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FC3D-6277-574D-BB63-5A61BFD9AA69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D62F3-BA75-954C-BB72-282F7000B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DD394-0385-1048-A256-C13F160B0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55980-C349-F84D-841C-AEB19669C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CBF5F-4A59-E142-8E57-A71B8BC5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C07-AD1E-4E4F-8FF5-C132E86A83DA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AC35E-11DF-F347-95E6-535DC185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98A3-8544-9647-B2B3-7E5F6894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3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5244-415A-D744-934C-59B6EC26F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2B600-0646-7A43-96B8-5E07C19BC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2175-668F-5340-8264-F7422043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2876-265F-F345-A927-D93744D767D5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2005-26B5-8643-AAFC-BCD6AE18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FB49-7B2F-034C-91C9-725A703B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9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417BB-D883-084E-9A54-E087774F3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FFDE9-D498-BE44-AA44-31DE3C0E1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5834E-8926-AA4C-BE6E-231AC102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B640-1391-B948-82F5-B41DE0879B50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CE4B-BBA1-1C4A-818B-E9B583851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B4D9C-302B-074A-A4D9-FC37C3CB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8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A453-7D18-6B46-AFBB-A43DA9DB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009BC-17B4-CA46-8F8F-7B015B3E0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93415-C8EE-A84B-88A0-E8993C24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DB25-F29C-FF43-8DBF-6C999EDFFB37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A7458-F4C1-1F46-8F5E-3D6F28AC2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F352-7FCA-3E41-8F55-6E18A38E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9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B234-9AC3-464D-9B16-74B0A3669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07FE2-8F90-C642-A06F-FB835F17A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BF91-BDEC-8240-A232-735DD4DC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43CE-175B-4743-82ED-3D83545B9A4F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54595-5B55-7A48-A3FA-FFA1CFD1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76270-8ACF-CB45-A20E-9E168F48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00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0C6E-3F5C-4E40-B94E-89014473B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54E6-60F3-9445-8DA5-D23A9949F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8CA39-190D-9246-BE2A-5B002E486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27E05-8931-7346-9728-0B9CD2DB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0789-13A5-3E42-8B08-39E4723F8A41}" type="datetime1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F1C44-AC4F-7C4A-85D3-2853F463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BCEAB-20D6-344D-B086-F2EECF32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5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0357-A80B-DD4B-88E7-6EEA6680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570E0-FA6E-BE48-9BB5-8307233E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C85C3-25B7-CA45-A465-E2A789AFE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EAA61-D903-5E4B-9046-B769DC4BA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5E144A-0DE7-3B43-8ED8-2BA57DA7C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DE4E7-2CED-FB42-9BF4-DB0FCF84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15A6-1149-7F40-9875-5EC5CEB7537F}" type="datetime1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E57630-80CC-A54E-8EBA-D8EA6884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087DA-7301-4142-BE04-2E7334A5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4629-31E1-254E-997B-32939306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600FC-FD8C-1349-B540-1C289077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44A-A002-E745-8FD1-B41F1EDD56F3}" type="datetime1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65B21-4F4E-3444-BCA2-024DD15C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CACEC-A0BF-1841-B0E4-B68481FD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58202-2FA0-8F49-826B-11967C976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3F1C-B079-8A46-B292-0FC4708150EA}" type="datetime1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0AC23-3884-4F4D-A490-C32F9C8A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ADEE6-311A-064A-AD4D-50F6C083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6938-B419-D845-96FB-EC29B7C6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A065D-AB9A-7B47-A3FD-F26EF12E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86251-34FC-B046-8604-AEE5C1477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8D6CD-BF31-A349-BA7B-10E25574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B6C9-37B3-0B45-8A2D-9080D047530B}" type="datetime1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8EEB1-6DF1-DA4C-9A3F-E26217B5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76C7A-7B15-7642-83DD-6D1E094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1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E5DF1-FCB0-5D41-917B-7CA4F0DB7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D7689-5DB7-5047-A8E9-5171AA253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06E58-9249-B54C-9AFF-A454E7F63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8A002-4291-DE44-A225-04AE3BAD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950C-4291-7846-BD21-02B2DB68D181}" type="datetime1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6B68B-5EB5-0547-A1E6-07C1BA9FE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B5A4C-B23B-8F45-9981-864AFD08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3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92019-5394-7F4A-8E0C-0D2BEA05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7A49C-6FDE-AA4C-B7ED-05101BE55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44D46-96DF-BA4F-874D-5580F6E17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918E-D39A-F24E-B3FB-5101653C4B8E}" type="datetime1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F1F5F-AB78-EB45-844B-4380052F6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84467-DA08-0E4F-9D3B-CC073386B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397C-06F0-5941-A642-D6B1AE90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845BE-0CC1-2540-ABEA-9A5F262250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SIDIS WG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D2868-3786-B04C-B555-91C6C6B73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Marco </a:t>
            </a:r>
            <a:r>
              <a:rPr lang="en-US" dirty="0" err="1"/>
              <a:t>Radici</a:t>
            </a:r>
            <a:r>
              <a:rPr lang="en-US" dirty="0"/>
              <a:t> (INFN Pavia), Anselm Vossen (Duke &amp; </a:t>
            </a:r>
            <a:r>
              <a:rPr lang="en-US" dirty="0" err="1"/>
              <a:t>Jlab</a:t>
            </a:r>
            <a:r>
              <a:rPr lang="en-US"/>
              <a:t>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74E89-3C29-D24B-A70F-A0674D232BE4}"/>
              </a:ext>
            </a:extLst>
          </p:cNvPr>
          <p:cNvSpPr txBox="1"/>
          <p:nvPr/>
        </p:nvSpPr>
        <p:spPr>
          <a:xfrm>
            <a:off x="278296" y="6450496"/>
            <a:ext cx="363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Athena bi-weekly meeting, 7/8/2021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8DD69-F126-AC44-8CFB-A01564FE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7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9099D-EAF1-9647-93CA-AB747021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Plots Candidates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DF6BE-A323-E34D-8567-C0EF1D48AB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2146" y="1690687"/>
                <a:ext cx="8665657" cy="4895463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SIDIS coverage </a:t>
                </a:r>
                <a:r>
                  <a:rPr lang="en-US" dirty="0">
                    <a:solidFill>
                      <a:srgbClr val="0070C0"/>
                    </a:solidFill>
                    <a:sym typeface="Wingdings" pitchFamily="2" charset="2"/>
                  </a:rPr>
                  <a:t> Emphasize unexplored phase space </a:t>
                </a:r>
              </a:p>
              <a:p>
                <a:r>
                  <a:rPr lang="en-US" dirty="0" err="1">
                    <a:solidFill>
                      <a:srgbClr val="0070C0"/>
                    </a:solidFill>
                    <a:sym typeface="Wingdings" pitchFamily="2" charset="2"/>
                  </a:rPr>
                  <a:t>Sivers</a:t>
                </a:r>
                <a:r>
                  <a:rPr lang="en-US" dirty="0">
                    <a:solidFill>
                      <a:srgbClr val="0070C0"/>
                    </a:solidFill>
                    <a:sym typeface="Wingdings" pitchFamily="2" charset="2"/>
                  </a:rPr>
                  <a:t> &amp; TMD Evolution  Golden Channel, high impact of Athena data</a:t>
                </a:r>
              </a:p>
              <a:p>
                <a:r>
                  <a:rPr lang="en-US" dirty="0" err="1">
                    <a:sym typeface="Wingdings" pitchFamily="2" charset="2"/>
                  </a:rPr>
                  <a:t>Transversity</a:t>
                </a:r>
                <a:r>
                  <a:rPr lang="en-US" dirty="0">
                    <a:sym typeface="Wingdings" pitchFamily="2" charset="2"/>
                  </a:rPr>
                  <a:t> Silver measurement</a:t>
                </a:r>
              </a:p>
              <a:p>
                <a:r>
                  <a:rPr lang="en-US" dirty="0">
                    <a:solidFill>
                      <a:srgbClr val="0070C0"/>
                    </a:solidFill>
                    <a:sym typeface="Wingdings" pitchFamily="2" charset="2"/>
                  </a:rPr>
                  <a:t>Sea quark helicities  Golden measurements, highlight PID</a:t>
                </a:r>
              </a:p>
              <a:p>
                <a:r>
                  <a:rPr lang="en-US" dirty="0">
                    <a:solidFill>
                      <a:srgbClr val="0070C0"/>
                    </a:solidFill>
                    <a:sym typeface="Wingdings" pitchFamily="2" charset="2"/>
                  </a:rPr>
                  <a:t>Suppression in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𝑒𝐴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  <a:sym typeface="Wingdings" pitchFamily="2" charset="2"/>
                  </a:rPr>
                  <a:t>Golden channel, highlight acceptance</a:t>
                </a:r>
              </a:p>
              <a:p>
                <a:endParaRPr lang="en-US" dirty="0">
                  <a:sym typeface="Wingdings" pitchFamily="2" charset="2"/>
                </a:endParaRPr>
              </a:p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program)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DF6BE-A323-E34D-8567-C0EF1D48AB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146" y="1690687"/>
                <a:ext cx="8665657" cy="4895463"/>
              </a:xfrm>
              <a:blipFill>
                <a:blip r:embed="rId2"/>
                <a:stretch>
                  <a:fillRect l="-1318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6E45C-3F91-C145-8B95-6AF31F00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541FD-D10F-454C-B11E-C10579F6A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9129" y="3653837"/>
            <a:ext cx="3342871" cy="15134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B35793-06F9-1444-84B1-CC8493903E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4806"/>
          <a:stretch/>
        </p:blipFill>
        <p:spPr>
          <a:xfrm>
            <a:off x="8721732" y="1868205"/>
            <a:ext cx="3696339" cy="1513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5BF7DD-D447-694E-B374-56286139EE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2883"/>
          <a:stretch/>
        </p:blipFill>
        <p:spPr>
          <a:xfrm>
            <a:off x="8721732" y="20340"/>
            <a:ext cx="3538248" cy="184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322C0-6B0C-214A-9862-30FD859C0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81" y="-265661"/>
            <a:ext cx="10515600" cy="1325563"/>
          </a:xfrm>
        </p:spPr>
        <p:txBody>
          <a:bodyPr/>
          <a:lstStyle/>
          <a:p>
            <a:r>
              <a:rPr lang="en-US" dirty="0"/>
              <a:t>Progress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7238E-CD39-5740-9C5F-C15BB35A3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8" y="1059902"/>
            <a:ext cx="10612167" cy="498212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Fruitful discussions with PID and tracking groups</a:t>
            </a:r>
          </a:p>
          <a:p>
            <a:endParaRPr lang="en-US" dirty="0"/>
          </a:p>
          <a:p>
            <a:r>
              <a:rPr lang="en-US" dirty="0"/>
              <a:t>Impact plots/theory support</a:t>
            </a:r>
          </a:p>
          <a:p>
            <a:pPr lvl="1"/>
            <a:r>
              <a:rPr lang="en-US" dirty="0" err="1"/>
              <a:t>Sivers</a:t>
            </a:r>
            <a:r>
              <a:rPr lang="en-US" dirty="0"/>
              <a:t>/TMD evolution: Pavia extraction </a:t>
            </a:r>
          </a:p>
          <a:p>
            <a:pPr lvl="1"/>
            <a:r>
              <a:rPr lang="en-US" dirty="0"/>
              <a:t>Sea quarks: JAM (Filippo </a:t>
            </a:r>
            <a:r>
              <a:rPr lang="en-US" dirty="0" err="1"/>
              <a:t>Delcarro</a:t>
            </a:r>
            <a:r>
              <a:rPr lang="en-US" dirty="0"/>
              <a:t>) and </a:t>
            </a:r>
            <a:r>
              <a:rPr lang="en-US" dirty="0" err="1"/>
              <a:t>Borsa</a:t>
            </a:r>
            <a:r>
              <a:rPr lang="en-US" dirty="0"/>
              <a:t> et al</a:t>
            </a:r>
          </a:p>
          <a:p>
            <a:pPr lvl="1"/>
            <a:r>
              <a:rPr lang="en-US" dirty="0"/>
              <a:t>Nuclear suppression: Liang Zheng &amp; Bowen Xiao</a:t>
            </a:r>
          </a:p>
          <a:p>
            <a:endParaRPr lang="en-US" dirty="0"/>
          </a:p>
          <a:p>
            <a:r>
              <a:rPr lang="en-US" dirty="0"/>
              <a:t>Fast simulations:</a:t>
            </a:r>
          </a:p>
          <a:p>
            <a:pPr lvl="1"/>
            <a:r>
              <a:rPr lang="en-US" dirty="0"/>
              <a:t>First fast simulations (with beam effects) performed</a:t>
            </a:r>
          </a:p>
          <a:p>
            <a:pPr lvl="1"/>
            <a:r>
              <a:rPr lang="en-US" dirty="0"/>
              <a:t>Studied reconstruction performance of SIDIS variables</a:t>
            </a:r>
            <a:br>
              <a:rPr lang="en-US" dirty="0"/>
            </a:br>
            <a:r>
              <a:rPr lang="en-US" dirty="0"/>
              <a:t>with hadronic final state</a:t>
            </a:r>
          </a:p>
          <a:p>
            <a:endParaRPr lang="en-US" dirty="0"/>
          </a:p>
          <a:p>
            <a:r>
              <a:rPr lang="en-US" dirty="0"/>
              <a:t>Full Simulation:</a:t>
            </a:r>
          </a:p>
          <a:p>
            <a:pPr lvl="1"/>
            <a:r>
              <a:rPr lang="en-US" dirty="0"/>
              <a:t>First studies of full simulations underway</a:t>
            </a:r>
          </a:p>
          <a:p>
            <a:pPr lvl="1"/>
            <a:r>
              <a:rPr lang="en-US" dirty="0"/>
              <a:t>Focus on tracking and PID performance</a:t>
            </a:r>
          </a:p>
          <a:p>
            <a:pPr lvl="1"/>
            <a:r>
              <a:rPr lang="en-US" dirty="0"/>
              <a:t>Tracking group did zero-order evaluation of tracking</a:t>
            </a:r>
            <a:br>
              <a:rPr lang="en-US" dirty="0"/>
            </a:br>
            <a:r>
              <a:rPr lang="en-US" dirty="0"/>
              <a:t>with far replaced vertices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4010A-A2BD-C143-97BC-11BD0E94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8F7248-CA73-1B4F-82C1-1E90724DB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096" y="3173688"/>
            <a:ext cx="2827939" cy="19936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511DC4-B654-7E4B-81BF-5A8DD8CB5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964" y="5030512"/>
            <a:ext cx="1720263" cy="11686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6632D2-D7FC-184A-BCBE-542EFF7D30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7364" y="5124134"/>
            <a:ext cx="1964635" cy="1189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8FAD6F-18DE-7647-B5D4-D6AC58FAD1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1877" y="103671"/>
            <a:ext cx="4246038" cy="29022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BCFA07-890D-7544-A9A9-4D240A5A689A}"/>
              </a:ext>
            </a:extLst>
          </p:cNvPr>
          <p:cNvSpPr txBox="1"/>
          <p:nvPr/>
        </p:nvSpPr>
        <p:spPr>
          <a:xfrm>
            <a:off x="9851226" y="3005897"/>
            <a:ext cx="188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Duane Byer(Duke)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70D321-062A-E94F-9E98-F2E25464258A}"/>
              </a:ext>
            </a:extLst>
          </p:cNvPr>
          <p:cNvSpPr txBox="1"/>
          <p:nvPr/>
        </p:nvSpPr>
        <p:spPr>
          <a:xfrm>
            <a:off x="9013025" y="6144180"/>
            <a:ext cx="211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Connor </a:t>
            </a:r>
            <a:r>
              <a:rPr lang="en-US" dirty="0" err="1"/>
              <a:t>Pecar</a:t>
            </a:r>
            <a:r>
              <a:rPr lang="en-US" dirty="0"/>
              <a:t> (Duke)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B7882A-640A-7347-87F8-5F583E0C69F2}"/>
              </a:ext>
            </a:extLst>
          </p:cNvPr>
          <p:cNvSpPr txBox="1"/>
          <p:nvPr/>
        </p:nvSpPr>
        <p:spPr>
          <a:xfrm>
            <a:off x="7953964" y="-55284"/>
            <a:ext cx="259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Marco </a:t>
            </a:r>
            <a:r>
              <a:rPr lang="en-US" dirty="0" err="1"/>
              <a:t>Radici</a:t>
            </a:r>
            <a:r>
              <a:rPr lang="en-US" dirty="0"/>
              <a:t> (INFN Pavia)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2BFFA3-0EB2-364F-8241-B4AA77B9A7FE}"/>
                  </a:ext>
                </a:extLst>
              </p:cNvPr>
              <p:cNvSpPr txBox="1"/>
              <p:nvPr/>
            </p:nvSpPr>
            <p:spPr>
              <a:xfrm>
                <a:off x="7961928" y="5084800"/>
                <a:ext cx="13108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Z resolution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-method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02BFFA3-0EB2-364F-8241-B4AA77B9A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928" y="5084800"/>
                <a:ext cx="1310872" cy="646331"/>
              </a:xfrm>
              <a:prstGeom prst="rect">
                <a:avLst/>
              </a:prstGeom>
              <a:blipFill>
                <a:blip r:embed="rId6"/>
                <a:stretch>
                  <a:fillRect l="-2857" t="-3846" r="-952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76963D-5F24-0241-B907-BBB2D98FCF1D}"/>
                  </a:ext>
                </a:extLst>
              </p:cNvPr>
              <p:cNvSpPr txBox="1"/>
              <p:nvPr/>
            </p:nvSpPr>
            <p:spPr>
              <a:xfrm>
                <a:off x="10307830" y="5030512"/>
                <a:ext cx="12973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Z resolution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𝐷𝐴</m:t>
                    </m:r>
                  </m:oMath>
                </a14:m>
                <a:r>
                  <a:rPr lang="en-US" dirty="0"/>
                  <a:t>-method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376963D-5F24-0241-B907-BBB2D98FC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830" y="5030512"/>
                <a:ext cx="1297343" cy="646331"/>
              </a:xfrm>
              <a:prstGeom prst="rect">
                <a:avLst/>
              </a:prstGeom>
              <a:blipFill>
                <a:blip r:embed="rId7"/>
                <a:stretch>
                  <a:fillRect l="-3883" t="-3922" r="-3883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89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0BFA-CB3B-A441-98B7-2202FA8C0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-151710"/>
            <a:ext cx="10515600" cy="1325563"/>
          </a:xfrm>
        </p:spPr>
        <p:txBody>
          <a:bodyPr/>
          <a:lstStyle/>
          <a:p>
            <a:r>
              <a:rPr lang="en-US" dirty="0"/>
              <a:t>Near Term Plans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93AECE-CCFC-4E49-AB3E-0D661DB28B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Full simulations</a:t>
                </a:r>
              </a:p>
              <a:p>
                <a:pPr lvl="1"/>
                <a:r>
                  <a:rPr lang="en-US" dirty="0"/>
                  <a:t>Focus for the next few weeks to validate our first fast simulations results (as full simulation becomes available)</a:t>
                </a:r>
              </a:p>
              <a:p>
                <a:pPr lvl="1"/>
                <a:r>
                  <a:rPr lang="en-US" dirty="0"/>
                  <a:t>Follow up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 performance studies</a:t>
                </a:r>
              </a:p>
              <a:p>
                <a:pPr lvl="1"/>
                <a:endParaRPr lang="en-US" dirty="0"/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Fast Simulations</a:t>
                </a:r>
              </a:p>
              <a:p>
                <a:pPr lvl="1"/>
                <a:r>
                  <a:rPr lang="en-US" dirty="0"/>
                  <a:t>Generate pseudo-data for azimuthal asymmetries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𝐿𝐿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Study smearing/PID</a:t>
                </a:r>
              </a:p>
              <a:p>
                <a:endParaRPr lang="en-US" dirty="0"/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Systematics</a:t>
                </a:r>
              </a:p>
              <a:p>
                <a:pPr lvl="1"/>
                <a:r>
                  <a:rPr lang="en-US" dirty="0"/>
                  <a:t>Azimuthal asymmetries: smearing, PID </a:t>
                </a:r>
                <a:r>
                  <a:rPr lang="en-US" dirty="0">
                    <a:sym typeface="Wingdings" pitchFamily="2" charset="2"/>
                  </a:rPr>
                  <a:t>Unfolding? Difference between smeared, non-smeared?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𝐿𝐿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dirty="0"/>
                  <a:t>detector performance, </a:t>
                </a:r>
                <a:r>
                  <a:rPr lang="en-US" dirty="0" err="1"/>
                  <a:t>lumi</a:t>
                </a:r>
                <a:r>
                  <a:rPr lang="en-US" dirty="0"/>
                  <a:t>..  </a:t>
                </a:r>
                <a:r>
                  <a:rPr lang="en-US" dirty="0">
                    <a:sym typeface="Wingdings" pitchFamily="2" charset="2"/>
                  </a:rPr>
                  <a:t>take HERA systematics?</a:t>
                </a:r>
              </a:p>
              <a:p>
                <a:pPr lvl="1"/>
                <a:r>
                  <a:rPr lang="en-US" dirty="0">
                    <a:sym typeface="Wingdings" pitchFamily="2" charset="2"/>
                  </a:rPr>
                  <a:t>Saturation studies </a:t>
                </a:r>
                <a:r>
                  <a:rPr lang="en-US" dirty="0" err="1">
                    <a:sym typeface="Wingdings" pitchFamily="2" charset="2"/>
                  </a:rPr>
                  <a:t>tbd</a:t>
                </a:r>
                <a:endParaRPr lang="en-US" dirty="0">
                  <a:sym typeface="Wingdings" pitchFamily="2" charset="2"/>
                </a:endParaRPr>
              </a:p>
              <a:p>
                <a:pPr lvl="1"/>
                <a:r>
                  <a:rPr lang="en-US" dirty="0">
                    <a:sym typeface="Wingdings" pitchFamily="2" charset="2"/>
                  </a:rPr>
                  <a:t>Meeting with our ECCE counterparts 7/13 9:15 </a:t>
                </a:r>
              </a:p>
              <a:p>
                <a:pPr lvl="1"/>
                <a:endParaRPr lang="en-US" dirty="0">
                  <a:sym typeface="Wingdings" pitchFamily="2" charset="2"/>
                </a:endParaRPr>
              </a:p>
              <a:p>
                <a:r>
                  <a:rPr lang="en-US" dirty="0">
                    <a:sym typeface="Wingdings" pitchFamily="2" charset="2"/>
                  </a:rPr>
                  <a:t>First iteration of Impact plots (from fast simulations?)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93AECE-CCFC-4E49-AB3E-0D661DB28B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3" t="-2616" r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C3344-CE82-2F47-92AF-70F64A32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8397C-06F0-5941-A642-D6B1AE90F0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1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286</Words>
  <Application>Microsoft Macintosh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SIDIS WG Status</vt:lpstr>
      <vt:lpstr>Impact Plots Candidates</vt:lpstr>
      <vt:lpstr>Progress so far</vt:lpstr>
      <vt:lpstr>Near Term 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SIDIS WG Status</dc:title>
  <dc:creator>Anselm Vossen, Ph.D.</dc:creator>
  <cp:lastModifiedBy>Anselm Vossen, Ph.D.</cp:lastModifiedBy>
  <cp:revision>18</cp:revision>
  <dcterms:created xsi:type="dcterms:W3CDTF">2021-07-08T12:39:19Z</dcterms:created>
  <dcterms:modified xsi:type="dcterms:W3CDTF">2021-07-08T15:57:39Z</dcterms:modified>
</cp:coreProperties>
</file>