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63" r:id="rId4"/>
    <p:sldId id="268" r:id="rId5"/>
    <p:sldId id="273" r:id="rId6"/>
    <p:sldId id="259" r:id="rId7"/>
    <p:sldId id="269" r:id="rId8"/>
    <p:sldId id="258" r:id="rId9"/>
    <p:sldId id="27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870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176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7ABE-EB97-354E-9A4C-BFA152B06AE1}" type="datetimeFigureOut">
              <a:rPr lang="en-US" smtClean="0"/>
              <a:t>7/8/21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58A2C-7F9F-3241-9FCB-8527989C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ADCE-FB64-7242-A420-803E3B2B6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85046-98F7-624A-923E-C31E40673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8C166-E156-D146-9F90-F54936B5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D5B4-81DA-9D42-9908-AB786CE7C769}" type="datetime1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3BF44-2500-F249-9DF3-76B4624F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3912A-9860-5F40-9E9C-9EBF9915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43AB-7223-A24B-A937-15664835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4062E-51BA-8F44-B032-230006CE8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28FCF-A741-6A44-B42D-0AD1BFA0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E03C-B336-DF46-8D0B-90C8357E25B0}" type="datetime1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2C69-3D16-F047-BB12-633AF913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E2C0-EF95-134B-B8FD-37F40146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6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6F725-5CB0-A74C-A846-C8E17ECA7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0DEEE-CB3F-A948-AF25-709F674BD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254F4-D9D6-EE4D-8E88-9C24E3FB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1A55-BB71-0E42-804F-18575A980767}" type="datetime1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89E3B-B369-7D4F-BE62-EE2D3DAD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F34E9-D104-7941-A2D0-2AB8F7A0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6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C064-30E2-8E47-9530-1077194A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EB88D-8CFB-5140-9DF6-95A40AA93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BDBD-4351-814B-A7FA-A0B5C12D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30ED-75AE-4245-B8B7-DDB3943B9B17}" type="datetime1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E0DCC-FF2E-F441-B9F9-E0DF6E74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CA7E1-1F3F-2641-86FD-1AB21B27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0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5289-1994-1D4A-B5CC-01C2C4F8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AEEE7-139F-C14D-881A-E5FFF2098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82681-6F89-674F-9B06-157E5CF6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FB90-3B47-994A-95D7-E962F557F217}" type="datetime1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F1D2F-AE92-254C-B93D-C07E569E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B89A9-44E3-A040-8ABC-6AB8D93B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0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9C09-C6F5-374F-AF78-B7C5B32A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BFE10-A069-2D41-BE02-C2B276177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3965F-84F4-3A43-AFDE-DF1EC0B4C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D616C-2C2C-0140-A0DB-5B84C51B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E59A-3E9D-5B46-921A-C3F15B213CE9}" type="datetime1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FAB5-B106-724A-8912-3BEBB7C8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8A99-9B78-BF49-8829-95E9C28E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9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B9E2-D67A-C244-92CA-BC1F07A1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758E5-E7BE-D643-A064-F227FE6DC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BC313-AEF4-CA4A-8C37-1699413F6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DA48B-D5AD-304E-9642-265B3A1A9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E53CD-8E15-884D-A5B7-3FD05B4C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71C55-5B82-B74E-B0F4-236E9092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B0B6-A0D9-3447-8715-58CA36748F9C}" type="datetime1">
              <a:rPr lang="en-US" smtClean="0"/>
              <a:t>7/8/21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33A0B-FEFD-444D-9654-5CD5C7F8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873EB-C2EA-CC4D-8BAB-2B594AD9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7874-C543-D546-BE70-23E3B287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A63F5-71D5-F246-8D0A-5D546A4F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5378-3FA6-D94E-949B-D5639C99CCBD}" type="datetime1">
              <a:rPr lang="en-US" smtClean="0"/>
              <a:t>7/8/21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33CB0-4441-1D40-AB42-8282E8B3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412C0-F2E4-364A-926C-2C7BEACC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3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76AAD-2C77-E34F-A1CD-B8D3AE8C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4F-18D6-4F40-913E-CAF552A4BCEB}" type="datetime1">
              <a:rPr lang="en-US" smtClean="0"/>
              <a:t>7/8/21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60EF5-3CD1-8049-A442-A6625C5D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66A1C-5DD9-6147-B31F-9A0BFEC6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7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92F9-6B69-4947-9C8D-540168AD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C627-17CA-0E4F-8E84-905544975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AF989-5D9C-B449-B7C5-D13B05BA8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4B8B5-8935-244B-B5CB-6B38C1EF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018B-E401-DC4A-AECD-164AA85A3C20}" type="datetime1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EEC68-B6F0-0A45-8283-A1941E0A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DAFB8-B877-9E41-8855-442D764F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9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2D9A-0FF6-C34E-8C0B-0CF143C7F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30771-D975-C04A-ABD4-6E85AA98C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AE76B-9A9E-6742-B6B7-DCC4DCFA6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C538D-F57E-BE46-B6D8-A16E1AFB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268-04B3-9046-AD10-A82522ADE612}" type="datetime1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DD2E9-8198-E94A-B8E7-9613EE93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0804D-6186-754C-BEB9-3C2426BD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C93FB-F8BD-6E40-9C9A-276EA246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3" y="365126"/>
            <a:ext cx="11598965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A2A01-AEDA-DA4E-A2E6-AA1D8D861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173" y="1441174"/>
            <a:ext cx="11598965" cy="4735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96BA5-4C10-A444-9439-7AB57D1BE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8173" y="6371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D8D4EF92-32BB-894A-8381-B58E8381F076}" type="datetime1">
              <a:rPr lang="en-US" smtClean="0"/>
              <a:t>7/8/21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9AFC9-0923-F348-B9CF-1075B77AB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/>
              <a:t>ATHENA BiWeekly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DF9B0-C815-AC44-B313-3625B46CC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062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88446443-2860-6548-A5F0-3CAB19F681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3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dico.bnl.gov/event/10974/contribu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A1ED13-27B6-4C48-89E0-EDAB46BD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90313"/>
            <a:ext cx="10929788" cy="28930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F4C3D-E079-B744-A56B-F8D3840AA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404040"/>
                </a:solidFill>
              </a:rPr>
              <a:t>Bi-Weekly Meeting </a:t>
            </a:r>
            <a:br>
              <a:rPr lang="en-US" sz="4000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Weekly meeting 7/08/2021</a:t>
            </a:r>
            <a:endParaRPr lang="en-US" sz="4000" dirty="0">
              <a:solidFill>
                <a:srgbClr val="40404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5E07A-3F59-AE45-885A-860EA4645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" y="5688535"/>
            <a:ext cx="11925300" cy="1077312"/>
          </a:xfrm>
        </p:spPr>
        <p:txBody>
          <a:bodyPr>
            <a:normAutofit fontScale="92500"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Abhay Deshpande</a:t>
            </a:r>
          </a:p>
          <a:p>
            <a:r>
              <a:rPr lang="en-US" sz="1800" dirty="0">
                <a:solidFill>
                  <a:srgbClr val="FFFFFF"/>
                </a:solidFill>
              </a:rPr>
              <a:t>For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Silvia Dalla Torre, Olga </a:t>
            </a:r>
            <a:r>
              <a:rPr lang="en-US" sz="1800" dirty="0" err="1">
                <a:solidFill>
                  <a:srgbClr val="FFFFFF"/>
                </a:solidFill>
              </a:rPr>
              <a:t>Evdokimov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Yulia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Furletova</a:t>
            </a:r>
            <a:r>
              <a:rPr lang="en-US" sz="1800" dirty="0">
                <a:solidFill>
                  <a:srgbClr val="FFFFFF"/>
                </a:solidFill>
              </a:rPr>
              <a:t>, Barbara </a:t>
            </a:r>
            <a:r>
              <a:rPr lang="en-US" sz="1800" dirty="0" err="1">
                <a:solidFill>
                  <a:srgbClr val="FFFFFF"/>
                </a:solidFill>
              </a:rPr>
              <a:t>Jacak</a:t>
            </a:r>
            <a:r>
              <a:rPr lang="en-US" sz="1800" dirty="0">
                <a:solidFill>
                  <a:srgbClr val="FFFFFF"/>
                </a:solidFill>
              </a:rPr>
              <a:t>, Alexander Kiselev, Franck </a:t>
            </a:r>
            <a:r>
              <a:rPr lang="en-US" sz="1800" dirty="0" err="1">
                <a:solidFill>
                  <a:srgbClr val="FFFFFF"/>
                </a:solidFill>
              </a:rPr>
              <a:t>Sabatie</a:t>
            </a:r>
            <a:r>
              <a:rPr lang="en-US" sz="1800" dirty="0">
                <a:solidFill>
                  <a:srgbClr val="FFFFFF"/>
                </a:solidFill>
              </a:rPr>
              <a:t>, Bernd </a:t>
            </a:r>
            <a:r>
              <a:rPr lang="en-US" sz="1800" dirty="0" err="1">
                <a:solidFill>
                  <a:srgbClr val="FFFFFF"/>
                </a:solidFill>
              </a:rPr>
              <a:t>Surrow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F15A0E-9B5D-5F48-A25D-FF1074D86CD6}"/>
              </a:ext>
            </a:extLst>
          </p:cNvPr>
          <p:cNvSpPr/>
          <p:nvPr/>
        </p:nvSpPr>
        <p:spPr>
          <a:xfrm>
            <a:off x="643467" y="3580327"/>
            <a:ext cx="10929788" cy="103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077E43E8-D781-6548-AC0B-CF1EF3FAA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738"/>
            <a:ext cx="1438507" cy="142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6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ABA9-DA9A-BC49-B32C-6FCA8D3B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Committee: news from Editing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5318-2B0F-0C45-B52F-83DDC139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" y="1441174"/>
            <a:ext cx="11893827" cy="4735789"/>
          </a:xfrm>
        </p:spPr>
        <p:txBody>
          <a:bodyPr>
            <a:normAutofit/>
          </a:bodyPr>
          <a:lstStyle/>
          <a:p>
            <a:r>
              <a:rPr lang="en-US" b="1" dirty="0"/>
              <a:t>Members: </a:t>
            </a:r>
            <a:r>
              <a:rPr lang="en-US" dirty="0"/>
              <a:t>Abhay Deshpande, Barbara </a:t>
            </a:r>
            <a:r>
              <a:rPr lang="en-US" dirty="0" err="1"/>
              <a:t>Jacak</a:t>
            </a:r>
            <a:r>
              <a:rPr lang="en-US" dirty="0"/>
              <a:t>, Zein-</a:t>
            </a:r>
            <a:r>
              <a:rPr lang="en-US" dirty="0" err="1"/>
              <a:t>Eddine</a:t>
            </a:r>
            <a:r>
              <a:rPr lang="en-US" dirty="0"/>
              <a:t> </a:t>
            </a:r>
            <a:r>
              <a:rPr lang="en-US" dirty="0" err="1"/>
              <a:t>Meziani</a:t>
            </a:r>
            <a:r>
              <a:rPr lang="en-US" dirty="0"/>
              <a:t> and Peter Jones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meeting two weeks ago, will meet </a:t>
            </a:r>
            <a:r>
              <a:rPr lang="en-US" b="1" dirty="0"/>
              <a:t>every Thursday</a:t>
            </a:r>
          </a:p>
          <a:p>
            <a:r>
              <a:rPr lang="en-US" dirty="0"/>
              <a:t>Setting up an </a:t>
            </a:r>
            <a:r>
              <a:rPr lang="en-US" b="1" dirty="0" err="1"/>
              <a:t>OverLeaf</a:t>
            </a:r>
            <a:r>
              <a:rPr lang="en-US" b="1" dirty="0"/>
              <a:t> document outline: (in discussion)</a:t>
            </a:r>
            <a:endParaRPr lang="en-US" dirty="0"/>
          </a:p>
          <a:p>
            <a:pPr lvl="1"/>
            <a:r>
              <a:rPr lang="en-US" dirty="0"/>
              <a:t>Define chapters describing ATHENA detector concept – to be fleshed out with the Integration committee</a:t>
            </a:r>
          </a:p>
          <a:p>
            <a:pPr lvl="1"/>
            <a:r>
              <a:rPr lang="en-US" dirty="0"/>
              <a:t>Outline a chapter on subsystem performance, with 2-3 figures &amp; text from detector WGs</a:t>
            </a:r>
          </a:p>
          <a:p>
            <a:pPr lvl="1"/>
            <a:r>
              <a:rPr lang="en-US" dirty="0"/>
              <a:t>Setup physics performance chapter around 2-3 golden channels, and some challenging measurements: define figures and text from physics WG conveners</a:t>
            </a:r>
          </a:p>
          <a:p>
            <a:pPr lvl="1"/>
            <a:r>
              <a:rPr lang="en-US" dirty="0"/>
              <a:t>Chapter for Collaboration organization</a:t>
            </a:r>
          </a:p>
          <a:p>
            <a:pPr lvl="1"/>
            <a:r>
              <a:rPr lang="en-US" dirty="0"/>
              <a:t>Chapter for Costing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B2A9-3C15-8D41-A1D7-9F1984EE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771F-3A7B-8845-941C-B21DD90C611E}" type="datetime1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BD37C-2CA3-D647-B582-E9244E45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572E8-24A2-A740-BC67-F642FFE6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E506D6C3-0EAF-E647-BEF7-3658BBACF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20"/>
            <a:ext cx="878635" cy="8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4CAC-6571-314C-A8BF-9E11AC87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Project Management + Proto-Collaborations + EICUG SC</a:t>
            </a:r>
            <a:br>
              <a:rPr lang="en-US" sz="3200" dirty="0"/>
            </a:br>
            <a:r>
              <a:rPr lang="en-US" sz="1800" dirty="0">
                <a:solidFill>
                  <a:srgbClr val="002060"/>
                </a:solidFill>
              </a:rPr>
              <a:t>7/01/2021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3B81-CBEE-7C46-9607-6690767B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" y="1441174"/>
            <a:ext cx="11893827" cy="4735789"/>
          </a:xfrm>
        </p:spPr>
        <p:txBody>
          <a:bodyPr/>
          <a:lstStyle/>
          <a:p>
            <a:r>
              <a:rPr lang="en-US" dirty="0"/>
              <a:t>EIC has CD1 as of 6/28. Congratulations! Press Release 7/6.</a:t>
            </a:r>
          </a:p>
          <a:p>
            <a:pPr lvl="1"/>
            <a:r>
              <a:rPr lang="en-US" dirty="0"/>
              <a:t>Aiming for CD2 &amp; CD3A (potentially together) in September 2023</a:t>
            </a:r>
          </a:p>
          <a:p>
            <a:pPr lvl="1"/>
            <a:r>
              <a:rPr lang="en-US" dirty="0"/>
              <a:t>CD1 helps DOE/NP outreach to international funding agencies</a:t>
            </a:r>
          </a:p>
          <a:p>
            <a:r>
              <a:rPr lang="en-US" dirty="0"/>
              <a:t>Proto-Proposal selection: Chairs identified, committee final by end-July. Will be made public ~ August 2021. </a:t>
            </a:r>
          </a:p>
          <a:p>
            <a:r>
              <a:rPr lang="en-US" dirty="0"/>
              <a:t>IP6 design: +0.5m on the hadron going side seems feasible: see the </a:t>
            </a:r>
            <a:r>
              <a:rPr lang="en-US" dirty="0">
                <a:hlinkClick r:id="rId2"/>
              </a:rPr>
              <a:t>Indico site on EICUG/EIC project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indico.bnl.gov</a:t>
            </a:r>
            <a:r>
              <a:rPr lang="en-US" dirty="0">
                <a:hlinkClick r:id="rId2"/>
              </a:rPr>
              <a:t>/event/10974/contributions</a:t>
            </a:r>
            <a:r>
              <a:rPr lang="en-US" dirty="0"/>
              <a:t>/)</a:t>
            </a:r>
          </a:p>
          <a:p>
            <a:r>
              <a:rPr lang="en-US" dirty="0"/>
              <a:t>Generic R&amp;D and directed R&amp;D for EIC detectors: situation to be clarified in the next few months (when budgets are known). Target date for money October 1, 2021 (but with uncertainties and caveats.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F23E-4A59-444E-9C6B-AA596187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CE61-773C-E248-8BF8-4DBB171570B1}" type="datetime1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70156-7834-DE41-8D0E-7402E60A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47FBB-3130-D145-BE43-010E421A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02270C-FC7E-4C46-B6F4-406DAAD80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71" y="1451474"/>
            <a:ext cx="4817048" cy="4725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6CFB5-B6B8-7C45-A068-0A06CACF7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419" y="1441174"/>
            <a:ext cx="6746307" cy="38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DD7917-DC43-4DB1-8719-34243DFC6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5D8F4-931B-6C4D-A55E-165AAB63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46" y="717391"/>
            <a:ext cx="3262538" cy="3237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98CFB-09CB-0D49-B909-30F2FAFF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17" y="1403812"/>
            <a:ext cx="3415725" cy="1844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796897-598A-2245-A1BF-83395AACF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614" y="760582"/>
            <a:ext cx="3427764" cy="3151533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10C1444-5E64-4361-A98D-1098E1813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184987"/>
            <a:ext cx="709612" cy="1671635"/>
          </a:xfrm>
          <a:custGeom>
            <a:avLst/>
            <a:gdLst>
              <a:gd name="connsiteX0" fmla="*/ 0 w 709612"/>
              <a:gd name="connsiteY0" fmla="*/ 0 h 1671635"/>
              <a:gd name="connsiteX1" fmla="*/ 709612 w 709612"/>
              <a:gd name="connsiteY1" fmla="*/ 578069 h 1671635"/>
              <a:gd name="connsiteX2" fmla="*/ 709612 w 709612"/>
              <a:gd name="connsiteY2" fmla="*/ 1671635 h 1671635"/>
              <a:gd name="connsiteX3" fmla="*/ 189293 w 709612"/>
              <a:gd name="connsiteY3" fmla="*/ 1671635 h 1671635"/>
              <a:gd name="connsiteX4" fmla="*/ 0 w 709612"/>
              <a:gd name="connsiteY4" fmla="*/ 1517432 h 167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12" h="1671635">
                <a:moveTo>
                  <a:pt x="0" y="0"/>
                </a:moveTo>
                <a:lnTo>
                  <a:pt x="709612" y="578069"/>
                </a:lnTo>
                <a:lnTo>
                  <a:pt x="709612" y="1671635"/>
                </a:lnTo>
                <a:lnTo>
                  <a:pt x="189293" y="1671635"/>
                </a:lnTo>
                <a:lnTo>
                  <a:pt x="0" y="1517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 46">
            <a:extLst>
              <a:ext uri="{FF2B5EF4-FFF2-40B4-BE49-F238E27FC236}">
                <a16:creationId xmlns:a16="http://schemas.microsoft.com/office/drawing/2014/main" id="{E075BB12-23BA-44A6-ABE6-664ACD6AC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000381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BC04747-F6F9-4ED6-BE92-B40598694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4803531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94E94A-8938-4CC4-AC3C-E016837AE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4232295"/>
            <a:ext cx="11547945" cy="2107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332B4-1DCA-6A43-A16F-00633845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14" y="4458361"/>
            <a:ext cx="5333862" cy="1655384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</a:rPr>
              <a:t>ATHENA Logo Competition Result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THANK YOU ALL FOR PARTICIPATING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Working with “artists” to beautify it further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BC1EF-A0DD-B241-B56F-8FBB97AA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3914" y="6382512"/>
            <a:ext cx="6269030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/>
              <a:t>ATHENA BiWeekly Meeting</a:t>
            </a:r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08FC1-FC3E-EE48-8E86-91F70DE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382512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99421747-EB07-8348-80AC-7B1DE48AC31E}" type="datetime1">
              <a:rPr lang="en-US" sz="1000" smtClean="0"/>
              <a:t>7/8/21</a:t>
            </a:fld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4BFB8-8DF3-7145-8194-DA0B7C7B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8446443-2860-6548-A5F0-3CAB19F68116}" type="slidenum">
              <a:rPr lang="en-US" sz="1000"/>
              <a:pPr>
                <a:spcAft>
                  <a:spcPts val="600"/>
                </a:spcAft>
              </a:pPr>
              <a:t>3</a:t>
            </a:fld>
            <a:endParaRPr lang="en-US" sz="100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D7F226C-A7B3-FC43-85DD-180133EDC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0886" y="4362918"/>
            <a:ext cx="1878376" cy="186414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E86508-C124-AA42-80D0-153BB2D90920}"/>
              </a:ext>
            </a:extLst>
          </p:cNvPr>
          <p:cNvGrpSpPr/>
          <p:nvPr/>
        </p:nvGrpSpPr>
        <p:grpSpPr>
          <a:xfrm>
            <a:off x="1937803" y="354169"/>
            <a:ext cx="8091459" cy="369332"/>
            <a:chOff x="1937803" y="354169"/>
            <a:chExt cx="809145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3CE7C4-6288-CF4C-978A-8EA6F1129A07}"/>
                </a:ext>
              </a:extLst>
            </p:cNvPr>
            <p:cNvSpPr txBox="1"/>
            <p:nvPr/>
          </p:nvSpPr>
          <p:spPr>
            <a:xfrm>
              <a:off x="1937803" y="354169"/>
              <a:ext cx="100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Option 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27D73F-CFAA-4E43-89E6-A4105ED4019D}"/>
                </a:ext>
              </a:extLst>
            </p:cNvPr>
            <p:cNvSpPr txBox="1"/>
            <p:nvPr/>
          </p:nvSpPr>
          <p:spPr>
            <a:xfrm>
              <a:off x="5061397" y="354169"/>
              <a:ext cx="100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Option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065AAA-A11A-114C-B7C7-32D7FC92891D}"/>
                </a:ext>
              </a:extLst>
            </p:cNvPr>
            <p:cNvSpPr txBox="1"/>
            <p:nvPr/>
          </p:nvSpPr>
          <p:spPr>
            <a:xfrm>
              <a:off x="9028090" y="354169"/>
              <a:ext cx="100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Option 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3BA6CD-DF5F-C044-B477-BE2FF03AAD12}"/>
              </a:ext>
            </a:extLst>
          </p:cNvPr>
          <p:cNvGrpSpPr/>
          <p:nvPr/>
        </p:nvGrpSpPr>
        <p:grpSpPr>
          <a:xfrm>
            <a:off x="1937803" y="3821563"/>
            <a:ext cx="7922074" cy="369332"/>
            <a:chOff x="1937803" y="354169"/>
            <a:chExt cx="7922074" cy="369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F844CA-9CEE-0D4F-B726-86021503D26C}"/>
                </a:ext>
              </a:extLst>
            </p:cNvPr>
            <p:cNvSpPr txBox="1"/>
            <p:nvPr/>
          </p:nvSpPr>
          <p:spPr>
            <a:xfrm>
              <a:off x="1937803" y="35416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43%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1EC7E2-EA0C-9D4A-9972-ACD0C09A38EE}"/>
                </a:ext>
              </a:extLst>
            </p:cNvPr>
            <p:cNvSpPr txBox="1"/>
            <p:nvPr/>
          </p:nvSpPr>
          <p:spPr>
            <a:xfrm>
              <a:off x="5061397" y="35416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 33%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B6F88B-716D-0940-A863-D71E25B94C37}"/>
                </a:ext>
              </a:extLst>
            </p:cNvPr>
            <p:cNvSpPr txBox="1"/>
            <p:nvPr/>
          </p:nvSpPr>
          <p:spPr>
            <a:xfrm>
              <a:off x="9276063" y="35416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7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FFF2B-D1AA-AD4C-8B67-DCAA7364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D65F-E6D8-D34D-A631-F298B20D0430}" type="datetime1">
              <a:rPr lang="en-US" smtClean="0"/>
              <a:t>7/8/21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E9AAA-DC7D-214E-841A-B4DCF192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9A51A-0509-FB45-B5DC-6930B45C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DF0FB-17C3-494B-AF8D-543054299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14" y="277408"/>
            <a:ext cx="9809712" cy="6127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95525-859F-4348-BFB3-3CB792B90B3A}"/>
              </a:ext>
            </a:extLst>
          </p:cNvPr>
          <p:cNvSpPr txBox="1"/>
          <p:nvPr/>
        </p:nvSpPr>
        <p:spPr>
          <a:xfrm>
            <a:off x="1502043" y="6488668"/>
            <a:ext cx="155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Yulia</a:t>
            </a:r>
            <a:r>
              <a:rPr lang="en-US" dirty="0"/>
              <a:t> </a:t>
            </a:r>
            <a:r>
              <a:rPr lang="en-US" dirty="0" err="1"/>
              <a:t>Furletova</a:t>
            </a:r>
            <a:endParaRPr lang="en-US" dirty="0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6F4D2C71-69FB-DC46-B03B-55BC2EF4BBE1}"/>
              </a:ext>
            </a:extLst>
          </p:cNvPr>
          <p:cNvSpPr/>
          <p:nvPr/>
        </p:nvSpPr>
        <p:spPr>
          <a:xfrm>
            <a:off x="2560199" y="873303"/>
            <a:ext cx="1580285" cy="1220449"/>
          </a:xfrm>
          <a:prstGeom prst="wedgeEllipseCallout">
            <a:avLst>
              <a:gd name="adj1" fmla="val 55058"/>
              <a:gd name="adj2" fmla="val 7110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You are here</a:t>
            </a:r>
          </a:p>
        </p:txBody>
      </p:sp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92BF275D-33CE-4D42-9DA9-6189C75E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2755" cy="8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63381-0ED9-3648-8F89-74ABAA86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view of the timeline shown before….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17F9-60FF-AA41-A127-4E96FD777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DAQ initial strategy &amp; evolving theme</a:t>
            </a:r>
          </a:p>
          <a:p>
            <a:r>
              <a:rPr lang="en-US" dirty="0"/>
              <a:t>Software Update</a:t>
            </a:r>
          </a:p>
          <a:p>
            <a:pPr lvl="1"/>
            <a:r>
              <a:rPr lang="en-US" dirty="0"/>
              <a:t>Incorporating detector systems in software</a:t>
            </a:r>
          </a:p>
          <a:p>
            <a:pPr lvl="1"/>
            <a:r>
              <a:rPr lang="en-US" dirty="0"/>
              <a:t>Do you think we will be able to do full simulations by 1</a:t>
            </a:r>
            <a:r>
              <a:rPr lang="en-US" baseline="30000" dirty="0"/>
              <a:t>st</a:t>
            </a:r>
            <a:r>
              <a:rPr lang="en-US" dirty="0"/>
              <a:t> week of August</a:t>
            </a:r>
          </a:p>
          <a:p>
            <a:r>
              <a:rPr lang="en-US" dirty="0"/>
              <a:t>Detector Update</a:t>
            </a:r>
          </a:p>
          <a:p>
            <a:pPr lvl="1"/>
            <a:r>
              <a:rPr lang="en-US" dirty="0"/>
              <a:t>Incorporating detector systems in software</a:t>
            </a:r>
          </a:p>
          <a:p>
            <a:pPr lvl="1"/>
            <a:r>
              <a:rPr lang="en-US" dirty="0"/>
              <a:t>Do you think we will be able to do full simulations by 1</a:t>
            </a:r>
            <a:r>
              <a:rPr lang="en-US" baseline="30000" dirty="0"/>
              <a:t>st</a:t>
            </a:r>
            <a:r>
              <a:rPr lang="en-US" dirty="0"/>
              <a:t> week of August</a:t>
            </a:r>
          </a:p>
          <a:p>
            <a:r>
              <a:rPr lang="en-US" dirty="0"/>
              <a:t>Physics WG</a:t>
            </a:r>
          </a:p>
          <a:p>
            <a:pPr lvl="1"/>
            <a:r>
              <a:rPr lang="en-US" dirty="0"/>
              <a:t>Golden channels : identification, presentation, strategy</a:t>
            </a:r>
          </a:p>
          <a:p>
            <a:pPr lvl="1"/>
            <a:r>
              <a:rPr lang="en-US" dirty="0"/>
              <a:t>Is there a need for theory support at any time? Have you approached theorists?</a:t>
            </a:r>
          </a:p>
          <a:p>
            <a:r>
              <a:rPr lang="en-US" dirty="0"/>
              <a:t>AOB</a:t>
            </a:r>
          </a:p>
          <a:p>
            <a:r>
              <a:rPr lang="en-US" dirty="0">
                <a:solidFill>
                  <a:srgbClr val="0432FF"/>
                </a:solidFill>
              </a:rPr>
              <a:t>Today would be the last of the meetings in which all WGs asked to present. The mode will shift to focused topical discussions starting from the future Bi-Weekly meetings.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BFC2D-A97A-2F4D-82CA-2309D53C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590-6F4D-BC48-9316-1D0EF939EA06}" type="datetime1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83BD-A109-7E48-93FA-28217932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E670B-07B6-4D41-95BD-32989F55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2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6207-EACD-AD4F-95F1-37DE9608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from the Proposal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92B2-ED5D-C948-8BC3-F5AF58FDB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Committee Members:</a:t>
            </a:r>
          </a:p>
          <a:p>
            <a:pPr marL="0" indent="0">
              <a:buNone/>
            </a:pPr>
            <a:r>
              <a:rPr lang="en-US" b="1" dirty="0"/>
              <a:t>Costing:</a:t>
            </a:r>
            <a:r>
              <a:rPr lang="en-US" dirty="0"/>
              <a:t> Bernd </a:t>
            </a:r>
            <a:r>
              <a:rPr lang="en-US" dirty="0" err="1"/>
              <a:t>Surrow</a:t>
            </a:r>
            <a:r>
              <a:rPr lang="en-US" dirty="0"/>
              <a:t>, Olga </a:t>
            </a:r>
            <a:r>
              <a:rPr lang="en-US" dirty="0" err="1"/>
              <a:t>Evdokimov</a:t>
            </a:r>
            <a:r>
              <a:rPr lang="en-US" dirty="0"/>
              <a:t>, </a:t>
            </a:r>
            <a:r>
              <a:rPr lang="en-US" dirty="0" err="1"/>
              <a:t>Zhangbu</a:t>
            </a:r>
            <a:r>
              <a:rPr lang="en-US" dirty="0"/>
              <a:t> Xu and </a:t>
            </a:r>
            <a:r>
              <a:rPr lang="en-US" dirty="0" err="1"/>
              <a:t>Yulia</a:t>
            </a:r>
            <a:r>
              <a:rPr lang="en-US" dirty="0"/>
              <a:t> </a:t>
            </a:r>
            <a:r>
              <a:rPr lang="en-US" dirty="0" err="1"/>
              <a:t>Furletova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Global design and integration: </a:t>
            </a:r>
            <a:r>
              <a:rPr lang="en-US" dirty="0" err="1"/>
              <a:t>Bedanga</a:t>
            </a:r>
            <a:r>
              <a:rPr lang="en-US" dirty="0"/>
              <a:t> Mohanty, Franck </a:t>
            </a:r>
            <a:r>
              <a:rPr lang="en-US" dirty="0" err="1"/>
              <a:t>Sabatie</a:t>
            </a:r>
            <a:r>
              <a:rPr lang="en-US" dirty="0"/>
              <a:t>, Alexander Kiselev, Thomas Ullrich, and Silvia Dalla Torre</a:t>
            </a:r>
          </a:p>
          <a:p>
            <a:pPr marL="0" indent="0">
              <a:buNone/>
            </a:pPr>
            <a:r>
              <a:rPr lang="en-US" b="1" dirty="0"/>
              <a:t>Editing:</a:t>
            </a:r>
            <a:r>
              <a:rPr lang="en-US" dirty="0"/>
              <a:t> Abhay Deshpande, Barbara </a:t>
            </a:r>
            <a:r>
              <a:rPr lang="en-US" dirty="0" err="1"/>
              <a:t>Jacak</a:t>
            </a:r>
            <a:r>
              <a:rPr lang="en-US" dirty="0"/>
              <a:t>, Zein-</a:t>
            </a:r>
            <a:r>
              <a:rPr lang="en-US" dirty="0" err="1"/>
              <a:t>Eddine</a:t>
            </a:r>
            <a:r>
              <a:rPr lang="en-US" dirty="0"/>
              <a:t> </a:t>
            </a:r>
            <a:r>
              <a:rPr lang="en-US" dirty="0" err="1"/>
              <a:t>Meziani</a:t>
            </a:r>
            <a:r>
              <a:rPr lang="en-US" dirty="0"/>
              <a:t>, and Peter Jones</a:t>
            </a:r>
          </a:p>
          <a:p>
            <a:pPr marL="0" indent="0">
              <a:buNone/>
            </a:pPr>
            <a:r>
              <a:rPr lang="en-US" b="1" dirty="0"/>
              <a:t>Ex-Officio/Project contact: </a:t>
            </a:r>
            <a:r>
              <a:rPr lang="en-US" dirty="0"/>
              <a:t>Elke </a:t>
            </a:r>
            <a:r>
              <a:rPr lang="en-US" dirty="0" err="1"/>
              <a:t>Aschenauer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Organization and Kickoff:</a:t>
            </a:r>
          </a:p>
          <a:p>
            <a:pPr marL="0" indent="0">
              <a:buNone/>
            </a:pPr>
            <a:r>
              <a:rPr lang="en-US" dirty="0"/>
              <a:t>Proposal committee met, Document sharing planned, Contact persons from each WG to the proposal committee identified, weekly meetings of the Proposal Committee’s sub-groups have begun.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E7176-3CBB-5844-B03B-CE3666AF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3916-AF73-E34B-8462-F3B0BD5FDDBA}" type="datetime1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34C79-B0FE-7B47-AAAE-10C0D3E8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F3A6-F141-D34B-84ED-39905C74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D8B57B45-2B87-094A-94B5-23EF1A0A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20"/>
            <a:ext cx="878635" cy="8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7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84F9B8D-D31F-AA45-AE39-9FFD80A64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457058"/>
              </p:ext>
            </p:extLst>
          </p:nvPr>
        </p:nvGraphicFramePr>
        <p:xfrm>
          <a:off x="298173" y="1351914"/>
          <a:ext cx="11598275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655">
                  <a:extLst>
                    <a:ext uri="{9D8B030D-6E8A-4147-A177-3AD203B41FA5}">
                      <a16:colId xmlns:a16="http://schemas.microsoft.com/office/drawing/2014/main" val="3453509317"/>
                    </a:ext>
                  </a:extLst>
                </a:gridCol>
                <a:gridCol w="2319655">
                  <a:extLst>
                    <a:ext uri="{9D8B030D-6E8A-4147-A177-3AD203B41FA5}">
                      <a16:colId xmlns:a16="http://schemas.microsoft.com/office/drawing/2014/main" val="1299839845"/>
                    </a:ext>
                  </a:extLst>
                </a:gridCol>
                <a:gridCol w="2319655">
                  <a:extLst>
                    <a:ext uri="{9D8B030D-6E8A-4147-A177-3AD203B41FA5}">
                      <a16:colId xmlns:a16="http://schemas.microsoft.com/office/drawing/2014/main" val="1607771862"/>
                    </a:ext>
                  </a:extLst>
                </a:gridCol>
                <a:gridCol w="2319655">
                  <a:extLst>
                    <a:ext uri="{9D8B030D-6E8A-4147-A177-3AD203B41FA5}">
                      <a16:colId xmlns:a16="http://schemas.microsoft.com/office/drawing/2014/main" val="3553923824"/>
                    </a:ext>
                  </a:extLst>
                </a:gridCol>
                <a:gridCol w="2319655">
                  <a:extLst>
                    <a:ext uri="{9D8B030D-6E8A-4147-A177-3AD203B41FA5}">
                      <a16:colId xmlns:a16="http://schemas.microsoft.com/office/drawing/2014/main" val="994351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Costing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Integration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Editing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2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Tracking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Francesco </a:t>
                      </a: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Bossu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Laura Gonella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Domenica Elia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0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Calorimetry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Oleg Tsai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Paul Reimer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Vladimir </a:t>
                      </a: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Berdnikov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29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Roberto Preghenella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Frank Geurts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Tom Hemmick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39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Jeff Landgraf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Alexandre Camsonne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Jeff Landgraf &amp; Alexandre Camsonne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8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FarForward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Alex Jetsch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Alex Jetsch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John Arrington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320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FarBackward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Marius Przybycien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Jaroslav 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Krzysztof Piotrzkowski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156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Physics Working Groups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42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Inclusive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Paul Newman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2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Semi-Inclusive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76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HQ/Jet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Stephen Sekula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0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Exclusive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6138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C2387-AD68-3448-A122-24A217D7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5C91-396D-984F-9176-C3A91C22F142}" type="datetime1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2C57A-BC7B-9740-A941-DFEAC0F5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A060E-2FE4-B04A-9E7D-62DD5508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BD44F9-9A34-CD45-99C4-91EE0DDFA72E}"/>
              </a:ext>
            </a:extLst>
          </p:cNvPr>
          <p:cNvSpPr txBox="1">
            <a:spLocks/>
          </p:cNvSpPr>
          <p:nvPr/>
        </p:nvSpPr>
        <p:spPr>
          <a:xfrm>
            <a:off x="450573" y="517526"/>
            <a:ext cx="11598965" cy="966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/>
              <a:t>WG Contacts to the Proposal Committee</a:t>
            </a:r>
            <a:endParaRPr lang="en-US" dirty="0"/>
          </a:p>
        </p:txBody>
      </p:sp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28183985-270F-2F41-B170-4EA0B52E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2755" cy="8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9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8245-481E-5247-AB74-8295EF2E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EIC Users Group Meeting August 2-6, 2021</a:t>
            </a:r>
            <a:br>
              <a:rPr lang="en-US" dirty="0"/>
            </a:br>
            <a:r>
              <a:rPr lang="en-US" sz="2000" dirty="0"/>
              <a:t>Co-Organized by: Virginia Union University &amp; UC Riverside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6FD1A-8D79-1847-A4DD-BBE3E032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Preliminary Information</a:t>
            </a:r>
          </a:p>
          <a:p>
            <a:r>
              <a:rPr lang="en-US" dirty="0"/>
              <a:t>Day 1</a:t>
            </a:r>
          </a:p>
          <a:p>
            <a:pPr lvl="1"/>
            <a:r>
              <a:rPr lang="en-US" dirty="0"/>
              <a:t>EICUG Welcome</a:t>
            </a:r>
          </a:p>
          <a:p>
            <a:pPr lvl="1"/>
            <a:r>
              <a:rPr lang="en-US" dirty="0"/>
              <a:t>EIC project status</a:t>
            </a:r>
          </a:p>
          <a:p>
            <a:pPr lvl="1"/>
            <a:r>
              <a:rPr lang="en-US" dirty="0"/>
              <a:t>High level physics presentations: Spin, Mass, High density gluons</a:t>
            </a:r>
          </a:p>
          <a:p>
            <a:pPr lvl="1"/>
            <a:r>
              <a:rPr lang="en-US" dirty="0"/>
              <a:t>Presentations from funding agencies: DOE, NSF, CERN, NUPECC, Other?</a:t>
            </a:r>
          </a:p>
          <a:p>
            <a:r>
              <a:rPr lang="en-US" dirty="0"/>
              <a:t>Following Days</a:t>
            </a:r>
          </a:p>
          <a:p>
            <a:pPr lvl="1"/>
            <a:r>
              <a:rPr lang="en-US" dirty="0"/>
              <a:t>EIC detector design updates</a:t>
            </a:r>
          </a:p>
          <a:p>
            <a:pPr lvl="1"/>
            <a:r>
              <a:rPr lang="en-US" dirty="0"/>
              <a:t>EIC detector proposal initiatives</a:t>
            </a:r>
          </a:p>
          <a:p>
            <a:pPr lvl="1"/>
            <a:r>
              <a:rPr lang="en-US" dirty="0"/>
              <a:t>Studies and status of the 2</a:t>
            </a:r>
            <a:r>
              <a:rPr lang="en-US" baseline="30000" dirty="0"/>
              <a:t>nd</a:t>
            </a:r>
            <a:r>
              <a:rPr lang="en-US" dirty="0"/>
              <a:t> IR at the EIC</a:t>
            </a:r>
          </a:p>
          <a:p>
            <a:pPr lvl="1"/>
            <a:r>
              <a:rPr lang="en-US" dirty="0"/>
              <a:t>Announcements on EICUG Elections status and changes to EICUG leadership</a:t>
            </a:r>
          </a:p>
          <a:p>
            <a:pPr lvl="1"/>
            <a:r>
              <a:rPr lang="en-US" dirty="0"/>
              <a:t>Parallel Sessions: Computing, Software, Detector R&amp;D, Physics, Polarimetry</a:t>
            </a:r>
          </a:p>
          <a:p>
            <a:r>
              <a:rPr lang="en-US" dirty="0"/>
              <a:t>Highlight : a new initiative</a:t>
            </a:r>
          </a:p>
          <a:p>
            <a:pPr lvl="1"/>
            <a:r>
              <a:rPr lang="en-US" dirty="0"/>
              <a:t>Junior day (self-organized by junior colleagues): an extremely interesting new initiative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2CC89-7782-2344-967F-C2A644C7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22E0-CA91-2D4E-A343-40D4C96FADB1}" type="datetime1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D1B55-0482-C444-8F7F-C18AAD36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A6125-E20D-3442-B838-6F902E90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BF6B21CD-9391-0145-81C6-F3781716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20"/>
            <a:ext cx="878635" cy="8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93F269-BBD1-B049-A3FD-164083D6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73CBC-FD64-D34F-AB83-25BECEC4D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78E48-7A32-0B43-8D02-A0B66BD0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6384-B8BE-F84F-AD00-DF7EACDBB4AB}" type="datetime1">
              <a:rPr lang="en-US" smtClean="0"/>
              <a:t>7/8/21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3CCD9-47B6-014A-855F-7D41C9C8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ATHENA BiWeekly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EFDDF-6A54-FC46-8F24-FED4C61E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6443-2860-6548-A5F0-3CAB19F681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51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759</Words>
  <Application>Microsoft Macintosh PowerPoint</Application>
  <PresentationFormat>Widescreen</PresentationFormat>
  <Paragraphs>131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 Unicode MS</vt:lpstr>
      <vt:lpstr>Arial</vt:lpstr>
      <vt:lpstr>Calibri</vt:lpstr>
      <vt:lpstr>Office Theme</vt:lpstr>
      <vt:lpstr>Bi-Weekly Meeting  Weekly meeting 7/08/2021</vt:lpstr>
      <vt:lpstr>Project Management + Proto-Collaborations + EICUG SC 7/01/2021</vt:lpstr>
      <vt:lpstr>ATHENA Logo Competition Result THANK YOU ALL FOR PARTICIPATING Working with “artists” to beautify it further</vt:lpstr>
      <vt:lpstr>PowerPoint Presentation</vt:lpstr>
      <vt:lpstr>In view of the timeline shown before….</vt:lpstr>
      <vt:lpstr>News from the Proposal Committee</vt:lpstr>
      <vt:lpstr>PowerPoint Presentation</vt:lpstr>
      <vt:lpstr>EIC Users Group Meeting August 2-6, 2021 Co-Organized by: Virginia Union University &amp; UC Riverside</vt:lpstr>
      <vt:lpstr>Thank you.</vt:lpstr>
      <vt:lpstr>Proposal Committee: news from Editing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Deshpande, Abhay</dc:creator>
  <cp:lastModifiedBy>Abhay Deshpande</cp:lastModifiedBy>
  <cp:revision>35</cp:revision>
  <dcterms:created xsi:type="dcterms:W3CDTF">2021-07-01T01:50:05Z</dcterms:created>
  <dcterms:modified xsi:type="dcterms:W3CDTF">2021-07-08T14:47:37Z</dcterms:modified>
</cp:coreProperties>
</file>