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6" r:id="rId2"/>
    <p:sldId id="759" r:id="rId3"/>
    <p:sldId id="738" r:id="rId4"/>
    <p:sldId id="320" r:id="rId5"/>
    <p:sldId id="729" r:id="rId6"/>
    <p:sldId id="399" r:id="rId7"/>
    <p:sldId id="737" r:id="rId8"/>
    <p:sldId id="390" r:id="rId9"/>
    <p:sldId id="396" r:id="rId10"/>
    <p:sldId id="736" r:id="rId11"/>
    <p:sldId id="398" r:id="rId12"/>
    <p:sldId id="732" r:id="rId13"/>
    <p:sldId id="731" r:id="rId14"/>
    <p:sldId id="733" r:id="rId15"/>
    <p:sldId id="734" r:id="rId16"/>
    <p:sldId id="735" r:id="rId17"/>
    <p:sldId id="739" r:id="rId18"/>
    <p:sldId id="74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EB7"/>
    <a:srgbClr val="007681"/>
    <a:srgbClr val="92D050"/>
    <a:srgbClr val="526F3F"/>
    <a:srgbClr val="4C9EB9"/>
    <a:srgbClr val="FFEEA7"/>
    <a:srgbClr val="0EA917"/>
    <a:srgbClr val="C20000"/>
    <a:srgbClr val="00800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7"/>
    <p:restoredTop sz="96327"/>
  </p:normalViewPr>
  <p:slideViewPr>
    <p:cSldViewPr snapToGrid="0" snapToObjects="1" showGuides="1">
      <p:cViewPr>
        <p:scale>
          <a:sx n="87" d="100"/>
          <a:sy n="87" d="100"/>
        </p:scale>
        <p:origin x="784" y="600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8/15/21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8/15/21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48A85-67B5-1049-9249-0C1F98B22A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9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DB2C3D-6BC4-274F-81D2-D0E409EC3AFA}" type="slidenum">
              <a:rPr lang="en-US" sz="1300"/>
              <a:pPr eaLnBrk="1" hangingPunct="1"/>
              <a:t>8</a:t>
            </a:fld>
            <a:endParaRPr lang="en-US" sz="1300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8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DB2C3D-6BC4-274F-81D2-D0E409EC3AFA}" type="slidenum">
              <a:rPr lang="en-US" sz="1300"/>
              <a:pPr eaLnBrk="1" hangingPunct="1"/>
              <a:t>9</a:t>
            </a:fld>
            <a:endParaRPr lang="en-US" sz="1300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6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DB2C3D-6BC4-274F-81D2-D0E409EC3AFA}" type="slidenum">
              <a:rPr lang="en-US" sz="1300"/>
              <a:pPr eaLnBrk="1" hangingPunct="1"/>
              <a:t>11</a:t>
            </a:fld>
            <a:endParaRPr lang="en-US" sz="1300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4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36CB13-C57F-5942-AA77-E7BAB4A0C7E2}" type="slidenum">
              <a:rPr lang="en-US" altLang="en-US" sz="1300"/>
              <a:pPr>
                <a:spcBef>
                  <a:spcPct val="0"/>
                </a:spcBef>
              </a:pPr>
              <a:t>12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424807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36CB13-C57F-5942-AA77-E7BAB4A0C7E2}" type="slidenum">
              <a:rPr lang="en-US" altLang="en-US" sz="1300"/>
              <a:pPr>
                <a:spcBef>
                  <a:spcPct val="0"/>
                </a:spcBef>
              </a:pPr>
              <a:t>13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213208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36CB13-C57F-5942-AA77-E7BAB4A0C7E2}" type="slidenum">
              <a:rPr lang="en-US" altLang="en-US" sz="1300"/>
              <a:pPr>
                <a:spcBef>
                  <a:spcPct val="0"/>
                </a:spcBef>
              </a:pPr>
              <a:t>14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248738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36CB13-C57F-5942-AA77-E7BAB4A0C7E2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563288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36CB13-C57F-5942-AA77-E7BAB4A0C7E2}" type="slidenum">
              <a:rPr lang="en-US" altLang="en-US" sz="1300"/>
              <a:pPr>
                <a:spcBef>
                  <a:spcPct val="0"/>
                </a:spcBef>
              </a:pPr>
              <a:t>16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70364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10168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4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0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6"/>
          <p:cNvSpPr txBox="1">
            <a:spLocks noGrp="1"/>
          </p:cNvSpPr>
          <p:nvPr>
            <p:ph type="title"/>
          </p:nvPr>
        </p:nvSpPr>
        <p:spPr>
          <a:xfrm>
            <a:off x="24" y="20"/>
            <a:ext cx="12191999" cy="83661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56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1019043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TextBox 11">
            <a:extLst>
              <a:ext uri="{FF2B5EF4-FFF2-40B4-BE49-F238E27FC236}">
                <a16:creationId xmlns:a16="http://schemas.microsoft.com/office/drawing/2014/main" id="{3715419E-97B3-AC41-93E7-3FEEEFE111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5B3B076-41EF-5143-A693-50453092E20B}"/>
              </a:ext>
            </a:extLst>
          </p:cNvPr>
          <p:cNvSpPr/>
          <p:nvPr userDrawn="1"/>
        </p:nvSpPr>
        <p:spPr>
          <a:xfrm>
            <a:off x="-1" y="6400800"/>
            <a:ext cx="12191997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TextBox 9">
            <a:extLst>
              <a:ext uri="{FF2B5EF4-FFF2-40B4-BE49-F238E27FC236}">
                <a16:creationId xmlns:a16="http://schemas.microsoft.com/office/drawing/2014/main" id="{73A1BA63-E650-964A-A073-3B00B84E2F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5852" y="6516233"/>
            <a:ext cx="367383" cy="246199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Helvetica Light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Helvetica Light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C8A083B-57C3-374A-B089-5D8E11958C38}"/>
              </a:ext>
            </a:extLst>
          </p:cNvPr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A19E0ED8-5975-F24C-AA5A-4AE4EF0E8605}"/>
              </a:ext>
            </a:extLst>
          </p:cNvPr>
          <p:cNvSpPr txBox="1"/>
          <p:nvPr userDrawn="1"/>
        </p:nvSpPr>
        <p:spPr>
          <a:xfrm>
            <a:off x="5039108" y="6500834"/>
            <a:ext cx="2113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  Nuclear Physics Seminar</a:t>
            </a:r>
          </a:p>
        </p:txBody>
      </p:sp>
      <p:pic>
        <p:nvPicPr>
          <p:cNvPr id="157" name="Picture 12">
            <a:extLst>
              <a:ext uri="{FF2B5EF4-FFF2-40B4-BE49-F238E27FC236}">
                <a16:creationId xmlns:a16="http://schemas.microsoft.com/office/drawing/2014/main" id="{CC769DB0-5DA4-A640-B4D3-93EEB931C96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9276A48-7B1F-4F4F-99BA-CEFD1046ABB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96657" y="64008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  <p:sldLayoutId id="2147483667" r:id="rId1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hyperlink" Target="https://cyclotron.lbl.gov/base-rad-effects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bang.berkeley.edu/events/ndnca" TargetMode="External"/><Relationship Id="rId5" Type="http://schemas.openxmlformats.org/officeDocument/2006/relationships/hyperlink" Target="https://nucleardata.berkeley.edu/wanda/index.html" TargetMode="External"/><Relationship Id="rId4" Type="http://schemas.openxmlformats.org/officeDocument/2006/relationships/hyperlink" Target="https://info.ornl.gov/sites/publications/Files/Pub11160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www.nasa.gov/directorates/spacetech/kilopower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11" Type="http://schemas.openxmlformats.org/officeDocument/2006/relationships/image" Target="../media/image21.jpeg"/><Relationship Id="rId5" Type="http://schemas.openxmlformats.org/officeDocument/2006/relationships/image" Target="../media/image15.tiff"/><Relationship Id="rId10" Type="http://schemas.openxmlformats.org/officeDocument/2006/relationships/image" Target="../media/image20.jpeg"/><Relationship Id="rId4" Type="http://schemas.openxmlformats.org/officeDocument/2006/relationships/image" Target="../media/image14.tiff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Nuclear Data for Space Exploration – Part 1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09" y="3562109"/>
            <a:ext cx="10968907" cy="2620773"/>
          </a:xfrm>
        </p:spPr>
        <p:txBody>
          <a:bodyPr/>
          <a:lstStyle/>
          <a:p>
            <a:pPr algn="l"/>
            <a:r>
              <a:rPr lang="en-US" sz="2800" dirty="0">
                <a:latin typeface="Helvetica Light"/>
                <a:cs typeface="Helvetica Light"/>
              </a:rPr>
              <a:t>Lee Bernstein</a:t>
            </a:r>
          </a:p>
          <a:p>
            <a:pPr algn="l"/>
            <a:endParaRPr lang="en-US" sz="400" dirty="0">
              <a:latin typeface="Helvetica Light"/>
              <a:cs typeface="Helvetica Light"/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Helvetica Light"/>
                <a:cs typeface="Helvetica Light"/>
              </a:rPr>
              <a:t>Department of Nuclear Engineering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Helvetica Light"/>
                <a:cs typeface="Helvetica Light"/>
              </a:rPr>
              <a:t>UC-Berkeley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Helvetica Light"/>
                <a:cs typeface="Helvetica Light"/>
              </a:rPr>
              <a:t>Nuclear Science Division					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Helvetica Light"/>
                <a:cs typeface="Helvetica Light"/>
              </a:rPr>
              <a:t>Lawrence Berkeley National Laboratory</a:t>
            </a:r>
          </a:p>
          <a:p>
            <a:pPr algn="l">
              <a:spcBef>
                <a:spcPts val="200"/>
              </a:spcBef>
            </a:pPr>
            <a:endParaRPr lang="en-US" sz="1200">
              <a:solidFill>
                <a:schemeClr val="bg2"/>
              </a:solidFill>
              <a:latin typeface="Helvetica Light"/>
              <a:cs typeface="Helvetica Light"/>
            </a:endParaRP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Helvetica Light"/>
                <a:cs typeface="Helvetica Light"/>
              </a:rPr>
              <a:t>August 17, 2021</a:t>
            </a:r>
          </a:p>
          <a:p>
            <a:pPr algn="l"/>
            <a:endParaRPr lang="en-US" sz="400" dirty="0">
              <a:solidFill>
                <a:schemeClr val="bg2"/>
              </a:solidFill>
              <a:latin typeface="Helvetica Light"/>
              <a:cs typeface="Helvetica Ligh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ADDC3-80C5-A444-9BED-CB8F38F5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62" y="122746"/>
            <a:ext cx="1104743" cy="1104743"/>
          </a:xfrm>
          <a:prstGeom prst="rect">
            <a:avLst/>
          </a:prstGeom>
        </p:spPr>
      </p:pic>
      <p:pic>
        <p:nvPicPr>
          <p:cNvPr id="6" name="Picture 2" descr="NELogo">
            <a:extLst>
              <a:ext uri="{FF2B5EF4-FFF2-40B4-BE49-F238E27FC236}">
                <a16:creationId xmlns:a16="http://schemas.microsoft.com/office/drawing/2014/main" id="{97DF5616-A858-604B-BC6B-1AFE5438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30" y="4344259"/>
            <a:ext cx="1613484" cy="16134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07936-10DB-A246-B294-8AE5E452B858}"/>
              </a:ext>
            </a:extLst>
          </p:cNvPr>
          <p:cNvSpPr txBox="1">
            <a:spLocks/>
          </p:cNvSpPr>
          <p:nvPr/>
        </p:nvSpPr>
        <p:spPr>
          <a:xfrm>
            <a:off x="0" y="39528"/>
            <a:ext cx="12191999" cy="1143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tx1"/>
                </a:solidFill>
              </a:rPr>
              <a:t>Recently </a:t>
            </a:r>
            <a:r>
              <a:rPr lang="en-US" sz="2800" b="0" i="1" dirty="0">
                <a:solidFill>
                  <a:schemeClr val="tx1"/>
                </a:solidFill>
              </a:rPr>
              <a:t>Osheroff et al., </a:t>
            </a:r>
            <a:r>
              <a:rPr lang="en-US" sz="2800" b="0" dirty="0">
                <a:solidFill>
                  <a:schemeClr val="tx1"/>
                </a:solidFill>
              </a:rPr>
              <a:t>showed that the LET in AlGaN electronics is dominated by recoiling high mass nuclei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7669E-5DA6-0C47-A12F-4B508421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8" b="475"/>
          <a:stretch/>
        </p:blipFill>
        <p:spPr>
          <a:xfrm>
            <a:off x="680912" y="3657600"/>
            <a:ext cx="2970925" cy="266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8D30F-AEEA-B24D-8781-CAEE86F6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5" y="1236595"/>
            <a:ext cx="6807541" cy="4976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A73FC-5B0D-514E-82D2-E8ED16E0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5" r="51008"/>
          <a:stretch/>
        </p:blipFill>
        <p:spPr>
          <a:xfrm>
            <a:off x="813675" y="1182529"/>
            <a:ext cx="2970925" cy="25421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57DB4-1ADD-BC41-9980-110A5328453D}"/>
              </a:ext>
            </a:extLst>
          </p:cNvPr>
          <p:cNvSpPr/>
          <p:nvPr/>
        </p:nvSpPr>
        <p:spPr>
          <a:xfrm>
            <a:off x="4608728" y="6057960"/>
            <a:ext cx="73038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latin typeface="Times" pitchFamily="2" charset="0"/>
              </a:rPr>
              <a:t>J.M. Osheroff et al.  IEEE Transactions on Nuclear Science Volume: 68, Issue: 5, May 2021</a:t>
            </a:r>
            <a:endParaRPr lang="en-US" sz="15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5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-11765"/>
            <a:ext cx="123063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Times New Roman" charset="0"/>
                <a:ea typeface="MS PGothic" charset="0"/>
              </a:rPr>
              <a:t>NASA uses “Cocktail” beams of multiple heavy-ions to uniformly dose electronics to test their radiation hardness for use in spacecraft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9459B7-632F-3344-B249-252A687A19B3}"/>
              </a:ext>
            </a:extLst>
          </p:cNvPr>
          <p:cNvGrpSpPr/>
          <p:nvPr/>
        </p:nvGrpSpPr>
        <p:grpSpPr>
          <a:xfrm>
            <a:off x="396962" y="3794011"/>
            <a:ext cx="3586290" cy="2502208"/>
            <a:chOff x="214183" y="3731970"/>
            <a:chExt cx="3704967" cy="258501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4EDE653F-2B04-EE44-982E-DB8082D01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4101302"/>
              <a:ext cx="3690551" cy="221567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CD3F47-AA91-B049-91C8-AA3B5561898C}"/>
                </a:ext>
              </a:extLst>
            </p:cNvPr>
            <p:cNvSpPr txBox="1"/>
            <p:nvPr/>
          </p:nvSpPr>
          <p:spPr>
            <a:xfrm>
              <a:off x="214183" y="3731970"/>
              <a:ext cx="3704967" cy="4133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LBNL 88-Inch cyclotron*</a:t>
              </a:r>
            </a:p>
          </p:txBody>
        </p:sp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717FEEEF-C763-BD47-83CE-467C1EA2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5354916"/>
              <a:ext cx="1556950" cy="96206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6D9E7-6738-EB46-8046-473D77E0029D}"/>
              </a:ext>
            </a:extLst>
          </p:cNvPr>
          <p:cNvGrpSpPr/>
          <p:nvPr/>
        </p:nvGrpSpPr>
        <p:grpSpPr>
          <a:xfrm>
            <a:off x="5667926" y="1117868"/>
            <a:ext cx="2366245" cy="2124923"/>
            <a:chOff x="228600" y="1500157"/>
            <a:chExt cx="2366245" cy="21249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8D895-AF27-B143-9330-3ED19E1995BF}"/>
                </a:ext>
              </a:extLst>
            </p:cNvPr>
            <p:cNvSpPr/>
            <p:nvPr/>
          </p:nvSpPr>
          <p:spPr>
            <a:xfrm>
              <a:off x="228600" y="1500157"/>
              <a:ext cx="236624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Mercury Messenger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4B606016-7225-E044-A122-8763F24E44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8600" y="1900267"/>
              <a:ext cx="2366245" cy="172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D74F76-BF32-554B-8E61-31852C1FF3A5}"/>
              </a:ext>
            </a:extLst>
          </p:cNvPr>
          <p:cNvGrpSpPr/>
          <p:nvPr/>
        </p:nvGrpSpPr>
        <p:grpSpPr>
          <a:xfrm>
            <a:off x="8106862" y="1132504"/>
            <a:ext cx="3944830" cy="2098195"/>
            <a:chOff x="2871394" y="1500157"/>
            <a:chExt cx="3944830" cy="2098195"/>
          </a:xfrm>
        </p:grpSpPr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DBDB3D45-5C53-D84B-A570-A95DE2912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1394" y="1781035"/>
              <a:ext cx="1716355" cy="18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FFA176-5382-034C-963A-1253E1A993AF}"/>
                </a:ext>
              </a:extLst>
            </p:cNvPr>
            <p:cNvSpPr/>
            <p:nvPr/>
          </p:nvSpPr>
          <p:spPr>
            <a:xfrm>
              <a:off x="2871394" y="1500157"/>
              <a:ext cx="394483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Curiosity, Spirit &amp; Opportunity Rovers Mars)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0F5E92B4-3E86-674C-A108-0959B878B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399"/>
            <a:stretch/>
          </p:blipFill>
          <p:spPr bwMode="auto">
            <a:xfrm>
              <a:off x="4572001" y="1624305"/>
              <a:ext cx="2244223" cy="1964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469C07-638E-744F-B3F4-9533C1B0C83D}"/>
              </a:ext>
            </a:extLst>
          </p:cNvPr>
          <p:cNvGrpSpPr/>
          <p:nvPr/>
        </p:nvGrpSpPr>
        <p:grpSpPr>
          <a:xfrm>
            <a:off x="5888278" y="3475184"/>
            <a:ext cx="1986091" cy="1976848"/>
            <a:chOff x="2701983" y="3856539"/>
            <a:chExt cx="1986091" cy="1976848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4BFA376-3346-9F44-A7ED-9C9E1D83C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983" y="4256648"/>
              <a:ext cx="1986091" cy="1576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6B8BC8-DFAD-324C-9D6F-A9EB48FEFC14}"/>
                </a:ext>
              </a:extLst>
            </p:cNvPr>
            <p:cNvSpPr/>
            <p:nvPr/>
          </p:nvSpPr>
          <p:spPr>
            <a:xfrm>
              <a:off x="2708890" y="3856539"/>
              <a:ext cx="197918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Galileo (Jupiter)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7CEE6F-1D7F-BF48-B7A8-9E36654DB658}"/>
              </a:ext>
            </a:extLst>
          </p:cNvPr>
          <p:cNvGrpSpPr/>
          <p:nvPr/>
        </p:nvGrpSpPr>
        <p:grpSpPr>
          <a:xfrm>
            <a:off x="7933917" y="3475185"/>
            <a:ext cx="2405068" cy="1964115"/>
            <a:chOff x="2438673" y="4171387"/>
            <a:chExt cx="2526205" cy="2063042"/>
          </a:xfrm>
        </p:grpSpPr>
        <p:pic>
          <p:nvPicPr>
            <p:cNvPr id="34" name="Picture 16">
              <a:extLst>
                <a:ext uri="{FF2B5EF4-FFF2-40B4-BE49-F238E27FC236}">
                  <a16:creationId xmlns:a16="http://schemas.microsoft.com/office/drawing/2014/main" id="{0758C8D1-0A98-3E4B-9849-2C6F3E91D2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8674" y="4648200"/>
              <a:ext cx="2514326" cy="1586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7DB430-4070-3E4C-B740-6C71368EA884}"/>
                </a:ext>
              </a:extLst>
            </p:cNvPr>
            <p:cNvSpPr/>
            <p:nvPr/>
          </p:nvSpPr>
          <p:spPr>
            <a:xfrm>
              <a:off x="2438673" y="4171387"/>
              <a:ext cx="2526205" cy="6788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Cassini/Huygens (Saturn/Titan)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784D1E-C9B1-BB41-A534-907EE9E93499}"/>
              </a:ext>
            </a:extLst>
          </p:cNvPr>
          <p:cNvGrpSpPr/>
          <p:nvPr/>
        </p:nvGrpSpPr>
        <p:grpSpPr>
          <a:xfrm>
            <a:off x="10422611" y="3475184"/>
            <a:ext cx="1450247" cy="1964116"/>
            <a:chOff x="4579426" y="3673653"/>
            <a:chExt cx="1450247" cy="19641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A8948B9-2423-2A46-AA1C-3961791EAFD1}"/>
                </a:ext>
              </a:extLst>
            </p:cNvPr>
            <p:cNvSpPr/>
            <p:nvPr/>
          </p:nvSpPr>
          <p:spPr>
            <a:xfrm>
              <a:off x="4579426" y="3673653"/>
              <a:ext cx="1450247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Horizons (Pluto )</a:t>
              </a:r>
            </a:p>
          </p:txBody>
        </p:sp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D6DECA68-1EAC-5349-B4DF-3476006D07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9426" y="4258429"/>
              <a:ext cx="1450247" cy="137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E13A2B1-A1EE-A345-B331-33F1361C40EA}"/>
              </a:ext>
            </a:extLst>
          </p:cNvPr>
          <p:cNvSpPr/>
          <p:nvPr/>
        </p:nvSpPr>
        <p:spPr>
          <a:xfrm>
            <a:off x="4216728" y="5523440"/>
            <a:ext cx="766512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integral tests and don’t add to our understanding of the GCR or the secondary particles it creates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448BAB-C6E6-5D45-B382-A0846A11D4E3}"/>
              </a:ext>
            </a:extLst>
          </p:cNvPr>
          <p:cNvGrpSpPr/>
          <p:nvPr/>
        </p:nvGrpSpPr>
        <p:grpSpPr>
          <a:xfrm>
            <a:off x="4207731" y="3466060"/>
            <a:ext cx="1538892" cy="1973240"/>
            <a:chOff x="381000" y="3890010"/>
            <a:chExt cx="1628597" cy="2088264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CA054D53-BAAC-844A-AE60-FA04DE874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231234"/>
              <a:ext cx="1628597" cy="1747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C82BA5-F692-0342-ADAA-3E5DA6A502C2}"/>
                </a:ext>
              </a:extLst>
            </p:cNvPr>
            <p:cNvSpPr/>
            <p:nvPr/>
          </p:nvSpPr>
          <p:spPr>
            <a:xfrm>
              <a:off x="381000" y="3890010"/>
              <a:ext cx="162859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Pioneer (Venus)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DAA834-CAE0-1945-836C-173A2885E73A}"/>
              </a:ext>
            </a:extLst>
          </p:cNvPr>
          <p:cNvGrpSpPr/>
          <p:nvPr/>
        </p:nvGrpSpPr>
        <p:grpSpPr>
          <a:xfrm>
            <a:off x="237559" y="1041015"/>
            <a:ext cx="4760326" cy="2596652"/>
            <a:chOff x="71822" y="1042813"/>
            <a:chExt cx="4926063" cy="26870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12B8ED5-ACA0-BA4F-B1C7-CA04A8A1B72C}"/>
                </a:ext>
              </a:extLst>
            </p:cNvPr>
            <p:cNvGrpSpPr/>
            <p:nvPr/>
          </p:nvGrpSpPr>
          <p:grpSpPr>
            <a:xfrm>
              <a:off x="301082" y="1042813"/>
              <a:ext cx="4696803" cy="2493851"/>
              <a:chOff x="4198242" y="1713809"/>
              <a:chExt cx="4945757" cy="2626038"/>
            </a:xfrm>
          </p:grpSpPr>
          <p:pic>
            <p:nvPicPr>
              <p:cNvPr id="109574" name="Picture 6" descr="20 AMeV - Vacuum">
                <a:extLst>
                  <a:ext uri="{FF2B5EF4-FFF2-40B4-BE49-F238E27FC236}">
                    <a16:creationId xmlns:a16="http://schemas.microsoft.com/office/drawing/2014/main" id="{653F2530-C693-DD47-86D1-82ADA8040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98242" y="1713809"/>
                <a:ext cx="4945757" cy="2626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1E998-8EB6-2345-8903-16B9B8B3181B}"/>
                  </a:ext>
                </a:extLst>
              </p:cNvPr>
              <p:cNvSpPr txBox="1"/>
              <p:nvPr/>
            </p:nvSpPr>
            <p:spPr>
              <a:xfrm>
                <a:off x="7249861" y="3521722"/>
                <a:ext cx="1449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E/A=20 MeV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E437F4-8737-9A4C-B000-490D3EFB739B}"/>
                </a:ext>
              </a:extLst>
            </p:cNvPr>
            <p:cNvSpPr/>
            <p:nvPr/>
          </p:nvSpPr>
          <p:spPr>
            <a:xfrm>
              <a:off x="174406" y="1132504"/>
              <a:ext cx="375266" cy="2261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906FEB-1E32-1445-B401-905F155A6AF0}"/>
                </a:ext>
              </a:extLst>
            </p:cNvPr>
            <p:cNvSpPr txBox="1"/>
            <p:nvPr/>
          </p:nvSpPr>
          <p:spPr>
            <a:xfrm>
              <a:off x="301082" y="1096322"/>
              <a:ext cx="338731" cy="237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70</a:t>
              </a:r>
            </a:p>
            <a:p>
              <a:endParaRPr lang="en-US" sz="900" dirty="0"/>
            </a:p>
            <a:p>
              <a:r>
                <a:rPr lang="en-US" sz="1000" dirty="0"/>
                <a:t>60</a:t>
              </a:r>
            </a:p>
            <a:p>
              <a:endParaRPr lang="en-US" sz="900" dirty="0"/>
            </a:p>
            <a:p>
              <a:r>
                <a:rPr lang="en-US" sz="1000" dirty="0"/>
                <a:t>50</a:t>
              </a:r>
            </a:p>
            <a:p>
              <a:endParaRPr lang="en-US" sz="900" dirty="0"/>
            </a:p>
            <a:p>
              <a:r>
                <a:rPr lang="en-US" sz="1000" dirty="0"/>
                <a:t>40</a:t>
              </a:r>
            </a:p>
            <a:p>
              <a:endParaRPr lang="en-US" sz="900" dirty="0"/>
            </a:p>
            <a:p>
              <a:r>
                <a:rPr lang="en-US" sz="1000" dirty="0"/>
                <a:t>30</a:t>
              </a:r>
            </a:p>
            <a:p>
              <a:endParaRPr lang="en-US" sz="900" dirty="0"/>
            </a:p>
            <a:p>
              <a:r>
                <a:rPr lang="en-US" sz="1000" dirty="0"/>
                <a:t>20</a:t>
              </a:r>
            </a:p>
            <a:p>
              <a:endParaRPr lang="en-US" sz="900" dirty="0"/>
            </a:p>
            <a:p>
              <a:r>
                <a:rPr lang="en-US" sz="1000" dirty="0"/>
                <a:t>10</a:t>
              </a:r>
            </a:p>
            <a:p>
              <a:endParaRPr lang="en-US" sz="900" dirty="0"/>
            </a:p>
            <a:p>
              <a:pPr algn="r"/>
              <a:r>
                <a:rPr lang="en-US" sz="1000" dirty="0"/>
                <a:t>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1DE3CE-56D0-8F48-ACEB-B49D29570244}"/>
                </a:ext>
              </a:extLst>
            </p:cNvPr>
            <p:cNvSpPr txBox="1"/>
            <p:nvPr/>
          </p:nvSpPr>
          <p:spPr>
            <a:xfrm rot="16200000">
              <a:off x="-662097" y="2051051"/>
              <a:ext cx="17448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Ion LET (MeV/mg/cm</a:t>
              </a:r>
              <a:r>
                <a:rPr lang="en-US" sz="1200" baseline="30000" dirty="0"/>
                <a:t>2</a:t>
              </a:r>
              <a:r>
                <a:rPr lang="en-US" sz="1200" dirty="0"/>
                <a:t>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6BC456-1D49-2C47-A8DB-A4FF4ECBACA1}"/>
                </a:ext>
              </a:extLst>
            </p:cNvPr>
            <p:cNvSpPr/>
            <p:nvPr/>
          </p:nvSpPr>
          <p:spPr>
            <a:xfrm rot="5400000">
              <a:off x="2537296" y="1325957"/>
              <a:ext cx="203432" cy="4194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97401C-70E0-3F4F-911C-75F31FD9F9F1}"/>
                </a:ext>
              </a:extLst>
            </p:cNvPr>
            <p:cNvSpPr txBox="1"/>
            <p:nvPr/>
          </p:nvSpPr>
          <p:spPr>
            <a:xfrm>
              <a:off x="454126" y="3273454"/>
              <a:ext cx="4460881" cy="254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0          100       200        300        400        500         600       700        800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45E613-0E8A-3944-8CC7-CADB094E8AC5}"/>
                </a:ext>
              </a:extLst>
            </p:cNvPr>
            <p:cNvSpPr txBox="1"/>
            <p:nvPr/>
          </p:nvSpPr>
          <p:spPr>
            <a:xfrm>
              <a:off x="1980069" y="3452871"/>
              <a:ext cx="13388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Range in Si (µm)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D787608-45B4-A04D-8C0A-595C3AF30692}"/>
              </a:ext>
            </a:extLst>
          </p:cNvPr>
          <p:cNvSpPr/>
          <p:nvPr/>
        </p:nvSpPr>
        <p:spPr>
          <a:xfrm>
            <a:off x="7206375" y="6441752"/>
            <a:ext cx="4533805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https://cyclotron.lbl.gov/base-rad-effects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5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27044" y="65557"/>
            <a:ext cx="11737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charset="0"/>
                <a:ea typeface="Times New Roman" charset="0"/>
                <a:cs typeface="Times New Roman" charset="0"/>
              </a:rPr>
              <a:t>Human radiation damage depends on </a:t>
            </a:r>
            <a:r>
              <a:rPr lang="en-US" altLang="en-US" sz="3600" i="1" dirty="0">
                <a:latin typeface="Times New Roman" charset="0"/>
                <a:ea typeface="Times New Roman" charset="0"/>
                <a:cs typeface="Times New Roman" charset="0"/>
              </a:rPr>
              <a:t>Dose Equivalency</a:t>
            </a:r>
            <a:endParaRPr lang="en-US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145B5-5EDD-B241-90E9-DFA212B696C6}"/>
                  </a:ext>
                </a:extLst>
              </p:cNvPr>
              <p:cNvSpPr txBox="1"/>
              <p:nvPr/>
            </p:nvSpPr>
            <p:spPr>
              <a:xfrm>
                <a:off x="959255" y="1022965"/>
                <a:ext cx="10273487" cy="2630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𝑑𝑒𝑝𝑜𝑠𝑖𝑡𝑒𝑑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𝑚𝑎𝑠𝑠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𝑚𝑎𝑡𝑒𝑟𝑖𝑎𝑙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𝐷𝑜𝑠𝑒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𝐸𝑞𝑢𝑖𝑣𝑎𝑙𝑒𝑛𝑡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𝑅𝐸𝑀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𝑟𝑎𝑦𝑠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𝑆𝑖𝑒𝑣𝑒𝑟𝑡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𝑅𝐸𝑀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145B5-5EDD-B241-90E9-DFA212B69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55" y="1022965"/>
                <a:ext cx="10273487" cy="2630272"/>
              </a:xfrm>
              <a:prstGeom prst="rect">
                <a:avLst/>
              </a:prstGeom>
              <a:blipFill>
                <a:blip r:embed="rId3"/>
                <a:stretch>
                  <a:fillRect t="-1442" b="-5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D31AC1-2DC5-8147-A3CE-F6B7C7C7C604}"/>
              </a:ext>
            </a:extLst>
          </p:cNvPr>
          <p:cNvSpPr txBox="1"/>
          <p:nvPr/>
        </p:nvSpPr>
        <p:spPr>
          <a:xfrm>
            <a:off x="1833007" y="3964314"/>
            <a:ext cx="8525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Normal Background Dose/day on earth: 10 µSv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41EB7"/>
                </a:solidFill>
              </a:rPr>
              <a:t>Lowest annual dose linked to cancer: 100 mSv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DOE Limit for Life Saving activities: 250 mSv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Acute dose causing symptoms: 400 mSv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10 minutes next to the Chernobyl Core: 50 Sv</a:t>
            </a:r>
          </a:p>
        </p:txBody>
      </p:sp>
    </p:spTree>
    <p:extLst>
      <p:ext uri="{BB962C8B-B14F-4D97-AF65-F5344CB8AC3E}">
        <p14:creationId xmlns:p14="http://schemas.microsoft.com/office/powerpoint/2010/main" val="18349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A4ACD6-69EF-D844-A39C-7545A4A9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22" y="952500"/>
            <a:ext cx="11328400" cy="4953000"/>
          </a:xfrm>
          <a:prstGeom prst="rect">
            <a:avLst/>
          </a:prstGeom>
        </p:spPr>
      </p:pic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27044" y="65557"/>
            <a:ext cx="11737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charset="0"/>
                <a:ea typeface="Times New Roman" charset="0"/>
                <a:cs typeface="Times New Roman" charset="0"/>
              </a:rPr>
              <a:t>The effects of shielding* for projectile-like fragments (Z&gt;8)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D8891-0D75-4648-86C4-233DE0AA77E7}"/>
              </a:ext>
            </a:extLst>
          </p:cNvPr>
          <p:cNvSpPr/>
          <p:nvPr/>
        </p:nvSpPr>
        <p:spPr>
          <a:xfrm>
            <a:off x="3621278" y="6091233"/>
            <a:ext cx="5884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*T.C. Slaba et al.  Life Sciences in Space Research 12  (2017) 1–15 </a:t>
            </a:r>
            <a:endParaRPr lang="en-US" sz="1600" dirty="0">
              <a:effectLst/>
              <a:latin typeface="Times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82031E-BB5E-3A4D-91E7-578D066B4061}"/>
              </a:ext>
            </a:extLst>
          </p:cNvPr>
          <p:cNvCxnSpPr>
            <a:cxnSpLocks/>
          </p:cNvCxnSpPr>
          <p:nvPr/>
        </p:nvCxnSpPr>
        <p:spPr>
          <a:xfrm>
            <a:off x="1152939" y="4856924"/>
            <a:ext cx="4618383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B834DC-904E-7C40-B575-6413890E2A9A}"/>
              </a:ext>
            </a:extLst>
          </p:cNvPr>
          <p:cNvCxnSpPr>
            <a:cxnSpLocks/>
          </p:cNvCxnSpPr>
          <p:nvPr/>
        </p:nvCxnSpPr>
        <p:spPr>
          <a:xfrm>
            <a:off x="5628068" y="4856924"/>
            <a:ext cx="5682663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CE3378-E901-A845-ABD1-123EB329BBE8}"/>
              </a:ext>
            </a:extLst>
          </p:cNvPr>
          <p:cNvCxnSpPr>
            <a:cxnSpLocks/>
          </p:cNvCxnSpPr>
          <p:nvPr/>
        </p:nvCxnSpPr>
        <p:spPr>
          <a:xfrm>
            <a:off x="5771322" y="4426230"/>
            <a:ext cx="5539409" cy="13251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5EA41E-A3EB-7F48-BC5D-8204DD0FED07}"/>
              </a:ext>
            </a:extLst>
          </p:cNvPr>
          <p:cNvCxnSpPr>
            <a:cxnSpLocks/>
          </p:cNvCxnSpPr>
          <p:nvPr/>
        </p:nvCxnSpPr>
        <p:spPr>
          <a:xfrm>
            <a:off x="1152939" y="4426230"/>
            <a:ext cx="461838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2A1939-F4B4-544E-8E2A-81BED81F5DD7}"/>
              </a:ext>
            </a:extLst>
          </p:cNvPr>
          <p:cNvSpPr txBox="1"/>
          <p:nvPr/>
        </p:nvSpPr>
        <p:spPr>
          <a:xfrm>
            <a:off x="2686116" y="575069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Al</a:t>
            </a:r>
            <a:r>
              <a:rPr lang="en-US" dirty="0"/>
              <a:t>=2.7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46C06-1BC0-4A48-8783-7C5A45A08CA4}"/>
              </a:ext>
            </a:extLst>
          </p:cNvPr>
          <p:cNvSpPr txBox="1"/>
          <p:nvPr/>
        </p:nvSpPr>
        <p:spPr>
          <a:xfrm>
            <a:off x="8324916" y="57796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PE</a:t>
            </a:r>
            <a:r>
              <a:rPr lang="en-US" dirty="0"/>
              <a:t>=0.97 g/cm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F60FC1-438E-0F48-BD2C-C2FC0733E3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238" y="1142581"/>
            <a:ext cx="1478151" cy="15945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B565B2-9099-A046-AE2E-1FC7E881BF54}"/>
              </a:ext>
            </a:extLst>
          </p:cNvPr>
          <p:cNvSpPr txBox="1"/>
          <p:nvPr/>
        </p:nvSpPr>
        <p:spPr>
          <a:xfrm>
            <a:off x="2321115" y="3240563"/>
            <a:ext cx="260032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Adding shielding decreases</a:t>
            </a:r>
            <a:r>
              <a:rPr lang="en-US" sz="2000" i="1" dirty="0"/>
              <a:t> </a:t>
            </a:r>
            <a:r>
              <a:rPr lang="en-US" sz="2000" dirty="0"/>
              <a:t>dose from heavy 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94D6A-71E7-4941-A3AE-846549038753}"/>
              </a:ext>
            </a:extLst>
          </p:cNvPr>
          <p:cNvSpPr txBox="1"/>
          <p:nvPr/>
        </p:nvSpPr>
        <p:spPr>
          <a:xfrm>
            <a:off x="8631285" y="44635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1EB7"/>
                </a:solidFill>
              </a:rPr>
              <a:t>Link to cancer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2F79B2-6A23-814A-A513-0042D56540D9}"/>
              </a:ext>
            </a:extLst>
          </p:cNvPr>
          <p:cNvSpPr txBox="1"/>
          <p:nvPr/>
        </p:nvSpPr>
        <p:spPr>
          <a:xfrm>
            <a:off x="8324916" y="396079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Life saving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995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27044" y="65557"/>
            <a:ext cx="11737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charset="0"/>
                <a:ea typeface="Times New Roman" charset="0"/>
                <a:cs typeface="Times New Roman" charset="0"/>
              </a:rPr>
              <a:t>The effects of shielding* from neutrons and 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DDEF12-16FB-6A4C-AD70-A185E502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76" y="1024951"/>
            <a:ext cx="11060223" cy="4813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ED8891-0D75-4648-86C4-233DE0AA77E7}"/>
              </a:ext>
            </a:extLst>
          </p:cNvPr>
          <p:cNvSpPr/>
          <p:nvPr/>
        </p:nvSpPr>
        <p:spPr>
          <a:xfrm>
            <a:off x="3462130" y="6086582"/>
            <a:ext cx="5884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*T.C. Slaba et al.  Life Sciences in Space Research 12  (2017) 1–15 </a:t>
            </a:r>
            <a:endParaRPr lang="en-US" sz="1600" dirty="0">
              <a:effectLst/>
              <a:latin typeface="Times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82031E-BB5E-3A4D-91E7-578D066B4061}"/>
              </a:ext>
            </a:extLst>
          </p:cNvPr>
          <p:cNvCxnSpPr>
            <a:cxnSpLocks/>
          </p:cNvCxnSpPr>
          <p:nvPr/>
        </p:nvCxnSpPr>
        <p:spPr>
          <a:xfrm>
            <a:off x="1152939" y="4856924"/>
            <a:ext cx="4618383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B834DC-904E-7C40-B575-6413890E2A9A}"/>
              </a:ext>
            </a:extLst>
          </p:cNvPr>
          <p:cNvCxnSpPr>
            <a:cxnSpLocks/>
          </p:cNvCxnSpPr>
          <p:nvPr/>
        </p:nvCxnSpPr>
        <p:spPr>
          <a:xfrm>
            <a:off x="5602310" y="4856924"/>
            <a:ext cx="5708421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CE3378-E901-A845-ABD1-123EB329BBE8}"/>
              </a:ext>
            </a:extLst>
          </p:cNvPr>
          <p:cNvCxnSpPr>
            <a:cxnSpLocks/>
          </p:cNvCxnSpPr>
          <p:nvPr/>
        </p:nvCxnSpPr>
        <p:spPr>
          <a:xfrm>
            <a:off x="5602310" y="4439481"/>
            <a:ext cx="5708421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5EA41E-A3EB-7F48-BC5D-8204DD0FED07}"/>
              </a:ext>
            </a:extLst>
          </p:cNvPr>
          <p:cNvCxnSpPr>
            <a:cxnSpLocks/>
          </p:cNvCxnSpPr>
          <p:nvPr/>
        </p:nvCxnSpPr>
        <p:spPr>
          <a:xfrm>
            <a:off x="1152939" y="4426230"/>
            <a:ext cx="461838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2A1939-F4B4-544E-8E2A-81BED81F5DD7}"/>
              </a:ext>
            </a:extLst>
          </p:cNvPr>
          <p:cNvSpPr txBox="1"/>
          <p:nvPr/>
        </p:nvSpPr>
        <p:spPr>
          <a:xfrm>
            <a:off x="2686116" y="575069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Al</a:t>
            </a:r>
            <a:r>
              <a:rPr lang="en-US" dirty="0"/>
              <a:t>=2.7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46C06-1BC0-4A48-8783-7C5A45A08CA4}"/>
              </a:ext>
            </a:extLst>
          </p:cNvPr>
          <p:cNvSpPr txBox="1"/>
          <p:nvPr/>
        </p:nvSpPr>
        <p:spPr>
          <a:xfrm>
            <a:off x="8324916" y="57796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PE</a:t>
            </a:r>
            <a:r>
              <a:rPr lang="en-US" dirty="0"/>
              <a:t>=0.97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D0C73-8626-2B45-A367-93C7EBC8CDD3}"/>
              </a:ext>
            </a:extLst>
          </p:cNvPr>
          <p:cNvSpPr txBox="1"/>
          <p:nvPr/>
        </p:nvSpPr>
        <p:spPr>
          <a:xfrm>
            <a:off x="1314548" y="1576157"/>
            <a:ext cx="39083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…but adding shielding </a:t>
            </a:r>
            <a:r>
              <a:rPr lang="en-US" sz="2000" i="1" dirty="0"/>
              <a:t>increases the dose from neutrons</a:t>
            </a:r>
            <a:r>
              <a:rPr lang="en-US" sz="2000" dirty="0"/>
              <a:t>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E3BDB-6EB8-8045-95F8-594AAC901355}"/>
              </a:ext>
            </a:extLst>
          </p:cNvPr>
          <p:cNvSpPr txBox="1"/>
          <p:nvPr/>
        </p:nvSpPr>
        <p:spPr>
          <a:xfrm>
            <a:off x="1181530" y="482508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1EB7"/>
                </a:solidFill>
              </a:rPr>
              <a:t>Link to cancer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E7998-989F-6642-B38A-169788252906}"/>
              </a:ext>
            </a:extLst>
          </p:cNvPr>
          <p:cNvSpPr txBox="1"/>
          <p:nvPr/>
        </p:nvSpPr>
        <p:spPr>
          <a:xfrm>
            <a:off x="1181530" y="437887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Life saving activities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BBA74B-031C-E649-90A6-593AC40CCAB9}"/>
              </a:ext>
            </a:extLst>
          </p:cNvPr>
          <p:cNvSpPr/>
          <p:nvPr/>
        </p:nvSpPr>
        <p:spPr>
          <a:xfrm>
            <a:off x="7402341" y="1052777"/>
            <a:ext cx="390839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Times" pitchFamily="2" charset="0"/>
              </a:rPr>
              <a:t>“Variation in model results…</a:t>
            </a:r>
            <a:r>
              <a:rPr lang="en-US" sz="2400" b="1" i="1" dirty="0">
                <a:solidFill>
                  <a:srgbClr val="0080AC"/>
                </a:solidFill>
                <a:latin typeface="Times" pitchFamily="2" charset="0"/>
              </a:rPr>
              <a:t> </a:t>
            </a:r>
            <a:r>
              <a:rPr lang="en-US" sz="2400" b="1" i="1" dirty="0">
                <a:latin typeface="Times" pitchFamily="2" charset="0"/>
              </a:rPr>
              <a:t>is mainly a result of differing nuclear reaction and fragmentation cross sections, affecting both primary and secondary ion transport”* </a:t>
            </a:r>
            <a:endParaRPr lang="en-US" sz="2400" b="1" i="1" dirty="0">
              <a:effectLst/>
              <a:latin typeface="Time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161256-6ED2-D845-A265-766DCEEE97AF}"/>
              </a:ext>
            </a:extLst>
          </p:cNvPr>
          <p:cNvSpPr txBox="1"/>
          <p:nvPr/>
        </p:nvSpPr>
        <p:spPr>
          <a:xfrm>
            <a:off x="3038787" y="4300794"/>
            <a:ext cx="6512039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large variation necessitates expensive margins in shielding</a:t>
            </a:r>
          </a:p>
        </p:txBody>
      </p:sp>
    </p:spTree>
    <p:extLst>
      <p:ext uri="{BB962C8B-B14F-4D97-AF65-F5344CB8AC3E}">
        <p14:creationId xmlns:p14="http://schemas.microsoft.com/office/powerpoint/2010/main" val="9598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3FCA6F8-2038-8E4F-B354-EE2FB1AF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2" y="883644"/>
            <a:ext cx="10982007" cy="4841791"/>
          </a:xfrm>
          <a:prstGeom prst="rect">
            <a:avLst/>
          </a:prstGeom>
        </p:spPr>
      </p:pic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27044" y="35285"/>
            <a:ext cx="11737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dirty="0">
                <a:latin typeface="Times New Roman" charset="0"/>
                <a:ea typeface="Times New Roman" charset="0"/>
                <a:cs typeface="Times New Roman" charset="0"/>
              </a:rPr>
              <a:t>The effects of increasing the lateral size of the shields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D8891-0D75-4648-86C4-233DE0AA77E7}"/>
              </a:ext>
            </a:extLst>
          </p:cNvPr>
          <p:cNvSpPr/>
          <p:nvPr/>
        </p:nvSpPr>
        <p:spPr>
          <a:xfrm>
            <a:off x="3557355" y="6110985"/>
            <a:ext cx="5884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*T.C. Slaba et al.  Life Sciences in Space Research 12  (2017) 1–15 </a:t>
            </a:r>
            <a:endParaRPr lang="en-US" sz="1600" dirty="0">
              <a:effectLst/>
              <a:latin typeface="Times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5EA41E-A3EB-7F48-BC5D-8204DD0FED07}"/>
              </a:ext>
            </a:extLst>
          </p:cNvPr>
          <p:cNvCxnSpPr>
            <a:cxnSpLocks/>
          </p:cNvCxnSpPr>
          <p:nvPr/>
        </p:nvCxnSpPr>
        <p:spPr>
          <a:xfrm>
            <a:off x="1152939" y="4411942"/>
            <a:ext cx="461838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2A1939-F4B4-544E-8E2A-81BED81F5DD7}"/>
              </a:ext>
            </a:extLst>
          </p:cNvPr>
          <p:cNvSpPr txBox="1"/>
          <p:nvPr/>
        </p:nvSpPr>
        <p:spPr>
          <a:xfrm>
            <a:off x="2686116" y="5736403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Al</a:t>
            </a:r>
            <a:r>
              <a:rPr lang="en-US" dirty="0"/>
              <a:t>=2.7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46C06-1BC0-4A48-8783-7C5A45A08CA4}"/>
              </a:ext>
            </a:extLst>
          </p:cNvPr>
          <p:cNvSpPr txBox="1"/>
          <p:nvPr/>
        </p:nvSpPr>
        <p:spPr>
          <a:xfrm>
            <a:off x="8324916" y="576539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PE</a:t>
            </a:r>
            <a:r>
              <a:rPr lang="en-US" dirty="0"/>
              <a:t>=0.97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FF74-0384-9D45-924D-F487C6F6CCE9}"/>
              </a:ext>
            </a:extLst>
          </p:cNvPr>
          <p:cNvSpPr/>
          <p:nvPr/>
        </p:nvSpPr>
        <p:spPr>
          <a:xfrm>
            <a:off x="9227514" y="4742034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Symbol" pitchFamily="2" charset="2"/>
              </a:rPr>
              <a:t>(r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r)</a:t>
            </a:r>
            <a:r>
              <a:rPr lang="en-US" i="1" baseline="-25000" dirty="0"/>
              <a:t>Al </a:t>
            </a:r>
            <a:r>
              <a:rPr lang="en-US" dirty="0">
                <a:latin typeface="Times" pitchFamily="2" charset="0"/>
              </a:rPr>
              <a:t>=60 g/cm</a:t>
            </a:r>
            <a:r>
              <a:rPr lang="en-US" baseline="30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 </a:t>
            </a:r>
            <a:endParaRPr lang="en-US" dirty="0">
              <a:effectLst/>
              <a:latin typeface="Time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8A31BC-F367-7D42-B63A-963C4D8DF694}"/>
              </a:ext>
            </a:extLst>
          </p:cNvPr>
          <p:cNvSpPr/>
          <p:nvPr/>
        </p:nvSpPr>
        <p:spPr>
          <a:xfrm>
            <a:off x="1285461" y="4781274"/>
            <a:ext cx="2597426" cy="24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82031E-BB5E-3A4D-91E7-578D066B4061}"/>
              </a:ext>
            </a:extLst>
          </p:cNvPr>
          <p:cNvCxnSpPr>
            <a:cxnSpLocks/>
          </p:cNvCxnSpPr>
          <p:nvPr/>
        </p:nvCxnSpPr>
        <p:spPr>
          <a:xfrm>
            <a:off x="1152939" y="4842636"/>
            <a:ext cx="4618383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E7287-ACD1-BA4D-BB52-D7E503CE97AA}"/>
              </a:ext>
            </a:extLst>
          </p:cNvPr>
          <p:cNvSpPr/>
          <p:nvPr/>
        </p:nvSpPr>
        <p:spPr>
          <a:xfrm>
            <a:off x="4413258" y="371394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0.3 mm 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O</a:t>
            </a:r>
            <a:endParaRPr lang="en-US" dirty="0">
              <a:effectLst/>
              <a:latin typeface="Time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3B83-6421-3643-9EA9-ECC1642578CA}"/>
              </a:ext>
            </a:extLst>
          </p:cNvPr>
          <p:cNvSpPr txBox="1"/>
          <p:nvPr/>
        </p:nvSpPr>
        <p:spPr>
          <a:xfrm>
            <a:off x="1181530" y="482508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1EB7"/>
                </a:solidFill>
              </a:rPr>
              <a:t>Link to cancer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7F5E0-BBC2-7442-B2CE-1C7D05E434C9}"/>
              </a:ext>
            </a:extLst>
          </p:cNvPr>
          <p:cNvSpPr txBox="1"/>
          <p:nvPr/>
        </p:nvSpPr>
        <p:spPr>
          <a:xfrm>
            <a:off x="1181530" y="437887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Life saving activities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590EF6-403F-0841-927C-B6C1D4DD26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821"/>
          <a:stretch/>
        </p:blipFill>
        <p:spPr>
          <a:xfrm>
            <a:off x="8991610" y="1146274"/>
            <a:ext cx="859968" cy="159458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AC6251E-8327-E54A-9535-9F06E9126E06}"/>
              </a:ext>
            </a:extLst>
          </p:cNvPr>
          <p:cNvGrpSpPr/>
          <p:nvPr/>
        </p:nvGrpSpPr>
        <p:grpSpPr>
          <a:xfrm>
            <a:off x="10297544" y="708640"/>
            <a:ext cx="1023279" cy="2659958"/>
            <a:chOff x="10297544" y="708640"/>
            <a:chExt cx="1023279" cy="265995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65286B-B4FB-8144-8ECB-8641451D2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75" r="38634" b="3788"/>
            <a:stretch/>
          </p:blipFill>
          <p:spPr>
            <a:xfrm>
              <a:off x="10297544" y="2838611"/>
              <a:ext cx="907076" cy="5299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92ABD2-73CD-E249-A812-B583B09AF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6092"/>
            <a:stretch/>
          </p:blipFill>
          <p:spPr>
            <a:xfrm>
              <a:off x="10297546" y="1139723"/>
              <a:ext cx="1007643" cy="32545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0CF841-ED52-6C44-94C8-BA3DEE57F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1831" b="71246"/>
            <a:stretch/>
          </p:blipFill>
          <p:spPr>
            <a:xfrm>
              <a:off x="10297548" y="708640"/>
              <a:ext cx="1007642" cy="45850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44A11F-8768-A14F-91A1-B5E24D4C2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4202"/>
            <a:stretch/>
          </p:blipFill>
          <p:spPr>
            <a:xfrm>
              <a:off x="10297547" y="1400812"/>
              <a:ext cx="1007642" cy="3556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3C2FCD4-A648-914C-9CEB-95D2C1BD9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7378"/>
            <a:stretch/>
          </p:blipFill>
          <p:spPr>
            <a:xfrm>
              <a:off x="10297546" y="1685114"/>
              <a:ext cx="1007642" cy="3049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F21F30-0E2D-9743-9DF1-BB874C3AA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7378"/>
            <a:stretch/>
          </p:blipFill>
          <p:spPr>
            <a:xfrm>
              <a:off x="10297545" y="1965337"/>
              <a:ext cx="1007642" cy="3049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775A01-0E73-9648-839C-4A91DDEE2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0773" b="28238"/>
            <a:stretch/>
          </p:blipFill>
          <p:spPr>
            <a:xfrm>
              <a:off x="10297545" y="2249340"/>
              <a:ext cx="1023278" cy="2912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EA44E92-D4F5-5C4A-A85E-4D5A3823C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0773" b="26201"/>
            <a:stretch/>
          </p:blipFill>
          <p:spPr>
            <a:xfrm>
              <a:off x="10297544" y="2529563"/>
              <a:ext cx="1023278" cy="32373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87FCA0-6E85-A943-921D-3AF1AB7C2D1A}"/>
              </a:ext>
            </a:extLst>
          </p:cNvPr>
          <p:cNvSpPr txBox="1"/>
          <p:nvPr/>
        </p:nvSpPr>
        <p:spPr>
          <a:xfrm>
            <a:off x="6552571" y="3353915"/>
            <a:ext cx="28893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</a:rPr>
              <a:t>Thicker lateral dimension leads to proportionally fewer “hard”, forward-focused neutrons </a:t>
            </a:r>
          </a:p>
          <a:p>
            <a:pPr algn="ctr"/>
            <a:endParaRPr lang="en-US" sz="1100" i="1" dirty="0">
              <a:highlight>
                <a:srgbClr val="FFFF00"/>
              </a:highlight>
            </a:endParaRPr>
          </a:p>
          <a:p>
            <a:pPr algn="ctr"/>
            <a:r>
              <a:rPr lang="en-US" i="1" dirty="0">
                <a:highlight>
                  <a:srgbClr val="FFFF00"/>
                </a:highlight>
              </a:rPr>
              <a:t>e.g., d</a:t>
            </a:r>
            <a:r>
              <a:rPr lang="en-US" i="1" dirty="0">
                <a:highlight>
                  <a:srgbClr val="FFFF00"/>
                </a:highlight>
                <a:latin typeface="Symbol" pitchFamily="2" charset="2"/>
              </a:rPr>
              <a:t>s</a:t>
            </a:r>
            <a:r>
              <a:rPr lang="en-US" i="1" dirty="0">
                <a:highlight>
                  <a:srgbClr val="FFFF00"/>
                </a:highlight>
              </a:rPr>
              <a:t>/d</a:t>
            </a:r>
            <a:r>
              <a:rPr lang="en-US" i="1" dirty="0">
                <a:highlight>
                  <a:srgbClr val="FFFF00"/>
                </a:highlight>
                <a:latin typeface="Symbol" pitchFamily="2" charset="2"/>
              </a:rPr>
              <a:t>w</a:t>
            </a:r>
            <a:r>
              <a:rPr lang="en-US" i="1" dirty="0">
                <a:highlight>
                  <a:srgbClr val="FFFF00"/>
                </a:highlight>
              </a:rPr>
              <a:t> matters too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9109A1B-A2C4-F14A-B84D-C206F248B653}"/>
              </a:ext>
            </a:extLst>
          </p:cNvPr>
          <p:cNvSpPr/>
          <p:nvPr/>
        </p:nvSpPr>
        <p:spPr>
          <a:xfrm>
            <a:off x="9806529" y="1351452"/>
            <a:ext cx="470508" cy="1062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797E35-EC18-DA42-A7E1-346419E88973}"/>
              </a:ext>
            </a:extLst>
          </p:cNvPr>
          <p:cNvCxnSpPr/>
          <p:nvPr/>
        </p:nvCxnSpPr>
        <p:spPr>
          <a:xfrm flipV="1">
            <a:off x="4855335" y="1400812"/>
            <a:ext cx="0" cy="933857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884F9B-020E-AD49-BE87-39A0DCA4A7E9}"/>
              </a:ext>
            </a:extLst>
          </p:cNvPr>
          <p:cNvCxnSpPr>
            <a:cxnSpLocks/>
          </p:cNvCxnSpPr>
          <p:nvPr/>
        </p:nvCxnSpPr>
        <p:spPr>
          <a:xfrm flipV="1">
            <a:off x="3832056" y="2618672"/>
            <a:ext cx="0" cy="1562197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DBADF9-87AC-C64D-A97B-AEAFF0C4FADE}"/>
              </a:ext>
            </a:extLst>
          </p:cNvPr>
          <p:cNvCxnSpPr>
            <a:cxnSpLocks/>
          </p:cNvCxnSpPr>
          <p:nvPr/>
        </p:nvCxnSpPr>
        <p:spPr>
          <a:xfrm flipV="1">
            <a:off x="6817808" y="978383"/>
            <a:ext cx="0" cy="1562197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C1E8D-FF69-D145-BF73-449BA37D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22" y="1000891"/>
            <a:ext cx="10795000" cy="4749800"/>
          </a:xfrm>
          <a:prstGeom prst="rect">
            <a:avLst/>
          </a:prstGeom>
        </p:spPr>
      </p:pic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27044" y="65557"/>
            <a:ext cx="11737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charset="0"/>
                <a:ea typeface="Times New Roman" charset="0"/>
                <a:cs typeface="Times New Roman" charset="0"/>
              </a:rPr>
              <a:t>30 cm of tissue self-shielding* from neutrons and 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D8891-0D75-4648-86C4-233DE0AA77E7}"/>
              </a:ext>
            </a:extLst>
          </p:cNvPr>
          <p:cNvSpPr/>
          <p:nvPr/>
        </p:nvSpPr>
        <p:spPr>
          <a:xfrm>
            <a:off x="3462130" y="6105982"/>
            <a:ext cx="5884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*T.C. Slaba et al.  Life Sciences in Space Research 12  (2017) 1–15 </a:t>
            </a:r>
            <a:endParaRPr lang="en-US" sz="1600" dirty="0">
              <a:effectLst/>
              <a:latin typeface="Times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5EA41E-A3EB-7F48-BC5D-8204DD0FED07}"/>
              </a:ext>
            </a:extLst>
          </p:cNvPr>
          <p:cNvCxnSpPr>
            <a:cxnSpLocks/>
          </p:cNvCxnSpPr>
          <p:nvPr/>
        </p:nvCxnSpPr>
        <p:spPr>
          <a:xfrm>
            <a:off x="1152939" y="4426230"/>
            <a:ext cx="461838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2A1939-F4B4-544E-8E2A-81BED81F5DD7}"/>
              </a:ext>
            </a:extLst>
          </p:cNvPr>
          <p:cNvSpPr txBox="1"/>
          <p:nvPr/>
        </p:nvSpPr>
        <p:spPr>
          <a:xfrm>
            <a:off x="2686116" y="575069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Al</a:t>
            </a:r>
            <a:r>
              <a:rPr lang="en-US" dirty="0"/>
              <a:t>=2.7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46C06-1BC0-4A48-8783-7C5A45A08CA4}"/>
              </a:ext>
            </a:extLst>
          </p:cNvPr>
          <p:cNvSpPr txBox="1"/>
          <p:nvPr/>
        </p:nvSpPr>
        <p:spPr>
          <a:xfrm>
            <a:off x="8324916" y="57796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i="1" baseline="-25000" dirty="0"/>
              <a:t>PE</a:t>
            </a:r>
            <a:r>
              <a:rPr lang="en-US" dirty="0"/>
              <a:t>=0.97 g/cm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FF74-0384-9D45-924D-F487C6F6CCE9}"/>
              </a:ext>
            </a:extLst>
          </p:cNvPr>
          <p:cNvSpPr/>
          <p:nvPr/>
        </p:nvSpPr>
        <p:spPr>
          <a:xfrm>
            <a:off x="6549775" y="4742828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Symbol" pitchFamily="2" charset="2"/>
              </a:rPr>
              <a:t>(r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r)</a:t>
            </a:r>
            <a:r>
              <a:rPr lang="en-US" i="1" baseline="-25000" dirty="0"/>
              <a:t>Al </a:t>
            </a:r>
            <a:r>
              <a:rPr lang="en-US" dirty="0">
                <a:latin typeface="Times" pitchFamily="2" charset="0"/>
              </a:rPr>
              <a:t>=60 g/cm</a:t>
            </a:r>
            <a:r>
              <a:rPr lang="en-US" baseline="30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 </a:t>
            </a:r>
            <a:endParaRPr lang="en-US" dirty="0">
              <a:effectLst/>
              <a:latin typeface="Times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0FCD85-1650-F84F-B0C0-86EB961ADB64}"/>
              </a:ext>
            </a:extLst>
          </p:cNvPr>
          <p:cNvCxnSpPr>
            <a:cxnSpLocks/>
          </p:cNvCxnSpPr>
          <p:nvPr/>
        </p:nvCxnSpPr>
        <p:spPr>
          <a:xfrm>
            <a:off x="3853090" y="4248933"/>
            <a:ext cx="0" cy="957843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1A0AA-8744-5543-B6C8-55E9354D2116}"/>
              </a:ext>
            </a:extLst>
          </p:cNvPr>
          <p:cNvSpPr/>
          <p:nvPr/>
        </p:nvSpPr>
        <p:spPr>
          <a:xfrm>
            <a:off x="1222401" y="4816582"/>
            <a:ext cx="2597426" cy="24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82031E-BB5E-3A4D-91E7-578D066B4061}"/>
              </a:ext>
            </a:extLst>
          </p:cNvPr>
          <p:cNvCxnSpPr>
            <a:cxnSpLocks/>
          </p:cNvCxnSpPr>
          <p:nvPr/>
        </p:nvCxnSpPr>
        <p:spPr>
          <a:xfrm>
            <a:off x="1152939" y="4856924"/>
            <a:ext cx="4618383" cy="0"/>
          </a:xfrm>
          <a:prstGeom prst="line">
            <a:avLst/>
          </a:prstGeom>
          <a:ln w="47625">
            <a:solidFill>
              <a:srgbClr val="041E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71A954-9DD2-534A-8315-9B6D4D917213}"/>
              </a:ext>
            </a:extLst>
          </p:cNvPr>
          <p:cNvSpPr/>
          <p:nvPr/>
        </p:nvSpPr>
        <p:spPr>
          <a:xfrm>
            <a:off x="4090110" y="380217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30 cm 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O</a:t>
            </a:r>
            <a:endParaRPr lang="en-US" dirty="0">
              <a:effectLst/>
              <a:latin typeface="Times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7AD14-BB99-5A40-9294-F31D91573F1C}"/>
              </a:ext>
            </a:extLst>
          </p:cNvPr>
          <p:cNvGrpSpPr/>
          <p:nvPr/>
        </p:nvGrpSpPr>
        <p:grpSpPr>
          <a:xfrm>
            <a:off x="5108753" y="3126830"/>
            <a:ext cx="883575" cy="2079946"/>
            <a:chOff x="5108753" y="3126830"/>
            <a:chExt cx="883575" cy="207994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0D2655B-47A6-2D46-B9EC-FEB3159E24B2}"/>
                </a:ext>
              </a:extLst>
            </p:cNvPr>
            <p:cNvCxnSpPr>
              <a:cxnSpLocks/>
            </p:cNvCxnSpPr>
            <p:nvPr/>
          </p:nvCxnSpPr>
          <p:spPr>
            <a:xfrm>
              <a:off x="5550541" y="3626147"/>
              <a:ext cx="0" cy="634710"/>
            </a:xfrm>
            <a:prstGeom prst="straightConnector1">
              <a:avLst/>
            </a:prstGeom>
            <a:ln w="6985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C906E63-7103-3744-A278-7ABC1C781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0541" y="4520996"/>
              <a:ext cx="0" cy="685780"/>
            </a:xfrm>
            <a:prstGeom prst="straightConnector1">
              <a:avLst/>
            </a:prstGeom>
            <a:ln w="6985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AF0C6D-420E-9E43-90D5-CF2282F8AE2F}"/>
                </a:ext>
              </a:extLst>
            </p:cNvPr>
            <p:cNvSpPr txBox="1"/>
            <p:nvPr/>
          </p:nvSpPr>
          <p:spPr>
            <a:xfrm>
              <a:off x="5108753" y="3126830"/>
              <a:ext cx="883575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baseline="-25000" dirty="0">
                  <a:solidFill>
                    <a:srgbClr val="007681"/>
                  </a:solidFill>
                </a:rPr>
                <a:t>±25%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633F828-8B28-DB44-A06E-B12D1A757432}"/>
              </a:ext>
            </a:extLst>
          </p:cNvPr>
          <p:cNvSpPr txBox="1"/>
          <p:nvPr/>
        </p:nvSpPr>
        <p:spPr>
          <a:xfrm>
            <a:off x="6601707" y="3741102"/>
            <a:ext cx="31472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This large variation necessitates expensive margins in shielding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C1EB7-162D-BC49-BBDB-BC38355EF505}"/>
              </a:ext>
            </a:extLst>
          </p:cNvPr>
          <p:cNvSpPr/>
          <p:nvPr/>
        </p:nvSpPr>
        <p:spPr>
          <a:xfrm>
            <a:off x="7640579" y="1000891"/>
            <a:ext cx="3398482" cy="1577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784D05-E28C-E84C-93FE-53028BF0EB9C}"/>
              </a:ext>
            </a:extLst>
          </p:cNvPr>
          <p:cNvSpPr/>
          <p:nvPr/>
        </p:nvSpPr>
        <p:spPr>
          <a:xfrm>
            <a:off x="6935458" y="898229"/>
            <a:ext cx="5256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highlight>
                  <a:srgbClr val="FFFF00"/>
                </a:highlight>
                <a:latin typeface="Times" pitchFamily="2" charset="0"/>
              </a:rPr>
              <a:t>“Variation in model results…</a:t>
            </a:r>
            <a:r>
              <a:rPr lang="en-US" sz="2400" i="1" dirty="0">
                <a:solidFill>
                  <a:srgbClr val="0080AC"/>
                </a:solidFill>
                <a:highlight>
                  <a:srgbClr val="FFFF00"/>
                </a:highlight>
                <a:latin typeface="Times" pitchFamily="2" charset="0"/>
              </a:rPr>
              <a:t> </a:t>
            </a:r>
            <a:r>
              <a:rPr lang="en-US" sz="2400" i="1" dirty="0">
                <a:highlight>
                  <a:srgbClr val="FFFF00"/>
                </a:highlight>
                <a:latin typeface="Times" pitchFamily="2" charset="0"/>
              </a:rPr>
              <a:t>is mainly a result of differing nuclear reaction and fragmentation cross sections, affecting both primary and secondary ion transport”* </a:t>
            </a:r>
            <a:endParaRPr lang="en-US" sz="2400" i="1" dirty="0">
              <a:effectLst/>
              <a:highlight>
                <a:srgbClr val="FFFF00"/>
              </a:highlight>
              <a:latin typeface="Times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13E55A-26D5-AA42-A3E7-7D7CCC6FE933}"/>
              </a:ext>
            </a:extLst>
          </p:cNvPr>
          <p:cNvSpPr txBox="1"/>
          <p:nvPr/>
        </p:nvSpPr>
        <p:spPr>
          <a:xfrm>
            <a:off x="1181530" y="483796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1EB7"/>
                </a:solidFill>
              </a:rPr>
              <a:t>Link to cancer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AEE22D-9DB3-4347-9AF5-73A197682999}"/>
              </a:ext>
            </a:extLst>
          </p:cNvPr>
          <p:cNvSpPr txBox="1"/>
          <p:nvPr/>
        </p:nvSpPr>
        <p:spPr>
          <a:xfrm>
            <a:off x="1181530" y="439175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Life saving activities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F25CBC-297D-FA4A-9BB1-CB6D141BC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57" r="41821" b="21434"/>
          <a:stretch/>
        </p:blipFill>
        <p:spPr>
          <a:xfrm>
            <a:off x="1222664" y="2957249"/>
            <a:ext cx="550682" cy="66889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BDAEED0-168C-D742-8E78-40BD3A6BB5AC}"/>
              </a:ext>
            </a:extLst>
          </p:cNvPr>
          <p:cNvGrpSpPr/>
          <p:nvPr/>
        </p:nvGrpSpPr>
        <p:grpSpPr>
          <a:xfrm>
            <a:off x="2110843" y="2639082"/>
            <a:ext cx="655258" cy="1382690"/>
            <a:chOff x="10297544" y="919783"/>
            <a:chExt cx="1023279" cy="215926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EA8A5A-8846-D44E-B662-ECFAB8646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75" r="38634" b="21947"/>
            <a:stretch/>
          </p:blipFill>
          <p:spPr>
            <a:xfrm>
              <a:off x="10297544" y="2838611"/>
              <a:ext cx="907076" cy="240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2BF146-B77C-D642-855D-A8A56E27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6092"/>
            <a:stretch/>
          </p:blipFill>
          <p:spPr>
            <a:xfrm>
              <a:off x="10297546" y="1139723"/>
              <a:ext cx="1007643" cy="3254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B3847B-0C5C-854B-8DE4-067A49BF1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41" r="31831" b="71246"/>
            <a:stretch/>
          </p:blipFill>
          <p:spPr>
            <a:xfrm>
              <a:off x="10297549" y="919783"/>
              <a:ext cx="1007642" cy="24735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191904-E610-FF40-A892-87DD6A5CD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4202"/>
            <a:stretch/>
          </p:blipFill>
          <p:spPr>
            <a:xfrm>
              <a:off x="10297547" y="1400812"/>
              <a:ext cx="1007642" cy="35560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02F9BD-FF52-6D40-94B9-96AD66FE9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7378"/>
            <a:stretch/>
          </p:blipFill>
          <p:spPr>
            <a:xfrm>
              <a:off x="10297546" y="1685114"/>
              <a:ext cx="1007642" cy="3049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A17AD62-BC66-D24E-807F-1DED1B8F0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1831" b="27378"/>
            <a:stretch/>
          </p:blipFill>
          <p:spPr>
            <a:xfrm>
              <a:off x="10297545" y="1965337"/>
              <a:ext cx="1007642" cy="3049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7031CF-0FC5-034F-89F1-311B3AB16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0773" b="28238"/>
            <a:stretch/>
          </p:blipFill>
          <p:spPr>
            <a:xfrm>
              <a:off x="10297545" y="2249340"/>
              <a:ext cx="1023278" cy="2912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42800D-5A57-0F40-9C55-846B9A7E2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97" r="30773" b="26201"/>
            <a:stretch/>
          </p:blipFill>
          <p:spPr>
            <a:xfrm>
              <a:off x="10297544" y="2529563"/>
              <a:ext cx="1023278" cy="323731"/>
            </a:xfrm>
            <a:prstGeom prst="rect">
              <a:avLst/>
            </a:prstGeom>
          </p:spPr>
        </p:pic>
      </p:grpSp>
      <p:sp>
        <p:nvSpPr>
          <p:cNvPr id="34" name="Right Arrow 33">
            <a:extLst>
              <a:ext uri="{FF2B5EF4-FFF2-40B4-BE49-F238E27FC236}">
                <a16:creationId xmlns:a16="http://schemas.microsoft.com/office/drawing/2014/main" id="{5B3AE2F7-F31B-754C-859A-17E0DEEB87C1}"/>
              </a:ext>
            </a:extLst>
          </p:cNvPr>
          <p:cNvSpPr/>
          <p:nvPr/>
        </p:nvSpPr>
        <p:spPr>
          <a:xfrm>
            <a:off x="1716188" y="2945629"/>
            <a:ext cx="301290" cy="6805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86D601-41F2-904D-9594-99D866214033}"/>
              </a:ext>
            </a:extLst>
          </p:cNvPr>
          <p:cNvCxnSpPr/>
          <p:nvPr/>
        </p:nvCxnSpPr>
        <p:spPr>
          <a:xfrm flipV="1">
            <a:off x="2271833" y="1536385"/>
            <a:ext cx="0" cy="933857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D72A46D-ECA6-524C-9784-C5C9752694C5}"/>
              </a:ext>
            </a:extLst>
          </p:cNvPr>
          <p:cNvSpPr/>
          <p:nvPr/>
        </p:nvSpPr>
        <p:spPr>
          <a:xfrm>
            <a:off x="2712070" y="2724285"/>
            <a:ext cx="12955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highlight>
                  <a:srgbClr val="FFFF00"/>
                </a:highlight>
              </a:rPr>
              <a:t>d</a:t>
            </a:r>
            <a:r>
              <a:rPr lang="en-US" sz="2400" i="1" dirty="0">
                <a:highlight>
                  <a:srgbClr val="FFFF00"/>
                </a:highlight>
                <a:latin typeface="Symbol" pitchFamily="2" charset="2"/>
              </a:rPr>
              <a:t>s</a:t>
            </a:r>
            <a:r>
              <a:rPr lang="en-US" sz="2400" i="1" dirty="0">
                <a:highlight>
                  <a:srgbClr val="FFFF00"/>
                </a:highlight>
              </a:rPr>
              <a:t>/d</a:t>
            </a:r>
            <a:r>
              <a:rPr lang="en-US" sz="2400" i="1" dirty="0">
                <a:highlight>
                  <a:srgbClr val="FFFF00"/>
                </a:highlight>
                <a:latin typeface="Symbol" pitchFamily="2" charset="2"/>
              </a:rPr>
              <a:t>q</a:t>
            </a:r>
            <a:r>
              <a:rPr lang="en-US" sz="2400" i="1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US" sz="2400" i="1" dirty="0">
                <a:highlight>
                  <a:srgbClr val="FFFF00"/>
                </a:highlight>
              </a:rPr>
              <a:t>matters </a:t>
            </a:r>
          </a:p>
          <a:p>
            <a:pPr algn="ctr"/>
            <a:r>
              <a:rPr lang="en-US" sz="2400" i="1" dirty="0">
                <a:highlight>
                  <a:srgbClr val="FFFF00"/>
                </a:highlight>
              </a:rPr>
              <a:t>too</a:t>
            </a:r>
          </a:p>
        </p:txBody>
      </p:sp>
    </p:spTree>
    <p:extLst>
      <p:ext uri="{BB962C8B-B14F-4D97-AF65-F5344CB8AC3E}">
        <p14:creationId xmlns:p14="http://schemas.microsoft.com/office/powerpoint/2010/main" val="29539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4BB2A7-8899-E547-A7C6-D00A4F96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4D1FA-A9B8-6D40-AC76-082E75BCA1C8}"/>
              </a:ext>
            </a:extLst>
          </p:cNvPr>
          <p:cNvSpPr txBox="1"/>
          <p:nvPr/>
        </p:nvSpPr>
        <p:spPr>
          <a:xfrm>
            <a:off x="152400" y="86274"/>
            <a:ext cx="11644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nuclear energy community have addressed nuclear data needs via experiment-guided modeling called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pic>
        <p:nvPicPr>
          <p:cNvPr id="12" name="Picture 11" descr="ENDF_workflow_cartoon.pdf">
            <a:extLst>
              <a:ext uri="{FF2B5EF4-FFF2-40B4-BE49-F238E27FC236}">
                <a16:creationId xmlns:a16="http://schemas.microsoft.com/office/drawing/2014/main" id="{3BA52506-98B5-8144-97A5-A758D2FAD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262" y="1225547"/>
            <a:ext cx="7805738" cy="4826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08B881-83D3-DC49-9F41-CEA08E7FD3C7}"/>
              </a:ext>
            </a:extLst>
          </p:cNvPr>
          <p:cNvSpPr txBox="1"/>
          <p:nvPr/>
        </p:nvSpPr>
        <p:spPr>
          <a:xfrm>
            <a:off x="152400" y="1115663"/>
            <a:ext cx="47996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i="1" u="sng" dirty="0"/>
              <a:t>sensitivity study </a:t>
            </a:r>
            <a:r>
              <a:rPr lang="en-US" sz="2000" dirty="0"/>
              <a:t>is performed for a specific application performs to determine what new </a:t>
            </a:r>
            <a:r>
              <a:rPr lang="en-US" sz="2000" i="1" u="sng" dirty="0"/>
              <a:t>experiments</a:t>
            </a:r>
            <a:r>
              <a:rPr lang="en-US" sz="2000" dirty="0"/>
              <a:t> are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Published experimental data (including uncertainties) are compiled</a:t>
            </a:r>
            <a:r>
              <a:rPr lang="en-US" sz="2000" i="1" dirty="0"/>
              <a:t> </a:t>
            </a:r>
            <a:r>
              <a:rPr lang="en-US" sz="2000" dirty="0"/>
              <a:t>into databases (EXFOR).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Physics-based theoretical models are adjusted to best reproduce differential measurements (cross section vs. energy, fission yields etc.) and produce an </a:t>
            </a:r>
            <a:r>
              <a:rPr lang="en-US" sz="2000" i="1" u="sng" dirty="0"/>
              <a:t>evaluated data library</a:t>
            </a:r>
            <a:endParaRPr lang="en-US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These values are used to model integral benchmarks (critical assemblies etc.) for </a:t>
            </a:r>
            <a:r>
              <a:rPr lang="en-US" sz="2000" i="1" u="sng" dirty="0"/>
              <a:t>validation</a:t>
            </a:r>
            <a:r>
              <a:rPr lang="en-US" sz="2000" i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6466D-7AF5-4E45-B3F2-1BF1B06B7B72}"/>
              </a:ext>
            </a:extLst>
          </p:cNvPr>
          <p:cNvSpPr txBox="1"/>
          <p:nvPr/>
        </p:nvSpPr>
        <p:spPr>
          <a:xfrm>
            <a:off x="0" y="5824644"/>
            <a:ext cx="676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highlight>
                  <a:srgbClr val="FFFF00"/>
                </a:highlight>
              </a:rPr>
              <a:t>NASA has already started this process!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8DF4C1-F64D-9044-AEA2-4C60EBED88DF}"/>
              </a:ext>
            </a:extLst>
          </p:cNvPr>
          <p:cNvSpPr txBox="1"/>
          <p:nvPr/>
        </p:nvSpPr>
        <p:spPr>
          <a:xfrm rot="18103316">
            <a:off x="6315182" y="3737780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Compilation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4628F-F2BE-0743-82DB-7CD535AFD9D9}"/>
              </a:ext>
            </a:extLst>
          </p:cNvPr>
          <p:cNvSpPr txBox="1"/>
          <p:nvPr/>
        </p:nvSpPr>
        <p:spPr>
          <a:xfrm rot="5400000">
            <a:off x="8893389" y="3732290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Compilation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1E5AB-59C2-8844-A76B-4C11C3F04B3E}"/>
              </a:ext>
            </a:extLst>
          </p:cNvPr>
          <p:cNvSpPr/>
          <p:nvPr/>
        </p:nvSpPr>
        <p:spPr>
          <a:xfrm>
            <a:off x="10559845" y="1902543"/>
            <a:ext cx="1098324" cy="3922102"/>
          </a:xfrm>
          <a:prstGeom prst="rect">
            <a:avLst/>
          </a:prstGeom>
          <a:noFill/>
          <a:ln w="177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24D1FA-A9B8-6D40-AC76-082E75BCA1C8}"/>
              </a:ext>
            </a:extLst>
          </p:cNvPr>
          <p:cNvSpPr txBox="1"/>
          <p:nvPr/>
        </p:nvSpPr>
        <p:spPr>
          <a:xfrm>
            <a:off x="152400" y="86274"/>
            <a:ext cx="11644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Norbury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et al.*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have shown that large gaps exist in experimental data needed for shielding optimization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917C39-AB89-544D-99AD-7A3985475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94" y="1238197"/>
            <a:ext cx="4837044" cy="24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D5AD4-16B4-2244-89F9-0F235B0F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0" y="3748993"/>
            <a:ext cx="9007255" cy="1568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383C5-4654-9647-AABA-367C4E89A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076" y="1200846"/>
            <a:ext cx="4837044" cy="2424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9552A-F505-C940-8C6D-267B4884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71" y="5404721"/>
            <a:ext cx="9080904" cy="9941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81AC58-F1C5-4844-BE0F-19E57E787CBE}"/>
              </a:ext>
            </a:extLst>
          </p:cNvPr>
          <p:cNvGrpSpPr/>
          <p:nvPr/>
        </p:nvGrpSpPr>
        <p:grpSpPr>
          <a:xfrm>
            <a:off x="7814814" y="3674369"/>
            <a:ext cx="4338214" cy="2724472"/>
            <a:chOff x="7814814" y="3674369"/>
            <a:chExt cx="4338214" cy="27244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00F4F4-1EB6-0C49-B501-9AB337DFC33E}"/>
                </a:ext>
              </a:extLst>
            </p:cNvPr>
            <p:cNvSpPr/>
            <p:nvPr/>
          </p:nvSpPr>
          <p:spPr>
            <a:xfrm>
              <a:off x="9515970" y="3863815"/>
              <a:ext cx="263705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“</a:t>
              </a:r>
              <a:r>
                <a:rPr lang="en-US" sz="2000" dirty="0">
                  <a:latin typeface="Times" pitchFamily="2" charset="0"/>
                </a:rPr>
                <a:t>All</a:t>
              </a:r>
              <a:r>
                <a:rPr lang="en-US" sz="2000" dirty="0">
                  <a:latin typeface="Helvetica" pitchFamily="2" charset="0"/>
                </a:rPr>
                <a:t>” </a:t>
              </a:r>
              <a:r>
                <a:rPr lang="en-US" sz="2000" dirty="0">
                  <a:latin typeface="Times" pitchFamily="2" charset="0"/>
                </a:rPr>
                <a:t>projectiles signify He, C, O, Si, Fe</a:t>
              </a:r>
              <a:endParaRPr lang="en-US" sz="2000" dirty="0">
                <a:effectLst/>
                <a:latin typeface="Times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8B60F0-ED62-4C4A-9638-EC56E82AEB5E}"/>
                </a:ext>
              </a:extLst>
            </p:cNvPr>
            <p:cNvSpPr/>
            <p:nvPr/>
          </p:nvSpPr>
          <p:spPr>
            <a:xfrm>
              <a:off x="7814814" y="3674369"/>
              <a:ext cx="1648162" cy="2724472"/>
            </a:xfrm>
            <a:prstGeom prst="rect">
              <a:avLst/>
            </a:prstGeom>
            <a:noFill/>
            <a:ln w="177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90C68-751B-2B4D-9668-1A6A9E1342EF}"/>
              </a:ext>
            </a:extLst>
          </p:cNvPr>
          <p:cNvSpPr/>
          <p:nvPr/>
        </p:nvSpPr>
        <p:spPr>
          <a:xfrm>
            <a:off x="9498467" y="4641491"/>
            <a:ext cx="2637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highlight>
                  <a:srgbClr val="FFFF00"/>
                </a:highlight>
                <a:latin typeface="Helvetica" pitchFamily="2" charset="0"/>
              </a:rPr>
              <a:t>This is where STAR @ RHIC can really help! </a:t>
            </a:r>
            <a:endParaRPr lang="en-US" sz="2000" i="1" dirty="0">
              <a:effectLst/>
              <a:highlight>
                <a:srgbClr val="FFFF00"/>
              </a:highlight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6319B-9EDF-D145-B5F4-4AA471A9B627}"/>
              </a:ext>
            </a:extLst>
          </p:cNvPr>
          <p:cNvSpPr/>
          <p:nvPr/>
        </p:nvSpPr>
        <p:spPr>
          <a:xfrm>
            <a:off x="7518598" y="6447790"/>
            <a:ext cx="6568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*J.W. Norbury </a:t>
            </a:r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et al. </a:t>
            </a:r>
          </a:p>
          <a:p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Radiation Measurements 47 (2012) 315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363</a:t>
            </a:r>
            <a:endParaRPr lang="en-US" sz="1200" dirty="0">
              <a:solidFill>
                <a:schemeClr val="bg1"/>
              </a:solidFill>
              <a:effectLst/>
              <a:latin typeface="Time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0A54C-3EE1-9C4F-B365-594A1D3A9B9F}"/>
              </a:ext>
            </a:extLst>
          </p:cNvPr>
          <p:cNvSpPr txBox="1"/>
          <p:nvPr/>
        </p:nvSpPr>
        <p:spPr>
          <a:xfrm>
            <a:off x="9792798" y="5657154"/>
            <a:ext cx="226182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And now onto Dave…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E87D7-839D-294C-8FF6-7BFB93E708B6}"/>
              </a:ext>
            </a:extLst>
          </p:cNvPr>
          <p:cNvSpPr/>
          <p:nvPr/>
        </p:nvSpPr>
        <p:spPr>
          <a:xfrm>
            <a:off x="9872107" y="1317584"/>
            <a:ext cx="22951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Helvetica" pitchFamily="2" charset="0"/>
              </a:rPr>
              <a:t>This work contains </a:t>
            </a:r>
            <a:r>
              <a:rPr lang="en-US" sz="2000" b="1" i="1" u="sng" dirty="0">
                <a:latin typeface="Helvetica" pitchFamily="2" charset="0"/>
              </a:rPr>
              <a:t>64 plots </a:t>
            </a:r>
            <a:r>
              <a:rPr lang="en-US" sz="2000" i="1" dirty="0">
                <a:latin typeface="Helvetica" pitchFamily="2" charset="0"/>
              </a:rPr>
              <a:t>showing the total, charge-changing, elemental and isotopic cross sections needed</a:t>
            </a:r>
            <a:endParaRPr lang="en-US" sz="2000" i="1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9" y="20"/>
            <a:ext cx="9143999" cy="784057"/>
          </a:xfrm>
          <a:noFill/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80405-5791-0340-B570-60EEE2ACB74C}"/>
              </a:ext>
            </a:extLst>
          </p:cNvPr>
          <p:cNvSpPr txBox="1"/>
          <p:nvPr/>
        </p:nvSpPr>
        <p:spPr>
          <a:xfrm>
            <a:off x="228607" y="631916"/>
            <a:ext cx="11420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Ph.D. in Nuclear Physics from Rutgers University (1994)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LLNL Post-doc → Staff (1994-2016)</a:t>
            </a:r>
          </a:p>
          <a:p>
            <a:pPr marL="754062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Worked at the intersection of basic and applied science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Faculty Scientist at the UC Berkeley Dept. of Nuclear </a:t>
            </a:r>
          </a:p>
          <a:p>
            <a:pPr marL="2794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and the LBNL Nuclear Science Division.</a:t>
            </a: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the Bay Area Nuclear Data Group Leader where I lead a group </a:t>
            </a:r>
          </a:p>
          <a:p>
            <a:pPr marL="2794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16 researchers and students who work to address the nuclear data </a:t>
            </a:r>
          </a:p>
          <a:p>
            <a:pPr marL="279400"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of the applied and basic science community.</a:t>
            </a:r>
          </a:p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in low energy nuclear structure, nuclear reactions and plasma physics  </a:t>
            </a:r>
          </a:p>
          <a:p>
            <a:pPr marL="279400"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2BCDBD7-A3F9-5244-B96B-289A49E8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664" y="166430"/>
            <a:ext cx="3114729" cy="31147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995068-3308-FA4B-B885-D3B776464263}"/>
              </a:ext>
            </a:extLst>
          </p:cNvPr>
          <p:cNvSpPr/>
          <p:nvPr/>
        </p:nvSpPr>
        <p:spPr>
          <a:xfrm>
            <a:off x="213617" y="3932750"/>
            <a:ext cx="11849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I’ve been part of a nuclear data outreach effort to the nuclear energy, isotope production, counterproliferation and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communities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a series workshops and meetings including NDNCA (2015)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NDREW (2018)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WANDA (2019, 2020, 2021)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686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new NSAC member I was asked to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“provide expert advice in the field of nuclear science, as it relates to nuclear data needs of the applied and basic science and engineering with specialization in measuring low-energy nuclear properties and cross sections”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C959E-1BF9-5B48-8C35-4507825A47F0}"/>
              </a:ext>
            </a:extLst>
          </p:cNvPr>
          <p:cNvSpPr txBox="1"/>
          <p:nvPr/>
        </p:nvSpPr>
        <p:spPr>
          <a:xfrm>
            <a:off x="7399726" y="6376948"/>
            <a:ext cx="424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</a:rPr>
              <a:t>2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https://info.ornl.gov/sites/publications/Files/Pub111600.pdf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n-US" sz="1200" baseline="30000" dirty="0">
              <a:solidFill>
                <a:schemeClr val="bg1"/>
              </a:solidFill>
            </a:endParaRPr>
          </a:p>
          <a:p>
            <a:r>
              <a:rPr lang="en-US" sz="1200" baseline="30000" dirty="0">
                <a:solidFill>
                  <a:schemeClr val="bg1"/>
                </a:solidFill>
              </a:rPr>
              <a:t>3 </a:t>
            </a:r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https://nucleardata.berkeley.edu/wanda/index.html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n-US" sz="1200" baseline="30000" dirty="0">
              <a:solidFill>
                <a:schemeClr val="bg1"/>
              </a:solidFill>
            </a:endParaRPr>
          </a:p>
          <a:p>
            <a:endParaRPr 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F4716-2B6F-5B46-B473-97B4E8538FB1}"/>
              </a:ext>
            </a:extLst>
          </p:cNvPr>
          <p:cNvSpPr txBox="1"/>
          <p:nvPr/>
        </p:nvSpPr>
        <p:spPr>
          <a:xfrm>
            <a:off x="1689409" y="6480036"/>
            <a:ext cx="293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</a:rPr>
              <a:t>1 </a:t>
            </a:r>
            <a:r>
              <a:rPr lang="en-US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https://bang.berkeley.edu/events/ndnca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7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07936-10DB-A246-B294-8AE5E452B858}"/>
              </a:ext>
            </a:extLst>
          </p:cNvPr>
          <p:cNvSpPr txBox="1">
            <a:spLocks/>
          </p:cNvSpPr>
          <p:nvPr/>
        </p:nvSpPr>
        <p:spPr>
          <a:xfrm>
            <a:off x="609598" y="325981"/>
            <a:ext cx="10972799" cy="1143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</a:rPr>
              <a:t>We decided that a “tag team” approach is the best way to show the way that RHIC can address nuclear data needs for space exploration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F26E6-C188-C34F-9B5E-A35869D927E3}"/>
              </a:ext>
            </a:extLst>
          </p:cNvPr>
          <p:cNvSpPr txBox="1"/>
          <p:nvPr/>
        </p:nvSpPr>
        <p:spPr>
          <a:xfrm>
            <a:off x="206957" y="1170717"/>
            <a:ext cx="663763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space environment and the role of shielding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Dose and the importance of stopping powers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nuclear data evaluation process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 Transport: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transport code universe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Reaction modeling from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role of the US Nuclear Data Program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role of RHIC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STAR fixed target station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type of data that can be provided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RHIC can help provide the high-energy “Source term” for space shielding applications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9D4012-6B97-D442-9599-F575B5B3F953}"/>
              </a:ext>
            </a:extLst>
          </p:cNvPr>
          <p:cNvGrpSpPr/>
          <p:nvPr/>
        </p:nvGrpSpPr>
        <p:grpSpPr>
          <a:xfrm>
            <a:off x="6460893" y="4196995"/>
            <a:ext cx="5534171" cy="2109076"/>
            <a:chOff x="6320344" y="909086"/>
            <a:chExt cx="5534171" cy="210907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8CA4BC82-6337-324D-8CBE-C1E7C9AC0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7187" y="909086"/>
              <a:ext cx="1477328" cy="147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76B5F-477D-1B49-80CF-8465C4867FBD}"/>
                </a:ext>
              </a:extLst>
            </p:cNvPr>
            <p:cNvSpPr txBox="1"/>
            <p:nvPr/>
          </p:nvSpPr>
          <p:spPr>
            <a:xfrm>
              <a:off x="10377187" y="2371831"/>
              <a:ext cx="1477328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Dan Cebra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 (UC Davis)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324EFB-5364-DD4C-861B-4F4FE3A4CC3D}"/>
                </a:ext>
              </a:extLst>
            </p:cNvPr>
            <p:cNvSpPr txBox="1"/>
            <p:nvPr/>
          </p:nvSpPr>
          <p:spPr>
            <a:xfrm>
              <a:off x="9199163" y="1100164"/>
              <a:ext cx="10837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STAR fixed target program leader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237D4661-EBF7-0448-8C0A-5A16E639E5C5}"/>
                </a:ext>
              </a:extLst>
            </p:cNvPr>
            <p:cNvSpPr/>
            <p:nvPr/>
          </p:nvSpPr>
          <p:spPr>
            <a:xfrm rot="10800000">
              <a:off x="6320344" y="1904050"/>
              <a:ext cx="2878818" cy="537973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D489C7-CE18-C944-A47D-6BBC764639F3}"/>
              </a:ext>
            </a:extLst>
          </p:cNvPr>
          <p:cNvGrpSpPr/>
          <p:nvPr/>
        </p:nvGrpSpPr>
        <p:grpSpPr>
          <a:xfrm>
            <a:off x="6460895" y="2520800"/>
            <a:ext cx="3163222" cy="2614194"/>
            <a:chOff x="6569375" y="2652061"/>
            <a:chExt cx="3163222" cy="2614194"/>
          </a:xfrm>
        </p:grpSpPr>
        <p:pic>
          <p:nvPicPr>
            <p:cNvPr id="3076" name="Picture 4" descr="David Brown">
              <a:extLst>
                <a:ext uri="{FF2B5EF4-FFF2-40B4-BE49-F238E27FC236}">
                  <a16:creationId xmlns:a16="http://schemas.microsoft.com/office/drawing/2014/main" id="{C3FC76FB-76D7-1B4F-B9C8-9CF43ABD7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903" y="2652061"/>
              <a:ext cx="1552959" cy="2298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4121E-273A-7B4C-AAEB-B0F20A616A22}"/>
                </a:ext>
              </a:extLst>
            </p:cNvPr>
            <p:cNvSpPr txBox="1"/>
            <p:nvPr/>
          </p:nvSpPr>
          <p:spPr>
            <a:xfrm>
              <a:off x="7013711" y="2652061"/>
              <a:ext cx="11419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National Nuclear Data Center Group Leader</a:t>
              </a:r>
            </a:p>
          </p:txBody>
        </p:sp>
        <p:sp>
          <p:nvSpPr>
            <p:cNvPr id="20" name="Left Arrow 19">
              <a:extLst>
                <a:ext uri="{FF2B5EF4-FFF2-40B4-BE49-F238E27FC236}">
                  <a16:creationId xmlns:a16="http://schemas.microsoft.com/office/drawing/2014/main" id="{50764B6D-B2C4-B74D-AA2B-2F730D29A2C3}"/>
                </a:ext>
              </a:extLst>
            </p:cNvPr>
            <p:cNvSpPr/>
            <p:nvPr/>
          </p:nvSpPr>
          <p:spPr>
            <a:xfrm rot="10800000">
              <a:off x="6569375" y="3497493"/>
              <a:ext cx="627598" cy="537973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DC7A87-C7DD-0747-A4F4-57C5105E7952}"/>
                </a:ext>
              </a:extLst>
            </p:cNvPr>
            <p:cNvSpPr txBox="1"/>
            <p:nvPr/>
          </p:nvSpPr>
          <p:spPr>
            <a:xfrm>
              <a:off x="8179638" y="4619924"/>
              <a:ext cx="1552959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Dave Brown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 (BNL)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08D57F-4316-9E4D-981B-BD47A3266117}"/>
              </a:ext>
            </a:extLst>
          </p:cNvPr>
          <p:cNvGrpSpPr/>
          <p:nvPr/>
        </p:nvGrpSpPr>
        <p:grpSpPr>
          <a:xfrm>
            <a:off x="6464049" y="1071827"/>
            <a:ext cx="5623571" cy="2779464"/>
            <a:chOff x="6216793" y="3755918"/>
            <a:chExt cx="5623571" cy="2779464"/>
          </a:xfrm>
        </p:grpSpPr>
        <p:pic>
          <p:nvPicPr>
            <p:cNvPr id="22" name="Picture 21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3F3BA269-EDF8-BF47-9B3A-84BCD651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8668" y="3755918"/>
              <a:ext cx="1471695" cy="19622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C8B0DC-F8F7-9E49-B367-430F4E209065}"/>
                </a:ext>
              </a:extLst>
            </p:cNvPr>
            <p:cNvSpPr txBox="1"/>
            <p:nvPr/>
          </p:nvSpPr>
          <p:spPr>
            <a:xfrm>
              <a:off x="10363036" y="5612052"/>
              <a:ext cx="1477328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Lee Bernstein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 (UC/LBNL)</a:t>
              </a:r>
            </a:p>
          </p:txBody>
        </p:sp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85022027-4200-DD4B-B7CA-5FC480E36A68}"/>
                </a:ext>
              </a:extLst>
            </p:cNvPr>
            <p:cNvSpPr/>
            <p:nvPr/>
          </p:nvSpPr>
          <p:spPr>
            <a:xfrm rot="10800000">
              <a:off x="6216793" y="4526723"/>
              <a:ext cx="3417514" cy="537973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8DD940-4A16-AC4C-8211-992712ABA169}"/>
                </a:ext>
              </a:extLst>
            </p:cNvPr>
            <p:cNvSpPr txBox="1"/>
            <p:nvPr/>
          </p:nvSpPr>
          <p:spPr>
            <a:xfrm>
              <a:off x="9065049" y="4016827"/>
              <a:ext cx="130080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UC/LBNL Nuclear Data Group Leader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1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9A39-B268-AE47-981B-DA7F20BA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58"/>
            <a:ext cx="12192000" cy="1143001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Nuclear Data is central to Space Exploration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697E5E-89C7-1F49-A04D-AE13F32EE176}"/>
              </a:ext>
            </a:extLst>
          </p:cNvPr>
          <p:cNvSpPr/>
          <p:nvPr/>
        </p:nvSpPr>
        <p:spPr bwMode="auto">
          <a:xfrm>
            <a:off x="4637315" y="3537105"/>
            <a:ext cx="2917371" cy="73152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37A736-4A6F-B845-8C00-F2F09856CF4C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6088314" y="3070218"/>
            <a:ext cx="7687" cy="46688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A9F11F-643E-CE43-A294-4DEFAACDF0AB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 flipH="1">
            <a:off x="2964641" y="3902865"/>
            <a:ext cx="1672674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5E1294-C1BF-6A43-8317-35D00EBFC52B}"/>
              </a:ext>
            </a:extLst>
          </p:cNvPr>
          <p:cNvCxnSpPr>
            <a:cxnSpLocks/>
            <a:stCxn id="8" idx="4"/>
            <a:endCxn id="3078" idx="0"/>
          </p:cNvCxnSpPr>
          <p:nvPr/>
        </p:nvCxnSpPr>
        <p:spPr bwMode="auto">
          <a:xfrm>
            <a:off x="6096001" y="4268625"/>
            <a:ext cx="0" cy="22192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5CDC47-D72C-3B4D-BDD6-871A364837E7}"/>
              </a:ext>
            </a:extLst>
          </p:cNvPr>
          <p:cNvCxnSpPr>
            <a:cxnSpLocks/>
            <a:stCxn id="8" idx="6"/>
          </p:cNvCxnSpPr>
          <p:nvPr/>
        </p:nvCxnSpPr>
        <p:spPr bwMode="auto">
          <a:xfrm flipV="1">
            <a:off x="7554686" y="3902430"/>
            <a:ext cx="1564560" cy="435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D8758C6-26D9-D648-9FC1-17CC9C881A86}"/>
              </a:ext>
            </a:extLst>
          </p:cNvPr>
          <p:cNvSpPr txBox="1"/>
          <p:nvPr/>
        </p:nvSpPr>
        <p:spPr>
          <a:xfrm>
            <a:off x="9119246" y="999888"/>
            <a:ext cx="288472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using neutron-induced </a:t>
            </a:r>
            <a:r>
              <a:rPr lang="en-US" b="1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42BA0B-CC74-5C4F-942F-B997F7272089}"/>
              </a:ext>
            </a:extLst>
          </p:cNvPr>
          <p:cNvGrpSpPr/>
          <p:nvPr/>
        </p:nvGrpSpPr>
        <p:grpSpPr>
          <a:xfrm>
            <a:off x="4355925" y="4490549"/>
            <a:ext cx="3480151" cy="1888492"/>
            <a:chOff x="4330641" y="4804885"/>
            <a:chExt cx="3480151" cy="1888492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621F71A6-8A1E-8F4C-825A-D4C38C9AAF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30641" y="4804885"/>
              <a:ext cx="3480151" cy="188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6FCA474-1943-154F-BB5D-8239496E0D8E}"/>
                </a:ext>
              </a:extLst>
            </p:cNvPr>
            <p:cNvSpPr txBox="1"/>
            <p:nvPr/>
          </p:nvSpPr>
          <p:spPr>
            <a:xfrm>
              <a:off x="4330641" y="6324045"/>
              <a:ext cx="348015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Propulsion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2C069D-2508-484C-9265-5F375B22B0FB}"/>
              </a:ext>
            </a:extLst>
          </p:cNvPr>
          <p:cNvGrpSpPr/>
          <p:nvPr/>
        </p:nvGrpSpPr>
        <p:grpSpPr>
          <a:xfrm>
            <a:off x="70672" y="999888"/>
            <a:ext cx="2893969" cy="4575906"/>
            <a:chOff x="1469571" y="972574"/>
            <a:chExt cx="2183931" cy="3453204"/>
          </a:xfrm>
        </p:grpSpPr>
        <p:pic>
          <p:nvPicPr>
            <p:cNvPr id="3074" name="Picture 2" descr="Artist concept of new fission power system on the lunar surface.">
              <a:extLst>
                <a:ext uri="{FF2B5EF4-FFF2-40B4-BE49-F238E27FC236}">
                  <a16:creationId xmlns:a16="http://schemas.microsoft.com/office/drawing/2014/main" id="{4756B5C0-D84B-204C-9F2C-4497269BB4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80"/>
            <a:stretch/>
          </p:blipFill>
          <p:spPr bwMode="auto">
            <a:xfrm>
              <a:off x="1469571" y="972574"/>
              <a:ext cx="2183931" cy="2435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4A30D2-707F-4844-8DD8-B9C87D297EEF}"/>
                </a:ext>
              </a:extLst>
            </p:cNvPr>
            <p:cNvSpPr txBox="1"/>
            <p:nvPr/>
          </p:nvSpPr>
          <p:spPr>
            <a:xfrm>
              <a:off x="1488905" y="999333"/>
              <a:ext cx="2164597" cy="301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Production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46CFF94-FB8A-BA43-AE00-FE49A6577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238" y="2732749"/>
              <a:ext cx="2164597" cy="169302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5C42BE-09A2-804D-82F5-A78744CFAFBB}"/>
              </a:ext>
            </a:extLst>
          </p:cNvPr>
          <p:cNvGrpSpPr/>
          <p:nvPr/>
        </p:nvGrpSpPr>
        <p:grpSpPr>
          <a:xfrm>
            <a:off x="4286995" y="703868"/>
            <a:ext cx="3697056" cy="2389852"/>
            <a:chOff x="5376242" y="1267748"/>
            <a:chExt cx="3697056" cy="238985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FE9EA4-722D-5449-ACC4-C199D16BB9F3}"/>
                </a:ext>
              </a:extLst>
            </p:cNvPr>
            <p:cNvSpPr txBox="1"/>
            <p:nvPr/>
          </p:nvSpPr>
          <p:spPr>
            <a:xfrm>
              <a:off x="5376243" y="1267748"/>
              <a:ext cx="3691558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Dose/Shielding Calculations for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Electronics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Humans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843E192-8F24-2148-A1BE-EE310619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242" y="1921156"/>
              <a:ext cx="1595651" cy="1736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B4446EC-DF21-3D4F-AB43-B2BC2F0A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4887" y="1935717"/>
              <a:ext cx="1938411" cy="1721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9D94B0B-D568-BD41-B849-65B8ED5D61B8}"/>
                </a:ext>
              </a:extLst>
            </p:cNvPr>
            <p:cNvSpPr/>
            <p:nvPr/>
          </p:nvSpPr>
          <p:spPr>
            <a:xfrm>
              <a:off x="6971893" y="1921156"/>
              <a:ext cx="2095907" cy="17364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D4C5196-4712-0647-A06A-8894CEA9784E}"/>
              </a:ext>
            </a:extLst>
          </p:cNvPr>
          <p:cNvSpPr txBox="1"/>
          <p:nvPr/>
        </p:nvSpPr>
        <p:spPr>
          <a:xfrm>
            <a:off x="1971755" y="5204676"/>
            <a:ext cx="98007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TOPAZ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1C846A-311E-6743-A9D6-FCAE0A251BF3}"/>
              </a:ext>
            </a:extLst>
          </p:cNvPr>
          <p:cNvSpPr txBox="1"/>
          <p:nvPr/>
        </p:nvSpPr>
        <p:spPr>
          <a:xfrm>
            <a:off x="1755272" y="2951583"/>
            <a:ext cx="11849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KRUSTY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991C0B-7302-9E4E-8B05-D868051AAEB8}"/>
              </a:ext>
            </a:extLst>
          </p:cNvPr>
          <p:cNvGrpSpPr/>
          <p:nvPr/>
        </p:nvGrpSpPr>
        <p:grpSpPr>
          <a:xfrm>
            <a:off x="9119904" y="1624211"/>
            <a:ext cx="2952327" cy="3895638"/>
            <a:chOff x="8786904" y="2017482"/>
            <a:chExt cx="3181457" cy="419797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7051600-0CAD-7740-970E-8F18DCD4B794}"/>
                </a:ext>
              </a:extLst>
            </p:cNvPr>
            <p:cNvGrpSpPr/>
            <p:nvPr/>
          </p:nvGrpSpPr>
          <p:grpSpPr>
            <a:xfrm>
              <a:off x="8786904" y="4213776"/>
              <a:ext cx="3118570" cy="2001684"/>
              <a:chOff x="3027111" y="2792354"/>
              <a:chExt cx="2155724" cy="1383672"/>
            </a:xfrm>
          </p:grpSpPr>
          <p:pic>
            <p:nvPicPr>
              <p:cNvPr id="75" name="Picture 4" descr="Dragonfly Launch Moved to 2027 | NASA">
                <a:extLst>
                  <a:ext uri="{FF2B5EF4-FFF2-40B4-BE49-F238E27FC236}">
                    <a16:creationId xmlns:a16="http://schemas.microsoft.com/office/drawing/2014/main" id="{A3342AC8-953C-1040-89A0-AA3C00BFC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27111" y="2792354"/>
                <a:ext cx="2155724" cy="13836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6" descr="TIC: La recta final para Dragonfly y CAESAR, las próximas sondas New  Frontiers de la NASA">
                <a:extLst>
                  <a:ext uri="{FF2B5EF4-FFF2-40B4-BE49-F238E27FC236}">
                    <a16:creationId xmlns:a16="http://schemas.microsoft.com/office/drawing/2014/main" id="{53A0A7FB-310E-6C49-8A51-CA65D5588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32281" y="3962625"/>
                <a:ext cx="1804850" cy="171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590E61D-258F-AF44-B419-BC9F484E60AE}"/>
                </a:ext>
              </a:extLst>
            </p:cNvPr>
            <p:cNvGrpSpPr/>
            <p:nvPr/>
          </p:nvGrpSpPr>
          <p:grpSpPr>
            <a:xfrm>
              <a:off x="8786904" y="2017482"/>
              <a:ext cx="3141854" cy="2188415"/>
              <a:chOff x="728020" y="1443141"/>
              <a:chExt cx="3141854" cy="2188415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5E66E817-C227-434B-A3C4-D389BF748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8020" y="1460016"/>
                <a:ext cx="3108611" cy="21715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831019B-1E94-FF4C-9A86-4DFF1D8C9BC6}"/>
                  </a:ext>
                </a:extLst>
              </p:cNvPr>
              <p:cNvSpPr txBox="1"/>
              <p:nvPr/>
            </p:nvSpPr>
            <p:spPr>
              <a:xfrm>
                <a:off x="2045393" y="1443141"/>
                <a:ext cx="1824481" cy="37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Passive (n,x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g</a:t>
                </a:r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CAB79A4-3379-1544-877E-7EAD33327146}"/>
                  </a:ext>
                </a:extLst>
              </p:cNvPr>
              <p:cNvSpPr/>
              <p:nvPr/>
            </p:nvSpPr>
            <p:spPr>
              <a:xfrm rot="10800000">
                <a:off x="1371318" y="1698074"/>
                <a:ext cx="89897" cy="366065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3E0606D-1840-444B-857F-533B6AE781D1}"/>
                  </a:ext>
                </a:extLst>
              </p:cNvPr>
              <p:cNvSpPr txBox="1"/>
              <p:nvPr/>
            </p:nvSpPr>
            <p:spPr>
              <a:xfrm rot="16200000">
                <a:off x="665195" y="2152106"/>
                <a:ext cx="14430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BC4556B-42AB-6640-B0FC-95017C2A2A76}"/>
                  </a:ext>
                </a:extLst>
              </p:cNvPr>
              <p:cNvSpPr/>
              <p:nvPr/>
            </p:nvSpPr>
            <p:spPr>
              <a:xfrm>
                <a:off x="2651629" y="1818864"/>
                <a:ext cx="289995" cy="670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A0FD461-66C3-3A49-B379-DA91D028F0A2}"/>
                  </a:ext>
                </a:extLst>
              </p:cNvPr>
              <p:cNvSpPr/>
              <p:nvPr/>
            </p:nvSpPr>
            <p:spPr>
              <a:xfrm>
                <a:off x="1558049" y="3312720"/>
                <a:ext cx="593896" cy="648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11D505B-89C1-3040-A120-300ADED0F707}"/>
                  </a:ext>
                </a:extLst>
              </p:cNvPr>
              <p:cNvSpPr txBox="1"/>
              <p:nvPr/>
            </p:nvSpPr>
            <p:spPr>
              <a:xfrm>
                <a:off x="1616683" y="2898180"/>
                <a:ext cx="1070523" cy="60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CC17EBE3-6D50-9E49-9131-1BD8E600F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039" y="3020829"/>
                <a:ext cx="894483" cy="91516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795F4D2E-4499-9F4C-9A0C-1E69156C6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31739" y="3147207"/>
                <a:ext cx="342686" cy="119892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D207D68-8B90-2942-A04D-B8019240C6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95544" y="2932881"/>
                <a:ext cx="247344" cy="130480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3DB78B8-1AB1-8347-AA02-2FD250C16C36}"/>
                  </a:ext>
                </a:extLst>
              </p:cNvPr>
              <p:cNvSpPr txBox="1"/>
              <p:nvPr/>
            </p:nvSpPr>
            <p:spPr>
              <a:xfrm>
                <a:off x="2497348" y="3003163"/>
                <a:ext cx="136127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4FDA392-D4F8-7541-AF01-99BF1926D5AB}"/>
                </a:ext>
              </a:extLst>
            </p:cNvPr>
            <p:cNvSpPr txBox="1"/>
            <p:nvPr/>
          </p:nvSpPr>
          <p:spPr>
            <a:xfrm>
              <a:off x="10534611" y="5232403"/>
              <a:ext cx="1433750" cy="6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(DT)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-rays</a:t>
              </a: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CF30453-51E3-804B-B0EB-B3D9B0868224}"/>
              </a:ext>
            </a:extLst>
          </p:cNvPr>
          <p:cNvSpPr/>
          <p:nvPr/>
        </p:nvSpPr>
        <p:spPr>
          <a:xfrm>
            <a:off x="4266592" y="662261"/>
            <a:ext cx="3806824" cy="2507344"/>
          </a:xfrm>
          <a:prstGeom prst="rect">
            <a:avLst/>
          </a:prstGeom>
          <a:noFill/>
          <a:ln w="177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D9B43BE-AEC0-2B4E-AD0C-4C5C9D84EC06}"/>
              </a:ext>
            </a:extLst>
          </p:cNvPr>
          <p:cNvSpPr/>
          <p:nvPr/>
        </p:nvSpPr>
        <p:spPr>
          <a:xfrm>
            <a:off x="70672" y="5574008"/>
            <a:ext cx="3881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https://www.nasa.gov/directorates/spacetech/kilopower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Thermionics Quo Vadis? an assessment of DTRAs advanced thermionics research and development program.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Washington, D.C. National Academy Press. (2001).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6D947AB-8BCA-2A43-BA1E-2A075C7606DB}"/>
              </a:ext>
            </a:extLst>
          </p:cNvPr>
          <p:cNvSpPr/>
          <p:nvPr/>
        </p:nvSpPr>
        <p:spPr>
          <a:xfrm>
            <a:off x="9001668" y="5663987"/>
            <a:ext cx="3119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Romano 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al.,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WANDA 2020 Final Report.  ORNL/TM-2020/1617 (2020).</a:t>
            </a:r>
          </a:p>
          <a:p>
            <a:pPr algn="ctr"/>
            <a:r>
              <a:rPr lang="en-US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P. Peplowski (JHUAPL) numerous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95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C7D6E7-1CAC-9B41-ABC5-17A3207B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02" y="1285022"/>
            <a:ext cx="4745278" cy="4166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196357-AC7D-FF4C-AD87-29EFF17954C0}"/>
              </a:ext>
            </a:extLst>
          </p:cNvPr>
          <p:cNvSpPr/>
          <p:nvPr/>
        </p:nvSpPr>
        <p:spPr>
          <a:xfrm>
            <a:off x="6096000" y="545160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imes" pitchFamily="2" charset="0"/>
              </a:rPr>
              <a:t>Daniel Gomez Toro. Temporal Filtering with Soft Error Detection and Correction Technique for Radiation Hardening Based on a C-element and BICS. Micro and nanotechnologies/Microelectronics. Télécom Bretagne; Université de Bretagne Occidentale, 2014. English. tel-01191520</a:t>
            </a:r>
            <a:endParaRPr lang="en-US" sz="1400" dirty="0">
              <a:effectLst/>
              <a:latin typeface="Times" pitchFamily="2" charset="0"/>
            </a:endParaRPr>
          </a:p>
        </p:txBody>
      </p:sp>
      <p:pic>
        <p:nvPicPr>
          <p:cNvPr id="8" name="Picture 2" descr="airshower">
            <a:extLst>
              <a:ext uri="{FF2B5EF4-FFF2-40B4-BE49-F238E27FC236}">
                <a16:creationId xmlns:a16="http://schemas.microsoft.com/office/drawing/2014/main" id="{403C213B-E749-9C4D-893C-AD2F6781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60" y="1386785"/>
            <a:ext cx="5193207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26688B-6D78-0743-A2B9-8305B0304BF1}"/>
              </a:ext>
            </a:extLst>
          </p:cNvPr>
          <p:cNvSpPr txBox="1">
            <a:spLocks/>
          </p:cNvSpPr>
          <p:nvPr/>
        </p:nvSpPr>
        <p:spPr>
          <a:xfrm>
            <a:off x="609599" y="23073"/>
            <a:ext cx="10972799" cy="1143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</a:rPr>
              <a:t>We are shielded from the Galactic Cosmic Ray Background by our atmosphere and the earth’s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EEC37-B393-1142-BB60-52D3BE666D5C}"/>
              </a:ext>
            </a:extLst>
          </p:cNvPr>
          <p:cNvSpPr txBox="1"/>
          <p:nvPr/>
        </p:nvSpPr>
        <p:spPr>
          <a:xfrm>
            <a:off x="653448" y="5471215"/>
            <a:ext cx="5297019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What is this Galactic Cosmic Ray Background comprised of?</a:t>
            </a:r>
          </a:p>
        </p:txBody>
      </p:sp>
    </p:spTree>
    <p:extLst>
      <p:ext uri="{BB962C8B-B14F-4D97-AF65-F5344CB8AC3E}">
        <p14:creationId xmlns:p14="http://schemas.microsoft.com/office/powerpoint/2010/main" val="2586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07936-10DB-A246-B294-8AE5E452B858}"/>
              </a:ext>
            </a:extLst>
          </p:cNvPr>
          <p:cNvSpPr txBox="1">
            <a:spLocks/>
          </p:cNvSpPr>
          <p:nvPr/>
        </p:nvSpPr>
        <p:spPr>
          <a:xfrm>
            <a:off x="609599" y="23073"/>
            <a:ext cx="10972799" cy="1143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</a:rPr>
              <a:t>The GCR background spans a huge mass and energy range covering virtually all of Nuclear Physics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F26E6-C188-C34F-9B5E-A35869D927E3}"/>
              </a:ext>
            </a:extLst>
          </p:cNvPr>
          <p:cNvSpPr txBox="1"/>
          <p:nvPr/>
        </p:nvSpPr>
        <p:spPr>
          <a:xfrm>
            <a:off x="344315" y="1213582"/>
            <a:ext cx="631016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GCR includes nuclei as heavy as </a:t>
            </a:r>
            <a:r>
              <a:rPr lang="en-US" sz="2000" baseline="30000" dirty="0"/>
              <a:t>56</a:t>
            </a:r>
            <a:r>
              <a:rPr lang="en-US" sz="2000" dirty="0"/>
              <a:t>Fe and E/A up to 50 GeV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 reference, </a:t>
            </a:r>
            <a:r>
              <a:rPr lang="en-US" sz="2000" i="1" dirty="0"/>
              <a:t>E</a:t>
            </a:r>
            <a:r>
              <a:rPr lang="en-US" sz="2000" i="1" baseline="-25000" dirty="0"/>
              <a:t>binding</a:t>
            </a:r>
            <a:r>
              <a:rPr lang="en-US" sz="2000" dirty="0"/>
              <a:t>(</a:t>
            </a:r>
            <a:r>
              <a:rPr lang="en-US" sz="2000" baseline="30000" dirty="0"/>
              <a:t>56</a:t>
            </a:r>
            <a:r>
              <a:rPr lang="en-US" sz="2000" dirty="0"/>
              <a:t>Fe) ≈0.5 GeV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range of 1 </a:t>
            </a:r>
            <a:r>
              <a:rPr lang="en-US" sz="2000" i="1" dirty="0"/>
              <a:t>GeV</a:t>
            </a:r>
            <a:r>
              <a:rPr lang="en-US" sz="2000" dirty="0"/>
              <a:t> proton in Al is &gt; 1 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It’s even worse near the gas giants where their magnetic field meets the solar wind.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These high-energy particles create cascades of </a:t>
            </a:r>
            <a:r>
              <a:rPr lang="en-US" sz="2000" i="1" dirty="0"/>
              <a:t>hundreds</a:t>
            </a:r>
            <a:r>
              <a:rPr lang="en-US" sz="2000" dirty="0"/>
              <a:t> of secondary, tertiary etc. particles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shielding itself can contribute to the variety of secondary particles produced.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Charged secondary particles deposit a portion of their energy more locally than neutrons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algn="ctr"/>
            <a:r>
              <a:rPr lang="en-US" sz="2000" b="1" i="1" dirty="0"/>
              <a:t>The solar system beyond the atmosphere and the earth’s magnetic field is a tough neighborhood!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33F40-5991-2E41-B246-E1C486D089A9}"/>
              </a:ext>
            </a:extLst>
          </p:cNvPr>
          <p:cNvSpPr txBox="1"/>
          <p:nvPr/>
        </p:nvSpPr>
        <p:spPr>
          <a:xfrm>
            <a:off x="735224" y="5853457"/>
            <a:ext cx="1072154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Space exploration requires appropriate shielding over a wide range of energy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81E4C-9EE1-FD45-93BD-6F08A8FB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403" y="1303541"/>
            <a:ext cx="5077220" cy="4525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57DB4-1ADD-BC41-9980-110A5328453D}"/>
              </a:ext>
            </a:extLst>
          </p:cNvPr>
          <p:cNvSpPr/>
          <p:nvPr/>
        </p:nvSpPr>
        <p:spPr>
          <a:xfrm>
            <a:off x="8474808" y="4491415"/>
            <a:ext cx="26862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latin typeface="Times" pitchFamily="2" charset="0"/>
              </a:rPr>
              <a:t>T.C. Slaba et al.  </a:t>
            </a:r>
          </a:p>
          <a:p>
            <a:r>
              <a:rPr lang="en-US" sz="1500" i="1" dirty="0">
                <a:latin typeface="Times" pitchFamily="2" charset="0"/>
              </a:rPr>
              <a:t>Life Sciences in Space Research 12  (2017) 1–15 </a:t>
            </a:r>
            <a:endParaRPr lang="en-US" sz="15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07936-10DB-A246-B294-8AE5E452B858}"/>
              </a:ext>
            </a:extLst>
          </p:cNvPr>
          <p:cNvSpPr txBox="1">
            <a:spLocks/>
          </p:cNvSpPr>
          <p:nvPr/>
        </p:nvSpPr>
        <p:spPr>
          <a:xfrm>
            <a:off x="344315" y="23073"/>
            <a:ext cx="11503888" cy="791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</a:rPr>
              <a:t>What is the effect of the GCR on electronics?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F26E6-C188-C34F-9B5E-A35869D927E3}"/>
              </a:ext>
            </a:extLst>
          </p:cNvPr>
          <p:cNvSpPr txBox="1"/>
          <p:nvPr/>
        </p:nvSpPr>
        <p:spPr>
          <a:xfrm>
            <a:off x="344315" y="1026339"/>
            <a:ext cx="44991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GCRs can cause </a:t>
            </a:r>
            <a:r>
              <a:rPr lang="en-US" sz="2000" i="1" dirty="0"/>
              <a:t>single event upsets (SEU)</a:t>
            </a:r>
            <a:r>
              <a:rPr lang="en-US" sz="2000" dirty="0"/>
              <a:t> in transistors that can cause temporary or permanent failures.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likelihood of an SEU increases with dose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GCR heavy ions cause a local, dense ionization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Secondary protons and neutrons can induce a nuclear reaction that creates a recoiling residual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imparted dose depends on the </a:t>
            </a:r>
            <a:r>
              <a:rPr lang="en-US" sz="2000" i="1" dirty="0"/>
              <a:t>stopping power</a:t>
            </a:r>
            <a:r>
              <a:rPr lang="en-US" sz="2000" dirty="0"/>
              <a:t> of the recoiling nuclei.</a:t>
            </a:r>
          </a:p>
        </p:txBody>
      </p:sp>
      <p:pic>
        <p:nvPicPr>
          <p:cNvPr id="15362" name="Picture 2" descr="see">
            <a:extLst>
              <a:ext uri="{FF2B5EF4-FFF2-40B4-BE49-F238E27FC236}">
                <a16:creationId xmlns:a16="http://schemas.microsoft.com/office/drawing/2014/main" id="{7DAD3B90-C028-CE40-902A-C79F1DF3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084" y="1100793"/>
            <a:ext cx="6832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E7CC6A-B277-4944-8DE7-105857B32637}"/>
              </a:ext>
            </a:extLst>
          </p:cNvPr>
          <p:cNvSpPr/>
          <p:nvPr/>
        </p:nvSpPr>
        <p:spPr>
          <a:xfrm>
            <a:off x="3257550" y="5427544"/>
            <a:ext cx="8590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" pitchFamily="2" charset="0"/>
              </a:rPr>
              <a:t>M. Lauriente, A. L. Vampola, "Spacecraft anomalies due to radiation environment in space," NASDA/JAERI 2nd International Workshop on Radiation Effects of Semiconductor Devices for Space Applications, Tokyo, Japan, March 1996.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17433D-962D-5E41-BC8C-D78E26B55F47}"/>
                  </a:ext>
                </a:extLst>
              </p:cNvPr>
              <p:cNvSpPr/>
              <p:nvPr/>
            </p:nvSpPr>
            <p:spPr>
              <a:xfrm>
                <a:off x="2028791" y="1137835"/>
                <a:ext cx="8134418" cy="948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𝑎𝑟𝑔𝑒𝑡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𝑎𝑟𝑔𝑒𝑡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𝑎𝑟𝑔𝑒𝑡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p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17433D-962D-5E41-BC8C-D78E26B55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791" y="1137835"/>
                <a:ext cx="8134418" cy="948978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/>
          <p:cNvSpPr txBox="1">
            <a:spLocks/>
          </p:cNvSpPr>
          <p:nvPr/>
        </p:nvSpPr>
        <p:spPr bwMode="auto">
          <a:xfrm>
            <a:off x="237636" y="-17557"/>
            <a:ext cx="11478673" cy="6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latin typeface="Times New Roman" charset="0"/>
                <a:ea typeface="MS PGothic" charset="0"/>
              </a:rPr>
              <a:t>Ion stopping powers at higher energies are given by the Bethe-Bloch Formula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C6EEB-75F6-A540-8C8F-E85E49B6A998}"/>
              </a:ext>
            </a:extLst>
          </p:cNvPr>
          <p:cNvGrpSpPr/>
          <p:nvPr/>
        </p:nvGrpSpPr>
        <p:grpSpPr>
          <a:xfrm>
            <a:off x="795195" y="2647501"/>
            <a:ext cx="4200432" cy="2816323"/>
            <a:chOff x="795195" y="2647501"/>
            <a:chExt cx="4200432" cy="28163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C9AA4C-3F34-A14C-B0B5-B3D005C85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195" y="2647501"/>
              <a:ext cx="4200432" cy="28163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559367B-A777-004E-B21B-6C62A61C6875}"/>
                    </a:ext>
                  </a:extLst>
                </p:cNvPr>
                <p:cNvSpPr txBox="1"/>
                <p:nvPr/>
              </p:nvSpPr>
              <p:spPr>
                <a:xfrm rot="2043685">
                  <a:off x="2764997" y="3122375"/>
                  <a:ext cx="1962204" cy="7626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u="sng" dirty="0"/>
                    <a:t>Good Agreement</a:t>
                  </a:r>
                </a:p>
                <a:p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&gt;0.1−1.0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𝑎𝑚𝑢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559367B-A777-004E-B21B-6C62A61C68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3685">
                  <a:off x="2764997" y="3122375"/>
                  <a:ext cx="1962204" cy="762645"/>
                </a:xfrm>
                <a:prstGeom prst="rect">
                  <a:avLst/>
                </a:prstGeom>
                <a:blipFill>
                  <a:blip r:embed="rId6"/>
                  <a:stretch>
                    <a:fillRect t="-2174" r="-6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777FB7-A5DB-9A4E-8BF8-26F2A4BD771B}"/>
              </a:ext>
            </a:extLst>
          </p:cNvPr>
          <p:cNvGrpSpPr/>
          <p:nvPr/>
        </p:nvGrpSpPr>
        <p:grpSpPr>
          <a:xfrm>
            <a:off x="831640" y="2374951"/>
            <a:ext cx="11187079" cy="4389410"/>
            <a:chOff x="831640" y="2374951"/>
            <a:chExt cx="11187079" cy="43894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CBC8FE1-5AF6-DA4A-A1D8-42BB6B17A9AA}"/>
                </a:ext>
              </a:extLst>
            </p:cNvPr>
            <p:cNvGrpSpPr/>
            <p:nvPr/>
          </p:nvGrpSpPr>
          <p:grpSpPr>
            <a:xfrm>
              <a:off x="831640" y="2374951"/>
              <a:ext cx="11187079" cy="4389410"/>
              <a:chOff x="831640" y="2374951"/>
              <a:chExt cx="11187079" cy="438941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495D13F-FB66-A842-B06F-0B56FEB4FF43}"/>
                  </a:ext>
                </a:extLst>
              </p:cNvPr>
              <p:cNvGrpSpPr/>
              <p:nvPr/>
            </p:nvGrpSpPr>
            <p:grpSpPr>
              <a:xfrm>
                <a:off x="5900762" y="2374951"/>
                <a:ext cx="6117957" cy="3307586"/>
                <a:chOff x="6292952" y="2553636"/>
                <a:chExt cx="5725767" cy="3095554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314F150F-93D5-EB41-A9B8-8D1EDAC0BD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92952" y="2553636"/>
                  <a:ext cx="5725767" cy="3037807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5D65B6B-2155-D246-A925-4945A807AB35}"/>
                    </a:ext>
                  </a:extLst>
                </p:cNvPr>
                <p:cNvSpPr txBox="1"/>
                <p:nvPr/>
              </p:nvSpPr>
              <p:spPr>
                <a:xfrm>
                  <a:off x="8933995" y="5310636"/>
                  <a:ext cx="11095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E (MeV/u)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89075A5-0024-1844-BE86-943E6614F05D}"/>
                  </a:ext>
                </a:extLst>
              </p:cNvPr>
              <p:cNvSpPr/>
              <p:nvPr/>
            </p:nvSpPr>
            <p:spPr>
              <a:xfrm>
                <a:off x="7554387" y="6456584"/>
                <a:ext cx="416192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Times" pitchFamily="2" charset="0"/>
                  </a:rPr>
                  <a:t>P. Sigmund, A. Schinner. NIMB 382 (2016) 15–25</a:t>
                </a:r>
                <a:endParaRPr lang="en-US" sz="1400" dirty="0">
                  <a:solidFill>
                    <a:schemeClr val="bg1"/>
                  </a:solidFill>
                  <a:effectLst/>
                  <a:latin typeface="Times" pitchFamily="2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47895A7-3DF7-0044-BB21-BBC2D18575FE}"/>
                  </a:ext>
                </a:extLst>
              </p:cNvPr>
              <p:cNvSpPr/>
              <p:nvPr/>
            </p:nvSpPr>
            <p:spPr>
              <a:xfrm>
                <a:off x="831640" y="5565318"/>
                <a:ext cx="1052872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i="1" dirty="0">
                    <a:highlight>
                      <a:srgbClr val="FFFF00"/>
                    </a:highlight>
                    <a:latin typeface="Times" pitchFamily="2" charset="0"/>
                  </a:rPr>
                  <a:t>…the credibility of SRIM (the primary stopping power code used) predictions may decrease dramatically in regions of the Z,</a:t>
                </a:r>
                <a:r>
                  <a:rPr lang="en-US" sz="2000" i="1" dirty="0">
                    <a:highlight>
                      <a:srgbClr val="FFFF00"/>
                    </a:highlight>
                    <a:latin typeface="Helvetica" pitchFamily="2" charset="0"/>
                  </a:rPr>
                  <a:t> </a:t>
                </a:r>
                <a:r>
                  <a:rPr lang="en-US" sz="2000" i="1" dirty="0">
                    <a:highlight>
                      <a:srgbClr val="FFFF00"/>
                    </a:highlight>
                    <a:latin typeface="Times" pitchFamily="2" charset="0"/>
                  </a:rPr>
                  <a:t>Z</a:t>
                </a:r>
                <a:r>
                  <a:rPr lang="en-US" sz="2000" i="1" baseline="-25000" dirty="0">
                    <a:highlight>
                      <a:srgbClr val="FFFF00"/>
                    </a:highlight>
                    <a:latin typeface="Times" pitchFamily="2" charset="0"/>
                  </a:rPr>
                  <a:t>target</a:t>
                </a:r>
                <a:r>
                  <a:rPr lang="en-US" sz="2000" i="1" dirty="0">
                    <a:highlight>
                      <a:srgbClr val="FFFF00"/>
                    </a:highlight>
                    <a:latin typeface="Helvetica" pitchFamily="2" charset="0"/>
                  </a:rPr>
                  <a:t>, </a:t>
                </a:r>
                <a:r>
                  <a:rPr lang="en-US" sz="2000" i="1" dirty="0">
                    <a:highlight>
                      <a:srgbClr val="FFFF00"/>
                    </a:highlight>
                    <a:latin typeface="Times" pitchFamily="2" charset="0"/>
                  </a:rPr>
                  <a:t>E</a:t>
                </a:r>
                <a:r>
                  <a:rPr lang="en-US" sz="2000" i="1" dirty="0">
                    <a:highlight>
                      <a:srgbClr val="FFFF00"/>
                    </a:highlight>
                    <a:latin typeface="Helvetica" pitchFamily="2" charset="0"/>
                  </a:rPr>
                  <a:t> </a:t>
                </a:r>
                <a:r>
                  <a:rPr lang="en-US" sz="2000" i="1" dirty="0">
                    <a:highlight>
                      <a:srgbClr val="FFFF00"/>
                    </a:highlight>
                    <a:latin typeface="Times" pitchFamily="2" charset="0"/>
                  </a:rPr>
                  <a:t>parameter space that is unsupported by experimental data.</a:t>
                </a:r>
                <a:endParaRPr lang="en-US" sz="2000" i="1" dirty="0">
                  <a:effectLst/>
                  <a:highlight>
                    <a:srgbClr val="FFFF00"/>
                  </a:highlight>
                  <a:latin typeface="Times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8C85A54-9DD9-DB46-99CF-C8CF428C9171}"/>
                    </a:ext>
                  </a:extLst>
                </p:cNvPr>
                <p:cNvSpPr txBox="1"/>
                <p:nvPr/>
              </p:nvSpPr>
              <p:spPr>
                <a:xfrm>
                  <a:off x="9893055" y="2748096"/>
                  <a:ext cx="1962204" cy="7626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u="sng" dirty="0"/>
                    <a:t>Poor Agreement</a:t>
                  </a:r>
                </a:p>
                <a:p>
                  <a:pPr algn="ctr"/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&lt;0.1−1.0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𝑎𝑚𝑢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8C85A54-9DD9-DB46-99CF-C8CF428C9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3055" y="2748096"/>
                  <a:ext cx="1962204" cy="762645"/>
                </a:xfrm>
                <a:prstGeom prst="rect">
                  <a:avLst/>
                </a:prstGeom>
                <a:blipFill>
                  <a:blip r:embed="rId8"/>
                  <a:stretch>
                    <a:fillRect t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2839B4-41E0-B548-9F3A-31EC9EFCCE7C}"/>
              </a:ext>
            </a:extLst>
          </p:cNvPr>
          <p:cNvGrpSpPr/>
          <p:nvPr/>
        </p:nvGrpSpPr>
        <p:grpSpPr>
          <a:xfrm>
            <a:off x="1130334" y="1612324"/>
            <a:ext cx="6688284" cy="933683"/>
            <a:chOff x="-1030241" y="2032398"/>
            <a:chExt cx="6688284" cy="9336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A25340-F5B2-EB48-87FA-DFACD580B7F7}"/>
                </a:ext>
              </a:extLst>
            </p:cNvPr>
            <p:cNvSpPr txBox="1"/>
            <p:nvPr/>
          </p:nvSpPr>
          <p:spPr>
            <a:xfrm>
              <a:off x="-1030241" y="2627527"/>
              <a:ext cx="420043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Ionization potential (energy loss to electrons)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E3B9893-D7DD-6040-8069-AC081A00434D}"/>
                </a:ext>
              </a:extLst>
            </p:cNvPr>
            <p:cNvSpPr/>
            <p:nvPr/>
          </p:nvSpPr>
          <p:spPr>
            <a:xfrm>
              <a:off x="5429443" y="2032398"/>
              <a:ext cx="228600" cy="485775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96DA5986-7452-6949-BDDF-C02C7CC744CA}"/>
                </a:ext>
              </a:extLst>
            </p:cNvPr>
            <p:cNvCxnSpPr>
              <a:cxnSpLocks/>
              <a:stCxn id="22" idx="3"/>
              <a:endCxn id="23" idx="4"/>
            </p:cNvCxnSpPr>
            <p:nvPr/>
          </p:nvCxnSpPr>
          <p:spPr>
            <a:xfrm flipV="1">
              <a:off x="3170190" y="2518173"/>
              <a:ext cx="2373553" cy="278631"/>
            </a:xfrm>
            <a:prstGeom prst="curvedConnector2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60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22274"/>
            <a:ext cx="12192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latin typeface="Times New Roman" charset="0"/>
                <a:ea typeface="MS PGothic" charset="0"/>
              </a:rPr>
              <a:t>Energy deposition from charged particles in a material </a:t>
            </a:r>
          </a:p>
          <a:p>
            <a:pPr algn="ctr"/>
            <a:r>
              <a:rPr lang="en-US" sz="3600" dirty="0">
                <a:latin typeface="Times New Roman" charset="0"/>
                <a:ea typeface="MS PGothic" charset="0"/>
              </a:rPr>
              <a:t>is quantified by the </a:t>
            </a:r>
            <a:r>
              <a:rPr lang="en-US" sz="3600" i="1" dirty="0">
                <a:latin typeface="Times New Roman" charset="0"/>
                <a:ea typeface="MS PGothic" charset="0"/>
              </a:rPr>
              <a:t>Linear Energy Transfer </a:t>
            </a:r>
            <a:r>
              <a:rPr lang="en-US" sz="3600" dirty="0">
                <a:latin typeface="Times New Roman" charset="0"/>
                <a:ea typeface="MS PGothic" charset="0"/>
              </a:rPr>
              <a:t>(LET)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4CB98-DCA9-524A-A124-EEB1902C8825}"/>
              </a:ext>
            </a:extLst>
          </p:cNvPr>
          <p:cNvSpPr/>
          <p:nvPr/>
        </p:nvSpPr>
        <p:spPr>
          <a:xfrm>
            <a:off x="539343" y="1268144"/>
            <a:ext cx="6375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Energy Transfer (LET) is the ratio of energy transferred by a charged particle (dE</a:t>
            </a:r>
            <a:r>
              <a:rPr lang="en-US" sz="2400" baseline="-250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n-US" sz="24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target atoms along its path (dx).  Units are energy/thickness, e.g., MeV/cm or MeV/mg/cm</a:t>
            </a:r>
            <a:r>
              <a:rPr lang="en-US" sz="2400" baseline="300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77925-4935-0441-89CB-85105F0C31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434" y="1203384"/>
            <a:ext cx="3949161" cy="2478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F2F6E8-9B57-6443-934A-0FEAC00EA2D6}"/>
              </a:ext>
            </a:extLst>
          </p:cNvPr>
          <p:cNvSpPr txBox="1"/>
          <p:nvPr/>
        </p:nvSpPr>
        <p:spPr>
          <a:xfrm>
            <a:off x="9713662" y="1471612"/>
            <a:ext cx="15803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loss in 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AEFF6-DBBF-6A49-8D6A-DA47628B79AC}"/>
              </a:ext>
            </a:extLst>
          </p:cNvPr>
          <p:cNvSpPr txBox="1"/>
          <p:nvPr/>
        </p:nvSpPr>
        <p:spPr>
          <a:xfrm>
            <a:off x="455996" y="2849738"/>
            <a:ext cx="6082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Times New Roman"/>
                <a:cs typeface="Times New Roman"/>
              </a:rPr>
              <a:t>As the energy of an ion → 0 the stopping power increases, leading to a </a:t>
            </a:r>
            <a:r>
              <a:rPr lang="en-US" sz="2400" i="1" dirty="0">
                <a:latin typeface="Times New Roman"/>
                <a:cs typeface="Times New Roman"/>
              </a:rPr>
              <a:t>Bragg Peak </a:t>
            </a:r>
            <a:r>
              <a:rPr lang="en-US" sz="2400" dirty="0">
                <a:latin typeface="Times New Roman"/>
                <a:cs typeface="Times New Roman"/>
              </a:rPr>
              <a:t>where the highest dose is deposited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0DAA4-93D4-4C46-BD95-97C0A9ACD35E}"/>
              </a:ext>
            </a:extLst>
          </p:cNvPr>
          <p:cNvSpPr txBox="1"/>
          <p:nvPr/>
        </p:nvSpPr>
        <p:spPr>
          <a:xfrm rot="16200000">
            <a:off x="6695249" y="2139472"/>
            <a:ext cx="17967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 (MeV/mg/cm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03611-24C7-2C4D-8FB3-33DB440264A0}"/>
              </a:ext>
            </a:extLst>
          </p:cNvPr>
          <p:cNvSpPr txBox="1"/>
          <p:nvPr/>
        </p:nvSpPr>
        <p:spPr>
          <a:xfrm>
            <a:off x="512589" y="3956109"/>
            <a:ext cx="6082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Times New Roman"/>
                <a:cs typeface="Times New Roman"/>
              </a:rPr>
              <a:t>Higher-Z ions have shorter ranges and higher dose in their Bragg Peaks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24EF9-4E02-EA40-9B02-485E7B4679A6}"/>
              </a:ext>
            </a:extLst>
          </p:cNvPr>
          <p:cNvGrpSpPr/>
          <p:nvPr/>
        </p:nvGrpSpPr>
        <p:grpSpPr>
          <a:xfrm>
            <a:off x="261892" y="3721803"/>
            <a:ext cx="11539274" cy="3073335"/>
            <a:chOff x="261892" y="3721803"/>
            <a:chExt cx="11539274" cy="30733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FD5A2A-7C50-514A-B451-C9381906B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8488" y="3721803"/>
              <a:ext cx="4602678" cy="24419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D05D01-A930-6F40-9111-D44371843CE1}"/>
                </a:ext>
              </a:extLst>
            </p:cNvPr>
            <p:cNvSpPr txBox="1"/>
            <p:nvPr/>
          </p:nvSpPr>
          <p:spPr>
            <a:xfrm>
              <a:off x="9021260" y="6034868"/>
              <a:ext cx="15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(MeV/u)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BDA697-4710-FC42-8030-FCD903C0D79D}"/>
                </a:ext>
              </a:extLst>
            </p:cNvPr>
            <p:cNvSpPr txBox="1"/>
            <p:nvPr/>
          </p:nvSpPr>
          <p:spPr>
            <a:xfrm rot="16200000">
              <a:off x="6525972" y="4553585"/>
              <a:ext cx="17967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 (MeV/mg/cm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E3F822-61A4-F249-B47D-E8384DDED90D}"/>
                </a:ext>
              </a:extLst>
            </p:cNvPr>
            <p:cNvSpPr/>
            <p:nvPr/>
          </p:nvSpPr>
          <p:spPr>
            <a:xfrm>
              <a:off x="7255081" y="6456584"/>
              <a:ext cx="44612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Times" pitchFamily="2" charset="0"/>
                </a:rPr>
                <a:t>*P. Sigmund, A. Schinner. NIMB 382 (2016) 15–25</a:t>
              </a:r>
              <a:endParaRPr lang="en-US" sz="1600" i="1" dirty="0">
                <a:solidFill>
                  <a:schemeClr val="bg1"/>
                </a:solidFill>
                <a:effectLst/>
                <a:latin typeface="Times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574A17-A40C-084F-BEF7-D6AE1B6D878F}"/>
                </a:ext>
              </a:extLst>
            </p:cNvPr>
            <p:cNvSpPr/>
            <p:nvPr/>
          </p:nvSpPr>
          <p:spPr>
            <a:xfrm>
              <a:off x="261892" y="4805026"/>
              <a:ext cx="688159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highlight>
                    <a:srgbClr val="FFFF00"/>
                  </a:highlight>
                  <a:latin typeface="Times" pitchFamily="2" charset="0"/>
                </a:rPr>
                <a:t>“…the credibility of SRIM (the primary stopping power code used) predictions may decrease dramatically in regions of the Z,</a:t>
              </a:r>
              <a:r>
                <a:rPr lang="en-US" sz="2400" i="1" dirty="0">
                  <a:highlight>
                    <a:srgbClr val="FFFF00"/>
                  </a:highlight>
                  <a:latin typeface="Helvetica" pitchFamily="2" charset="0"/>
                </a:rPr>
                <a:t> </a:t>
              </a:r>
              <a:r>
                <a:rPr lang="en-US" sz="2400" i="1" dirty="0">
                  <a:highlight>
                    <a:srgbClr val="FFFF00"/>
                  </a:highlight>
                  <a:latin typeface="Times" pitchFamily="2" charset="0"/>
                </a:rPr>
                <a:t>Z</a:t>
              </a:r>
              <a:r>
                <a:rPr lang="en-US" sz="2400" i="1" baseline="-25000" dirty="0">
                  <a:highlight>
                    <a:srgbClr val="FFFF00"/>
                  </a:highlight>
                  <a:latin typeface="Times" pitchFamily="2" charset="0"/>
                </a:rPr>
                <a:t>target</a:t>
              </a:r>
              <a:r>
                <a:rPr lang="en-US" sz="2400" i="1" dirty="0">
                  <a:highlight>
                    <a:srgbClr val="FFFF00"/>
                  </a:highlight>
                  <a:latin typeface="Helvetica" pitchFamily="2" charset="0"/>
                </a:rPr>
                <a:t>, </a:t>
              </a:r>
              <a:r>
                <a:rPr lang="en-US" sz="2400" i="1" dirty="0">
                  <a:highlight>
                    <a:srgbClr val="FFFF00"/>
                  </a:highlight>
                  <a:latin typeface="Times" pitchFamily="2" charset="0"/>
                </a:rPr>
                <a:t>E</a:t>
              </a:r>
              <a:r>
                <a:rPr lang="en-US" sz="2400" i="1" dirty="0">
                  <a:highlight>
                    <a:srgbClr val="FFFF00"/>
                  </a:highlight>
                  <a:latin typeface="Helvetica" pitchFamily="2" charset="0"/>
                </a:rPr>
                <a:t> </a:t>
              </a:r>
              <a:r>
                <a:rPr lang="en-US" sz="2400" i="1" dirty="0">
                  <a:highlight>
                    <a:srgbClr val="FFFF00"/>
                  </a:highlight>
                  <a:latin typeface="Times" pitchFamily="2" charset="0"/>
                </a:rPr>
                <a:t>parameter space that is unsupported by experimental data.”*</a:t>
              </a:r>
              <a:endParaRPr lang="en-US" sz="2400" i="1" dirty="0">
                <a:effectLst/>
                <a:highlight>
                  <a:srgbClr val="FFFF00"/>
                </a:highlight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3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D6C86F69-0A19-6F48-B837-2A039DF54971}" vid="{2D0ED6A3-FC57-1D45-B453-3CDD5F75B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Berkeley Lab Wide PPT Theme</Template>
  <TotalTime>24526</TotalTime>
  <Words>1895</Words>
  <Application>Microsoft Macintosh PowerPoint</Application>
  <PresentationFormat>Widescreen</PresentationFormat>
  <Paragraphs>219</Paragraphs>
  <Slides>18</Slides>
  <Notes>9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Helvetica Light</vt:lpstr>
      <vt:lpstr>Symbol</vt:lpstr>
      <vt:lpstr>Times</vt:lpstr>
      <vt:lpstr>Times New Roman</vt:lpstr>
      <vt:lpstr>Berkeley Lab Wide PPT Theme</vt:lpstr>
      <vt:lpstr>Nuclear Data for Space Exploration – Part 1</vt:lpstr>
      <vt:lpstr>About me</vt:lpstr>
      <vt:lpstr>PowerPoint Presentation</vt:lpstr>
      <vt:lpstr>Nuclear Data is central to Space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Overview</dc:title>
  <dc:subject/>
  <dc:creator>Microsoft Office User</dc:creator>
  <cp:keywords/>
  <dc:description/>
  <cp:lastModifiedBy>Lee Bernstein</cp:lastModifiedBy>
  <cp:revision>291</cp:revision>
  <cp:lastPrinted>2021-08-17T05:12:26Z</cp:lastPrinted>
  <dcterms:created xsi:type="dcterms:W3CDTF">2021-05-04T18:06:47Z</dcterms:created>
  <dcterms:modified xsi:type="dcterms:W3CDTF">2021-08-17T14:42:14Z</dcterms:modified>
  <cp:category/>
</cp:coreProperties>
</file>