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4669" autoAdjust="0"/>
  </p:normalViewPr>
  <p:slideViewPr>
    <p:cSldViewPr snapToGrid="0">
      <p:cViewPr varScale="1">
        <p:scale>
          <a:sx n="81" d="100"/>
          <a:sy n="81" d="100"/>
        </p:scale>
        <p:origin x="654" y="90"/>
      </p:cViewPr>
      <p:guideLst/>
    </p:cSldViewPr>
  </p:slideViewPr>
  <p:notesTextViewPr>
    <p:cViewPr>
      <p:scale>
        <a:sx n="1" d="1"/>
        <a:sy n="1" d="1"/>
      </p:scale>
      <p:origin x="0" y="0"/>
    </p:cViewPr>
  </p:notesTextViewPr>
  <p:notesViewPr>
    <p:cSldViewPr snapToGrid="0">
      <p:cViewPr varScale="1">
        <p:scale>
          <a:sx n="71" d="100"/>
          <a:sy n="71" d="100"/>
        </p:scale>
        <p:origin x="171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EDF879-B82D-48BE-AE1A-1A68A9C70662}" type="slidenum">
              <a:rPr lang="en-US" smtClean="0"/>
              <a:t>‹#›</a:t>
            </a:fld>
            <a:endParaRPr lang="en-US"/>
          </a:p>
        </p:txBody>
      </p:sp>
    </p:spTree>
    <p:extLst>
      <p:ext uri="{BB962C8B-B14F-4D97-AF65-F5344CB8AC3E}">
        <p14:creationId xmlns:p14="http://schemas.microsoft.com/office/powerpoint/2010/main" val="321714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F82B34-7F04-4D96-8B81-FCC66FDF4D04}" type="datetimeFigureOut">
              <a:rPr lang="en-US" smtClean="0"/>
              <a:t>6/17/2015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049CAC-6F27-4C45-86AC-415F29B5A5B0}" type="slidenum">
              <a:rPr lang="en-US" smtClean="0"/>
              <a:t>‹#›</a:t>
            </a:fld>
            <a:endParaRPr lang="en-US"/>
          </a:p>
        </p:txBody>
      </p:sp>
    </p:spTree>
    <p:extLst>
      <p:ext uri="{BB962C8B-B14F-4D97-AF65-F5344CB8AC3E}">
        <p14:creationId xmlns:p14="http://schemas.microsoft.com/office/powerpoint/2010/main" val="3706657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EB13DC-2D2C-4F5C-844E-9C07AD2761CD}" type="datetime1">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2776883179"/>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85C60E-C385-4E9E-B162-56E4C76CBC6A}" type="datetime1">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863366357"/>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E7FEBD-F84E-4B00-BA1B-48D528A5B7C1}" type="datetime1">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2538919610"/>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328254-F974-4BDF-94CD-BA50AF6F7020}" type="datetime1">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2344904218"/>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FAF17-45A4-4A30-A9A1-49CCFD7D0011}" type="datetime1">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32357428"/>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481102-424D-4894-B6D3-9DC8129140B7}" type="datetime1">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1334396272"/>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323409-EDE3-4D9E-A92A-0217A5B18EB9}" type="datetime1">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3509535678"/>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5F433E-12D0-48E1-B5EF-6BCCDD8BF1E7}" type="datetime1">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3023993617"/>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1">
                <a:solidFill>
                  <a:schemeClr val="accent6">
                    <a:lumMod val="50000"/>
                  </a:schemeClr>
                </a:solidFill>
                <a:latin typeface="Times New Roman" panose="02020603050405020304" pitchFamily="18" charset="0"/>
                <a:cs typeface="Times New Roman" panose="02020603050405020304" pitchFamily="18" charset="0"/>
              </a:defRPr>
            </a:lvl1pPr>
          </a:lstStyle>
          <a:p>
            <a:fld id="{D820FE47-7916-44F5-953C-57203BA3C72E}" type="datetime1">
              <a:rPr lang="en-US" smtClean="0"/>
              <a:t>6/17/2015</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b="1">
                <a:solidFill>
                  <a:schemeClr val="accent6">
                    <a:lumMod val="50000"/>
                  </a:schemeClr>
                </a:solidFill>
                <a:latin typeface="Times New Roman" panose="02020603050405020304" pitchFamily="18" charset="0"/>
                <a:cs typeface="Times New Roman" panose="02020603050405020304" pitchFamily="18" charset="0"/>
              </a:defRPr>
            </a:lvl1pPr>
          </a:lstStyle>
          <a:p>
            <a:fld id="{D3A8C235-58B6-4E97-9C69-C10148704CB5}" type="slidenum">
              <a:rPr lang="en-US" smtClean="0"/>
              <a:pPr/>
              <a:t>‹#›</a:t>
            </a:fld>
            <a:endParaRPr lang="en-US" dirty="0"/>
          </a:p>
        </p:txBody>
      </p:sp>
    </p:spTree>
    <p:extLst>
      <p:ext uri="{BB962C8B-B14F-4D97-AF65-F5344CB8AC3E}">
        <p14:creationId xmlns:p14="http://schemas.microsoft.com/office/powerpoint/2010/main" val="1372070114"/>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27EF9-FDAA-4141-8008-E9E0431E0A82}" type="datetime1">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2501237799"/>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857D5-D20C-4744-85D2-0F2E2946EEE2}" type="datetime1">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8C235-58B6-4E97-9C69-C10148704CB5}" type="slidenum">
              <a:rPr lang="en-US" smtClean="0"/>
              <a:t>‹#›</a:t>
            </a:fld>
            <a:endParaRPr lang="en-US"/>
          </a:p>
        </p:txBody>
      </p:sp>
    </p:spTree>
    <p:extLst>
      <p:ext uri="{BB962C8B-B14F-4D97-AF65-F5344CB8AC3E}">
        <p14:creationId xmlns:p14="http://schemas.microsoft.com/office/powerpoint/2010/main" val="1106037120"/>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1" name="chimes.wav"/>
          </p:stSnd>
        </p:sndAc>
      </p:transition>
    </mc:Choice>
    <mc:Fallback xmlns="">
      <p:transition advClick="0" advTm="10000">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accent6">
                    <a:lumMod val="50000"/>
                  </a:schemeClr>
                </a:solidFill>
                <a:latin typeface="Times New Roman" panose="02020603050405020304" pitchFamily="18" charset="0"/>
                <a:cs typeface="Times New Roman" panose="02020603050405020304" pitchFamily="18" charset="0"/>
              </a:defRPr>
            </a:lvl1pPr>
          </a:lstStyle>
          <a:p>
            <a:fld id="{F0808E5E-47DD-474D-86E4-E9AB5AD0D1CF}" type="datetime1">
              <a:rPr lang="en-US" smtClean="0"/>
              <a:t>6/17/2015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b="1">
                <a:solidFill>
                  <a:schemeClr val="accent6">
                    <a:lumMod val="50000"/>
                  </a:schemeClr>
                </a:solidFill>
                <a:latin typeface="Times New Roman" panose="02020603050405020304" pitchFamily="18" charset="0"/>
                <a:cs typeface="Times New Roman" panose="02020603050405020304" pitchFamily="18" charset="0"/>
              </a:defRPr>
            </a:lvl1pPr>
          </a:lstStyle>
          <a:p>
            <a:fld id="{D3A8C235-58B6-4E97-9C69-C10148704CB5}" type="slidenum">
              <a:rPr lang="en-US" smtClean="0"/>
              <a:pPr/>
              <a:t>‹#›</a:t>
            </a:fld>
            <a:endParaRPr lang="en-US" dirty="0"/>
          </a:p>
        </p:txBody>
      </p:sp>
    </p:spTree>
    <p:extLst>
      <p:ext uri="{BB962C8B-B14F-4D97-AF65-F5344CB8AC3E}">
        <p14:creationId xmlns:p14="http://schemas.microsoft.com/office/powerpoint/2010/main" val="2298877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250" advClick="0" advTm="10000">
        <p:sndAc>
          <p:stSnd>
            <p:snd r:embed="rId13" name="chimes.wav"/>
          </p:stSnd>
        </p:sndAc>
      </p:transition>
    </mc:Choice>
    <mc:Fallback xmlns="">
      <p:transition advClick="0" advTm="10000">
        <p:sndAc>
          <p:stSnd>
            <p:snd r:embed="rId14" name="chimes.wav"/>
          </p:stSnd>
        </p:sndAc>
      </p:transition>
    </mc:Fallback>
  </mc:AlternateConten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939" y="432395"/>
            <a:ext cx="8838248" cy="6601807"/>
          </a:xfrm>
          <a:prstGeom prst="rect">
            <a:avLst/>
          </a:prstGeom>
          <a:noFill/>
        </p:spPr>
        <p:txBody>
          <a:bodyPr wrap="square">
            <a:spAutoFit/>
          </a:bodyPr>
          <a:lstStyle/>
          <a:p>
            <a:pPr algn="ctr">
              <a:defRPr/>
            </a:pPr>
            <a:r>
              <a:rPr lang="en-US" sz="2475" i="1" dirty="0">
                <a:solidFill>
                  <a:srgbClr val="C00000"/>
                </a:solidFill>
                <a:latin typeface="Times New Roman" panose="02020603050405020304" pitchFamily="18" charset="0"/>
                <a:cs typeface="Times New Roman" panose="02020603050405020304" pitchFamily="18" charset="0"/>
              </a:rPr>
              <a:t>Agenda</a:t>
            </a:r>
          </a:p>
          <a:p>
            <a:pPr algn="ctr">
              <a:defRPr/>
            </a:pPr>
            <a:endParaRPr lang="en-US" sz="2475" dirty="0">
              <a:solidFill>
                <a:srgbClr val="0000FF"/>
              </a:solidFill>
              <a:latin typeface="Times New Roman" panose="02020603050405020304" pitchFamily="18" charset="0"/>
              <a:cs typeface="Times New Roman" panose="02020603050405020304" pitchFamily="18" charset="0"/>
            </a:endParaRPr>
          </a:p>
          <a:p>
            <a:pPr marL="257175" indent="-257175">
              <a:buBlip>
                <a:blip r:embed="rId3"/>
              </a:buBlip>
              <a:defRPr/>
            </a:pPr>
            <a:r>
              <a:rPr lang="en-US" dirty="0" smtClean="0">
                <a:solidFill>
                  <a:srgbClr val="0000FF"/>
                </a:solidFill>
                <a:latin typeface="Times New Roman" panose="02020603050405020304" pitchFamily="18" charset="0"/>
                <a:cs typeface="Times New Roman" panose="02020603050405020304" pitchFamily="18" charset="0"/>
              </a:rPr>
              <a:t>Schedule</a:t>
            </a:r>
          </a:p>
          <a:p>
            <a:pPr marL="257175" indent="-257175">
              <a:buBlip>
                <a:blip r:embed="rId3"/>
              </a:buBlip>
              <a:defRPr/>
            </a:pPr>
            <a:endParaRPr lang="en-US" dirty="0" smtClean="0">
              <a:solidFill>
                <a:srgbClr val="0000FF"/>
              </a:solidFill>
              <a:latin typeface="Times New Roman" panose="02020603050405020304" pitchFamily="18" charset="0"/>
              <a:cs typeface="Times New Roman" panose="02020603050405020304" pitchFamily="18" charset="0"/>
            </a:endParaRPr>
          </a:p>
          <a:p>
            <a:pPr marL="257175" indent="-257175">
              <a:buBlip>
                <a:blip r:embed="rId3"/>
              </a:buBlip>
              <a:defRPr/>
            </a:pPr>
            <a:r>
              <a:rPr lang="en-US" dirty="0" smtClean="0">
                <a:solidFill>
                  <a:srgbClr val="0000FF"/>
                </a:solidFill>
                <a:latin typeface="Times New Roman" panose="02020603050405020304" pitchFamily="18" charset="0"/>
                <a:cs typeface="Times New Roman" panose="02020603050405020304" pitchFamily="18" charset="0"/>
              </a:rPr>
              <a:t>Various activities: </a:t>
            </a:r>
          </a:p>
          <a:p>
            <a:pPr marL="600075" lvl="1" indent="-257175">
              <a:buBlip>
                <a:blip r:embed="rId4"/>
              </a:buBlip>
              <a:defRPr/>
            </a:pPr>
            <a:r>
              <a:rPr lang="en-US" dirty="0" smtClean="0">
                <a:solidFill>
                  <a:srgbClr val="0000FF"/>
                </a:solidFill>
                <a:latin typeface="Times New Roman" panose="02020603050405020304" pitchFamily="18" charset="0"/>
                <a:cs typeface="Times New Roman" panose="02020603050405020304" pitchFamily="18" charset="0"/>
              </a:rPr>
              <a:t> </a:t>
            </a:r>
            <a:r>
              <a:rPr lang="en-US" dirty="0" err="1" smtClean="0">
                <a:solidFill>
                  <a:srgbClr val="0000FF"/>
                </a:solidFill>
                <a:latin typeface="Times New Roman" panose="02020603050405020304" pitchFamily="18" charset="0"/>
                <a:cs typeface="Times New Roman" panose="02020603050405020304" pitchFamily="18" charset="0"/>
              </a:rPr>
              <a:t>Cryo</a:t>
            </a:r>
            <a:r>
              <a:rPr lang="en-US" dirty="0" smtClean="0">
                <a:solidFill>
                  <a:srgbClr val="0000FF"/>
                </a:solidFill>
                <a:latin typeface="Times New Roman" panose="02020603050405020304" pitchFamily="18" charset="0"/>
                <a:cs typeface="Times New Roman" panose="02020603050405020304" pitchFamily="18" charset="0"/>
              </a:rPr>
              <a:t>/C-AD will make use of the SLAC vacuum pumps as the vacuum system for our Magnet</a:t>
            </a:r>
          </a:p>
          <a:p>
            <a:pPr marL="600075" lvl="1" indent="-257175">
              <a:buBlip>
                <a:blip r:embed="rId4"/>
              </a:buBlip>
              <a:defRPr/>
            </a:pPr>
            <a:r>
              <a:rPr lang="en-US" dirty="0" smtClean="0">
                <a:solidFill>
                  <a:srgbClr val="0000FF"/>
                </a:solidFill>
                <a:latin typeface="Times New Roman" panose="02020603050405020304" pitchFamily="18" charset="0"/>
                <a:cs typeface="Times New Roman" panose="02020603050405020304" pitchFamily="18" charset="0"/>
              </a:rPr>
              <a:t>The only sensor connector that is a mix of </a:t>
            </a:r>
            <a:r>
              <a:rPr lang="en-US" dirty="0" err="1" smtClean="0">
                <a:solidFill>
                  <a:srgbClr val="0000FF"/>
                </a:solidFill>
                <a:latin typeface="Times New Roman" panose="02020603050405020304" pitchFamily="18" charset="0"/>
                <a:cs typeface="Times New Roman" panose="02020603050405020304" pitchFamily="18" charset="0"/>
              </a:rPr>
              <a:t>Cryo</a:t>
            </a:r>
            <a:r>
              <a:rPr lang="en-US" dirty="0" smtClean="0">
                <a:solidFill>
                  <a:srgbClr val="0000FF"/>
                </a:solidFill>
                <a:latin typeface="Times New Roman" panose="02020603050405020304" pitchFamily="18" charset="0"/>
                <a:cs typeface="Times New Roman" panose="02020603050405020304" pitchFamily="18" charset="0"/>
              </a:rPr>
              <a:t> group signals and </a:t>
            </a:r>
            <a:r>
              <a:rPr lang="en-US" dirty="0" err="1" smtClean="0">
                <a:solidFill>
                  <a:srgbClr val="0000FF"/>
                </a:solidFill>
                <a:latin typeface="Times New Roman" panose="02020603050405020304" pitchFamily="18" charset="0"/>
                <a:cs typeface="Times New Roman" panose="02020603050405020304" pitchFamily="18" charset="0"/>
              </a:rPr>
              <a:t>Piyush’s</a:t>
            </a:r>
            <a:r>
              <a:rPr lang="en-US" dirty="0" smtClean="0">
                <a:solidFill>
                  <a:srgbClr val="0000FF"/>
                </a:solidFill>
                <a:latin typeface="Times New Roman" panose="02020603050405020304" pitchFamily="18" charset="0"/>
                <a:cs typeface="Times New Roman" panose="02020603050405020304" pitchFamily="18" charset="0"/>
              </a:rPr>
              <a:t> signals is  possibly J6</a:t>
            </a:r>
            <a:endParaRPr lang="en-US" dirty="0">
              <a:solidFill>
                <a:srgbClr val="0000FF"/>
              </a:solidFill>
              <a:latin typeface="Times New Roman" panose="02020603050405020304" pitchFamily="18" charset="0"/>
              <a:cs typeface="Times New Roman" panose="02020603050405020304" pitchFamily="18" charset="0"/>
            </a:endParaRPr>
          </a:p>
          <a:p>
            <a:pPr marL="600075" lvl="1" indent="-257175">
              <a:buBlip>
                <a:blip r:embed="rId4"/>
              </a:buBlip>
              <a:defRPr/>
            </a:pPr>
            <a:r>
              <a:rPr lang="en-US" dirty="0" smtClean="0">
                <a:solidFill>
                  <a:srgbClr val="0000FF"/>
                </a:solidFill>
                <a:latin typeface="Times New Roman" panose="02020603050405020304" pitchFamily="18" charset="0"/>
                <a:cs typeface="Times New Roman" panose="02020603050405020304" pitchFamily="18" charset="0"/>
              </a:rPr>
              <a:t>(P. Giannotti) In addition to MT07 in the junction box, HT02, HT09 &amp; ST12 </a:t>
            </a:r>
            <a:r>
              <a:rPr lang="en-US" dirty="0" smtClean="0">
                <a:solidFill>
                  <a:srgbClr val="0000FF"/>
                </a:solidFill>
                <a:latin typeface="Times New Roman" panose="02020603050405020304" pitchFamily="18" charset="0"/>
                <a:cs typeface="Times New Roman" panose="02020603050405020304" pitchFamily="18" charset="0"/>
              </a:rPr>
              <a:t>in the </a:t>
            </a:r>
            <a:r>
              <a:rPr lang="en-US" dirty="0" err="1" smtClean="0">
                <a:solidFill>
                  <a:srgbClr val="0000FF"/>
                </a:solidFill>
                <a:latin typeface="Times New Roman" panose="02020603050405020304" pitchFamily="18" charset="0"/>
                <a:cs typeface="Times New Roman" panose="02020603050405020304" pitchFamily="18" charset="0"/>
              </a:rPr>
              <a:t>valvebox</a:t>
            </a:r>
            <a:r>
              <a:rPr lang="en-US" dirty="0" smtClean="0">
                <a:solidFill>
                  <a:srgbClr val="0000FF"/>
                </a:solidFill>
                <a:latin typeface="Times New Roman" panose="02020603050405020304" pitchFamily="18" charset="0"/>
                <a:cs typeface="Times New Roman" panose="02020603050405020304" pitchFamily="18" charset="0"/>
              </a:rPr>
              <a:t> have </a:t>
            </a:r>
            <a:r>
              <a:rPr lang="en-US" dirty="0" smtClean="0">
                <a:solidFill>
                  <a:srgbClr val="0000FF"/>
                </a:solidFill>
                <a:latin typeface="Times New Roman" panose="02020603050405020304" pitchFamily="18" charset="0"/>
                <a:cs typeface="Times New Roman" panose="02020603050405020304" pitchFamily="18" charset="0"/>
              </a:rPr>
              <a:t>also </a:t>
            </a:r>
            <a:r>
              <a:rPr lang="en-US" dirty="0" smtClean="0">
                <a:solidFill>
                  <a:srgbClr val="0000FF"/>
                </a:solidFill>
                <a:latin typeface="Times New Roman" panose="02020603050405020304" pitchFamily="18" charset="0"/>
                <a:cs typeface="Times New Roman" panose="02020603050405020304" pitchFamily="18" charset="0"/>
              </a:rPr>
              <a:t>failed</a:t>
            </a:r>
            <a:endParaRPr lang="en-US" dirty="0" smtClean="0">
              <a:solidFill>
                <a:srgbClr val="0000FF"/>
              </a:solidFill>
              <a:latin typeface="Times New Roman" panose="02020603050405020304" pitchFamily="18" charset="0"/>
              <a:cs typeface="Times New Roman" panose="02020603050405020304" pitchFamily="18" charset="0"/>
            </a:endParaRPr>
          </a:p>
          <a:p>
            <a:pPr marL="600075" lvl="1" indent="-257175">
              <a:buBlip>
                <a:blip r:embed="rId4"/>
              </a:buBlip>
              <a:defRPr/>
            </a:pPr>
            <a:r>
              <a:rPr lang="en-US" dirty="0" smtClean="0">
                <a:solidFill>
                  <a:srgbClr val="0000FF"/>
                </a:solidFill>
                <a:latin typeface="Times New Roman" panose="02020603050405020304" pitchFamily="18" charset="0"/>
                <a:cs typeface="Times New Roman" panose="02020603050405020304" pitchFamily="18" charset="0"/>
              </a:rPr>
              <a:t>W. </a:t>
            </a:r>
            <a:r>
              <a:rPr lang="en-US" dirty="0" err="1" smtClean="0">
                <a:solidFill>
                  <a:srgbClr val="0000FF"/>
                </a:solidFill>
                <a:latin typeface="Times New Roman" panose="02020603050405020304" pitchFamily="18" charset="0"/>
                <a:cs typeface="Times New Roman" panose="02020603050405020304" pitchFamily="18" charset="0"/>
              </a:rPr>
              <a:t>Meng</a:t>
            </a:r>
            <a:r>
              <a:rPr lang="en-US" dirty="0" smtClean="0">
                <a:solidFill>
                  <a:srgbClr val="0000FF"/>
                </a:solidFill>
                <a:latin typeface="Times New Roman" panose="02020603050405020304" pitchFamily="18" charset="0"/>
                <a:cs typeface="Times New Roman" panose="02020603050405020304" pitchFamily="18" charset="0"/>
              </a:rPr>
              <a:t> has calculated forces for J. Cozzolino to put into ANSYS to analyze stresses</a:t>
            </a:r>
            <a:endParaRPr lang="en-US" dirty="0">
              <a:solidFill>
                <a:srgbClr val="0000FF"/>
              </a:solidFill>
              <a:latin typeface="Times New Roman" panose="02020603050405020304" pitchFamily="18" charset="0"/>
              <a:cs typeface="Times New Roman" panose="02020603050405020304" pitchFamily="18" charset="0"/>
            </a:endParaRPr>
          </a:p>
          <a:p>
            <a:pPr marL="600075" lvl="1" indent="-257175">
              <a:buBlip>
                <a:blip r:embed="rId4"/>
              </a:buBlip>
              <a:defRPr/>
            </a:pPr>
            <a:endParaRPr lang="en-US" dirty="0">
              <a:solidFill>
                <a:srgbClr val="002060"/>
              </a:solidFill>
              <a:latin typeface="Times New Roman" panose="02020603050405020304" pitchFamily="18" charset="0"/>
              <a:cs typeface="Times New Roman" panose="02020603050405020304" pitchFamily="18" charset="0"/>
            </a:endParaRPr>
          </a:p>
          <a:p>
            <a:pPr marL="257175" indent="-257175">
              <a:buBlip>
                <a:blip r:embed="rId3"/>
              </a:buBlip>
              <a:defRPr/>
            </a:pPr>
            <a:r>
              <a:rPr lang="en-US" dirty="0" smtClean="0">
                <a:solidFill>
                  <a:srgbClr val="0000FF"/>
                </a:solidFill>
                <a:latin typeface="Times New Roman" panose="02020603050405020304" pitchFamily="18" charset="0"/>
                <a:cs typeface="Times New Roman" panose="02020603050405020304" pitchFamily="18" charset="0"/>
              </a:rPr>
              <a:t>PCSS review action items (next page)</a:t>
            </a:r>
          </a:p>
          <a:p>
            <a:pPr>
              <a:defRPr/>
            </a:pPr>
            <a:endParaRPr lang="en-US" dirty="0" smtClean="0">
              <a:solidFill>
                <a:srgbClr val="0000FF"/>
              </a:solidFill>
              <a:latin typeface="Times New Roman" panose="02020603050405020304" pitchFamily="18" charset="0"/>
              <a:cs typeface="Times New Roman" panose="02020603050405020304" pitchFamily="18" charset="0"/>
            </a:endParaRPr>
          </a:p>
          <a:p>
            <a:pPr marL="257175" indent="-257175">
              <a:buBlip>
                <a:blip r:embed="rId3"/>
              </a:buBlip>
              <a:defRPr/>
            </a:pPr>
            <a:r>
              <a:rPr lang="en-US" dirty="0" smtClean="0">
                <a:solidFill>
                  <a:srgbClr val="0000FF"/>
                </a:solidFill>
                <a:latin typeface="Times New Roman" panose="02020603050405020304" pitchFamily="18" charset="0"/>
                <a:cs typeface="Times New Roman" panose="02020603050405020304" pitchFamily="18" charset="0"/>
              </a:rPr>
              <a:t>Electrical Breaks in </a:t>
            </a:r>
            <a:r>
              <a:rPr lang="en-US" dirty="0" err="1" smtClean="0">
                <a:solidFill>
                  <a:srgbClr val="0000FF"/>
                </a:solidFill>
                <a:latin typeface="Times New Roman" panose="02020603050405020304" pitchFamily="18" charset="0"/>
                <a:cs typeface="Times New Roman" panose="02020603050405020304" pitchFamily="18" charset="0"/>
              </a:rPr>
              <a:t>sPHENIX</a:t>
            </a:r>
            <a:r>
              <a:rPr lang="en-US" dirty="0" smtClean="0">
                <a:solidFill>
                  <a:srgbClr val="0000FF"/>
                </a:solidFill>
                <a:latin typeface="Times New Roman" panose="02020603050405020304" pitchFamily="18" charset="0"/>
                <a:cs typeface="Times New Roman" panose="02020603050405020304" pitchFamily="18" charset="0"/>
              </a:rPr>
              <a:t> Leads (P. Orfin)</a:t>
            </a:r>
          </a:p>
          <a:p>
            <a:pPr marL="257175" indent="-257175">
              <a:buBlip>
                <a:blip r:embed="rId3"/>
              </a:buBlip>
              <a:defRPr/>
            </a:pPr>
            <a:endParaRPr lang="en-US" dirty="0" smtClean="0">
              <a:solidFill>
                <a:srgbClr val="0000FF"/>
              </a:solidFill>
              <a:latin typeface="Times New Roman" panose="02020603050405020304" pitchFamily="18" charset="0"/>
              <a:cs typeface="Times New Roman" panose="02020603050405020304" pitchFamily="18" charset="0"/>
            </a:endParaRPr>
          </a:p>
          <a:p>
            <a:pPr marL="257175" indent="-257175">
              <a:buBlip>
                <a:blip r:embed="rId3"/>
              </a:buBlip>
              <a:defRPr/>
            </a:pPr>
            <a:r>
              <a:rPr lang="en-US" dirty="0" smtClean="0">
                <a:solidFill>
                  <a:srgbClr val="0000FF"/>
                </a:solidFill>
                <a:latin typeface="Times New Roman" panose="02020603050405020304" pitchFamily="18" charset="0"/>
                <a:cs typeface="Times New Roman" panose="02020603050405020304" pitchFamily="18" charset="0"/>
              </a:rPr>
              <a:t>Can </a:t>
            </a:r>
            <a:r>
              <a:rPr lang="en-US" dirty="0">
                <a:solidFill>
                  <a:srgbClr val="0000FF"/>
                </a:solidFill>
                <a:latin typeface="Times New Roman" panose="02020603050405020304" pitchFamily="18" charset="0"/>
                <a:cs typeface="Times New Roman" panose="02020603050405020304" pitchFamily="18" charset="0"/>
              </a:rPr>
              <a:t>we measure magnetic </a:t>
            </a:r>
            <a:r>
              <a:rPr lang="en-US" dirty="0" smtClean="0">
                <a:solidFill>
                  <a:srgbClr val="0000FF"/>
                </a:solidFill>
                <a:latin typeface="Times New Roman" panose="02020603050405020304" pitchFamily="18" charset="0"/>
                <a:cs typeface="Times New Roman" panose="02020603050405020304" pitchFamily="18" charset="0"/>
              </a:rPr>
              <a:t>field to </a:t>
            </a:r>
            <a:r>
              <a:rPr lang="en-US" dirty="0">
                <a:solidFill>
                  <a:srgbClr val="0000FF"/>
                </a:solidFill>
                <a:latin typeface="Times New Roman" panose="02020603050405020304" pitchFamily="18" charset="0"/>
                <a:cs typeface="Times New Roman" panose="02020603050405020304" pitchFamily="18" charset="0"/>
              </a:rPr>
              <a:t>determine any misalignment in the Low-Field Test </a:t>
            </a:r>
            <a:r>
              <a:rPr lang="en-US" dirty="0" smtClean="0">
                <a:solidFill>
                  <a:srgbClr val="0000FF"/>
                </a:solidFill>
                <a:latin typeface="Times New Roman" panose="02020603050405020304" pitchFamily="18" charset="0"/>
                <a:cs typeface="Times New Roman" panose="02020603050405020304" pitchFamily="18" charset="0"/>
              </a:rPr>
              <a:t>?</a:t>
            </a:r>
            <a:endParaRPr lang="en-US" dirty="0">
              <a:solidFill>
                <a:srgbClr val="0000FF"/>
              </a:solidFill>
              <a:latin typeface="Times New Roman" panose="02020603050405020304" pitchFamily="18" charset="0"/>
              <a:cs typeface="Times New Roman" panose="02020603050405020304" pitchFamily="18" charset="0"/>
            </a:endParaRPr>
          </a:p>
          <a:p>
            <a:pPr marL="257175" indent="-257175">
              <a:buBlip>
                <a:blip r:embed="rId3"/>
              </a:buBlip>
              <a:defRPr/>
            </a:pPr>
            <a:endParaRPr lang="en-US" dirty="0">
              <a:solidFill>
                <a:schemeClr val="tx1">
                  <a:lumMod val="65000"/>
                  <a:lumOff val="35000"/>
                </a:schemeClr>
              </a:solidFill>
              <a:latin typeface="Times New Roman" panose="02020603050405020304" pitchFamily="18" charset="0"/>
              <a:cs typeface="Times New Roman" panose="02020603050405020304" pitchFamily="18" charset="0"/>
            </a:endParaRPr>
          </a:p>
          <a:p>
            <a:pPr marL="257175" indent="-257175">
              <a:buBlip>
                <a:blip r:embed="rId3"/>
              </a:buBlip>
              <a:defRPr/>
            </a:pPr>
            <a:r>
              <a:rPr lang="en-US" dirty="0" smtClean="0">
                <a:solidFill>
                  <a:schemeClr val="tx1">
                    <a:lumMod val="65000"/>
                    <a:lumOff val="35000"/>
                  </a:schemeClr>
                </a:solidFill>
                <a:latin typeface="Times New Roman" panose="02020603050405020304" pitchFamily="18" charset="0"/>
                <a:cs typeface="Times New Roman" panose="02020603050405020304" pitchFamily="18" charset="0"/>
              </a:rPr>
              <a:t>AOB</a:t>
            </a:r>
            <a:endParaRPr lang="en-US" dirty="0">
              <a:solidFill>
                <a:schemeClr val="tx1">
                  <a:lumMod val="65000"/>
                  <a:lumOff val="35000"/>
                </a:schemeClr>
              </a:solidFill>
              <a:latin typeface="Times New Roman" panose="02020603050405020304" pitchFamily="18" charset="0"/>
              <a:cs typeface="Times New Roman" panose="02020603050405020304" pitchFamily="18" charset="0"/>
            </a:endParaRPr>
          </a:p>
          <a:p>
            <a:pPr marL="257175" indent="-257175">
              <a:buBlip>
                <a:blip r:embed="rId4"/>
              </a:buBlip>
              <a:defRPr/>
            </a:pPr>
            <a:endParaRPr lang="en-US" sz="1500" dirty="0">
              <a:solidFill>
                <a:srgbClr val="0000FF"/>
              </a:solidFill>
              <a:latin typeface="Times New Roman" panose="02020603050405020304" pitchFamily="18" charset="0"/>
              <a:cs typeface="Times New Roman" panose="02020603050405020304" pitchFamily="18" charset="0"/>
            </a:endParaRPr>
          </a:p>
          <a:p>
            <a:pPr marL="257175" indent="-257175">
              <a:buBlip>
                <a:blip r:embed="rId4"/>
              </a:buBlip>
              <a:defRPr/>
            </a:pPr>
            <a:endParaRPr lang="en-US" sz="1725" dirty="0">
              <a:solidFill>
                <a:srgbClr val="0000FF"/>
              </a:solidFill>
              <a:latin typeface="Times New Roman" panose="02020603050405020304" pitchFamily="18" charset="0"/>
              <a:cs typeface="Times New Roman" panose="02020603050405020304" pitchFamily="18" charset="0"/>
            </a:endParaRPr>
          </a:p>
          <a:p>
            <a:pPr>
              <a:defRPr/>
            </a:pPr>
            <a:r>
              <a:rPr lang="en-US" sz="1725" dirty="0">
                <a:solidFill>
                  <a:srgbClr val="0000FF"/>
                </a:solidFill>
                <a:latin typeface="Times New Roman" panose="02020603050405020304" pitchFamily="18" charset="0"/>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fld id="{1F051DBF-2D7D-40F8-AE6B-7DE89873B3F2}" type="datetime1">
              <a:rPr lang="en-US" smtClean="0"/>
              <a:t>6/17/2015</a:t>
            </a:fld>
            <a:endParaRPr lang="en-US"/>
          </a:p>
        </p:txBody>
      </p:sp>
      <p:sp>
        <p:nvSpPr>
          <p:cNvPr id="512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BF32F23C-9CE0-4285-82B9-7854893FA4F8}" type="slidenum">
              <a:rPr lang="en-US" altLang="en-US" sz="1125">
                <a:solidFill>
                  <a:schemeClr val="accent6">
                    <a:lumMod val="50000"/>
                  </a:schemeClr>
                </a:solidFill>
                <a:latin typeface="Times New Roman" panose="02020603050405020304" pitchFamily="18" charset="0"/>
              </a:rPr>
              <a:pPr fontAlgn="base">
                <a:lnSpc>
                  <a:spcPct val="100000"/>
                </a:lnSpc>
                <a:spcBef>
                  <a:spcPct val="0"/>
                </a:spcBef>
                <a:spcAft>
                  <a:spcPct val="0"/>
                </a:spcAft>
                <a:buFontTx/>
                <a:buNone/>
              </a:pPr>
              <a:t>1</a:t>
            </a:fld>
            <a:endParaRPr lang="en-US" altLang="en-US" sz="1125" dirty="0">
              <a:solidFill>
                <a:schemeClr val="accent6">
                  <a:lumMod val="50000"/>
                </a:schemeClr>
              </a:solidFill>
              <a:latin typeface="Times New Roman" panose="02020603050405020304" pitchFamily="18" charset="0"/>
            </a:endParaRPr>
          </a:p>
        </p:txBody>
      </p:sp>
    </p:spTree>
    <p:extLst>
      <p:ext uri="{BB962C8B-B14F-4D97-AF65-F5344CB8AC3E}">
        <p14:creationId xmlns:p14="http://schemas.microsoft.com/office/powerpoint/2010/main" val="3361186409"/>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2" name="chimes.wav"/>
          </p:stSnd>
        </p:sndAc>
      </p:transition>
    </mc:Choice>
    <mc:Fallback xmlns="">
      <p:transition advClick="0" advTm="10000">
        <p:sndAc>
          <p:stSnd>
            <p:snd r:embed="rId5"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320677"/>
            <a:ext cx="8904514" cy="1325563"/>
          </a:xfrm>
        </p:spPr>
        <p:txBody>
          <a:bodyPr>
            <a:noAutofit/>
          </a:bodyPr>
          <a:lstStyle/>
          <a:p>
            <a:r>
              <a:rPr lang="x-none" sz="2400" b="1" dirty="0">
                <a:latin typeface="Times New Roman" panose="02020603050405020304" pitchFamily="18" charset="0"/>
                <a:cs typeface="Times New Roman" panose="02020603050405020304" pitchFamily="18" charset="0"/>
              </a:rPr>
              <a:t>Laboratory </a:t>
            </a:r>
            <a:r>
              <a:rPr lang="en-US" sz="2400" b="1" dirty="0" smtClean="0">
                <a:latin typeface="Times New Roman" panose="02020603050405020304" pitchFamily="18" charset="0"/>
                <a:cs typeface="Times New Roman" panose="02020603050405020304" pitchFamily="18" charset="0"/>
              </a:rPr>
              <a:t>PCSS</a:t>
            </a:r>
            <a:r>
              <a:rPr lang="en-US" sz="2400" dirty="0" smtClean="0">
                <a:latin typeface="Times New Roman" panose="02020603050405020304" pitchFamily="18" charset="0"/>
                <a:cs typeface="Times New Roman" panose="02020603050405020304" pitchFamily="18" charset="0"/>
              </a:rPr>
              <a:t> </a:t>
            </a:r>
            <a:r>
              <a:rPr lang="x-none" sz="2400" b="1" dirty="0" smtClean="0">
                <a:latin typeface="Times New Roman" panose="02020603050405020304" pitchFamily="18" charset="0"/>
                <a:cs typeface="Times New Roman" panose="02020603050405020304" pitchFamily="18" charset="0"/>
              </a:rPr>
              <a:t>MINUTES </a:t>
            </a:r>
            <a:r>
              <a:rPr lang="x-none" sz="2400" b="1" dirty="0">
                <a:latin typeface="Times New Roman" panose="02020603050405020304" pitchFamily="18" charset="0"/>
                <a:cs typeface="Times New Roman" panose="02020603050405020304" pitchFamily="18" charset="0"/>
              </a:rPr>
              <a:t>OF MEETING </a:t>
            </a:r>
            <a:r>
              <a:rPr lang="en-US" sz="2400" b="1" dirty="0" smtClean="0">
                <a:latin typeface="Times New Roman" panose="02020603050405020304" pitchFamily="18" charset="0"/>
                <a:cs typeface="Times New Roman" panose="02020603050405020304" pitchFamily="18" charset="0"/>
              </a:rPr>
              <a:t>15-05</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May </a:t>
            </a:r>
            <a:r>
              <a:rPr lang="en-US" sz="2400" b="1" dirty="0">
                <a:latin typeface="Times New Roman" panose="02020603050405020304" pitchFamily="18" charset="0"/>
                <a:cs typeface="Times New Roman" panose="02020603050405020304" pitchFamily="18" charset="0"/>
              </a:rPr>
              <a:t>22, </a:t>
            </a:r>
            <a:r>
              <a:rPr lang="en-US" sz="2400" b="1" dirty="0" smtClean="0">
                <a:latin typeface="Times New Roman" panose="02020603050405020304" pitchFamily="18" charset="0"/>
                <a:cs typeface="Times New Roman" panose="02020603050405020304" pitchFamily="18" charset="0"/>
              </a:rPr>
              <a:t>2015)</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8754" y="566058"/>
            <a:ext cx="8942120" cy="6155418"/>
          </a:xfrm>
        </p:spPr>
        <p:txBody>
          <a:bodyPr>
            <a:noAutofit/>
          </a:bodyPr>
          <a:lstStyle/>
          <a:p>
            <a:pPr lvl="0"/>
            <a:r>
              <a:rPr lang="en-US" sz="1500" dirty="0">
                <a:latin typeface="Times New Roman" panose="02020603050405020304" pitchFamily="18" charset="0"/>
                <a:cs typeface="Times New Roman" panose="02020603050405020304" pitchFamily="18" charset="0"/>
              </a:rPr>
              <a:t>The following actions must be taken:</a:t>
            </a:r>
          </a:p>
          <a:p>
            <a:pPr lvl="1"/>
            <a:r>
              <a:rPr lang="en-US" sz="1500" dirty="0" smtClean="0">
                <a:latin typeface="Times New Roman" panose="02020603050405020304" pitchFamily="18" charset="0"/>
                <a:cs typeface="Times New Roman" panose="02020603050405020304" pitchFamily="18" charset="0"/>
              </a:rPr>
              <a:t>Calculate </a:t>
            </a:r>
            <a:r>
              <a:rPr lang="en-US" sz="1500" dirty="0">
                <a:latin typeface="Times New Roman" panose="02020603050405020304" pitchFamily="18" charset="0"/>
                <a:cs typeface="Times New Roman" panose="02020603050405020304" pitchFamily="18" charset="0"/>
              </a:rPr>
              <a:t>the temperature profile during a magnet quench</a:t>
            </a:r>
            <a:r>
              <a:rPr lang="en-US" sz="1500" dirty="0" smtClean="0">
                <a:latin typeface="Times New Roman" panose="02020603050405020304" pitchFamily="18" charset="0"/>
                <a:cs typeface="Times New Roman" panose="02020603050405020304" pitchFamily="18" charset="0"/>
              </a:rPr>
              <a:t>. </a:t>
            </a:r>
            <a:r>
              <a:rPr lang="en-US" sz="1500" b="1" dirty="0" smtClean="0">
                <a:solidFill>
                  <a:srgbClr val="FF00FF"/>
                </a:solidFill>
                <a:latin typeface="Times New Roman" panose="02020603050405020304" pitchFamily="18" charset="0"/>
                <a:cs typeface="Times New Roman" panose="02020603050405020304" pitchFamily="18" charset="0"/>
              </a:rPr>
              <a:t>CRYO</a:t>
            </a:r>
            <a:endParaRPr lang="en-US" sz="1500" b="1" dirty="0">
              <a:solidFill>
                <a:srgbClr val="FF00FF"/>
              </a:solidFill>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Verify that material certifications, weld inspection reports, welder certification and procedures exist for the Phase Separator</a:t>
            </a:r>
            <a:r>
              <a:rPr lang="en-US" sz="1500" dirty="0" smtClean="0">
                <a:latin typeface="Times New Roman" panose="02020603050405020304" pitchFamily="18" charset="0"/>
                <a:cs typeface="Times New Roman" panose="02020603050405020304" pitchFamily="18" charset="0"/>
              </a:rPr>
              <a:t>. </a:t>
            </a:r>
            <a:r>
              <a:rPr lang="en-US" sz="1500" b="1" dirty="0">
                <a:solidFill>
                  <a:srgbClr val="FF00FF"/>
                </a:solidFill>
                <a:latin typeface="Times New Roman" panose="02020603050405020304" pitchFamily="18" charset="0"/>
                <a:cs typeface="Times New Roman" panose="02020603050405020304" pitchFamily="18" charset="0"/>
              </a:rPr>
              <a:t>CRYO</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Verify through independent calculations that the Phase Separator Design Calculations are correct</a:t>
            </a:r>
            <a:r>
              <a:rPr lang="en-US" sz="1500" dirty="0" smtClean="0">
                <a:latin typeface="Times New Roman" panose="02020603050405020304" pitchFamily="18" charset="0"/>
                <a:cs typeface="Times New Roman" panose="02020603050405020304" pitchFamily="18" charset="0"/>
              </a:rPr>
              <a:t>. </a:t>
            </a:r>
            <a:r>
              <a:rPr lang="en-US" sz="1500" b="1" dirty="0">
                <a:solidFill>
                  <a:srgbClr val="FF00FF"/>
                </a:solidFill>
                <a:latin typeface="Times New Roman" panose="02020603050405020304" pitchFamily="18" charset="0"/>
                <a:cs typeface="Times New Roman" panose="02020603050405020304" pitchFamily="18" charset="0"/>
              </a:rPr>
              <a:t>CRYO</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Ensure that all drawings and documentation for the </a:t>
            </a:r>
            <a:r>
              <a:rPr lang="en-US" sz="1500" dirty="0" err="1">
                <a:latin typeface="Times New Roman" panose="02020603050405020304" pitchFamily="18" charset="0"/>
                <a:cs typeface="Times New Roman" panose="02020603050405020304" pitchFamily="18" charset="0"/>
              </a:rPr>
              <a:t>BaBar</a:t>
            </a:r>
            <a:r>
              <a:rPr lang="en-US" sz="1500" dirty="0">
                <a:latin typeface="Times New Roman" panose="02020603050405020304" pitchFamily="18" charset="0"/>
                <a:cs typeface="Times New Roman" panose="02020603050405020304" pitchFamily="18" charset="0"/>
              </a:rPr>
              <a:t> Coil will go into the CA </a:t>
            </a:r>
            <a:r>
              <a:rPr lang="en-US" sz="1500" dirty="0" err="1">
                <a:latin typeface="Times New Roman" panose="02020603050405020304" pitchFamily="18" charset="0"/>
                <a:cs typeface="Times New Roman" panose="02020603050405020304" pitchFamily="18" charset="0"/>
              </a:rPr>
              <a:t>Windchill</a:t>
            </a:r>
            <a:r>
              <a:rPr lang="en-US" sz="1500" dirty="0">
                <a:latin typeface="Times New Roman" panose="02020603050405020304" pitchFamily="18" charset="0"/>
                <a:cs typeface="Times New Roman" panose="02020603050405020304" pitchFamily="18" charset="0"/>
              </a:rPr>
              <a:t> Document Control system</a:t>
            </a:r>
            <a:r>
              <a:rPr lang="en-US" sz="1500" dirty="0" smtClean="0">
                <a:latin typeface="Times New Roman" panose="02020603050405020304" pitchFamily="18" charset="0"/>
                <a:cs typeface="Times New Roman" panose="02020603050405020304" pitchFamily="18" charset="0"/>
              </a:rPr>
              <a:t>.  </a:t>
            </a:r>
            <a:r>
              <a:rPr lang="en-US" sz="1500" dirty="0" smtClean="0">
                <a:solidFill>
                  <a:srgbClr val="FF0000"/>
                </a:solidFill>
                <a:latin typeface="Times New Roman" panose="02020603050405020304" pitchFamily="18" charset="0"/>
                <a:cs typeface="Times New Roman" panose="02020603050405020304" pitchFamily="18" charset="0"/>
              </a:rPr>
              <a:t>K. Yip</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Verify through calculation that if an internal cryogenic pipe breaks in the cryostat, the Pressure Relief Device is capable of keeping the internal pressure of the cryostat to less than 15 psig</a:t>
            </a:r>
            <a:r>
              <a:rPr lang="en-US" sz="1500" dirty="0" smtClean="0">
                <a:latin typeface="Times New Roman" panose="02020603050405020304" pitchFamily="18" charset="0"/>
                <a:cs typeface="Times New Roman" panose="02020603050405020304" pitchFamily="18" charset="0"/>
              </a:rPr>
              <a:t>. </a:t>
            </a:r>
            <a:r>
              <a:rPr lang="en-US" sz="1500" b="1" dirty="0">
                <a:solidFill>
                  <a:srgbClr val="FF00FF"/>
                </a:solidFill>
                <a:latin typeface="Times New Roman" panose="02020603050405020304" pitchFamily="18" charset="0"/>
                <a:cs typeface="Times New Roman" panose="02020603050405020304" pitchFamily="18" charset="0"/>
              </a:rPr>
              <a:t>CRYO</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Verify through calculation that if there is an arc-over in the lead-pot vessel the vessel will not become over-pressurized.  Determine how much energy can be dumped into the vessel</a:t>
            </a:r>
            <a:r>
              <a:rPr lang="en-US" sz="1500" dirty="0" smtClean="0">
                <a:latin typeface="Times New Roman" panose="02020603050405020304" pitchFamily="18" charset="0"/>
                <a:cs typeface="Times New Roman" panose="02020603050405020304" pitchFamily="18" charset="0"/>
              </a:rPr>
              <a:t>. </a:t>
            </a:r>
            <a:r>
              <a:rPr lang="en-US" sz="1500" dirty="0" smtClean="0">
                <a:solidFill>
                  <a:srgbClr val="FF0000"/>
                </a:solidFill>
                <a:latin typeface="Times New Roman" panose="02020603050405020304" pitchFamily="18" charset="0"/>
                <a:cs typeface="Times New Roman" panose="02020603050405020304" pitchFamily="18" charset="0"/>
              </a:rPr>
              <a:t>J. Sandberg/</a:t>
            </a:r>
            <a:r>
              <a:rPr lang="en-US" sz="1500" dirty="0" err="1" smtClean="0">
                <a:solidFill>
                  <a:srgbClr val="FF0000"/>
                </a:solidFill>
                <a:latin typeface="Times New Roman" panose="02020603050405020304" pitchFamily="18" charset="0"/>
                <a:cs typeface="Times New Roman" panose="02020603050405020304" pitchFamily="18" charset="0"/>
              </a:rPr>
              <a:t>J.Muratore</a:t>
            </a:r>
            <a:endParaRPr lang="en-US" sz="1500" dirty="0">
              <a:solidFill>
                <a:srgbClr val="FF0000"/>
              </a:solidFill>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Ensure that anything that is made up of carbon steel and is placed within the 5 Gauss line will be anchored properly</a:t>
            </a:r>
            <a:r>
              <a:rPr lang="en-US" sz="1500" dirty="0">
                <a:solidFill>
                  <a:srgbClr val="FF0000"/>
                </a:solidFill>
                <a:latin typeface="Times New Roman" panose="02020603050405020304" pitchFamily="18" charset="0"/>
                <a:cs typeface="Times New Roman" panose="02020603050405020304" pitchFamily="18" charset="0"/>
              </a:rPr>
              <a:t>. </a:t>
            </a:r>
            <a:r>
              <a:rPr lang="en-US" sz="1500" dirty="0" smtClean="0">
                <a:solidFill>
                  <a:srgbClr val="FF0000"/>
                </a:solidFill>
                <a:latin typeface="Times New Roman" panose="02020603050405020304" pitchFamily="18" charset="0"/>
                <a:cs typeface="Times New Roman" panose="02020603050405020304" pitchFamily="18" charset="0"/>
              </a:rPr>
              <a:t>D. Phillips</a:t>
            </a:r>
            <a:endParaRPr lang="en-US" sz="1500" dirty="0">
              <a:solidFill>
                <a:srgbClr val="FF0000"/>
              </a:solidFill>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Develop a procedure for Equipment Hook-Up (Green Sheet</a:t>
            </a:r>
            <a:r>
              <a:rPr lang="en-US" sz="1500" smtClean="0">
                <a:latin typeface="Times New Roman" panose="02020603050405020304" pitchFamily="18" charset="0"/>
                <a:cs typeface="Times New Roman" panose="02020603050405020304" pitchFamily="18" charset="0"/>
              </a:rPr>
              <a:t>). </a:t>
            </a:r>
            <a:r>
              <a:rPr lang="en-US" sz="1500" smtClean="0">
                <a:solidFill>
                  <a:srgbClr val="FF0000"/>
                </a:solidFill>
                <a:latin typeface="Times New Roman" panose="02020603050405020304" pitchFamily="18" charset="0"/>
                <a:cs typeface="Times New Roman" panose="02020603050405020304" pitchFamily="18" charset="0"/>
              </a:rPr>
              <a:t>D</a:t>
            </a:r>
            <a:r>
              <a:rPr lang="en-US" sz="1500" dirty="0">
                <a:solidFill>
                  <a:srgbClr val="FF0000"/>
                </a:solidFill>
                <a:latin typeface="Times New Roman" panose="02020603050405020304" pitchFamily="18" charset="0"/>
                <a:cs typeface="Times New Roman" panose="02020603050405020304" pitchFamily="18" charset="0"/>
              </a:rPr>
              <a:t>. Phillips</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Provide an Operating Procedure for the new LN</a:t>
            </a:r>
            <a:r>
              <a:rPr lang="en-US" sz="1500" baseline="-25000" dirty="0">
                <a:latin typeface="Times New Roman" panose="02020603050405020304" pitchFamily="18" charset="0"/>
                <a:cs typeface="Times New Roman" panose="02020603050405020304" pitchFamily="18" charset="0"/>
              </a:rPr>
              <a:t>2</a:t>
            </a:r>
            <a:r>
              <a:rPr lang="en-US" sz="1500" dirty="0">
                <a:latin typeface="Times New Roman" panose="02020603050405020304" pitchFamily="18" charset="0"/>
                <a:cs typeface="Times New Roman" panose="02020603050405020304" pitchFamily="18" charset="0"/>
              </a:rPr>
              <a:t> system that will be connected to the ERL Cryogenic system</a:t>
            </a:r>
            <a:r>
              <a:rPr lang="en-US" sz="1500" dirty="0" smtClean="0">
                <a:latin typeface="Times New Roman" panose="02020603050405020304" pitchFamily="18" charset="0"/>
                <a:cs typeface="Times New Roman" panose="02020603050405020304" pitchFamily="18" charset="0"/>
              </a:rPr>
              <a:t>.</a:t>
            </a:r>
            <a:r>
              <a:rPr lang="en-US" sz="1500" b="1" dirty="0">
                <a:solidFill>
                  <a:srgbClr val="FF00FF"/>
                </a:solidFill>
                <a:latin typeface="Times New Roman" panose="02020603050405020304" pitchFamily="18" charset="0"/>
                <a:cs typeface="Times New Roman" panose="02020603050405020304" pitchFamily="18" charset="0"/>
              </a:rPr>
              <a:t> CRYO</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Verify that the existing ODH Safety system is fully functional prior to the start of the </a:t>
            </a:r>
            <a:r>
              <a:rPr lang="en-US" sz="1500" dirty="0" err="1">
                <a:latin typeface="Times New Roman" panose="02020603050405020304" pitchFamily="18" charset="0"/>
                <a:cs typeface="Times New Roman" panose="02020603050405020304" pitchFamily="18" charset="0"/>
              </a:rPr>
              <a:t>sPHENIX</a:t>
            </a:r>
            <a:r>
              <a:rPr lang="en-US" sz="1500" dirty="0">
                <a:latin typeface="Times New Roman" panose="02020603050405020304" pitchFamily="18" charset="0"/>
                <a:cs typeface="Times New Roman" panose="02020603050405020304" pitchFamily="18" charset="0"/>
              </a:rPr>
              <a:t> magnet test (ERL system</a:t>
            </a:r>
            <a:r>
              <a:rPr lang="en-US" sz="1500" dirty="0" smtClean="0">
                <a:latin typeface="Times New Roman" panose="02020603050405020304" pitchFamily="18" charset="0"/>
                <a:cs typeface="Times New Roman" panose="02020603050405020304" pitchFamily="18" charset="0"/>
              </a:rPr>
              <a:t>). </a:t>
            </a:r>
            <a:r>
              <a:rPr lang="en-US" sz="1500" b="1" dirty="0">
                <a:solidFill>
                  <a:srgbClr val="FF00FF"/>
                </a:solidFill>
                <a:latin typeface="Times New Roman" panose="02020603050405020304" pitchFamily="18" charset="0"/>
                <a:cs typeface="Times New Roman" panose="02020603050405020304" pitchFamily="18" charset="0"/>
              </a:rPr>
              <a:t>CRYO</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Contact the chairperson of the Experimental Safety Review Committee and the chair of the </a:t>
            </a:r>
            <a:r>
              <a:rPr lang="en-US" sz="1500" dirty="0" smtClean="0">
                <a:latin typeface="Times New Roman" panose="02020603050405020304" pitchFamily="18" charset="0"/>
                <a:cs typeface="Times New Roman" panose="02020603050405020304" pitchFamily="18" charset="0"/>
              </a:rPr>
              <a:t>Accelerator Systems Safety Review Committee and set up a review and/or walk down of the test area prior to turn-on. </a:t>
            </a:r>
            <a:r>
              <a:rPr lang="en-US" sz="1500" dirty="0" smtClean="0">
                <a:solidFill>
                  <a:srgbClr val="FF0000"/>
                </a:solidFill>
                <a:latin typeface="Times New Roman" panose="02020603050405020304" pitchFamily="18" charset="0"/>
                <a:cs typeface="Times New Roman" panose="02020603050405020304" pitchFamily="18" charset="0"/>
              </a:rPr>
              <a:t>K. Yip</a:t>
            </a:r>
            <a:endParaRPr lang="en-US" sz="1500" dirty="0">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Contact Lou Snydstrup and perform a Magnet Safety Review prior to magnet turn-on</a:t>
            </a:r>
            <a:r>
              <a:rPr lang="en-US" sz="1500" dirty="0" smtClean="0">
                <a:latin typeface="Times New Roman" panose="02020603050405020304" pitchFamily="18" charset="0"/>
                <a:cs typeface="Times New Roman" panose="02020603050405020304" pitchFamily="18" charset="0"/>
              </a:rPr>
              <a:t>. </a:t>
            </a:r>
            <a:r>
              <a:rPr lang="en-US" sz="1500" dirty="0" smtClean="0">
                <a:solidFill>
                  <a:srgbClr val="FF0000"/>
                </a:solidFill>
                <a:latin typeface="Times New Roman" panose="02020603050405020304" pitchFamily="18" charset="0"/>
                <a:cs typeface="Times New Roman" panose="02020603050405020304" pitchFamily="18" charset="0"/>
              </a:rPr>
              <a:t>S. </a:t>
            </a:r>
            <a:r>
              <a:rPr lang="en-US" sz="1500" dirty="0" err="1" smtClean="0">
                <a:solidFill>
                  <a:srgbClr val="FF0000"/>
                </a:solidFill>
                <a:latin typeface="Times New Roman" panose="02020603050405020304" pitchFamily="18" charset="0"/>
                <a:cs typeface="Times New Roman" panose="02020603050405020304" pitchFamily="18" charset="0"/>
              </a:rPr>
              <a:t>Bellavia</a:t>
            </a:r>
            <a:endParaRPr lang="en-US" sz="1500" dirty="0">
              <a:solidFill>
                <a:srgbClr val="FF0000"/>
              </a:solidFill>
              <a:latin typeface="Times New Roman" panose="02020603050405020304" pitchFamily="18" charset="0"/>
              <a:cs typeface="Times New Roman" panose="02020603050405020304" pitchFamily="18" charset="0"/>
            </a:endParaRPr>
          </a:p>
          <a:p>
            <a:pPr lvl="1"/>
            <a:r>
              <a:rPr lang="en-US" sz="1500" dirty="0">
                <a:latin typeface="Times New Roman" panose="02020603050405020304" pitchFamily="18" charset="0"/>
                <a:cs typeface="Times New Roman" panose="02020603050405020304" pitchFamily="18" charset="0"/>
              </a:rPr>
              <a:t>Verify that all newly installed cryogenic piping has been installed correctly and as per design drawings.  Ensure the new piping is pressure tested</a:t>
            </a:r>
            <a:r>
              <a:rPr lang="en-US" sz="1500" dirty="0" smtClean="0">
                <a:latin typeface="Times New Roman" panose="02020603050405020304" pitchFamily="18" charset="0"/>
                <a:cs typeface="Times New Roman" panose="02020603050405020304" pitchFamily="18" charset="0"/>
              </a:rPr>
              <a:t>. </a:t>
            </a:r>
            <a:r>
              <a:rPr lang="en-US" sz="1500" b="1" dirty="0">
                <a:solidFill>
                  <a:srgbClr val="FF00FF"/>
                </a:solidFill>
                <a:latin typeface="Times New Roman" panose="02020603050405020304" pitchFamily="18" charset="0"/>
                <a:cs typeface="Times New Roman" panose="02020603050405020304" pitchFamily="18" charset="0"/>
              </a:rPr>
              <a:t>CRYO</a:t>
            </a:r>
            <a:endParaRPr lang="en-US" sz="1500" dirty="0">
              <a:latin typeface="Times New Roman" panose="02020603050405020304" pitchFamily="18" charset="0"/>
              <a:cs typeface="Times New Roman" panose="02020603050405020304" pitchFamily="18" charset="0"/>
            </a:endParaRPr>
          </a:p>
          <a:p>
            <a:endParaRPr lang="en-US" sz="15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E366FCA-42B7-4975-A196-8DB704C4BCF3}" type="slidenum">
              <a:rPr lang="en-US" smtClean="0"/>
              <a:pPr/>
              <a:t>2</a:t>
            </a:fld>
            <a:endParaRPr lang="en-US"/>
          </a:p>
        </p:txBody>
      </p:sp>
    </p:spTree>
    <p:extLst>
      <p:ext uri="{BB962C8B-B14F-4D97-AF65-F5344CB8AC3E}">
        <p14:creationId xmlns:p14="http://schemas.microsoft.com/office/powerpoint/2010/main" val="2641657356"/>
      </p:ext>
    </p:extLst>
  </p:cSld>
  <p:clrMapOvr>
    <a:masterClrMapping/>
  </p:clrMapOvr>
  <mc:AlternateContent xmlns:mc="http://schemas.openxmlformats.org/markup-compatibility/2006" xmlns:p14="http://schemas.microsoft.com/office/powerpoint/2010/main">
    <mc:Choice Requires="p14">
      <p:transition p14:dur="250" advClick="0" advTm="10000">
        <p:sndAc>
          <p:stSnd>
            <p:snd r:embed="rId2" name="chimes.wav"/>
          </p:stSnd>
        </p:sndAc>
      </p:transition>
    </mc:Choice>
    <mc:Fallback xmlns="">
      <p:transition advClick="0" advTm="10000">
        <p:sndAc>
          <p:stSnd>
            <p:snd r:embed="rId3"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D7051A00D5AF47A732213FD862E4EF" ma:contentTypeVersion="0" ma:contentTypeDescription="Create a new document." ma:contentTypeScope="" ma:versionID="d1d3565193c5aa67aa5e6eb3295425a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F4BCD3-E4FC-43DD-BF34-0C74897853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A75EC06-F674-4861-B7A6-AD55F1CF500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F515A21-33DC-4FD8-909F-B2EE8FD25F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506</TotalTime>
  <Words>438</Words>
  <Application>Microsoft Office PowerPoint</Application>
  <PresentationFormat>On-screen Show (4:3)</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Laboratory PCSS MINUTES OF MEETING 15-05 (May 22, 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Hock's drawing, Giannotti's pictures, questions for Pasquale</dc:title>
  <dc:creator>Yip, Kin</dc:creator>
  <cp:lastModifiedBy>Yip, Kin</cp:lastModifiedBy>
  <cp:revision>40</cp:revision>
  <dcterms:created xsi:type="dcterms:W3CDTF">2015-03-24T19:35:19Z</dcterms:created>
  <dcterms:modified xsi:type="dcterms:W3CDTF">2015-06-17T18:07:26Z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0x01010055D7051A00D5AF47A732213FD862E4EF</vt:lpwstr>
  </property>
</Properties>
</file>