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1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A3B"/>
    <a:srgbClr val="00E300"/>
    <a:srgbClr val="438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C7484E-C8E8-4840-8F9B-3A5A0BB897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A15B6-510E-A64F-9B31-4B3DF506B7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68E95-DF5F-6A4D-8E3F-A34A34D924FA}" type="datetime1">
              <a:rPr lang="en-US" smtClean="0"/>
              <a:t>7/25/21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64F6ED-188B-9441-AA9E-79D8B8A8AA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59ABE8-D59D-F84A-A61E-EE43A1F476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97487-18D3-9847-A082-685F8C20F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7351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67F98-7216-1A4E-A9D3-4536B33A3CE5}" type="datetime1">
              <a:rPr lang="en-US" smtClean="0"/>
              <a:t>7/25/21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D1793-F55A-804B-99A8-93FA9BE90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1529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4D1E-FB83-E94F-9A38-83F1B9177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82EC8-BEFD-8E41-84F5-911F104A6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A5EA3-A55D-C447-BBC9-7D698C92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6D7D7D1-3453-6640-BF42-146B4E3219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83473" y="85166"/>
            <a:ext cx="2209026" cy="644871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9972B9C-7B33-8947-BD82-A0111F88EAF9}"/>
              </a:ext>
            </a:extLst>
          </p:cNvPr>
          <p:cNvCxnSpPr>
            <a:cxnSpLocks/>
          </p:cNvCxnSpPr>
          <p:nvPr userDrawn="1"/>
        </p:nvCxnSpPr>
        <p:spPr>
          <a:xfrm>
            <a:off x="63610" y="779222"/>
            <a:ext cx="12028889" cy="0"/>
          </a:xfrm>
          <a:prstGeom prst="straightConnector1">
            <a:avLst/>
          </a:prstGeom>
          <a:ln w="25400">
            <a:solidFill>
              <a:srgbClr val="438F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13">
            <a:extLst>
              <a:ext uri="{FF2B5EF4-FFF2-40B4-BE49-F238E27FC236}">
                <a16:creationId xmlns:a16="http://schemas.microsoft.com/office/drawing/2014/main" id="{4EE379FB-5369-C644-BE84-73CE21A353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1A1DE87D-801A-9C4D-B625-EE33AA2F7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7/26/21</a:t>
            </a:r>
          </a:p>
        </p:txBody>
      </p:sp>
    </p:spTree>
    <p:extLst>
      <p:ext uri="{BB962C8B-B14F-4D97-AF65-F5344CB8AC3E}">
        <p14:creationId xmlns:p14="http://schemas.microsoft.com/office/powerpoint/2010/main" val="455157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13F8-A520-4347-AF05-72E71D1CD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747A1-6FB9-E942-86ED-943C4A578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A6A3ED-84FE-4648-A855-12CD7FCD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82CD152-16C7-1948-92CD-7F9EFC7E3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B08CD89-E72D-D041-AF92-E7643F7DC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41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EF0ECB-E6F6-5040-9208-4E8846A3DD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0597414" y="943275"/>
            <a:ext cx="1442185" cy="52336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F5627-3423-894D-BD9D-09AA72331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943275"/>
            <a:ext cx="9595585" cy="5233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B80ED-05C1-7B49-BD71-066A8D9BA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8213EF8-779F-BE4C-BD66-AC2C011E79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1DA69A-C5AA-E044-A1D1-22F102687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000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C7E13-3B09-214C-8316-0E214A157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2F8DF-4B2E-6D41-8ABB-BBA88DC39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01B4C-A4E0-504D-819E-03696881E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  <a:endParaRPr lang="en-US" dirty="0"/>
          </a:p>
        </p:txBody>
      </p:sp>
      <p:sp>
        <p:nvSpPr>
          <p:cNvPr id="7" name="Slide Number Placeholder 13">
            <a:extLst>
              <a:ext uri="{FF2B5EF4-FFF2-40B4-BE49-F238E27FC236}">
                <a16:creationId xmlns:a16="http://schemas.microsoft.com/office/drawing/2014/main" id="{0BA3A30C-D833-B240-9421-577CE7913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5">
            <a:extLst>
              <a:ext uri="{FF2B5EF4-FFF2-40B4-BE49-F238E27FC236}">
                <a16:creationId xmlns:a16="http://schemas.microsoft.com/office/drawing/2014/main" id="{DAC2E7BD-AA9D-4046-BCF2-9F64C2B712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7/26/21</a:t>
            </a:r>
          </a:p>
        </p:txBody>
      </p:sp>
    </p:spTree>
    <p:extLst>
      <p:ext uri="{BB962C8B-B14F-4D97-AF65-F5344CB8AC3E}">
        <p14:creationId xmlns:p14="http://schemas.microsoft.com/office/powerpoint/2010/main" val="462489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7DE5C-CED9-6F42-A8BB-EEA4C0C40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719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2959E-1AE3-5845-99F9-ECC6FE2AE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1"/>
            <a:ext cx="10515600" cy="26606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508A5-3845-CA46-9A50-961FC1311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9" name="Slide Number Placeholder 13">
            <a:extLst>
              <a:ext uri="{FF2B5EF4-FFF2-40B4-BE49-F238E27FC236}">
                <a16:creationId xmlns:a16="http://schemas.microsoft.com/office/drawing/2014/main" id="{E7ED785F-55D2-8646-A2D6-889C52547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5">
            <a:extLst>
              <a:ext uri="{FF2B5EF4-FFF2-40B4-BE49-F238E27FC236}">
                <a16:creationId xmlns:a16="http://schemas.microsoft.com/office/drawing/2014/main" id="{CEEF5ACA-4567-1645-B717-F4C36286B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7/26/21</a:t>
            </a:r>
          </a:p>
        </p:txBody>
      </p:sp>
    </p:spTree>
    <p:extLst>
      <p:ext uri="{BB962C8B-B14F-4D97-AF65-F5344CB8AC3E}">
        <p14:creationId xmlns:p14="http://schemas.microsoft.com/office/powerpoint/2010/main" val="3308828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04D68-7627-CA42-B25F-F6F69BE2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4C086-C79E-3D4E-B22B-B67825671A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3ADCE-9B8B-1045-9157-9BD85DA05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A0666AD-6E4C-5647-B04C-F5D1257721E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2BFDEE3-9BEC-F94F-894B-AB8D42608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10620567-7E06-C74E-9A22-26D56FF3B48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55526969"/>
              </p:ext>
            </p:extLst>
          </p:nvPr>
        </p:nvGraphicFramePr>
        <p:xfrm>
          <a:off x="6310489" y="1991082"/>
          <a:ext cx="57291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9704">
                  <a:extLst>
                    <a:ext uri="{9D8B030D-6E8A-4147-A177-3AD203B41FA5}">
                      <a16:colId xmlns:a16="http://schemas.microsoft.com/office/drawing/2014/main" val="2979360944"/>
                    </a:ext>
                  </a:extLst>
                </a:gridCol>
                <a:gridCol w="1909704">
                  <a:extLst>
                    <a:ext uri="{9D8B030D-6E8A-4147-A177-3AD203B41FA5}">
                      <a16:colId xmlns:a16="http://schemas.microsoft.com/office/drawing/2014/main" val="668830532"/>
                    </a:ext>
                  </a:extLst>
                </a:gridCol>
                <a:gridCol w="1909704">
                  <a:extLst>
                    <a:ext uri="{9D8B030D-6E8A-4147-A177-3AD203B41FA5}">
                      <a16:colId xmlns:a16="http://schemas.microsoft.com/office/drawing/2014/main" val="37132511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38F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438F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438F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920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711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173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2273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16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19165-EE01-434E-BE3B-4DE36A087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17683-0D21-4240-9A08-3661CDF23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BA552-82FF-0640-AE0B-C128ECF17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635CF-7500-734A-8C0E-67C6F32D8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467EB-7B2E-994C-9550-83DAEA1713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28B569-488D-6B4F-A59C-6AC3CB37C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81E96D2-7684-CE4B-AFCE-2AF9D2867718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CC80D81-B13A-8240-8DFE-D6E976CF423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125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BBA94-200B-3844-91E6-F9B36778B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152BA4-A9FE-344C-8815-2B98B4F08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DB94454-09F1-5942-94B7-61F7DD2CEC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73DE19-530D-6F4A-A4A1-06BFD4933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11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11C277-4C03-6249-BDB5-89D751D3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930BE4-4421-7B4C-86C1-91FC9E64E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61453-5F29-7D40-AF7E-37D7BA1E8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59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37DF2-709D-AA41-9B01-6E5D30B52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C31A-09E5-5D4E-B06F-00D4C78A8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32B646-A3AB-3F40-87EF-AE9214789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CBF419-647E-4E4A-8CC1-980ACB9E0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31A9E8-5480-9E47-9A33-0B455367BE27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4430818-CE6E-F541-9E0A-6CC00D2213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99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29DB0-813D-C14B-87AB-6794B30B2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D34B87-B52B-3E4D-8EC6-7E8273956C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DE5A3-C909-4240-B57F-77D30DFB3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637E88-4C73-1B40-BC93-4A804B508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Production Status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B35D96A-85EC-3749-AE81-D0AD5A87851D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524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" pitchFamily="2" charset="0"/>
              </a:defRPr>
            </a:lvl1pPr>
          </a:lstStyle>
          <a:p>
            <a:r>
              <a:rPr lang="en-US"/>
              <a:t>7/26/21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F2A399-CA3E-D047-BDD6-2C82AEB89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>
                <a:latin typeface="Helvetica" pitchFamily="2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5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51F5BA-09E5-6742-9FE8-7E9693389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01" y="1"/>
            <a:ext cx="9700281" cy="779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C4AC4-5988-EB41-89B5-7795D636A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9382" y="1025246"/>
            <a:ext cx="11693236" cy="5151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4F79DBA-D15A-C847-8875-2F7E570736A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883473" y="85166"/>
            <a:ext cx="2209026" cy="644871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118693C-43F0-7447-9CD5-980683A4AFE7}"/>
              </a:ext>
            </a:extLst>
          </p:cNvPr>
          <p:cNvCxnSpPr>
            <a:cxnSpLocks/>
          </p:cNvCxnSpPr>
          <p:nvPr userDrawn="1"/>
        </p:nvCxnSpPr>
        <p:spPr>
          <a:xfrm>
            <a:off x="63610" y="779222"/>
            <a:ext cx="12028889" cy="0"/>
          </a:xfrm>
          <a:prstGeom prst="straightConnector1">
            <a:avLst/>
          </a:prstGeom>
          <a:ln w="25400">
            <a:solidFill>
              <a:srgbClr val="438F8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06556A8-879E-2E4F-9A44-2B7A35DACD14}"/>
              </a:ext>
            </a:extLst>
          </p:cNvPr>
          <p:cNvCxnSpPr>
            <a:cxnSpLocks/>
          </p:cNvCxnSpPr>
          <p:nvPr userDrawn="1"/>
        </p:nvCxnSpPr>
        <p:spPr>
          <a:xfrm>
            <a:off x="81555" y="6176963"/>
            <a:ext cx="12028889" cy="0"/>
          </a:xfrm>
          <a:prstGeom prst="straightConnector1">
            <a:avLst/>
          </a:prstGeom>
          <a:ln w="25400">
            <a:solidFill>
              <a:srgbClr val="438F8E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8312EC8A-1B48-CC4E-A39F-428B89B1BD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333201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E586BAB-CBCC-0C44-9C1F-C8D9FBE7084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AD11A-0F24-A749-BD72-F78F8A084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Production Status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32BBC9E-FD75-A943-A257-2DB2BC526C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4938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7/26/21</a:t>
            </a:r>
          </a:p>
        </p:txBody>
      </p:sp>
    </p:spTree>
    <p:extLst>
      <p:ext uri="{BB962C8B-B14F-4D97-AF65-F5344CB8AC3E}">
        <p14:creationId xmlns:p14="http://schemas.microsoft.com/office/powerpoint/2010/main" val="161039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bnl.gov/eicug/index.php/ECCE_Simulations_Working_Group#June_2021_Conce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eic/fun4all_eicdetectors/pull/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CE977-EB48-204C-9473-14CFDCCF60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ECCE Simulations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D6782D-AEF3-FD41-874A-4511578877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Production Status</a:t>
            </a:r>
            <a:br>
              <a:rPr lang="en-US" dirty="0"/>
            </a:br>
            <a:r>
              <a:rPr lang="en-US" dirty="0"/>
              <a:t>Cameron Dean, for the simulations team</a:t>
            </a:r>
          </a:p>
          <a:p>
            <a:r>
              <a:rPr lang="en-US" dirty="0"/>
              <a:t>07/26/2021</a:t>
            </a:r>
            <a:br>
              <a:rPr lang="en-US" b="1" dirty="0"/>
            </a:br>
            <a:r>
              <a:rPr lang="en-US" b="1" dirty="0"/>
              <a:t>Physics Team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6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0DE24-DBC0-AE4E-9B3B-B85C4520D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Produced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063A9-8846-5E4C-AA42-88FF738D0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BNL, </a:t>
            </a:r>
            <a:r>
              <a:rPr lang="en-US" dirty="0" err="1"/>
              <a:t>JLab</a:t>
            </a:r>
            <a:r>
              <a:rPr lang="en-US" dirty="0"/>
              <a:t> and Bates are all producing data</a:t>
            </a:r>
          </a:p>
          <a:p>
            <a:pPr lvl="1"/>
            <a:r>
              <a:rPr lang="en-US" dirty="0"/>
              <a:t>Software stack tag = prop.2, macros repo branch/hash = production/c131177</a:t>
            </a:r>
          </a:p>
          <a:p>
            <a:r>
              <a:rPr lang="en-US" dirty="0">
                <a:hlinkClick r:id="rId2"/>
              </a:rPr>
              <a:t>From production requests</a:t>
            </a:r>
            <a:r>
              <a:rPr lang="en-US" dirty="0"/>
              <a:t>, campaign 1 is about 160M events</a:t>
            </a:r>
          </a:p>
          <a:p>
            <a:r>
              <a:rPr lang="en-US" dirty="0"/>
              <a:t>We’ve completed:</a:t>
            </a:r>
          </a:p>
          <a:p>
            <a:pPr lvl="1"/>
            <a:r>
              <a:rPr lang="en-US" dirty="0"/>
              <a:t>5M single pion events </a:t>
            </a:r>
            <a:r>
              <a:rPr lang="en-US" b="1" dirty="0"/>
              <a:t>(on S3)</a:t>
            </a:r>
          </a:p>
          <a:p>
            <a:pPr lvl="1"/>
            <a:r>
              <a:rPr lang="en-US" dirty="0"/>
              <a:t>5M single electron events </a:t>
            </a:r>
            <a:r>
              <a:rPr lang="en-US" b="1" dirty="0"/>
              <a:t>(on S3)</a:t>
            </a:r>
          </a:p>
          <a:p>
            <a:pPr lvl="1"/>
            <a:r>
              <a:rPr lang="en-US" dirty="0"/>
              <a:t>2x5M Pythia8 events at ep of 5x41 and 10x100 GeV </a:t>
            </a:r>
            <a:r>
              <a:rPr lang="en-US" b="1" dirty="0"/>
              <a:t>(all on S3)</a:t>
            </a:r>
          </a:p>
          <a:p>
            <a:pPr lvl="1"/>
            <a:r>
              <a:rPr lang="en-US" dirty="0"/>
              <a:t>5.6M DJANGOH events</a:t>
            </a:r>
          </a:p>
          <a:p>
            <a:pPr lvl="1"/>
            <a:r>
              <a:rPr lang="en-US" dirty="0"/>
              <a:t>4x20M Pythia6 events (</a:t>
            </a:r>
            <a:r>
              <a:rPr lang="en-US" b="1" dirty="0"/>
              <a:t>20M on S3</a:t>
            </a:r>
            <a:r>
              <a:rPr lang="en-US" dirty="0"/>
              <a:t>, other 58M pending transfer, 2M just finishing)</a:t>
            </a:r>
          </a:p>
          <a:p>
            <a:r>
              <a:rPr lang="en-US" dirty="0"/>
              <a:t>Diff &amp; Tag and Exclusive are also running/setting up local productions through our framework</a:t>
            </a:r>
          </a:p>
          <a:p>
            <a:r>
              <a:rPr lang="en-US" dirty="0"/>
              <a:t>In total, &gt; 100M events have been produced out of 160M</a:t>
            </a:r>
          </a:p>
          <a:p>
            <a:r>
              <a:rPr lang="en-US" dirty="0"/>
              <a:t>Files stored on S3 under: eicS3/</a:t>
            </a:r>
            <a:r>
              <a:rPr lang="en-US" dirty="0" err="1"/>
              <a:t>eictest</a:t>
            </a:r>
            <a:r>
              <a:rPr lang="en-US" dirty="0"/>
              <a:t>/ECCE/MC/prop.2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3D8906-A7E1-1B49-BFB9-9497F74A8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Status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E12FAF-41F1-FA49-AFFF-6FA7CF51E6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660CCEF-7D2B-BF43-B86E-E199543026F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7/26/21</a:t>
            </a:r>
          </a:p>
        </p:txBody>
      </p:sp>
    </p:spTree>
    <p:extLst>
      <p:ext uri="{BB962C8B-B14F-4D97-AF65-F5344CB8AC3E}">
        <p14:creationId xmlns:p14="http://schemas.microsoft.com/office/powerpoint/2010/main" val="246194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3F349-DEC4-2947-910D-F85181427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Production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DF248-CB0A-3B45-A4A3-FED9F61AF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2" y="779220"/>
            <a:ext cx="11693236" cy="5397743"/>
          </a:xfrm>
        </p:spPr>
        <p:txBody>
          <a:bodyPr>
            <a:normAutofit/>
          </a:bodyPr>
          <a:lstStyle/>
          <a:p>
            <a:r>
              <a:rPr lang="en-US" dirty="0"/>
              <a:t>Job efficiency seems high:</a:t>
            </a:r>
          </a:p>
          <a:p>
            <a:pPr lvl="1"/>
            <a:r>
              <a:rPr lang="en-US" dirty="0"/>
              <a:t>Single particle production was 99.94% successful</a:t>
            </a:r>
          </a:p>
          <a:p>
            <a:pPr lvl="1"/>
            <a:r>
              <a:rPr lang="en-US" dirty="0" err="1"/>
              <a:t>JLab</a:t>
            </a:r>
            <a:r>
              <a:rPr lang="en-US" dirty="0"/>
              <a:t> saw 89% of jobs succeed</a:t>
            </a:r>
          </a:p>
          <a:p>
            <a:pPr lvl="1"/>
            <a:r>
              <a:rPr lang="en-US" dirty="0"/>
              <a:t>OSG saw 98.8% of jobs succeed (need to investigate difference)</a:t>
            </a:r>
          </a:p>
          <a:p>
            <a:r>
              <a:rPr lang="en-US" dirty="0"/>
              <a:t>We saw crashes from the event evaluator</a:t>
            </a:r>
          </a:p>
          <a:p>
            <a:pPr lvl="1"/>
            <a:r>
              <a:rPr lang="en-US" dirty="0"/>
              <a:t>Due to accessing cross section info from generators that don’t save this</a:t>
            </a:r>
          </a:p>
          <a:p>
            <a:pPr lvl="1"/>
            <a:r>
              <a:rPr lang="en-US" dirty="0">
                <a:hlinkClick r:id="rId2"/>
              </a:rPr>
              <a:t>Since been patched</a:t>
            </a:r>
            <a:endParaRPr lang="en-US" dirty="0"/>
          </a:p>
          <a:p>
            <a:r>
              <a:rPr lang="en-US" dirty="0"/>
              <a:t>Other crashes appeared in jet evaluator</a:t>
            </a:r>
          </a:p>
          <a:p>
            <a:pPr lvl="1"/>
            <a:r>
              <a:rPr lang="en-US" dirty="0"/>
              <a:t>Crashes occurs when comparing 2 particles</a:t>
            </a:r>
          </a:p>
          <a:p>
            <a:pPr lvl="1"/>
            <a:r>
              <a:rPr lang="en-US" dirty="0"/>
              <a:t>Not patched but under more investigation</a:t>
            </a:r>
          </a:p>
          <a:p>
            <a:r>
              <a:rPr lang="en-US" dirty="0"/>
              <a:t>Current solution: Event and Jet evaluators are disabled in production</a:t>
            </a:r>
          </a:p>
          <a:p>
            <a:pPr lvl="1"/>
            <a:r>
              <a:rPr lang="en-US" dirty="0"/>
              <a:t>A second pass on the DSTs will be performed with the required patches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C416EE-3205-B94D-9222-E90DE9FD7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Status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B30A1E-F775-C646-BD34-CF8540579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897BD9D-1059-7A4E-9CA8-82C296E1CA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7/26/21</a:t>
            </a:r>
          </a:p>
        </p:txBody>
      </p:sp>
    </p:spTree>
    <p:extLst>
      <p:ext uri="{BB962C8B-B14F-4D97-AF65-F5344CB8AC3E}">
        <p14:creationId xmlns:p14="http://schemas.microsoft.com/office/powerpoint/2010/main" val="3586444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D656-B170-284E-8D05-4DD47F71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Timing plot from Bates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F75DC-5EF8-D04E-B2C1-E2648CC2B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2" y="5184843"/>
            <a:ext cx="11693236" cy="992120"/>
          </a:xfrm>
        </p:spPr>
        <p:txBody>
          <a:bodyPr/>
          <a:lstStyle/>
          <a:p>
            <a:r>
              <a:rPr lang="en-US" dirty="0"/>
              <a:t>DST production dominates timing, evaluators are negligible</a:t>
            </a:r>
          </a:p>
          <a:p>
            <a:pPr lvl="1"/>
            <a:r>
              <a:rPr lang="en-US" dirty="0"/>
              <a:t>Event and Jet evaluator production will be fast when we kick them off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3CA95-B341-C14B-B7D5-A72DEAD83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Production Status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3DC77-D552-6044-9CD2-F7E1A6E1D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5E586BAB-CBCC-0C44-9C1F-C8D9FBE7084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9AC9DF8-1F2E-B847-B03A-368B96B5041A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7/26/21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805301D-D38E-4847-B90D-D7CE59A437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702" y="807396"/>
            <a:ext cx="5836595" cy="437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4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CE" id="{D3B5BE0F-7EAA-E942-9325-252D9634D82B}" vid="{6C488AE4-F510-6D4F-A84A-C56CFA0363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739</TotalTime>
  <Words>289</Words>
  <Application>Microsoft Macintosh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ECCE Simulations</vt:lpstr>
      <vt:lpstr>Data Produced</vt:lpstr>
      <vt:lpstr>Production notes</vt:lpstr>
      <vt:lpstr>Timing plot from Bates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ECCE Simulations</dc:title>
  <dc:creator>Dean, Cameron</dc:creator>
  <cp:lastModifiedBy>Dean, Cameron</cp:lastModifiedBy>
  <cp:revision>6</cp:revision>
  <dcterms:created xsi:type="dcterms:W3CDTF">2021-07-26T01:06:27Z</dcterms:created>
  <dcterms:modified xsi:type="dcterms:W3CDTF">2021-07-26T13:26:05Z</dcterms:modified>
</cp:coreProperties>
</file>