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5" r:id="rId4"/>
    <p:sldId id="266" r:id="rId5"/>
    <p:sldId id="263" r:id="rId6"/>
    <p:sldId id="264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7"/>
    <p:restoredTop sz="94629"/>
  </p:normalViewPr>
  <p:slideViewPr>
    <p:cSldViewPr snapToGrid="0" snapToObjects="1">
      <p:cViewPr varScale="1">
        <p:scale>
          <a:sx n="97" d="100"/>
          <a:sy n="97" d="100"/>
        </p:scale>
        <p:origin x="23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FB62B2-3D17-6F45-ACE3-D349CDAE0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6DE1C0-7C94-C043-8D55-58F469260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474364-D911-E24C-865A-330C44C7C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1DA89D-BB51-3E45-84CC-7EF6A1B0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CEDF57-5FCD-1E43-B989-97A60EE33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36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E24340-2926-E946-8EEA-7CFB05459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FDD953-209D-F840-8D62-8A13BE068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CF54A-D1BC-0641-A64E-3ADA052DF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384922-C9BD-B043-9020-8790563BA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A6C61-16E0-A743-A589-0CB7DBCF1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15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6C78990-BC31-6A43-AB87-35E6C8BBA4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D7D7F6-32E3-2049-8F78-5FDEC6AE8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81186-3C29-8E4D-868E-29D835BA2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B039AC-85A4-F14B-B0A6-3A541D7E5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38B729-E0B9-0440-A717-D84E77067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26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246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A8ECB2-5484-274B-9FA4-8EAFB4A8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E257C6-8EE3-004C-8CEC-F3B266B7F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8C756B-AE19-4E46-A3DA-5F4DC9B0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8CD73B-128A-7046-BBA7-C0D7C9FF4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21524-1249-E64F-A097-39D4EA46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30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EE6AA5-502F-4B4A-9BED-D62EBF60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922D81-60C6-8D42-BF00-535D77307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3A3B45-63DF-DB45-BFC8-B04BCEE4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13A5C-9A0D-974E-9CA5-7B184B717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A1C2FE-161E-C940-880D-7BB6636F8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94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2E81B9-2F71-E840-8E12-18FD8A82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C7F543-AFBC-AB4A-ACB8-97E7CA164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6BDE19-1030-A64A-8B33-E0D93DFEA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A13707-935C-704C-A1B2-117C03A1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1494FE-8209-5047-9C48-620D8FC3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580A51-0D21-654C-90AC-D5D2AC21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30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4CD17-7E36-BF4E-B57D-5547C9953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05D940-0D8C-B746-B2AE-F743EB611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A52F45-2D1B-9C4E-B93D-727C78B49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4CF075-560B-1A4F-B9AD-73254C239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29A44-0C9C-FA4E-8662-4F81D3541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868E745-1469-DB49-9E39-A9CDE43B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46E14AB-E4F9-A145-A1AB-4EF2D0A2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9F5718-20D3-FE48-9632-3C3AABC1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29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9A9E1-79A9-A643-8F78-E92FD19F1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5A6CD4-BC63-1444-B362-748256BE4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88F2DFD-C93B-4F4E-94D6-31130E003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65D0D-3DF6-C840-810F-972D7DC66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5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2925FC6-D5A4-7F4C-8FC1-D180ED02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3D67ADF-17FD-FD4E-B320-E05FEA3BB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CD25F5-0C83-AA49-92B1-61FE7496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5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57C7B6-982B-DE4E-9AD6-D88E54DF4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739B80-980A-9740-B311-CA26897A0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E8AB78-B880-714E-92B2-78405ACED3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61C834-8A06-3B42-8452-5C766323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A3289C-AD06-C443-904F-3FABBE56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F5B9CA-F0C9-254E-8491-947892E9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1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E0F60-E934-D144-AED7-2E11C7D5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AB2F02-7838-E342-B50A-B601FF1E9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B6C702-42F4-7048-BE5F-143CBF077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70DF31-7F28-8D4E-8F36-8186724BE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5A882B-1565-5F4C-A4F0-828292437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F732E4-BE9F-704B-92BC-CC1368B36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652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C0795D-2452-8544-834E-72ACCF298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8DED1D-9A03-1643-B07B-56E13FF18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10C4B7-544A-0F4E-B061-5BE079DC1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AADF7-2443-434A-B822-D326B5AF0A08}" type="datetimeFigureOut">
              <a:rPr kumimoji="1" lang="ja-JP" altLang="en-US" smtClean="0"/>
              <a:t>2021/7/14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970D4A-7315-9846-A059-C27433C90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DB7129-A413-084B-8FD4-4C25A190D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A7FC-FFF6-484B-9B63-486EF928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29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F45CBF-D112-5D4E-A11C-A232601164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FVTX Slow Control System 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6A5B165-BA43-AF44-80FD-9FD37EBE45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326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61257DC1-9B17-4540-A593-BACC992E10C7}"/>
              </a:ext>
            </a:extLst>
          </p:cNvPr>
          <p:cNvSpPr/>
          <p:nvPr/>
        </p:nvSpPr>
        <p:spPr>
          <a:xfrm>
            <a:off x="8136537" y="365125"/>
            <a:ext cx="3925592" cy="11588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6" name="object 29">
            <a:extLst>
              <a:ext uri="{FF2B5EF4-FFF2-40B4-BE49-F238E27FC236}">
                <a16:creationId xmlns:a16="http://schemas.microsoft.com/office/drawing/2014/main" id="{BE923A13-0A9C-A041-A363-7DFF6B17DE9E}"/>
              </a:ext>
            </a:extLst>
          </p:cNvPr>
          <p:cNvGrpSpPr/>
          <p:nvPr/>
        </p:nvGrpSpPr>
        <p:grpSpPr>
          <a:xfrm>
            <a:off x="10150502" y="3402324"/>
            <a:ext cx="1643380" cy="833693"/>
            <a:chOff x="10554969" y="267970"/>
            <a:chExt cx="1643380" cy="2643505"/>
          </a:xfrm>
        </p:grpSpPr>
        <p:sp>
          <p:nvSpPr>
            <p:cNvPr id="97" name="object 30">
              <a:extLst>
                <a:ext uri="{FF2B5EF4-FFF2-40B4-BE49-F238E27FC236}">
                  <a16:creationId xmlns:a16="http://schemas.microsoft.com/office/drawing/2014/main" id="{1DA46357-D2C2-6644-A85C-A2BE0E171832}"/>
                </a:ext>
              </a:extLst>
            </p:cNvPr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1630679" y="0"/>
                  </a:moveTo>
                  <a:lnTo>
                    <a:pt x="0" y="0"/>
                  </a:lnTo>
                  <a:lnTo>
                    <a:pt x="0" y="2630424"/>
                  </a:lnTo>
                  <a:lnTo>
                    <a:pt x="1630679" y="2630424"/>
                  </a:lnTo>
                  <a:lnTo>
                    <a:pt x="163067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DCM-II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98" name="object 31">
              <a:extLst>
                <a:ext uri="{FF2B5EF4-FFF2-40B4-BE49-F238E27FC236}">
                  <a16:creationId xmlns:a16="http://schemas.microsoft.com/office/drawing/2014/main" id="{2A66FB5A-2247-EE41-A968-C2E9E9E962CE}"/>
                </a:ext>
              </a:extLst>
            </p:cNvPr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0" y="0"/>
                  </a:moveTo>
                  <a:lnTo>
                    <a:pt x="1630679" y="0"/>
                  </a:lnTo>
                  <a:lnTo>
                    <a:pt x="1630679" y="2630424"/>
                  </a:lnTo>
                  <a:lnTo>
                    <a:pt x="0" y="263042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4"/>
          <p:cNvGrpSpPr/>
          <p:nvPr/>
        </p:nvGrpSpPr>
        <p:grpSpPr>
          <a:xfrm>
            <a:off x="433224" y="3018987"/>
            <a:ext cx="6113780" cy="2065020"/>
            <a:chOff x="844041" y="978153"/>
            <a:chExt cx="6113780" cy="2065020"/>
          </a:xfrm>
        </p:grpSpPr>
        <p:sp>
          <p:nvSpPr>
            <p:cNvPr id="5" name="object 5"/>
            <p:cNvSpPr/>
            <p:nvPr/>
          </p:nvSpPr>
          <p:spPr>
            <a:xfrm>
              <a:off x="2532887" y="2375915"/>
              <a:ext cx="1777364" cy="0"/>
            </a:xfrm>
            <a:custGeom>
              <a:avLst/>
              <a:gdLst/>
              <a:ahLst/>
              <a:cxnLst/>
              <a:rect l="l" t="t" r="r" b="b"/>
              <a:pathLst>
                <a:path w="1777364">
                  <a:moveTo>
                    <a:pt x="1777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97489" y="233781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51353" y="1664969"/>
              <a:ext cx="1983105" cy="1377950"/>
            </a:xfrm>
            <a:custGeom>
              <a:avLst/>
              <a:gdLst/>
              <a:ahLst/>
              <a:cxnLst/>
              <a:rect l="l" t="t" r="r" b="b"/>
              <a:pathLst>
                <a:path w="1983104" h="1377950">
                  <a:moveTo>
                    <a:pt x="1779981" y="0"/>
                  </a:moveTo>
                  <a:lnTo>
                    <a:pt x="1779981" y="215303"/>
                  </a:lnTo>
                  <a:lnTo>
                    <a:pt x="202742" y="215303"/>
                  </a:lnTo>
                  <a:lnTo>
                    <a:pt x="202742" y="0"/>
                  </a:lnTo>
                  <a:lnTo>
                    <a:pt x="0" y="688848"/>
                  </a:lnTo>
                  <a:lnTo>
                    <a:pt x="202742" y="1377696"/>
                  </a:lnTo>
                  <a:lnTo>
                    <a:pt x="202742" y="1162392"/>
                  </a:lnTo>
                  <a:lnTo>
                    <a:pt x="1779981" y="1162392"/>
                  </a:lnTo>
                  <a:lnTo>
                    <a:pt x="1779981" y="1377696"/>
                  </a:lnTo>
                  <a:lnTo>
                    <a:pt x="1982724" y="688848"/>
                  </a:lnTo>
                  <a:lnTo>
                    <a:pt x="177998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50391" y="984503"/>
              <a:ext cx="2153920" cy="2028825"/>
            </a:xfrm>
            <a:custGeom>
              <a:avLst/>
              <a:gdLst/>
              <a:ahLst/>
              <a:cxnLst/>
              <a:rect l="l" t="t" r="r" b="b"/>
              <a:pathLst>
                <a:path w="2153920" h="2028825">
                  <a:moveTo>
                    <a:pt x="0" y="0"/>
                  </a:moveTo>
                  <a:lnTo>
                    <a:pt x="2153412" y="0"/>
                  </a:lnTo>
                  <a:lnTo>
                    <a:pt x="2153412" y="2028444"/>
                  </a:lnTo>
                  <a:lnTo>
                    <a:pt x="0" y="202844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69267" y="2569463"/>
              <a:ext cx="1160780" cy="0"/>
            </a:xfrm>
            <a:custGeom>
              <a:avLst/>
              <a:gdLst/>
              <a:ahLst/>
              <a:cxnLst/>
              <a:rect l="l" t="t" r="r" b="b"/>
              <a:pathLst>
                <a:path w="1160779">
                  <a:moveTo>
                    <a:pt x="116036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16928" y="253136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14238" y="1637537"/>
              <a:ext cx="1243965" cy="304800"/>
            </a:xfrm>
            <a:custGeom>
              <a:avLst/>
              <a:gdLst/>
              <a:ahLst/>
              <a:cxnLst/>
              <a:rect l="l" t="t" r="r" b="b"/>
              <a:pathLst>
                <a:path w="1243965" h="304800">
                  <a:moveTo>
                    <a:pt x="1157719" y="0"/>
                  </a:moveTo>
                  <a:lnTo>
                    <a:pt x="1157719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1157719" y="228600"/>
                  </a:lnTo>
                  <a:lnTo>
                    <a:pt x="1157719" y="304800"/>
                  </a:lnTo>
                  <a:lnTo>
                    <a:pt x="1243584" y="152400"/>
                  </a:lnTo>
                  <a:lnTo>
                    <a:pt x="115771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16691" y="3040184"/>
            <a:ext cx="1598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IPAexGothic"/>
                <a:cs typeface="IPAexGothic"/>
              </a:rPr>
              <a:t>Sensor</a:t>
            </a:r>
            <a:r>
              <a:rPr sz="1800" spc="-80" dirty="0">
                <a:latin typeface="IPAexGothic"/>
                <a:cs typeface="IPAexGothic"/>
              </a:rPr>
              <a:t> </a:t>
            </a:r>
            <a:r>
              <a:rPr sz="1800" spc="-40" dirty="0">
                <a:latin typeface="IPAexGothic"/>
                <a:cs typeface="IPAexGothic"/>
              </a:rPr>
              <a:t>module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44121" y="3616395"/>
            <a:ext cx="1395095" cy="991235"/>
            <a:chOff x="1154938" y="1575561"/>
            <a:chExt cx="1395095" cy="991235"/>
          </a:xfrm>
        </p:grpSpPr>
        <p:sp>
          <p:nvSpPr>
            <p:cNvPr id="14" name="object 14"/>
            <p:cNvSpPr/>
            <p:nvPr/>
          </p:nvSpPr>
          <p:spPr>
            <a:xfrm>
              <a:off x="1161288" y="1581911"/>
              <a:ext cx="1382395" cy="978535"/>
            </a:xfrm>
            <a:custGeom>
              <a:avLst/>
              <a:gdLst/>
              <a:ahLst/>
              <a:cxnLst/>
              <a:rect l="l" t="t" r="r" b="b"/>
              <a:pathLst>
                <a:path w="1382395" h="978535">
                  <a:moveTo>
                    <a:pt x="1382268" y="0"/>
                  </a:moveTo>
                  <a:lnTo>
                    <a:pt x="0" y="0"/>
                  </a:lnTo>
                  <a:lnTo>
                    <a:pt x="0" y="978408"/>
                  </a:lnTo>
                  <a:lnTo>
                    <a:pt x="1382268" y="978408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61288" y="1581911"/>
              <a:ext cx="1382395" cy="978535"/>
            </a:xfrm>
            <a:custGeom>
              <a:avLst/>
              <a:gdLst/>
              <a:ahLst/>
              <a:cxnLst/>
              <a:rect l="l" t="t" r="r" b="b"/>
              <a:pathLst>
                <a:path w="1382395" h="978535">
                  <a:moveTo>
                    <a:pt x="0" y="0"/>
                  </a:moveTo>
                  <a:lnTo>
                    <a:pt x="1382268" y="0"/>
                  </a:lnTo>
                  <a:lnTo>
                    <a:pt x="1382268" y="978408"/>
                  </a:lnTo>
                  <a:lnTo>
                    <a:pt x="0" y="978408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136449" y="3983922"/>
            <a:ext cx="608965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45"/>
              </a:lnSpc>
            </a:pP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FP</a:t>
            </a: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H</a:t>
            </a:r>
            <a:r>
              <a:rPr sz="1800" spc="-70" dirty="0">
                <a:solidFill>
                  <a:srgbClr val="FFFFFF"/>
                </a:solidFill>
                <a:latin typeface="IPAexGothic"/>
                <a:cs typeface="IPAexGothic"/>
              </a:rPr>
              <a:t>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1157" y="3735267"/>
            <a:ext cx="1395095" cy="993140"/>
            <a:chOff x="1061974" y="1694433"/>
            <a:chExt cx="1395095" cy="993140"/>
          </a:xfrm>
        </p:grpSpPr>
        <p:sp>
          <p:nvSpPr>
            <p:cNvPr id="18" name="object 18"/>
            <p:cNvSpPr/>
            <p:nvPr/>
          </p:nvSpPr>
          <p:spPr>
            <a:xfrm>
              <a:off x="1068324" y="1700783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1382268" y="0"/>
                  </a:moveTo>
                  <a:lnTo>
                    <a:pt x="0" y="0"/>
                  </a:lnTo>
                  <a:lnTo>
                    <a:pt x="0" y="979932"/>
                  </a:lnTo>
                  <a:lnTo>
                    <a:pt x="1382268" y="979932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68324" y="1700783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0" y="0"/>
                  </a:moveTo>
                  <a:lnTo>
                    <a:pt x="1382268" y="0"/>
                  </a:lnTo>
                  <a:lnTo>
                    <a:pt x="1382268" y="979932"/>
                  </a:lnTo>
                  <a:lnTo>
                    <a:pt x="0" y="97993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043053" y="4103480"/>
            <a:ext cx="608965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45"/>
              </a:lnSpc>
            </a:pP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FP</a:t>
            </a: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H</a:t>
            </a:r>
            <a:r>
              <a:rPr sz="1800" spc="-70" dirty="0">
                <a:solidFill>
                  <a:srgbClr val="FFFFFF"/>
                </a:solidFill>
                <a:latin typeface="IPAexGothic"/>
                <a:cs typeface="IPAexGothic"/>
              </a:rPr>
              <a:t>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82577" y="3838900"/>
            <a:ext cx="1395095" cy="993140"/>
            <a:chOff x="993394" y="1798066"/>
            <a:chExt cx="1395095" cy="993140"/>
          </a:xfrm>
        </p:grpSpPr>
        <p:sp>
          <p:nvSpPr>
            <p:cNvPr id="22" name="object 22"/>
            <p:cNvSpPr/>
            <p:nvPr/>
          </p:nvSpPr>
          <p:spPr>
            <a:xfrm>
              <a:off x="999744" y="1804416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1382268" y="0"/>
                  </a:moveTo>
                  <a:lnTo>
                    <a:pt x="0" y="0"/>
                  </a:lnTo>
                  <a:lnTo>
                    <a:pt x="0" y="979932"/>
                  </a:lnTo>
                  <a:lnTo>
                    <a:pt x="1382268" y="979932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99744" y="1804416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0" y="0"/>
                  </a:moveTo>
                  <a:lnTo>
                    <a:pt x="1382268" y="0"/>
                  </a:lnTo>
                  <a:lnTo>
                    <a:pt x="1382268" y="979932"/>
                  </a:lnTo>
                  <a:lnTo>
                    <a:pt x="0" y="97993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0471" y="3845250"/>
            <a:ext cx="1221105" cy="760730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220"/>
              </a:spcBef>
            </a:pPr>
            <a:r>
              <a:rPr sz="1800" spc="10" dirty="0">
                <a:solidFill>
                  <a:srgbClr val="FFFFFF"/>
                </a:solidFill>
                <a:latin typeface="IPAexGothic"/>
                <a:cs typeface="IPAexGothic"/>
              </a:rPr>
              <a:t>FPHX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497221" y="3418275"/>
            <a:ext cx="1457960" cy="1451610"/>
            <a:chOff x="6908038" y="1377441"/>
            <a:chExt cx="1457960" cy="1451610"/>
          </a:xfrm>
        </p:grpSpPr>
        <p:sp>
          <p:nvSpPr>
            <p:cNvPr id="26" name="object 26"/>
            <p:cNvSpPr/>
            <p:nvPr/>
          </p:nvSpPr>
          <p:spPr>
            <a:xfrm>
              <a:off x="6914388" y="1383791"/>
              <a:ext cx="1445260" cy="1438910"/>
            </a:xfrm>
            <a:custGeom>
              <a:avLst/>
              <a:gdLst/>
              <a:ahLst/>
              <a:cxnLst/>
              <a:rect l="l" t="t" r="r" b="b"/>
              <a:pathLst>
                <a:path w="1445259" h="1438910">
                  <a:moveTo>
                    <a:pt x="1444752" y="0"/>
                  </a:moveTo>
                  <a:lnTo>
                    <a:pt x="0" y="0"/>
                  </a:lnTo>
                  <a:lnTo>
                    <a:pt x="0" y="1438656"/>
                  </a:lnTo>
                  <a:lnTo>
                    <a:pt x="1444752" y="1438656"/>
                  </a:lnTo>
                  <a:lnTo>
                    <a:pt x="144475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914388" y="1383791"/>
              <a:ext cx="1445260" cy="1438910"/>
            </a:xfrm>
            <a:custGeom>
              <a:avLst/>
              <a:gdLst/>
              <a:ahLst/>
              <a:cxnLst/>
              <a:rect l="l" t="t" r="r" b="b"/>
              <a:pathLst>
                <a:path w="1445259" h="1438910">
                  <a:moveTo>
                    <a:pt x="0" y="0"/>
                  </a:moveTo>
                  <a:lnTo>
                    <a:pt x="1444752" y="0"/>
                  </a:lnTo>
                  <a:lnTo>
                    <a:pt x="1444752" y="1438656"/>
                  </a:lnTo>
                  <a:lnTo>
                    <a:pt x="0" y="143865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966841" y="3439154"/>
            <a:ext cx="5162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F</a:t>
            </a:r>
            <a:r>
              <a:rPr sz="1800" spc="55" dirty="0">
                <a:solidFill>
                  <a:srgbClr val="FFFFFF"/>
                </a:solidFill>
                <a:latin typeface="IPAexGothic"/>
                <a:cs typeface="IPAexGothic"/>
              </a:rPr>
              <a:t>E</a:t>
            </a: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M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0144152" y="2308805"/>
            <a:ext cx="1643380" cy="731380"/>
            <a:chOff x="10554969" y="267970"/>
            <a:chExt cx="1643380" cy="2643505"/>
          </a:xfrm>
        </p:grpSpPr>
        <p:sp>
          <p:nvSpPr>
            <p:cNvPr id="30" name="object 30"/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1630679" y="0"/>
                  </a:moveTo>
                  <a:lnTo>
                    <a:pt x="0" y="0"/>
                  </a:lnTo>
                  <a:lnTo>
                    <a:pt x="0" y="2630424"/>
                  </a:lnTo>
                  <a:lnTo>
                    <a:pt x="1630679" y="2630424"/>
                  </a:lnTo>
                  <a:lnTo>
                    <a:pt x="163067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0" y="0"/>
                  </a:moveTo>
                  <a:lnTo>
                    <a:pt x="1630679" y="0"/>
                  </a:lnTo>
                  <a:lnTo>
                    <a:pt x="1630679" y="2630424"/>
                  </a:lnTo>
                  <a:lnTo>
                    <a:pt x="0" y="263042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0798964" y="2330165"/>
            <a:ext cx="332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IPAexGothic"/>
                <a:cs typeface="IPAexGothic"/>
              </a:rPr>
              <a:t>PC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967380" y="3427420"/>
            <a:ext cx="1332865" cy="1451610"/>
            <a:chOff x="4378197" y="1386586"/>
            <a:chExt cx="1332865" cy="1451610"/>
          </a:xfrm>
        </p:grpSpPr>
        <p:sp>
          <p:nvSpPr>
            <p:cNvPr id="34" name="object 34"/>
            <p:cNvSpPr/>
            <p:nvPr/>
          </p:nvSpPr>
          <p:spPr>
            <a:xfrm>
              <a:off x="4384547" y="1392936"/>
              <a:ext cx="1320165" cy="1438910"/>
            </a:xfrm>
            <a:custGeom>
              <a:avLst/>
              <a:gdLst/>
              <a:ahLst/>
              <a:cxnLst/>
              <a:rect l="l" t="t" r="r" b="b"/>
              <a:pathLst>
                <a:path w="1320164" h="1438910">
                  <a:moveTo>
                    <a:pt x="1319784" y="0"/>
                  </a:moveTo>
                  <a:lnTo>
                    <a:pt x="0" y="0"/>
                  </a:lnTo>
                  <a:lnTo>
                    <a:pt x="0" y="1438656"/>
                  </a:lnTo>
                  <a:lnTo>
                    <a:pt x="1319784" y="1438656"/>
                  </a:lnTo>
                  <a:lnTo>
                    <a:pt x="131978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384547" y="1392936"/>
              <a:ext cx="1320165" cy="1438910"/>
            </a:xfrm>
            <a:custGeom>
              <a:avLst/>
              <a:gdLst/>
              <a:ahLst/>
              <a:cxnLst/>
              <a:rect l="l" t="t" r="r" b="b"/>
              <a:pathLst>
                <a:path w="1320164" h="1438910">
                  <a:moveTo>
                    <a:pt x="0" y="0"/>
                  </a:moveTo>
                  <a:lnTo>
                    <a:pt x="1319784" y="0"/>
                  </a:lnTo>
                  <a:lnTo>
                    <a:pt x="1319784" y="1438656"/>
                  </a:lnTo>
                  <a:lnTo>
                    <a:pt x="0" y="143865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980080" y="3449175"/>
            <a:ext cx="1307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529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solidFill>
                  <a:srgbClr val="FFFFFF"/>
                </a:solidFill>
                <a:latin typeface="IPAexGothic"/>
                <a:cs typeface="IPAexGothic"/>
              </a:rPr>
              <a:t>ROC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497221" y="2340808"/>
            <a:ext cx="1457960" cy="549275"/>
            <a:chOff x="6908038" y="299974"/>
            <a:chExt cx="1457960" cy="549275"/>
          </a:xfrm>
        </p:grpSpPr>
        <p:sp>
          <p:nvSpPr>
            <p:cNvPr id="38" name="object 38"/>
            <p:cNvSpPr/>
            <p:nvPr/>
          </p:nvSpPr>
          <p:spPr>
            <a:xfrm>
              <a:off x="6914388" y="306324"/>
              <a:ext cx="1445260" cy="536575"/>
            </a:xfrm>
            <a:custGeom>
              <a:avLst/>
              <a:gdLst/>
              <a:ahLst/>
              <a:cxnLst/>
              <a:rect l="l" t="t" r="r" b="b"/>
              <a:pathLst>
                <a:path w="1445259" h="536575">
                  <a:moveTo>
                    <a:pt x="1444752" y="0"/>
                  </a:moveTo>
                  <a:lnTo>
                    <a:pt x="0" y="0"/>
                  </a:lnTo>
                  <a:lnTo>
                    <a:pt x="0" y="536448"/>
                  </a:lnTo>
                  <a:lnTo>
                    <a:pt x="1444752" y="536448"/>
                  </a:lnTo>
                  <a:lnTo>
                    <a:pt x="144475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914388" y="306324"/>
              <a:ext cx="1445260" cy="536575"/>
            </a:xfrm>
            <a:custGeom>
              <a:avLst/>
              <a:gdLst/>
              <a:ahLst/>
              <a:cxnLst/>
              <a:rect l="l" t="t" r="r" b="b"/>
              <a:pathLst>
                <a:path w="1445259" h="536575">
                  <a:moveTo>
                    <a:pt x="0" y="0"/>
                  </a:moveTo>
                  <a:lnTo>
                    <a:pt x="1444752" y="0"/>
                  </a:lnTo>
                  <a:lnTo>
                    <a:pt x="1444752" y="536448"/>
                  </a:lnTo>
                  <a:lnTo>
                    <a:pt x="0" y="536448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6509921" y="2362220"/>
            <a:ext cx="1438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245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solidFill>
                  <a:srgbClr val="FFFFFF"/>
                </a:solidFill>
                <a:latin typeface="IPAexGothic"/>
                <a:cs typeface="IPAexGothic"/>
              </a:rPr>
              <a:t>FEM-IB</a:t>
            </a:r>
            <a:endParaRPr sz="1800">
              <a:latin typeface="IPAexGothic"/>
              <a:cs typeface="IPAexGothic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73730" y="2347158"/>
            <a:ext cx="1320165" cy="536575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1400" spc="-10" dirty="0">
                <a:solidFill>
                  <a:srgbClr val="FFFFFF"/>
                </a:solidFill>
                <a:latin typeface="IPAexGothic"/>
                <a:cs typeface="IPAexGothic"/>
              </a:rPr>
              <a:t>CLOCK</a:t>
            </a:r>
            <a:endParaRPr sz="1400">
              <a:latin typeface="IPAexGothic"/>
              <a:cs typeface="IPAexGothic"/>
            </a:endParaRPr>
          </a:p>
          <a:p>
            <a:pPr algn="ctr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IPAexGothic"/>
                <a:cs typeface="IPAexGothic"/>
              </a:rPr>
              <a:t>Distributor</a:t>
            </a:r>
            <a:endParaRPr sz="1400">
              <a:latin typeface="IPAexGothic"/>
              <a:cs typeface="IPAexGothic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595523" y="2577282"/>
            <a:ext cx="1914525" cy="857250"/>
            <a:chOff x="5006340" y="536448"/>
            <a:chExt cx="1914525" cy="857250"/>
          </a:xfrm>
        </p:grpSpPr>
        <p:sp>
          <p:nvSpPr>
            <p:cNvPr id="43" name="object 43"/>
            <p:cNvSpPr/>
            <p:nvPr/>
          </p:nvSpPr>
          <p:spPr>
            <a:xfrm>
              <a:off x="5044440" y="842772"/>
              <a:ext cx="0" cy="487680"/>
            </a:xfrm>
            <a:custGeom>
              <a:avLst/>
              <a:gdLst/>
              <a:ahLst/>
              <a:cxnLst/>
              <a:rect l="l" t="t" r="r" b="b"/>
              <a:pathLst>
                <a:path h="487680">
                  <a:moveTo>
                    <a:pt x="0" y="0"/>
                  </a:moveTo>
                  <a:lnTo>
                    <a:pt x="0" y="48721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006340" y="131728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767832" y="574548"/>
              <a:ext cx="1146810" cy="0"/>
            </a:xfrm>
            <a:custGeom>
              <a:avLst/>
              <a:gdLst/>
              <a:ahLst/>
              <a:cxnLst/>
              <a:rect l="l" t="t" r="r" b="b"/>
              <a:pathLst>
                <a:path w="1146809">
                  <a:moveTo>
                    <a:pt x="114650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704332" y="53644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5444695" y="2429631"/>
            <a:ext cx="8451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IPAexGothic"/>
                <a:cs typeface="IPAexGothic"/>
              </a:rPr>
              <a:t>BCO,</a:t>
            </a:r>
            <a:r>
              <a:rPr sz="1100" spc="-60" dirty="0">
                <a:latin typeface="IPAexGothic"/>
                <a:cs typeface="IPAexGothic"/>
              </a:rPr>
              <a:t> </a:t>
            </a:r>
            <a:r>
              <a:rPr sz="1100" spc="30" dirty="0">
                <a:latin typeface="IPAexGothic"/>
                <a:cs typeface="IPAexGothic"/>
              </a:rPr>
              <a:t>START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234280" y="2948822"/>
            <a:ext cx="8451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IPAexGothic"/>
                <a:cs typeface="IPAexGothic"/>
              </a:rPr>
              <a:t>BCO,</a:t>
            </a:r>
            <a:r>
              <a:rPr sz="1100" spc="-60" dirty="0">
                <a:latin typeface="IPAexGothic"/>
                <a:cs typeface="IPAexGothic"/>
              </a:rPr>
              <a:t> </a:t>
            </a:r>
            <a:r>
              <a:rPr sz="1100" spc="30" dirty="0">
                <a:latin typeface="IPAexGothic"/>
                <a:cs typeface="IPAexGothic"/>
              </a:rPr>
              <a:t>START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122071" y="4192722"/>
            <a:ext cx="1847214" cy="76200"/>
            <a:chOff x="2532888" y="2151888"/>
            <a:chExt cx="1847214" cy="76200"/>
          </a:xfrm>
        </p:grpSpPr>
        <p:sp>
          <p:nvSpPr>
            <p:cNvPr id="50" name="object 50"/>
            <p:cNvSpPr/>
            <p:nvPr/>
          </p:nvSpPr>
          <p:spPr>
            <a:xfrm>
              <a:off x="2596388" y="2189988"/>
              <a:ext cx="1777364" cy="0"/>
            </a:xfrm>
            <a:custGeom>
              <a:avLst/>
              <a:gdLst/>
              <a:ahLst/>
              <a:cxnLst/>
              <a:rect l="l" t="t" r="r" b="b"/>
              <a:pathLst>
                <a:path w="1777364">
                  <a:moveTo>
                    <a:pt x="1777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532888" y="215188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2139088" y="3938633"/>
            <a:ext cx="1471295" cy="328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4170">
              <a:lnSpc>
                <a:spcPts val="1370"/>
              </a:lnSpc>
              <a:spcBef>
                <a:spcPts val="105"/>
              </a:spcBef>
            </a:pPr>
            <a:r>
              <a:rPr sz="1400" spc="20" dirty="0">
                <a:solidFill>
                  <a:srgbClr val="FFFFFF"/>
                </a:solidFill>
                <a:latin typeface="IPAexGothic"/>
                <a:cs typeface="IPAexGothic"/>
              </a:rPr>
              <a:t>Bus</a:t>
            </a:r>
            <a:r>
              <a:rPr sz="1400" spc="-70" dirty="0">
                <a:solidFill>
                  <a:srgbClr val="FFFFFF"/>
                </a:solidFill>
                <a:latin typeface="IPAexGothic"/>
                <a:cs typeface="IPAexGothic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IPAexGothic"/>
                <a:cs typeface="IPAexGothic"/>
              </a:rPr>
              <a:t>Extender</a:t>
            </a:r>
            <a:endParaRPr sz="1400">
              <a:latin typeface="IPAexGothic"/>
              <a:cs typeface="IPAexGothic"/>
            </a:endParaRPr>
          </a:p>
          <a:p>
            <a:pPr marL="450215">
              <a:lnSpc>
                <a:spcPts val="1010"/>
              </a:lnSpc>
            </a:pPr>
            <a:r>
              <a:rPr sz="1100" spc="-30" dirty="0">
                <a:latin typeface="IPAexGothic"/>
                <a:cs typeface="IPAexGothic"/>
              </a:rPr>
              <a:t>BCO,</a:t>
            </a:r>
            <a:r>
              <a:rPr sz="1100" spc="-50" dirty="0">
                <a:latin typeface="IPAexGothic"/>
                <a:cs typeface="IPAexGothic"/>
              </a:rPr>
              <a:t> </a:t>
            </a:r>
            <a:r>
              <a:rPr sz="1100" spc="-25" dirty="0">
                <a:latin typeface="IPAexGothic"/>
                <a:cs typeface="IPAexGothic"/>
              </a:rPr>
              <a:t>CLK200M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577137" y="4259145"/>
            <a:ext cx="8324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IPAexGothic"/>
                <a:cs typeface="IPAexGothic"/>
              </a:rPr>
              <a:t>D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35" dirty="0">
                <a:latin typeface="IPAexGothic"/>
                <a:cs typeface="IPAexGothic"/>
              </a:rPr>
              <a:t>T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85" dirty="0">
                <a:latin typeface="IPAexGothic"/>
                <a:cs typeface="IPAexGothic"/>
              </a:rPr>
              <a:t>20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243604" y="4142810"/>
            <a:ext cx="1332865" cy="638175"/>
            <a:chOff x="5654421" y="2101976"/>
            <a:chExt cx="1332865" cy="638175"/>
          </a:xfrm>
        </p:grpSpPr>
        <p:sp>
          <p:nvSpPr>
            <p:cNvPr id="55" name="object 55"/>
            <p:cNvSpPr/>
            <p:nvPr/>
          </p:nvSpPr>
          <p:spPr>
            <a:xfrm>
              <a:off x="5663946" y="2111501"/>
              <a:ext cx="1313815" cy="619125"/>
            </a:xfrm>
            <a:custGeom>
              <a:avLst/>
              <a:gdLst/>
              <a:ahLst/>
              <a:cxnLst/>
              <a:rect l="l" t="t" r="r" b="b"/>
              <a:pathLst>
                <a:path w="1313815" h="619125">
                  <a:moveTo>
                    <a:pt x="1191933" y="0"/>
                  </a:moveTo>
                  <a:lnTo>
                    <a:pt x="1191933" y="79641"/>
                  </a:lnTo>
                  <a:lnTo>
                    <a:pt x="0" y="79641"/>
                  </a:lnTo>
                  <a:lnTo>
                    <a:pt x="0" y="539102"/>
                  </a:lnTo>
                  <a:lnTo>
                    <a:pt x="1191933" y="539102"/>
                  </a:lnTo>
                  <a:lnTo>
                    <a:pt x="1191933" y="618744"/>
                  </a:lnTo>
                  <a:lnTo>
                    <a:pt x="1313688" y="309372"/>
                  </a:lnTo>
                  <a:lnTo>
                    <a:pt x="119193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663946" y="2111501"/>
              <a:ext cx="1313815" cy="619125"/>
            </a:xfrm>
            <a:custGeom>
              <a:avLst/>
              <a:gdLst/>
              <a:ahLst/>
              <a:cxnLst/>
              <a:rect l="l" t="t" r="r" b="b"/>
              <a:pathLst>
                <a:path w="1313815" h="619125">
                  <a:moveTo>
                    <a:pt x="0" y="79641"/>
                  </a:moveTo>
                  <a:lnTo>
                    <a:pt x="1191933" y="79641"/>
                  </a:lnTo>
                  <a:lnTo>
                    <a:pt x="1191933" y="0"/>
                  </a:lnTo>
                  <a:lnTo>
                    <a:pt x="1313688" y="309372"/>
                  </a:lnTo>
                  <a:lnTo>
                    <a:pt x="1191933" y="618744"/>
                  </a:lnTo>
                  <a:lnTo>
                    <a:pt x="1191933" y="539102"/>
                  </a:lnTo>
                  <a:lnTo>
                    <a:pt x="0" y="539102"/>
                  </a:lnTo>
                  <a:lnTo>
                    <a:pt x="0" y="7964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5409275" y="4248627"/>
            <a:ext cx="832485" cy="379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2570">
              <a:lnSpc>
                <a:spcPts val="157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  <a:latin typeface="IPAexGothic"/>
                <a:cs typeface="IPAexGothic"/>
              </a:rPr>
              <a:t>Fiber</a:t>
            </a:r>
            <a:endParaRPr sz="1400">
              <a:latin typeface="IPAexGothic"/>
              <a:cs typeface="IPAexGothic"/>
            </a:endParaRPr>
          </a:p>
          <a:p>
            <a:pPr marL="12700">
              <a:lnSpc>
                <a:spcPts val="1210"/>
              </a:lnSpc>
            </a:pPr>
            <a:r>
              <a:rPr sz="1100" spc="-5" dirty="0">
                <a:latin typeface="IPAexGothic"/>
                <a:cs typeface="IPAexGothic"/>
              </a:rPr>
              <a:t>D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35" dirty="0">
                <a:latin typeface="IPAexGothic"/>
                <a:cs typeface="IPAexGothic"/>
              </a:rPr>
              <a:t>T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85" dirty="0">
                <a:latin typeface="IPAexGothic"/>
                <a:cs typeface="IPAexGothic"/>
              </a:rPr>
              <a:t>32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5232936" y="2338395"/>
            <a:ext cx="5024120" cy="1453515"/>
            <a:chOff x="5643753" y="297561"/>
            <a:chExt cx="5024120" cy="1453515"/>
          </a:xfrm>
        </p:grpSpPr>
        <p:sp>
          <p:nvSpPr>
            <p:cNvPr id="59" name="object 59"/>
            <p:cNvSpPr/>
            <p:nvPr/>
          </p:nvSpPr>
          <p:spPr>
            <a:xfrm>
              <a:off x="5653278" y="1428750"/>
              <a:ext cx="1243965" cy="312420"/>
            </a:xfrm>
            <a:custGeom>
              <a:avLst/>
              <a:gdLst/>
              <a:ahLst/>
              <a:cxnLst/>
              <a:rect l="l" t="t" r="r" b="b"/>
              <a:pathLst>
                <a:path w="1243965" h="312419">
                  <a:moveTo>
                    <a:pt x="88011" y="0"/>
                  </a:moveTo>
                  <a:lnTo>
                    <a:pt x="0" y="156210"/>
                  </a:lnTo>
                  <a:lnTo>
                    <a:pt x="88011" y="312420"/>
                  </a:lnTo>
                  <a:lnTo>
                    <a:pt x="88011" y="234315"/>
                  </a:lnTo>
                  <a:lnTo>
                    <a:pt x="1243584" y="234315"/>
                  </a:lnTo>
                  <a:lnTo>
                    <a:pt x="1243584" y="78105"/>
                  </a:lnTo>
                  <a:lnTo>
                    <a:pt x="88011" y="78105"/>
                  </a:lnTo>
                  <a:lnTo>
                    <a:pt x="8801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653278" y="1428750"/>
              <a:ext cx="1243965" cy="312420"/>
            </a:xfrm>
            <a:custGeom>
              <a:avLst/>
              <a:gdLst/>
              <a:ahLst/>
              <a:cxnLst/>
              <a:rect l="l" t="t" r="r" b="b"/>
              <a:pathLst>
                <a:path w="1243965" h="312419">
                  <a:moveTo>
                    <a:pt x="0" y="156210"/>
                  </a:moveTo>
                  <a:lnTo>
                    <a:pt x="88011" y="0"/>
                  </a:lnTo>
                  <a:lnTo>
                    <a:pt x="88011" y="78105"/>
                  </a:lnTo>
                  <a:lnTo>
                    <a:pt x="1243584" y="78105"/>
                  </a:lnTo>
                  <a:lnTo>
                    <a:pt x="1243584" y="234315"/>
                  </a:lnTo>
                  <a:lnTo>
                    <a:pt x="88011" y="234315"/>
                  </a:lnTo>
                  <a:lnTo>
                    <a:pt x="88011" y="312420"/>
                  </a:lnTo>
                  <a:lnTo>
                    <a:pt x="0" y="15621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291322" y="307086"/>
              <a:ext cx="2367280" cy="603885"/>
            </a:xfrm>
            <a:custGeom>
              <a:avLst/>
              <a:gdLst/>
              <a:ahLst/>
              <a:cxnLst/>
              <a:rect l="l" t="t" r="r" b="b"/>
              <a:pathLst>
                <a:path w="2367279" h="603885">
                  <a:moveTo>
                    <a:pt x="94881" y="0"/>
                  </a:moveTo>
                  <a:lnTo>
                    <a:pt x="0" y="301752"/>
                  </a:lnTo>
                  <a:lnTo>
                    <a:pt x="94881" y="603504"/>
                  </a:lnTo>
                  <a:lnTo>
                    <a:pt x="94881" y="577977"/>
                  </a:lnTo>
                  <a:lnTo>
                    <a:pt x="2366772" y="577977"/>
                  </a:lnTo>
                  <a:lnTo>
                    <a:pt x="2366772" y="25527"/>
                  </a:lnTo>
                  <a:lnTo>
                    <a:pt x="94881" y="25527"/>
                  </a:lnTo>
                  <a:lnTo>
                    <a:pt x="9488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291322" y="307086"/>
              <a:ext cx="2367280" cy="603885"/>
            </a:xfrm>
            <a:custGeom>
              <a:avLst/>
              <a:gdLst/>
              <a:ahLst/>
              <a:cxnLst/>
              <a:rect l="l" t="t" r="r" b="b"/>
              <a:pathLst>
                <a:path w="2367279" h="603885">
                  <a:moveTo>
                    <a:pt x="0" y="301752"/>
                  </a:moveTo>
                  <a:lnTo>
                    <a:pt x="94881" y="0"/>
                  </a:lnTo>
                  <a:lnTo>
                    <a:pt x="94881" y="25527"/>
                  </a:lnTo>
                  <a:lnTo>
                    <a:pt x="2366772" y="25527"/>
                  </a:lnTo>
                  <a:lnTo>
                    <a:pt x="2366772" y="577977"/>
                  </a:lnTo>
                  <a:lnTo>
                    <a:pt x="94881" y="577977"/>
                  </a:lnTo>
                  <a:lnTo>
                    <a:pt x="94881" y="603504"/>
                  </a:lnTo>
                  <a:lnTo>
                    <a:pt x="0" y="30175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8418185" y="2387734"/>
            <a:ext cx="115443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045">
              <a:lnSpc>
                <a:spcPts val="202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IPAexGothic"/>
                <a:cs typeface="IPAexGothic"/>
              </a:rPr>
              <a:t>Ethernet</a:t>
            </a:r>
            <a:endParaRPr sz="1800">
              <a:latin typeface="IPAexGothic"/>
              <a:cs typeface="IPAexGothic"/>
            </a:endParaRPr>
          </a:p>
          <a:p>
            <a:pPr marL="12700">
              <a:lnSpc>
                <a:spcPts val="1300"/>
              </a:lnSpc>
            </a:pPr>
            <a:r>
              <a:rPr sz="1200" spc="5" dirty="0">
                <a:latin typeface="IPAexGothic"/>
                <a:cs typeface="IPAexGothic"/>
              </a:rPr>
              <a:t>SC(bit)</a:t>
            </a:r>
            <a:endParaRPr sz="1200">
              <a:latin typeface="IPAexGothic"/>
              <a:cs typeface="IPAexGothic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6260112" y="2847410"/>
            <a:ext cx="1885950" cy="615315"/>
            <a:chOff x="6670929" y="806576"/>
            <a:chExt cx="1885950" cy="615315"/>
          </a:xfrm>
        </p:grpSpPr>
        <p:sp>
          <p:nvSpPr>
            <p:cNvPr id="65" name="object 65"/>
            <p:cNvSpPr/>
            <p:nvPr/>
          </p:nvSpPr>
          <p:spPr>
            <a:xfrm>
              <a:off x="6680454" y="816101"/>
              <a:ext cx="1866900" cy="596265"/>
            </a:xfrm>
            <a:custGeom>
              <a:avLst/>
              <a:gdLst/>
              <a:ahLst/>
              <a:cxnLst/>
              <a:rect l="l" t="t" r="r" b="b"/>
              <a:pathLst>
                <a:path w="1866900" h="596265">
                  <a:moveTo>
                    <a:pt x="933450" y="0"/>
                  </a:moveTo>
                  <a:lnTo>
                    <a:pt x="0" y="104901"/>
                  </a:lnTo>
                  <a:lnTo>
                    <a:pt x="352145" y="104901"/>
                  </a:lnTo>
                  <a:lnTo>
                    <a:pt x="352145" y="490981"/>
                  </a:lnTo>
                  <a:lnTo>
                    <a:pt x="0" y="490981"/>
                  </a:lnTo>
                  <a:lnTo>
                    <a:pt x="933450" y="595883"/>
                  </a:lnTo>
                  <a:lnTo>
                    <a:pt x="1866900" y="490981"/>
                  </a:lnTo>
                  <a:lnTo>
                    <a:pt x="1514754" y="490981"/>
                  </a:lnTo>
                  <a:lnTo>
                    <a:pt x="1514754" y="104901"/>
                  </a:lnTo>
                  <a:lnTo>
                    <a:pt x="1866900" y="104901"/>
                  </a:lnTo>
                  <a:lnTo>
                    <a:pt x="93345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680454" y="816101"/>
              <a:ext cx="1866900" cy="596265"/>
            </a:xfrm>
            <a:custGeom>
              <a:avLst/>
              <a:gdLst/>
              <a:ahLst/>
              <a:cxnLst/>
              <a:rect l="l" t="t" r="r" b="b"/>
              <a:pathLst>
                <a:path w="1866900" h="596265">
                  <a:moveTo>
                    <a:pt x="0" y="104901"/>
                  </a:moveTo>
                  <a:lnTo>
                    <a:pt x="933450" y="0"/>
                  </a:lnTo>
                  <a:lnTo>
                    <a:pt x="1866900" y="104901"/>
                  </a:lnTo>
                  <a:lnTo>
                    <a:pt x="1514754" y="104901"/>
                  </a:lnTo>
                  <a:lnTo>
                    <a:pt x="1514754" y="490981"/>
                  </a:lnTo>
                  <a:lnTo>
                    <a:pt x="1866900" y="490981"/>
                  </a:lnTo>
                  <a:lnTo>
                    <a:pt x="933450" y="595883"/>
                  </a:lnTo>
                  <a:lnTo>
                    <a:pt x="0" y="490981"/>
                  </a:lnTo>
                  <a:lnTo>
                    <a:pt x="352145" y="490981"/>
                  </a:lnTo>
                  <a:lnTo>
                    <a:pt x="352145" y="104901"/>
                  </a:lnTo>
                  <a:lnTo>
                    <a:pt x="0" y="10490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6994781" y="2912473"/>
            <a:ext cx="416559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034" marR="5080" indent="-13970">
              <a:lnSpc>
                <a:spcPct val="100000"/>
              </a:lnSpc>
              <a:spcBef>
                <a:spcPts val="105"/>
              </a:spcBef>
            </a:pPr>
            <a:r>
              <a:rPr sz="1400" spc="15" dirty="0">
                <a:solidFill>
                  <a:srgbClr val="FFFFFF"/>
                </a:solidFill>
                <a:latin typeface="IPAexGothic"/>
                <a:cs typeface="IPAexGothic"/>
              </a:rPr>
              <a:t>V</a:t>
            </a:r>
            <a:r>
              <a:rPr sz="1400" spc="30" dirty="0">
                <a:solidFill>
                  <a:srgbClr val="FFFFFF"/>
                </a:solidFill>
                <a:latin typeface="IPAexGothic"/>
                <a:cs typeface="IPAexGothic"/>
              </a:rPr>
              <a:t>M</a:t>
            </a:r>
            <a:r>
              <a:rPr sz="1400" spc="20" dirty="0">
                <a:solidFill>
                  <a:srgbClr val="FFFFFF"/>
                </a:solidFill>
                <a:latin typeface="IPAexGothic"/>
                <a:cs typeface="IPAexGothic"/>
              </a:rPr>
              <a:t>E  </a:t>
            </a:r>
            <a:r>
              <a:rPr sz="1400" spc="-5" dirty="0">
                <a:solidFill>
                  <a:srgbClr val="FFFFFF"/>
                </a:solidFill>
                <a:latin typeface="IPAexGothic"/>
                <a:cs typeface="IPAexGothic"/>
              </a:rPr>
              <a:t>B</a:t>
            </a:r>
            <a:r>
              <a:rPr sz="1400" spc="5" dirty="0">
                <a:solidFill>
                  <a:srgbClr val="FFFFFF"/>
                </a:solidFill>
                <a:latin typeface="IPAexGothic"/>
                <a:cs typeface="IPAexGothic"/>
              </a:rPr>
              <a:t>U</a:t>
            </a:r>
            <a:r>
              <a:rPr sz="1400" spc="60" dirty="0">
                <a:solidFill>
                  <a:srgbClr val="FFFFFF"/>
                </a:solidFill>
                <a:latin typeface="IPAexGothic"/>
                <a:cs typeface="IPAexGothic"/>
              </a:rPr>
              <a:t>S</a:t>
            </a:r>
            <a:endParaRPr sz="1400">
              <a:latin typeface="IPAexGothic"/>
              <a:cs typeface="IPAexGothic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2134643" y="2877256"/>
            <a:ext cx="4625340" cy="964565"/>
            <a:chOff x="2545460" y="836422"/>
            <a:chExt cx="4625340" cy="964565"/>
          </a:xfrm>
        </p:grpSpPr>
        <p:sp>
          <p:nvSpPr>
            <p:cNvPr id="69" name="object 69"/>
            <p:cNvSpPr/>
            <p:nvPr/>
          </p:nvSpPr>
          <p:spPr>
            <a:xfrm>
              <a:off x="7132320" y="842772"/>
              <a:ext cx="0" cy="477520"/>
            </a:xfrm>
            <a:custGeom>
              <a:avLst/>
              <a:gdLst/>
              <a:ahLst/>
              <a:cxnLst/>
              <a:rect l="l" t="t" r="r" b="b"/>
              <a:pathLst>
                <a:path h="477519">
                  <a:moveTo>
                    <a:pt x="0" y="0"/>
                  </a:moveTo>
                  <a:lnTo>
                    <a:pt x="0" y="477202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7094220" y="130727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554985" y="1488186"/>
              <a:ext cx="1833880" cy="303530"/>
            </a:xfrm>
            <a:custGeom>
              <a:avLst/>
              <a:gdLst/>
              <a:ahLst/>
              <a:cxnLst/>
              <a:rect l="l" t="t" r="r" b="b"/>
              <a:pathLst>
                <a:path w="1833879" h="303530">
                  <a:moveTo>
                    <a:pt x="1747939" y="0"/>
                  </a:moveTo>
                  <a:lnTo>
                    <a:pt x="1747939" y="75818"/>
                  </a:lnTo>
                  <a:lnTo>
                    <a:pt x="0" y="75818"/>
                  </a:lnTo>
                  <a:lnTo>
                    <a:pt x="0" y="227456"/>
                  </a:lnTo>
                  <a:lnTo>
                    <a:pt x="1747939" y="227456"/>
                  </a:lnTo>
                  <a:lnTo>
                    <a:pt x="1747939" y="303275"/>
                  </a:lnTo>
                  <a:lnTo>
                    <a:pt x="1833372" y="151637"/>
                  </a:lnTo>
                  <a:lnTo>
                    <a:pt x="174793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554985" y="1488186"/>
              <a:ext cx="1833880" cy="303530"/>
            </a:xfrm>
            <a:custGeom>
              <a:avLst/>
              <a:gdLst/>
              <a:ahLst/>
              <a:cxnLst/>
              <a:rect l="l" t="t" r="r" b="b"/>
              <a:pathLst>
                <a:path w="1833879" h="303530">
                  <a:moveTo>
                    <a:pt x="1833372" y="151637"/>
                  </a:moveTo>
                  <a:lnTo>
                    <a:pt x="1747939" y="303275"/>
                  </a:lnTo>
                  <a:lnTo>
                    <a:pt x="1747939" y="227456"/>
                  </a:lnTo>
                  <a:lnTo>
                    <a:pt x="0" y="227456"/>
                  </a:lnTo>
                  <a:lnTo>
                    <a:pt x="0" y="75818"/>
                  </a:lnTo>
                  <a:lnTo>
                    <a:pt x="1747939" y="75818"/>
                  </a:lnTo>
                  <a:lnTo>
                    <a:pt x="1747939" y="0"/>
                  </a:lnTo>
                  <a:lnTo>
                    <a:pt x="1833372" y="151637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5545559" y="3488723"/>
            <a:ext cx="692785" cy="495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320">
              <a:lnSpc>
                <a:spcPct val="140300"/>
              </a:lnSpc>
              <a:spcBef>
                <a:spcPts val="100"/>
              </a:spcBef>
            </a:pPr>
            <a:r>
              <a:rPr sz="1100" spc="45" dirty="0">
                <a:latin typeface="IPAexGothic"/>
                <a:cs typeface="IPAexGothic"/>
              </a:rPr>
              <a:t>S</a:t>
            </a:r>
            <a:r>
              <a:rPr sz="1100" spc="-30" dirty="0">
                <a:latin typeface="IPAexGothic"/>
                <a:cs typeface="IPAexGothic"/>
              </a:rPr>
              <a:t>C</a:t>
            </a:r>
            <a:r>
              <a:rPr sz="1100" spc="-25" dirty="0">
                <a:latin typeface="IPAexGothic"/>
                <a:cs typeface="IPAexGothic"/>
              </a:rPr>
              <a:t>_</a:t>
            </a:r>
            <a:r>
              <a:rPr sz="1100" spc="-15" dirty="0">
                <a:latin typeface="IPAexGothic"/>
                <a:cs typeface="IPAexGothic"/>
              </a:rPr>
              <a:t>i</a:t>
            </a:r>
            <a:r>
              <a:rPr sz="1100" spc="-30" dirty="0">
                <a:latin typeface="IPAexGothic"/>
                <a:cs typeface="IPAexGothic"/>
              </a:rPr>
              <a:t>n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  </a:t>
            </a:r>
            <a:r>
              <a:rPr sz="1100" spc="-10" dirty="0">
                <a:latin typeface="IPAexGothic"/>
                <a:cs typeface="IPAexGothic"/>
              </a:rPr>
              <a:t>SC_OUT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678229" y="3568516"/>
            <a:ext cx="57404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45" dirty="0">
                <a:latin typeface="IPAexGothic"/>
                <a:cs typeface="IPAexGothic"/>
              </a:rPr>
              <a:t>S</a:t>
            </a:r>
            <a:r>
              <a:rPr sz="1100" spc="-30" dirty="0">
                <a:latin typeface="IPAexGothic"/>
                <a:cs typeface="IPAexGothic"/>
              </a:rPr>
              <a:t>C</a:t>
            </a:r>
            <a:r>
              <a:rPr sz="1100" spc="-25" dirty="0">
                <a:latin typeface="IPAexGothic"/>
                <a:cs typeface="IPAexGothic"/>
              </a:rPr>
              <a:t>_</a:t>
            </a:r>
            <a:r>
              <a:rPr sz="1100" spc="-75" dirty="0">
                <a:latin typeface="IPAexGothic"/>
                <a:cs typeface="IPAexGothic"/>
              </a:rPr>
              <a:t>O</a:t>
            </a:r>
            <a:r>
              <a:rPr sz="1100" spc="-10" dirty="0">
                <a:latin typeface="IPAexGothic"/>
                <a:cs typeface="IPAexGothic"/>
              </a:rPr>
              <a:t>U</a:t>
            </a:r>
            <a:r>
              <a:rPr sz="1100" spc="35" dirty="0">
                <a:latin typeface="IPAexGothic"/>
                <a:cs typeface="IPAexGothic"/>
              </a:rPr>
              <a:t>T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7877076" y="3507303"/>
            <a:ext cx="2386330" cy="639445"/>
            <a:chOff x="8287893" y="1466469"/>
            <a:chExt cx="2386330" cy="639445"/>
          </a:xfrm>
        </p:grpSpPr>
        <p:sp>
          <p:nvSpPr>
            <p:cNvPr id="76" name="object 76"/>
            <p:cNvSpPr/>
            <p:nvPr/>
          </p:nvSpPr>
          <p:spPr>
            <a:xfrm>
              <a:off x="8297418" y="1475994"/>
              <a:ext cx="2367280" cy="620395"/>
            </a:xfrm>
            <a:custGeom>
              <a:avLst/>
              <a:gdLst/>
              <a:ahLst/>
              <a:cxnLst/>
              <a:rect l="l" t="t" r="r" b="b"/>
              <a:pathLst>
                <a:path w="2367279" h="620394">
                  <a:moveTo>
                    <a:pt x="2244725" y="0"/>
                  </a:moveTo>
                  <a:lnTo>
                    <a:pt x="2244725" y="79832"/>
                  </a:lnTo>
                  <a:lnTo>
                    <a:pt x="0" y="79832"/>
                  </a:lnTo>
                  <a:lnTo>
                    <a:pt x="0" y="540435"/>
                  </a:lnTo>
                  <a:lnTo>
                    <a:pt x="2244725" y="540435"/>
                  </a:lnTo>
                  <a:lnTo>
                    <a:pt x="2244725" y="620268"/>
                  </a:lnTo>
                  <a:lnTo>
                    <a:pt x="2366772" y="310134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8297418" y="1475994"/>
              <a:ext cx="2367280" cy="620395"/>
            </a:xfrm>
            <a:custGeom>
              <a:avLst/>
              <a:gdLst/>
              <a:ahLst/>
              <a:cxnLst/>
              <a:rect l="l" t="t" r="r" b="b"/>
              <a:pathLst>
                <a:path w="2367279" h="620394">
                  <a:moveTo>
                    <a:pt x="0" y="79832"/>
                  </a:moveTo>
                  <a:lnTo>
                    <a:pt x="2244725" y="79832"/>
                  </a:lnTo>
                  <a:lnTo>
                    <a:pt x="2244725" y="0"/>
                  </a:lnTo>
                  <a:lnTo>
                    <a:pt x="2366772" y="310134"/>
                  </a:lnTo>
                  <a:lnTo>
                    <a:pt x="2244725" y="620268"/>
                  </a:lnTo>
                  <a:lnTo>
                    <a:pt x="2244725" y="540435"/>
                  </a:lnTo>
                  <a:lnTo>
                    <a:pt x="0" y="540435"/>
                  </a:lnTo>
                  <a:lnTo>
                    <a:pt x="0" y="7983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8496734" y="3614198"/>
            <a:ext cx="10541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0" dirty="0">
                <a:solidFill>
                  <a:srgbClr val="FFFFFF"/>
                </a:solidFill>
                <a:latin typeface="IPAexGothic"/>
                <a:cs typeface="IPAexGothic"/>
              </a:rPr>
              <a:t>DIO</a:t>
            </a:r>
            <a:r>
              <a:rPr lang="en-US" altLang="ja-JP" sz="1400" spc="-40" dirty="0">
                <a:solidFill>
                  <a:srgbClr val="FFFFFF"/>
                </a:solidFill>
                <a:latin typeface="IPAexGothic"/>
                <a:cs typeface="IPAexGothic"/>
              </a:rPr>
              <a:t> Cable</a:t>
            </a:r>
            <a:endParaRPr sz="1400" dirty="0">
              <a:latin typeface="IPAexGothic"/>
              <a:cs typeface="IPAexGothic"/>
            </a:endParaRPr>
          </a:p>
        </p:txBody>
      </p:sp>
      <p:sp>
        <p:nvSpPr>
          <p:cNvPr id="89" name="タイトル 88">
            <a:extLst>
              <a:ext uri="{FF2B5EF4-FFF2-40B4-BE49-F238E27FC236}">
                <a16:creationId xmlns:a16="http://schemas.microsoft.com/office/drawing/2014/main" id="{E0A4CF13-820B-EB4F-BF1C-E3503DB70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FVTX Slow Control System</a:t>
            </a:r>
            <a:endParaRPr lang="ja-JP" altLang="en-US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626525C7-C17E-3141-8A50-E2401A963E1B}"/>
              </a:ext>
            </a:extLst>
          </p:cNvPr>
          <p:cNvSpPr txBox="1"/>
          <p:nvPr/>
        </p:nvSpPr>
        <p:spPr>
          <a:xfrm>
            <a:off x="8628177" y="568238"/>
            <a:ext cx="21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SC command Flow</a:t>
            </a:r>
            <a:endParaRPr kumimoji="1" lang="ja-JP" altLang="en-US"/>
          </a:p>
        </p:txBody>
      </p:sp>
      <p:sp>
        <p:nvSpPr>
          <p:cNvPr id="91" name="左矢印 90">
            <a:extLst>
              <a:ext uri="{FF2B5EF4-FFF2-40B4-BE49-F238E27FC236}">
                <a16:creationId xmlns:a16="http://schemas.microsoft.com/office/drawing/2014/main" id="{41C1E2BA-A539-8347-B19A-0B54E2362C8F}"/>
              </a:ext>
            </a:extLst>
          </p:cNvPr>
          <p:cNvSpPr/>
          <p:nvPr/>
        </p:nvSpPr>
        <p:spPr>
          <a:xfrm>
            <a:off x="8995400" y="1934817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左矢印 91">
            <a:extLst>
              <a:ext uri="{FF2B5EF4-FFF2-40B4-BE49-F238E27FC236}">
                <a16:creationId xmlns:a16="http://schemas.microsoft.com/office/drawing/2014/main" id="{08F4CD27-098A-374D-ABCD-3A769AD61BD8}"/>
              </a:ext>
            </a:extLst>
          </p:cNvPr>
          <p:cNvSpPr/>
          <p:nvPr/>
        </p:nvSpPr>
        <p:spPr>
          <a:xfrm rot="16200000">
            <a:off x="7546110" y="3002384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左矢印 92">
            <a:extLst>
              <a:ext uri="{FF2B5EF4-FFF2-40B4-BE49-F238E27FC236}">
                <a16:creationId xmlns:a16="http://schemas.microsoft.com/office/drawing/2014/main" id="{A502DA38-04CA-9344-8F7B-2C0C45C1A6B8}"/>
              </a:ext>
            </a:extLst>
          </p:cNvPr>
          <p:cNvSpPr/>
          <p:nvPr/>
        </p:nvSpPr>
        <p:spPr>
          <a:xfrm>
            <a:off x="6244015" y="3369804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左矢印 93">
            <a:extLst>
              <a:ext uri="{FF2B5EF4-FFF2-40B4-BE49-F238E27FC236}">
                <a16:creationId xmlns:a16="http://schemas.microsoft.com/office/drawing/2014/main" id="{3F29DE46-D5D7-574C-9FA1-CC07E341B3A6}"/>
              </a:ext>
            </a:extLst>
          </p:cNvPr>
          <p:cNvSpPr/>
          <p:nvPr/>
        </p:nvSpPr>
        <p:spPr>
          <a:xfrm>
            <a:off x="3745843" y="4450606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49AE82BD-D9A3-224F-99C0-3EB44AD4A75D}"/>
              </a:ext>
            </a:extLst>
          </p:cNvPr>
          <p:cNvSpPr txBox="1"/>
          <p:nvPr/>
        </p:nvSpPr>
        <p:spPr>
          <a:xfrm>
            <a:off x="36832" y="6447047"/>
            <a:ext cx="323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Courtesy of Takashi </a:t>
            </a:r>
            <a:r>
              <a:rPr kumimoji="1" lang="en-US" altLang="ja-JP" dirty="0" err="1"/>
              <a:t>Hachiya</a:t>
            </a:r>
            <a:endParaRPr kumimoji="1" lang="ja-JP" altLang="en-US"/>
          </a:p>
        </p:txBody>
      </p:sp>
      <p:sp>
        <p:nvSpPr>
          <p:cNvPr id="100" name="左矢印 99">
            <a:extLst>
              <a:ext uri="{FF2B5EF4-FFF2-40B4-BE49-F238E27FC236}">
                <a16:creationId xmlns:a16="http://schemas.microsoft.com/office/drawing/2014/main" id="{545AA361-734C-444D-94ED-A6AF6E334E23}"/>
              </a:ext>
            </a:extLst>
          </p:cNvPr>
          <p:cNvSpPr/>
          <p:nvPr/>
        </p:nvSpPr>
        <p:spPr>
          <a:xfrm>
            <a:off x="8227786" y="541826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左矢印 100">
            <a:extLst>
              <a:ext uri="{FF2B5EF4-FFF2-40B4-BE49-F238E27FC236}">
                <a16:creationId xmlns:a16="http://schemas.microsoft.com/office/drawing/2014/main" id="{6C2F76F1-4315-FA4A-A056-6B47B860F2D9}"/>
              </a:ext>
            </a:extLst>
          </p:cNvPr>
          <p:cNvSpPr/>
          <p:nvPr/>
        </p:nvSpPr>
        <p:spPr>
          <a:xfrm rot="10800000">
            <a:off x="8243864" y="1011227"/>
            <a:ext cx="400391" cy="380337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084772FA-7F25-9E4C-A94C-B789E2EF2A19}"/>
              </a:ext>
            </a:extLst>
          </p:cNvPr>
          <p:cNvSpPr txBox="1"/>
          <p:nvPr/>
        </p:nvSpPr>
        <p:spPr>
          <a:xfrm>
            <a:off x="8628176" y="1026634"/>
            <a:ext cx="3433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FPHX Register Readback Flow</a:t>
            </a:r>
            <a:endParaRPr kumimoji="1" lang="ja-JP" altLang="en-US"/>
          </a:p>
        </p:txBody>
      </p:sp>
      <p:sp>
        <p:nvSpPr>
          <p:cNvPr id="105" name="左矢印 104">
            <a:extLst>
              <a:ext uri="{FF2B5EF4-FFF2-40B4-BE49-F238E27FC236}">
                <a16:creationId xmlns:a16="http://schemas.microsoft.com/office/drawing/2014/main" id="{5CC70925-02F8-E24C-A3D5-E9F11EAD3BCB}"/>
              </a:ext>
            </a:extLst>
          </p:cNvPr>
          <p:cNvSpPr/>
          <p:nvPr/>
        </p:nvSpPr>
        <p:spPr>
          <a:xfrm rot="10800000">
            <a:off x="3744902" y="3376349"/>
            <a:ext cx="400391" cy="380337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左矢印 105">
            <a:extLst>
              <a:ext uri="{FF2B5EF4-FFF2-40B4-BE49-F238E27FC236}">
                <a16:creationId xmlns:a16="http://schemas.microsoft.com/office/drawing/2014/main" id="{A8117EAD-DE6A-D345-A703-CC52E2C8578C}"/>
              </a:ext>
            </a:extLst>
          </p:cNvPr>
          <p:cNvSpPr/>
          <p:nvPr/>
        </p:nvSpPr>
        <p:spPr>
          <a:xfrm rot="10800000">
            <a:off x="6283012" y="3700977"/>
            <a:ext cx="400391" cy="380337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左矢印 106">
            <a:extLst>
              <a:ext uri="{FF2B5EF4-FFF2-40B4-BE49-F238E27FC236}">
                <a16:creationId xmlns:a16="http://schemas.microsoft.com/office/drawing/2014/main" id="{0B86D9C2-9C2B-714E-BAAC-1BF290D7A607}"/>
              </a:ext>
            </a:extLst>
          </p:cNvPr>
          <p:cNvSpPr/>
          <p:nvPr/>
        </p:nvSpPr>
        <p:spPr>
          <a:xfrm rot="5400000">
            <a:off x="6477183" y="2911891"/>
            <a:ext cx="400391" cy="380337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左矢印 107">
            <a:extLst>
              <a:ext uri="{FF2B5EF4-FFF2-40B4-BE49-F238E27FC236}">
                <a16:creationId xmlns:a16="http://schemas.microsoft.com/office/drawing/2014/main" id="{341B04DF-13CB-1848-B949-63DFA44DF67F}"/>
              </a:ext>
            </a:extLst>
          </p:cNvPr>
          <p:cNvSpPr/>
          <p:nvPr/>
        </p:nvSpPr>
        <p:spPr>
          <a:xfrm rot="10800000">
            <a:off x="9026433" y="2719178"/>
            <a:ext cx="400391" cy="380337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07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object 29">
            <a:extLst>
              <a:ext uri="{FF2B5EF4-FFF2-40B4-BE49-F238E27FC236}">
                <a16:creationId xmlns:a16="http://schemas.microsoft.com/office/drawing/2014/main" id="{1DADAE83-F7E9-C941-BC55-036381E7BB0A}"/>
              </a:ext>
            </a:extLst>
          </p:cNvPr>
          <p:cNvGrpSpPr/>
          <p:nvPr/>
        </p:nvGrpSpPr>
        <p:grpSpPr>
          <a:xfrm>
            <a:off x="10150502" y="3402324"/>
            <a:ext cx="1643380" cy="833693"/>
            <a:chOff x="10554969" y="267970"/>
            <a:chExt cx="1643380" cy="2643505"/>
          </a:xfrm>
        </p:grpSpPr>
        <p:sp>
          <p:nvSpPr>
            <p:cNvPr id="100" name="object 30">
              <a:extLst>
                <a:ext uri="{FF2B5EF4-FFF2-40B4-BE49-F238E27FC236}">
                  <a16:creationId xmlns:a16="http://schemas.microsoft.com/office/drawing/2014/main" id="{3F0CAF2C-FBD2-C542-8C80-8E2A893DCE15}"/>
                </a:ext>
              </a:extLst>
            </p:cNvPr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1630679" y="0"/>
                  </a:moveTo>
                  <a:lnTo>
                    <a:pt x="0" y="0"/>
                  </a:lnTo>
                  <a:lnTo>
                    <a:pt x="0" y="2630424"/>
                  </a:lnTo>
                  <a:lnTo>
                    <a:pt x="1630679" y="2630424"/>
                  </a:lnTo>
                  <a:lnTo>
                    <a:pt x="163067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DCM-II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01" name="object 31">
              <a:extLst>
                <a:ext uri="{FF2B5EF4-FFF2-40B4-BE49-F238E27FC236}">
                  <a16:creationId xmlns:a16="http://schemas.microsoft.com/office/drawing/2014/main" id="{1A3F095B-F4DA-5E49-A9E0-BE1B365D9DF0}"/>
                </a:ext>
              </a:extLst>
            </p:cNvPr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0" y="0"/>
                  </a:moveTo>
                  <a:lnTo>
                    <a:pt x="1630679" y="0"/>
                  </a:lnTo>
                  <a:lnTo>
                    <a:pt x="1630679" y="2630424"/>
                  </a:lnTo>
                  <a:lnTo>
                    <a:pt x="0" y="263042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4"/>
          <p:cNvGrpSpPr/>
          <p:nvPr/>
        </p:nvGrpSpPr>
        <p:grpSpPr>
          <a:xfrm>
            <a:off x="433224" y="3018987"/>
            <a:ext cx="6113780" cy="2065020"/>
            <a:chOff x="844041" y="978153"/>
            <a:chExt cx="6113780" cy="2065020"/>
          </a:xfrm>
        </p:grpSpPr>
        <p:sp>
          <p:nvSpPr>
            <p:cNvPr id="5" name="object 5"/>
            <p:cNvSpPr/>
            <p:nvPr/>
          </p:nvSpPr>
          <p:spPr>
            <a:xfrm>
              <a:off x="2532887" y="2375915"/>
              <a:ext cx="1777364" cy="0"/>
            </a:xfrm>
            <a:custGeom>
              <a:avLst/>
              <a:gdLst/>
              <a:ahLst/>
              <a:cxnLst/>
              <a:rect l="l" t="t" r="r" b="b"/>
              <a:pathLst>
                <a:path w="1777364">
                  <a:moveTo>
                    <a:pt x="1777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97489" y="233781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51353" y="1664969"/>
              <a:ext cx="1983105" cy="1377950"/>
            </a:xfrm>
            <a:custGeom>
              <a:avLst/>
              <a:gdLst/>
              <a:ahLst/>
              <a:cxnLst/>
              <a:rect l="l" t="t" r="r" b="b"/>
              <a:pathLst>
                <a:path w="1983104" h="1377950">
                  <a:moveTo>
                    <a:pt x="1779981" y="0"/>
                  </a:moveTo>
                  <a:lnTo>
                    <a:pt x="1779981" y="215303"/>
                  </a:lnTo>
                  <a:lnTo>
                    <a:pt x="202742" y="215303"/>
                  </a:lnTo>
                  <a:lnTo>
                    <a:pt x="202742" y="0"/>
                  </a:lnTo>
                  <a:lnTo>
                    <a:pt x="0" y="688848"/>
                  </a:lnTo>
                  <a:lnTo>
                    <a:pt x="202742" y="1377696"/>
                  </a:lnTo>
                  <a:lnTo>
                    <a:pt x="202742" y="1162392"/>
                  </a:lnTo>
                  <a:lnTo>
                    <a:pt x="1779981" y="1162392"/>
                  </a:lnTo>
                  <a:lnTo>
                    <a:pt x="1779981" y="1377696"/>
                  </a:lnTo>
                  <a:lnTo>
                    <a:pt x="1982724" y="688848"/>
                  </a:lnTo>
                  <a:lnTo>
                    <a:pt x="177998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850391" y="984503"/>
              <a:ext cx="2153920" cy="2028825"/>
            </a:xfrm>
            <a:custGeom>
              <a:avLst/>
              <a:gdLst/>
              <a:ahLst/>
              <a:cxnLst/>
              <a:rect l="l" t="t" r="r" b="b"/>
              <a:pathLst>
                <a:path w="2153920" h="2028825">
                  <a:moveTo>
                    <a:pt x="0" y="0"/>
                  </a:moveTo>
                  <a:lnTo>
                    <a:pt x="2153412" y="0"/>
                  </a:lnTo>
                  <a:lnTo>
                    <a:pt x="2153412" y="2028444"/>
                  </a:lnTo>
                  <a:lnTo>
                    <a:pt x="0" y="202844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69267" y="2569463"/>
              <a:ext cx="1160780" cy="0"/>
            </a:xfrm>
            <a:custGeom>
              <a:avLst/>
              <a:gdLst/>
              <a:ahLst/>
              <a:cxnLst/>
              <a:rect l="l" t="t" r="r" b="b"/>
              <a:pathLst>
                <a:path w="1160779">
                  <a:moveTo>
                    <a:pt x="116036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16928" y="253136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14238" y="1637537"/>
              <a:ext cx="1243965" cy="304800"/>
            </a:xfrm>
            <a:custGeom>
              <a:avLst/>
              <a:gdLst/>
              <a:ahLst/>
              <a:cxnLst/>
              <a:rect l="l" t="t" r="r" b="b"/>
              <a:pathLst>
                <a:path w="1243965" h="304800">
                  <a:moveTo>
                    <a:pt x="1157719" y="0"/>
                  </a:moveTo>
                  <a:lnTo>
                    <a:pt x="1157719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1157719" y="228600"/>
                  </a:lnTo>
                  <a:lnTo>
                    <a:pt x="1157719" y="304800"/>
                  </a:lnTo>
                  <a:lnTo>
                    <a:pt x="1243584" y="152400"/>
                  </a:lnTo>
                  <a:lnTo>
                    <a:pt x="115771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16691" y="3040184"/>
            <a:ext cx="1598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IPAexGothic"/>
                <a:cs typeface="IPAexGothic"/>
              </a:rPr>
              <a:t>Sensor</a:t>
            </a:r>
            <a:r>
              <a:rPr sz="1800" spc="-80" dirty="0">
                <a:latin typeface="IPAexGothic"/>
                <a:cs typeface="IPAexGothic"/>
              </a:rPr>
              <a:t> </a:t>
            </a:r>
            <a:r>
              <a:rPr sz="1800" spc="-40" dirty="0">
                <a:latin typeface="IPAexGothic"/>
                <a:cs typeface="IPAexGothic"/>
              </a:rPr>
              <a:t>module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44121" y="3616395"/>
            <a:ext cx="1395095" cy="991235"/>
            <a:chOff x="1154938" y="1575561"/>
            <a:chExt cx="1395095" cy="991235"/>
          </a:xfrm>
        </p:grpSpPr>
        <p:sp>
          <p:nvSpPr>
            <p:cNvPr id="14" name="object 14"/>
            <p:cNvSpPr/>
            <p:nvPr/>
          </p:nvSpPr>
          <p:spPr>
            <a:xfrm>
              <a:off x="1161288" y="1581911"/>
              <a:ext cx="1382395" cy="978535"/>
            </a:xfrm>
            <a:custGeom>
              <a:avLst/>
              <a:gdLst/>
              <a:ahLst/>
              <a:cxnLst/>
              <a:rect l="l" t="t" r="r" b="b"/>
              <a:pathLst>
                <a:path w="1382395" h="978535">
                  <a:moveTo>
                    <a:pt x="1382268" y="0"/>
                  </a:moveTo>
                  <a:lnTo>
                    <a:pt x="0" y="0"/>
                  </a:lnTo>
                  <a:lnTo>
                    <a:pt x="0" y="978408"/>
                  </a:lnTo>
                  <a:lnTo>
                    <a:pt x="1382268" y="978408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61288" y="1581911"/>
              <a:ext cx="1382395" cy="978535"/>
            </a:xfrm>
            <a:custGeom>
              <a:avLst/>
              <a:gdLst/>
              <a:ahLst/>
              <a:cxnLst/>
              <a:rect l="l" t="t" r="r" b="b"/>
              <a:pathLst>
                <a:path w="1382395" h="978535">
                  <a:moveTo>
                    <a:pt x="0" y="0"/>
                  </a:moveTo>
                  <a:lnTo>
                    <a:pt x="1382268" y="0"/>
                  </a:lnTo>
                  <a:lnTo>
                    <a:pt x="1382268" y="978408"/>
                  </a:lnTo>
                  <a:lnTo>
                    <a:pt x="0" y="978408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136449" y="3983922"/>
            <a:ext cx="608965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45"/>
              </a:lnSpc>
            </a:pP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FP</a:t>
            </a: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H</a:t>
            </a:r>
            <a:r>
              <a:rPr sz="1800" spc="-70" dirty="0">
                <a:solidFill>
                  <a:srgbClr val="FFFFFF"/>
                </a:solidFill>
                <a:latin typeface="IPAexGothic"/>
                <a:cs typeface="IPAexGothic"/>
              </a:rPr>
              <a:t>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1157" y="3735267"/>
            <a:ext cx="1395095" cy="993140"/>
            <a:chOff x="1061974" y="1694433"/>
            <a:chExt cx="1395095" cy="993140"/>
          </a:xfrm>
        </p:grpSpPr>
        <p:sp>
          <p:nvSpPr>
            <p:cNvPr id="18" name="object 18"/>
            <p:cNvSpPr/>
            <p:nvPr/>
          </p:nvSpPr>
          <p:spPr>
            <a:xfrm>
              <a:off x="1068324" y="1700783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1382268" y="0"/>
                  </a:moveTo>
                  <a:lnTo>
                    <a:pt x="0" y="0"/>
                  </a:lnTo>
                  <a:lnTo>
                    <a:pt x="0" y="979932"/>
                  </a:lnTo>
                  <a:lnTo>
                    <a:pt x="1382268" y="979932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68324" y="1700783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0" y="0"/>
                  </a:moveTo>
                  <a:lnTo>
                    <a:pt x="1382268" y="0"/>
                  </a:lnTo>
                  <a:lnTo>
                    <a:pt x="1382268" y="979932"/>
                  </a:lnTo>
                  <a:lnTo>
                    <a:pt x="0" y="97993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043053" y="4103480"/>
            <a:ext cx="608965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45"/>
              </a:lnSpc>
            </a:pP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FP</a:t>
            </a: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H</a:t>
            </a:r>
            <a:r>
              <a:rPr sz="1800" spc="-70" dirty="0">
                <a:solidFill>
                  <a:srgbClr val="FFFFFF"/>
                </a:solidFill>
                <a:latin typeface="IPAexGothic"/>
                <a:cs typeface="IPAexGothic"/>
              </a:rPr>
              <a:t>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82577" y="3838900"/>
            <a:ext cx="1395095" cy="993140"/>
            <a:chOff x="993394" y="1798066"/>
            <a:chExt cx="1395095" cy="993140"/>
          </a:xfrm>
        </p:grpSpPr>
        <p:sp>
          <p:nvSpPr>
            <p:cNvPr id="22" name="object 22"/>
            <p:cNvSpPr/>
            <p:nvPr/>
          </p:nvSpPr>
          <p:spPr>
            <a:xfrm>
              <a:off x="999744" y="1804416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1382268" y="0"/>
                  </a:moveTo>
                  <a:lnTo>
                    <a:pt x="0" y="0"/>
                  </a:lnTo>
                  <a:lnTo>
                    <a:pt x="0" y="979932"/>
                  </a:lnTo>
                  <a:lnTo>
                    <a:pt x="1382268" y="979932"/>
                  </a:lnTo>
                  <a:lnTo>
                    <a:pt x="13822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99744" y="1804416"/>
              <a:ext cx="1382395" cy="980440"/>
            </a:xfrm>
            <a:custGeom>
              <a:avLst/>
              <a:gdLst/>
              <a:ahLst/>
              <a:cxnLst/>
              <a:rect l="l" t="t" r="r" b="b"/>
              <a:pathLst>
                <a:path w="1382395" h="980439">
                  <a:moveTo>
                    <a:pt x="0" y="0"/>
                  </a:moveTo>
                  <a:lnTo>
                    <a:pt x="1382268" y="0"/>
                  </a:lnTo>
                  <a:lnTo>
                    <a:pt x="1382268" y="979932"/>
                  </a:lnTo>
                  <a:lnTo>
                    <a:pt x="0" y="97993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0471" y="3845250"/>
            <a:ext cx="1221105" cy="760730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220"/>
              </a:spcBef>
            </a:pPr>
            <a:r>
              <a:rPr sz="1800" spc="10" dirty="0">
                <a:solidFill>
                  <a:srgbClr val="FFFFFF"/>
                </a:solidFill>
                <a:latin typeface="IPAexGothic"/>
                <a:cs typeface="IPAexGothic"/>
              </a:rPr>
              <a:t>FPHX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497221" y="3418275"/>
            <a:ext cx="1457960" cy="1451610"/>
            <a:chOff x="6908038" y="1377441"/>
            <a:chExt cx="1457960" cy="1451610"/>
          </a:xfrm>
        </p:grpSpPr>
        <p:sp>
          <p:nvSpPr>
            <p:cNvPr id="26" name="object 26"/>
            <p:cNvSpPr/>
            <p:nvPr/>
          </p:nvSpPr>
          <p:spPr>
            <a:xfrm>
              <a:off x="6914388" y="1383791"/>
              <a:ext cx="1445260" cy="1438910"/>
            </a:xfrm>
            <a:custGeom>
              <a:avLst/>
              <a:gdLst/>
              <a:ahLst/>
              <a:cxnLst/>
              <a:rect l="l" t="t" r="r" b="b"/>
              <a:pathLst>
                <a:path w="1445259" h="1438910">
                  <a:moveTo>
                    <a:pt x="1444752" y="0"/>
                  </a:moveTo>
                  <a:lnTo>
                    <a:pt x="0" y="0"/>
                  </a:lnTo>
                  <a:lnTo>
                    <a:pt x="0" y="1438656"/>
                  </a:lnTo>
                  <a:lnTo>
                    <a:pt x="1444752" y="1438656"/>
                  </a:lnTo>
                  <a:lnTo>
                    <a:pt x="144475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914388" y="1383791"/>
              <a:ext cx="1445260" cy="1438910"/>
            </a:xfrm>
            <a:custGeom>
              <a:avLst/>
              <a:gdLst/>
              <a:ahLst/>
              <a:cxnLst/>
              <a:rect l="l" t="t" r="r" b="b"/>
              <a:pathLst>
                <a:path w="1445259" h="1438910">
                  <a:moveTo>
                    <a:pt x="0" y="0"/>
                  </a:moveTo>
                  <a:lnTo>
                    <a:pt x="1444752" y="0"/>
                  </a:lnTo>
                  <a:lnTo>
                    <a:pt x="1444752" y="1438656"/>
                  </a:lnTo>
                  <a:lnTo>
                    <a:pt x="0" y="143865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966841" y="3439154"/>
            <a:ext cx="5162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5" dirty="0">
                <a:solidFill>
                  <a:srgbClr val="FFFFFF"/>
                </a:solidFill>
                <a:latin typeface="IPAexGothic"/>
                <a:cs typeface="IPAexGothic"/>
              </a:rPr>
              <a:t>F</a:t>
            </a:r>
            <a:r>
              <a:rPr sz="1800" spc="55" dirty="0">
                <a:solidFill>
                  <a:srgbClr val="FFFFFF"/>
                </a:solidFill>
                <a:latin typeface="IPAexGothic"/>
                <a:cs typeface="IPAexGothic"/>
              </a:rPr>
              <a:t>E</a:t>
            </a:r>
            <a:r>
              <a:rPr sz="1800" spc="30" dirty="0">
                <a:solidFill>
                  <a:srgbClr val="FFFFFF"/>
                </a:solidFill>
                <a:latin typeface="IPAexGothic"/>
                <a:cs typeface="IPAexGothic"/>
              </a:rPr>
              <a:t>M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0144152" y="2242544"/>
            <a:ext cx="1643380" cy="833693"/>
            <a:chOff x="10554969" y="267970"/>
            <a:chExt cx="1643380" cy="2643505"/>
          </a:xfrm>
        </p:grpSpPr>
        <p:sp>
          <p:nvSpPr>
            <p:cNvPr id="30" name="object 30"/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1630679" y="0"/>
                  </a:moveTo>
                  <a:lnTo>
                    <a:pt x="0" y="0"/>
                  </a:lnTo>
                  <a:lnTo>
                    <a:pt x="0" y="2630424"/>
                  </a:lnTo>
                  <a:lnTo>
                    <a:pt x="1630679" y="2630424"/>
                  </a:lnTo>
                  <a:lnTo>
                    <a:pt x="163067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561319" y="274320"/>
              <a:ext cx="1630680" cy="2630805"/>
            </a:xfrm>
            <a:custGeom>
              <a:avLst/>
              <a:gdLst/>
              <a:ahLst/>
              <a:cxnLst/>
              <a:rect l="l" t="t" r="r" b="b"/>
              <a:pathLst>
                <a:path w="1630679" h="2630805">
                  <a:moveTo>
                    <a:pt x="0" y="0"/>
                  </a:moveTo>
                  <a:lnTo>
                    <a:pt x="1630679" y="0"/>
                  </a:lnTo>
                  <a:lnTo>
                    <a:pt x="1630679" y="2630424"/>
                  </a:lnTo>
                  <a:lnTo>
                    <a:pt x="0" y="263042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0798964" y="2330165"/>
            <a:ext cx="332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IPAexGothic"/>
                <a:cs typeface="IPAexGothic"/>
              </a:rPr>
              <a:t>PC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967380" y="3427420"/>
            <a:ext cx="1332865" cy="1451610"/>
            <a:chOff x="4378197" y="1386586"/>
            <a:chExt cx="1332865" cy="1451610"/>
          </a:xfrm>
        </p:grpSpPr>
        <p:sp>
          <p:nvSpPr>
            <p:cNvPr id="34" name="object 34"/>
            <p:cNvSpPr/>
            <p:nvPr/>
          </p:nvSpPr>
          <p:spPr>
            <a:xfrm>
              <a:off x="4384547" y="1392936"/>
              <a:ext cx="1320165" cy="1438910"/>
            </a:xfrm>
            <a:custGeom>
              <a:avLst/>
              <a:gdLst/>
              <a:ahLst/>
              <a:cxnLst/>
              <a:rect l="l" t="t" r="r" b="b"/>
              <a:pathLst>
                <a:path w="1320164" h="1438910">
                  <a:moveTo>
                    <a:pt x="1319784" y="0"/>
                  </a:moveTo>
                  <a:lnTo>
                    <a:pt x="0" y="0"/>
                  </a:lnTo>
                  <a:lnTo>
                    <a:pt x="0" y="1438656"/>
                  </a:lnTo>
                  <a:lnTo>
                    <a:pt x="1319784" y="1438656"/>
                  </a:lnTo>
                  <a:lnTo>
                    <a:pt x="131978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384547" y="1392936"/>
              <a:ext cx="1320165" cy="1438910"/>
            </a:xfrm>
            <a:custGeom>
              <a:avLst/>
              <a:gdLst/>
              <a:ahLst/>
              <a:cxnLst/>
              <a:rect l="l" t="t" r="r" b="b"/>
              <a:pathLst>
                <a:path w="1320164" h="1438910">
                  <a:moveTo>
                    <a:pt x="0" y="0"/>
                  </a:moveTo>
                  <a:lnTo>
                    <a:pt x="1319784" y="0"/>
                  </a:lnTo>
                  <a:lnTo>
                    <a:pt x="1319784" y="1438656"/>
                  </a:lnTo>
                  <a:lnTo>
                    <a:pt x="0" y="143865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980080" y="3449175"/>
            <a:ext cx="1307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529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solidFill>
                  <a:srgbClr val="FFFFFF"/>
                </a:solidFill>
                <a:latin typeface="IPAexGothic"/>
                <a:cs typeface="IPAexGothic"/>
              </a:rPr>
              <a:t>ROC</a:t>
            </a:r>
            <a:endParaRPr sz="1800">
              <a:latin typeface="IPAexGothic"/>
              <a:cs typeface="IPAexGothic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497221" y="2340808"/>
            <a:ext cx="1457960" cy="549275"/>
            <a:chOff x="6908038" y="299974"/>
            <a:chExt cx="1457960" cy="549275"/>
          </a:xfrm>
        </p:grpSpPr>
        <p:sp>
          <p:nvSpPr>
            <p:cNvPr id="38" name="object 38"/>
            <p:cNvSpPr/>
            <p:nvPr/>
          </p:nvSpPr>
          <p:spPr>
            <a:xfrm>
              <a:off x="6914388" y="306324"/>
              <a:ext cx="1445260" cy="536575"/>
            </a:xfrm>
            <a:custGeom>
              <a:avLst/>
              <a:gdLst/>
              <a:ahLst/>
              <a:cxnLst/>
              <a:rect l="l" t="t" r="r" b="b"/>
              <a:pathLst>
                <a:path w="1445259" h="536575">
                  <a:moveTo>
                    <a:pt x="1444752" y="0"/>
                  </a:moveTo>
                  <a:lnTo>
                    <a:pt x="0" y="0"/>
                  </a:lnTo>
                  <a:lnTo>
                    <a:pt x="0" y="536448"/>
                  </a:lnTo>
                  <a:lnTo>
                    <a:pt x="1444752" y="536448"/>
                  </a:lnTo>
                  <a:lnTo>
                    <a:pt x="144475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914388" y="306324"/>
              <a:ext cx="1445260" cy="536575"/>
            </a:xfrm>
            <a:custGeom>
              <a:avLst/>
              <a:gdLst/>
              <a:ahLst/>
              <a:cxnLst/>
              <a:rect l="l" t="t" r="r" b="b"/>
              <a:pathLst>
                <a:path w="1445259" h="536575">
                  <a:moveTo>
                    <a:pt x="0" y="0"/>
                  </a:moveTo>
                  <a:lnTo>
                    <a:pt x="1444752" y="0"/>
                  </a:lnTo>
                  <a:lnTo>
                    <a:pt x="1444752" y="536448"/>
                  </a:lnTo>
                  <a:lnTo>
                    <a:pt x="0" y="536448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6509921" y="2362220"/>
            <a:ext cx="1438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245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solidFill>
                  <a:srgbClr val="FFFFFF"/>
                </a:solidFill>
                <a:latin typeface="IPAexGothic"/>
                <a:cs typeface="IPAexGothic"/>
              </a:rPr>
              <a:t>FEM-IB</a:t>
            </a:r>
            <a:endParaRPr sz="1800">
              <a:latin typeface="IPAexGothic"/>
              <a:cs typeface="IPAexGothic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73730" y="2347158"/>
            <a:ext cx="1320165" cy="536575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1400" spc="-10" dirty="0">
                <a:solidFill>
                  <a:srgbClr val="FFFFFF"/>
                </a:solidFill>
                <a:latin typeface="IPAexGothic"/>
                <a:cs typeface="IPAexGothic"/>
              </a:rPr>
              <a:t>CLOCK</a:t>
            </a:r>
            <a:endParaRPr sz="1400">
              <a:latin typeface="IPAexGothic"/>
              <a:cs typeface="IPAexGothic"/>
            </a:endParaRPr>
          </a:p>
          <a:p>
            <a:pPr algn="ctr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IPAexGothic"/>
                <a:cs typeface="IPAexGothic"/>
              </a:rPr>
              <a:t>Distributor</a:t>
            </a:r>
            <a:endParaRPr sz="1400">
              <a:latin typeface="IPAexGothic"/>
              <a:cs typeface="IPAexGothic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595523" y="2577282"/>
            <a:ext cx="1914525" cy="857250"/>
            <a:chOff x="5006340" y="536448"/>
            <a:chExt cx="1914525" cy="857250"/>
          </a:xfrm>
        </p:grpSpPr>
        <p:sp>
          <p:nvSpPr>
            <p:cNvPr id="43" name="object 43"/>
            <p:cNvSpPr/>
            <p:nvPr/>
          </p:nvSpPr>
          <p:spPr>
            <a:xfrm>
              <a:off x="5044440" y="842772"/>
              <a:ext cx="0" cy="487680"/>
            </a:xfrm>
            <a:custGeom>
              <a:avLst/>
              <a:gdLst/>
              <a:ahLst/>
              <a:cxnLst/>
              <a:rect l="l" t="t" r="r" b="b"/>
              <a:pathLst>
                <a:path h="487680">
                  <a:moveTo>
                    <a:pt x="0" y="0"/>
                  </a:moveTo>
                  <a:lnTo>
                    <a:pt x="0" y="48721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006340" y="131728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767832" y="574548"/>
              <a:ext cx="1146810" cy="0"/>
            </a:xfrm>
            <a:custGeom>
              <a:avLst/>
              <a:gdLst/>
              <a:ahLst/>
              <a:cxnLst/>
              <a:rect l="l" t="t" r="r" b="b"/>
              <a:pathLst>
                <a:path w="1146809">
                  <a:moveTo>
                    <a:pt x="114650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704332" y="53644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5444695" y="2429631"/>
            <a:ext cx="8451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IPAexGothic"/>
                <a:cs typeface="IPAexGothic"/>
              </a:rPr>
              <a:t>BCO,</a:t>
            </a:r>
            <a:r>
              <a:rPr sz="1100" spc="-60" dirty="0">
                <a:latin typeface="IPAexGothic"/>
                <a:cs typeface="IPAexGothic"/>
              </a:rPr>
              <a:t> </a:t>
            </a:r>
            <a:r>
              <a:rPr sz="1100" spc="30" dirty="0">
                <a:latin typeface="IPAexGothic"/>
                <a:cs typeface="IPAexGothic"/>
              </a:rPr>
              <a:t>START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234280" y="2948822"/>
            <a:ext cx="8451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IPAexGothic"/>
                <a:cs typeface="IPAexGothic"/>
              </a:rPr>
              <a:t>BCO,</a:t>
            </a:r>
            <a:r>
              <a:rPr sz="1100" spc="-60" dirty="0">
                <a:latin typeface="IPAexGothic"/>
                <a:cs typeface="IPAexGothic"/>
              </a:rPr>
              <a:t> </a:t>
            </a:r>
            <a:r>
              <a:rPr sz="1100" spc="30" dirty="0">
                <a:latin typeface="IPAexGothic"/>
                <a:cs typeface="IPAexGothic"/>
              </a:rPr>
              <a:t>START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122071" y="4192722"/>
            <a:ext cx="1847214" cy="76200"/>
            <a:chOff x="2532888" y="2151888"/>
            <a:chExt cx="1847214" cy="76200"/>
          </a:xfrm>
        </p:grpSpPr>
        <p:sp>
          <p:nvSpPr>
            <p:cNvPr id="50" name="object 50"/>
            <p:cNvSpPr/>
            <p:nvPr/>
          </p:nvSpPr>
          <p:spPr>
            <a:xfrm>
              <a:off x="2596388" y="2189988"/>
              <a:ext cx="1777364" cy="0"/>
            </a:xfrm>
            <a:custGeom>
              <a:avLst/>
              <a:gdLst/>
              <a:ahLst/>
              <a:cxnLst/>
              <a:rect l="l" t="t" r="r" b="b"/>
              <a:pathLst>
                <a:path w="1777364">
                  <a:moveTo>
                    <a:pt x="1777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532888" y="215188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2139088" y="3938633"/>
            <a:ext cx="1471295" cy="328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4170">
              <a:lnSpc>
                <a:spcPts val="1370"/>
              </a:lnSpc>
              <a:spcBef>
                <a:spcPts val="105"/>
              </a:spcBef>
            </a:pPr>
            <a:r>
              <a:rPr sz="1400" spc="20" dirty="0">
                <a:solidFill>
                  <a:srgbClr val="FFFFFF"/>
                </a:solidFill>
                <a:latin typeface="IPAexGothic"/>
                <a:cs typeface="IPAexGothic"/>
              </a:rPr>
              <a:t>Bus</a:t>
            </a:r>
            <a:r>
              <a:rPr sz="1400" spc="-70" dirty="0">
                <a:solidFill>
                  <a:srgbClr val="FFFFFF"/>
                </a:solidFill>
                <a:latin typeface="IPAexGothic"/>
                <a:cs typeface="IPAexGothic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IPAexGothic"/>
                <a:cs typeface="IPAexGothic"/>
              </a:rPr>
              <a:t>Extender</a:t>
            </a:r>
            <a:endParaRPr sz="1400">
              <a:latin typeface="IPAexGothic"/>
              <a:cs typeface="IPAexGothic"/>
            </a:endParaRPr>
          </a:p>
          <a:p>
            <a:pPr marL="450215">
              <a:lnSpc>
                <a:spcPts val="1010"/>
              </a:lnSpc>
            </a:pPr>
            <a:r>
              <a:rPr sz="1100" spc="-30" dirty="0">
                <a:latin typeface="IPAexGothic"/>
                <a:cs typeface="IPAexGothic"/>
              </a:rPr>
              <a:t>BCO,</a:t>
            </a:r>
            <a:r>
              <a:rPr sz="1100" spc="-50" dirty="0">
                <a:latin typeface="IPAexGothic"/>
                <a:cs typeface="IPAexGothic"/>
              </a:rPr>
              <a:t> </a:t>
            </a:r>
            <a:r>
              <a:rPr sz="1100" spc="-25" dirty="0">
                <a:latin typeface="IPAexGothic"/>
                <a:cs typeface="IPAexGothic"/>
              </a:rPr>
              <a:t>CLK200M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577137" y="4259145"/>
            <a:ext cx="83248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IPAexGothic"/>
                <a:cs typeface="IPAexGothic"/>
              </a:rPr>
              <a:t>D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35" dirty="0">
                <a:latin typeface="IPAexGothic"/>
                <a:cs typeface="IPAexGothic"/>
              </a:rPr>
              <a:t>T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85" dirty="0">
                <a:latin typeface="IPAexGothic"/>
                <a:cs typeface="IPAexGothic"/>
              </a:rPr>
              <a:t>20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243604" y="4142810"/>
            <a:ext cx="1332865" cy="638175"/>
            <a:chOff x="5654421" y="2101976"/>
            <a:chExt cx="1332865" cy="638175"/>
          </a:xfrm>
        </p:grpSpPr>
        <p:sp>
          <p:nvSpPr>
            <p:cNvPr id="55" name="object 55"/>
            <p:cNvSpPr/>
            <p:nvPr/>
          </p:nvSpPr>
          <p:spPr>
            <a:xfrm>
              <a:off x="5663946" y="2111501"/>
              <a:ext cx="1313815" cy="619125"/>
            </a:xfrm>
            <a:custGeom>
              <a:avLst/>
              <a:gdLst/>
              <a:ahLst/>
              <a:cxnLst/>
              <a:rect l="l" t="t" r="r" b="b"/>
              <a:pathLst>
                <a:path w="1313815" h="619125">
                  <a:moveTo>
                    <a:pt x="1191933" y="0"/>
                  </a:moveTo>
                  <a:lnTo>
                    <a:pt x="1191933" y="79641"/>
                  </a:lnTo>
                  <a:lnTo>
                    <a:pt x="0" y="79641"/>
                  </a:lnTo>
                  <a:lnTo>
                    <a:pt x="0" y="539102"/>
                  </a:lnTo>
                  <a:lnTo>
                    <a:pt x="1191933" y="539102"/>
                  </a:lnTo>
                  <a:lnTo>
                    <a:pt x="1191933" y="618744"/>
                  </a:lnTo>
                  <a:lnTo>
                    <a:pt x="1313688" y="309372"/>
                  </a:lnTo>
                  <a:lnTo>
                    <a:pt x="119193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663946" y="2111501"/>
              <a:ext cx="1313815" cy="619125"/>
            </a:xfrm>
            <a:custGeom>
              <a:avLst/>
              <a:gdLst/>
              <a:ahLst/>
              <a:cxnLst/>
              <a:rect l="l" t="t" r="r" b="b"/>
              <a:pathLst>
                <a:path w="1313815" h="619125">
                  <a:moveTo>
                    <a:pt x="0" y="79641"/>
                  </a:moveTo>
                  <a:lnTo>
                    <a:pt x="1191933" y="79641"/>
                  </a:lnTo>
                  <a:lnTo>
                    <a:pt x="1191933" y="0"/>
                  </a:lnTo>
                  <a:lnTo>
                    <a:pt x="1313688" y="309372"/>
                  </a:lnTo>
                  <a:lnTo>
                    <a:pt x="1191933" y="618744"/>
                  </a:lnTo>
                  <a:lnTo>
                    <a:pt x="1191933" y="539102"/>
                  </a:lnTo>
                  <a:lnTo>
                    <a:pt x="0" y="539102"/>
                  </a:lnTo>
                  <a:lnTo>
                    <a:pt x="0" y="7964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5409275" y="4248627"/>
            <a:ext cx="832485" cy="379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2570">
              <a:lnSpc>
                <a:spcPts val="157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  <a:latin typeface="IPAexGothic"/>
                <a:cs typeface="IPAexGothic"/>
              </a:rPr>
              <a:t>Fiber</a:t>
            </a:r>
            <a:endParaRPr sz="1400">
              <a:latin typeface="IPAexGothic"/>
              <a:cs typeface="IPAexGothic"/>
            </a:endParaRPr>
          </a:p>
          <a:p>
            <a:pPr marL="12700">
              <a:lnSpc>
                <a:spcPts val="1210"/>
              </a:lnSpc>
            </a:pPr>
            <a:r>
              <a:rPr sz="1100" spc="-5" dirty="0">
                <a:latin typeface="IPAexGothic"/>
                <a:cs typeface="IPAexGothic"/>
              </a:rPr>
              <a:t>D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35" dirty="0">
                <a:latin typeface="IPAexGothic"/>
                <a:cs typeface="IPAexGothic"/>
              </a:rPr>
              <a:t>T</a:t>
            </a:r>
            <a:r>
              <a:rPr sz="1100" spc="15" dirty="0">
                <a:latin typeface="IPAexGothic"/>
                <a:cs typeface="IPAexGothic"/>
              </a:rPr>
              <a:t>A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85" dirty="0">
                <a:latin typeface="IPAexGothic"/>
                <a:cs typeface="IPAexGothic"/>
              </a:rPr>
              <a:t>32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5232936" y="2338395"/>
            <a:ext cx="5024120" cy="1453515"/>
            <a:chOff x="5643753" y="297561"/>
            <a:chExt cx="5024120" cy="1453515"/>
          </a:xfrm>
        </p:grpSpPr>
        <p:sp>
          <p:nvSpPr>
            <p:cNvPr id="59" name="object 59"/>
            <p:cNvSpPr/>
            <p:nvPr/>
          </p:nvSpPr>
          <p:spPr>
            <a:xfrm>
              <a:off x="5653278" y="1428750"/>
              <a:ext cx="1243965" cy="312420"/>
            </a:xfrm>
            <a:custGeom>
              <a:avLst/>
              <a:gdLst/>
              <a:ahLst/>
              <a:cxnLst/>
              <a:rect l="l" t="t" r="r" b="b"/>
              <a:pathLst>
                <a:path w="1243965" h="312419">
                  <a:moveTo>
                    <a:pt x="88011" y="0"/>
                  </a:moveTo>
                  <a:lnTo>
                    <a:pt x="0" y="156210"/>
                  </a:lnTo>
                  <a:lnTo>
                    <a:pt x="88011" y="312420"/>
                  </a:lnTo>
                  <a:lnTo>
                    <a:pt x="88011" y="234315"/>
                  </a:lnTo>
                  <a:lnTo>
                    <a:pt x="1243584" y="234315"/>
                  </a:lnTo>
                  <a:lnTo>
                    <a:pt x="1243584" y="78105"/>
                  </a:lnTo>
                  <a:lnTo>
                    <a:pt x="88011" y="78105"/>
                  </a:lnTo>
                  <a:lnTo>
                    <a:pt x="8801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653278" y="1428750"/>
              <a:ext cx="1243965" cy="312420"/>
            </a:xfrm>
            <a:custGeom>
              <a:avLst/>
              <a:gdLst/>
              <a:ahLst/>
              <a:cxnLst/>
              <a:rect l="l" t="t" r="r" b="b"/>
              <a:pathLst>
                <a:path w="1243965" h="312419">
                  <a:moveTo>
                    <a:pt x="0" y="156210"/>
                  </a:moveTo>
                  <a:lnTo>
                    <a:pt x="88011" y="0"/>
                  </a:lnTo>
                  <a:lnTo>
                    <a:pt x="88011" y="78105"/>
                  </a:lnTo>
                  <a:lnTo>
                    <a:pt x="1243584" y="78105"/>
                  </a:lnTo>
                  <a:lnTo>
                    <a:pt x="1243584" y="234315"/>
                  </a:lnTo>
                  <a:lnTo>
                    <a:pt x="88011" y="234315"/>
                  </a:lnTo>
                  <a:lnTo>
                    <a:pt x="88011" y="312420"/>
                  </a:lnTo>
                  <a:lnTo>
                    <a:pt x="0" y="15621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291322" y="307086"/>
              <a:ext cx="2367280" cy="603885"/>
            </a:xfrm>
            <a:custGeom>
              <a:avLst/>
              <a:gdLst/>
              <a:ahLst/>
              <a:cxnLst/>
              <a:rect l="l" t="t" r="r" b="b"/>
              <a:pathLst>
                <a:path w="2367279" h="603885">
                  <a:moveTo>
                    <a:pt x="94881" y="0"/>
                  </a:moveTo>
                  <a:lnTo>
                    <a:pt x="0" y="301752"/>
                  </a:lnTo>
                  <a:lnTo>
                    <a:pt x="94881" y="603504"/>
                  </a:lnTo>
                  <a:lnTo>
                    <a:pt x="94881" y="577977"/>
                  </a:lnTo>
                  <a:lnTo>
                    <a:pt x="2366772" y="577977"/>
                  </a:lnTo>
                  <a:lnTo>
                    <a:pt x="2366772" y="25527"/>
                  </a:lnTo>
                  <a:lnTo>
                    <a:pt x="94881" y="25527"/>
                  </a:lnTo>
                  <a:lnTo>
                    <a:pt x="9488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291322" y="307086"/>
              <a:ext cx="2367280" cy="603885"/>
            </a:xfrm>
            <a:custGeom>
              <a:avLst/>
              <a:gdLst/>
              <a:ahLst/>
              <a:cxnLst/>
              <a:rect l="l" t="t" r="r" b="b"/>
              <a:pathLst>
                <a:path w="2367279" h="603885">
                  <a:moveTo>
                    <a:pt x="0" y="301752"/>
                  </a:moveTo>
                  <a:lnTo>
                    <a:pt x="94881" y="0"/>
                  </a:lnTo>
                  <a:lnTo>
                    <a:pt x="94881" y="25527"/>
                  </a:lnTo>
                  <a:lnTo>
                    <a:pt x="2366772" y="25527"/>
                  </a:lnTo>
                  <a:lnTo>
                    <a:pt x="2366772" y="577977"/>
                  </a:lnTo>
                  <a:lnTo>
                    <a:pt x="94881" y="577977"/>
                  </a:lnTo>
                  <a:lnTo>
                    <a:pt x="94881" y="603504"/>
                  </a:lnTo>
                  <a:lnTo>
                    <a:pt x="0" y="30175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8418185" y="2387734"/>
            <a:ext cx="115443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045">
              <a:lnSpc>
                <a:spcPts val="202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IPAexGothic"/>
                <a:cs typeface="IPAexGothic"/>
              </a:rPr>
              <a:t>Ethernet</a:t>
            </a:r>
            <a:endParaRPr sz="1800">
              <a:latin typeface="IPAexGothic"/>
              <a:cs typeface="IPAexGothic"/>
            </a:endParaRPr>
          </a:p>
          <a:p>
            <a:pPr marL="12700">
              <a:lnSpc>
                <a:spcPts val="1300"/>
              </a:lnSpc>
            </a:pPr>
            <a:r>
              <a:rPr sz="1200" spc="5" dirty="0">
                <a:latin typeface="IPAexGothic"/>
                <a:cs typeface="IPAexGothic"/>
              </a:rPr>
              <a:t>SC(bit)</a:t>
            </a:r>
            <a:endParaRPr sz="1200">
              <a:latin typeface="IPAexGothic"/>
              <a:cs typeface="IPAexGothic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6260112" y="2847410"/>
            <a:ext cx="1885950" cy="615315"/>
            <a:chOff x="6670929" y="806576"/>
            <a:chExt cx="1885950" cy="615315"/>
          </a:xfrm>
        </p:grpSpPr>
        <p:sp>
          <p:nvSpPr>
            <p:cNvPr id="65" name="object 65"/>
            <p:cNvSpPr/>
            <p:nvPr/>
          </p:nvSpPr>
          <p:spPr>
            <a:xfrm>
              <a:off x="6680454" y="816101"/>
              <a:ext cx="1866900" cy="596265"/>
            </a:xfrm>
            <a:custGeom>
              <a:avLst/>
              <a:gdLst/>
              <a:ahLst/>
              <a:cxnLst/>
              <a:rect l="l" t="t" r="r" b="b"/>
              <a:pathLst>
                <a:path w="1866900" h="596265">
                  <a:moveTo>
                    <a:pt x="933450" y="0"/>
                  </a:moveTo>
                  <a:lnTo>
                    <a:pt x="0" y="104901"/>
                  </a:lnTo>
                  <a:lnTo>
                    <a:pt x="352145" y="104901"/>
                  </a:lnTo>
                  <a:lnTo>
                    <a:pt x="352145" y="490981"/>
                  </a:lnTo>
                  <a:lnTo>
                    <a:pt x="0" y="490981"/>
                  </a:lnTo>
                  <a:lnTo>
                    <a:pt x="933450" y="595883"/>
                  </a:lnTo>
                  <a:lnTo>
                    <a:pt x="1866900" y="490981"/>
                  </a:lnTo>
                  <a:lnTo>
                    <a:pt x="1514754" y="490981"/>
                  </a:lnTo>
                  <a:lnTo>
                    <a:pt x="1514754" y="104901"/>
                  </a:lnTo>
                  <a:lnTo>
                    <a:pt x="1866900" y="104901"/>
                  </a:lnTo>
                  <a:lnTo>
                    <a:pt x="93345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680454" y="816101"/>
              <a:ext cx="1866900" cy="596265"/>
            </a:xfrm>
            <a:custGeom>
              <a:avLst/>
              <a:gdLst/>
              <a:ahLst/>
              <a:cxnLst/>
              <a:rect l="l" t="t" r="r" b="b"/>
              <a:pathLst>
                <a:path w="1866900" h="596265">
                  <a:moveTo>
                    <a:pt x="0" y="104901"/>
                  </a:moveTo>
                  <a:lnTo>
                    <a:pt x="933450" y="0"/>
                  </a:lnTo>
                  <a:lnTo>
                    <a:pt x="1866900" y="104901"/>
                  </a:lnTo>
                  <a:lnTo>
                    <a:pt x="1514754" y="104901"/>
                  </a:lnTo>
                  <a:lnTo>
                    <a:pt x="1514754" y="490981"/>
                  </a:lnTo>
                  <a:lnTo>
                    <a:pt x="1866900" y="490981"/>
                  </a:lnTo>
                  <a:lnTo>
                    <a:pt x="933450" y="595883"/>
                  </a:lnTo>
                  <a:lnTo>
                    <a:pt x="0" y="490981"/>
                  </a:lnTo>
                  <a:lnTo>
                    <a:pt x="352145" y="490981"/>
                  </a:lnTo>
                  <a:lnTo>
                    <a:pt x="352145" y="104901"/>
                  </a:lnTo>
                  <a:lnTo>
                    <a:pt x="0" y="10490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6994781" y="2912473"/>
            <a:ext cx="416559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034" marR="5080" indent="-13970">
              <a:lnSpc>
                <a:spcPct val="100000"/>
              </a:lnSpc>
              <a:spcBef>
                <a:spcPts val="105"/>
              </a:spcBef>
            </a:pPr>
            <a:r>
              <a:rPr sz="1400" spc="15" dirty="0">
                <a:solidFill>
                  <a:srgbClr val="FFFFFF"/>
                </a:solidFill>
                <a:latin typeface="IPAexGothic"/>
                <a:cs typeface="IPAexGothic"/>
              </a:rPr>
              <a:t>V</a:t>
            </a:r>
            <a:r>
              <a:rPr sz="1400" spc="30" dirty="0">
                <a:solidFill>
                  <a:srgbClr val="FFFFFF"/>
                </a:solidFill>
                <a:latin typeface="IPAexGothic"/>
                <a:cs typeface="IPAexGothic"/>
              </a:rPr>
              <a:t>M</a:t>
            </a:r>
            <a:r>
              <a:rPr sz="1400" spc="20" dirty="0">
                <a:solidFill>
                  <a:srgbClr val="FFFFFF"/>
                </a:solidFill>
                <a:latin typeface="IPAexGothic"/>
                <a:cs typeface="IPAexGothic"/>
              </a:rPr>
              <a:t>E  </a:t>
            </a:r>
            <a:r>
              <a:rPr sz="1400" spc="-5" dirty="0">
                <a:solidFill>
                  <a:srgbClr val="FFFFFF"/>
                </a:solidFill>
                <a:latin typeface="IPAexGothic"/>
                <a:cs typeface="IPAexGothic"/>
              </a:rPr>
              <a:t>B</a:t>
            </a:r>
            <a:r>
              <a:rPr sz="1400" spc="5" dirty="0">
                <a:solidFill>
                  <a:srgbClr val="FFFFFF"/>
                </a:solidFill>
                <a:latin typeface="IPAexGothic"/>
                <a:cs typeface="IPAexGothic"/>
              </a:rPr>
              <a:t>U</a:t>
            </a:r>
            <a:r>
              <a:rPr sz="1400" spc="60" dirty="0">
                <a:solidFill>
                  <a:srgbClr val="FFFFFF"/>
                </a:solidFill>
                <a:latin typeface="IPAexGothic"/>
                <a:cs typeface="IPAexGothic"/>
              </a:rPr>
              <a:t>S</a:t>
            </a:r>
            <a:endParaRPr sz="1400">
              <a:latin typeface="IPAexGothic"/>
              <a:cs typeface="IPAexGothic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2134643" y="2877256"/>
            <a:ext cx="4625340" cy="964565"/>
            <a:chOff x="2545460" y="836422"/>
            <a:chExt cx="4625340" cy="964565"/>
          </a:xfrm>
        </p:grpSpPr>
        <p:sp>
          <p:nvSpPr>
            <p:cNvPr id="69" name="object 69"/>
            <p:cNvSpPr/>
            <p:nvPr/>
          </p:nvSpPr>
          <p:spPr>
            <a:xfrm>
              <a:off x="7132320" y="842772"/>
              <a:ext cx="0" cy="477520"/>
            </a:xfrm>
            <a:custGeom>
              <a:avLst/>
              <a:gdLst/>
              <a:ahLst/>
              <a:cxnLst/>
              <a:rect l="l" t="t" r="r" b="b"/>
              <a:pathLst>
                <a:path h="477519">
                  <a:moveTo>
                    <a:pt x="0" y="0"/>
                  </a:moveTo>
                  <a:lnTo>
                    <a:pt x="0" y="477202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7094220" y="130727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554985" y="1488186"/>
              <a:ext cx="1833880" cy="303530"/>
            </a:xfrm>
            <a:custGeom>
              <a:avLst/>
              <a:gdLst/>
              <a:ahLst/>
              <a:cxnLst/>
              <a:rect l="l" t="t" r="r" b="b"/>
              <a:pathLst>
                <a:path w="1833879" h="303530">
                  <a:moveTo>
                    <a:pt x="1747939" y="0"/>
                  </a:moveTo>
                  <a:lnTo>
                    <a:pt x="1747939" y="75818"/>
                  </a:lnTo>
                  <a:lnTo>
                    <a:pt x="0" y="75818"/>
                  </a:lnTo>
                  <a:lnTo>
                    <a:pt x="0" y="227456"/>
                  </a:lnTo>
                  <a:lnTo>
                    <a:pt x="1747939" y="227456"/>
                  </a:lnTo>
                  <a:lnTo>
                    <a:pt x="1747939" y="303275"/>
                  </a:lnTo>
                  <a:lnTo>
                    <a:pt x="1833372" y="151637"/>
                  </a:lnTo>
                  <a:lnTo>
                    <a:pt x="174793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554985" y="1488186"/>
              <a:ext cx="1833880" cy="303530"/>
            </a:xfrm>
            <a:custGeom>
              <a:avLst/>
              <a:gdLst/>
              <a:ahLst/>
              <a:cxnLst/>
              <a:rect l="l" t="t" r="r" b="b"/>
              <a:pathLst>
                <a:path w="1833879" h="303530">
                  <a:moveTo>
                    <a:pt x="1833372" y="151637"/>
                  </a:moveTo>
                  <a:lnTo>
                    <a:pt x="1747939" y="303275"/>
                  </a:lnTo>
                  <a:lnTo>
                    <a:pt x="1747939" y="227456"/>
                  </a:lnTo>
                  <a:lnTo>
                    <a:pt x="0" y="227456"/>
                  </a:lnTo>
                  <a:lnTo>
                    <a:pt x="0" y="75818"/>
                  </a:lnTo>
                  <a:lnTo>
                    <a:pt x="1747939" y="75818"/>
                  </a:lnTo>
                  <a:lnTo>
                    <a:pt x="1747939" y="0"/>
                  </a:lnTo>
                  <a:lnTo>
                    <a:pt x="1833372" y="151637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5545559" y="3488723"/>
            <a:ext cx="692785" cy="495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320">
              <a:lnSpc>
                <a:spcPct val="140300"/>
              </a:lnSpc>
              <a:spcBef>
                <a:spcPts val="100"/>
              </a:spcBef>
            </a:pPr>
            <a:r>
              <a:rPr sz="1100" spc="45" dirty="0">
                <a:latin typeface="IPAexGothic"/>
                <a:cs typeface="IPAexGothic"/>
              </a:rPr>
              <a:t>S</a:t>
            </a:r>
            <a:r>
              <a:rPr sz="1100" spc="-30" dirty="0">
                <a:latin typeface="IPAexGothic"/>
                <a:cs typeface="IPAexGothic"/>
              </a:rPr>
              <a:t>C</a:t>
            </a:r>
            <a:r>
              <a:rPr sz="1100" spc="-25" dirty="0">
                <a:latin typeface="IPAexGothic"/>
                <a:cs typeface="IPAexGothic"/>
              </a:rPr>
              <a:t>_</a:t>
            </a:r>
            <a:r>
              <a:rPr sz="1100" spc="-15" dirty="0">
                <a:latin typeface="IPAexGothic"/>
                <a:cs typeface="IPAexGothic"/>
              </a:rPr>
              <a:t>i</a:t>
            </a:r>
            <a:r>
              <a:rPr sz="1100" spc="-30" dirty="0">
                <a:latin typeface="IPAexGothic"/>
                <a:cs typeface="IPAexGothic"/>
              </a:rPr>
              <a:t>n</a:t>
            </a:r>
            <a:r>
              <a:rPr sz="1100" spc="65" dirty="0">
                <a:latin typeface="IPAexGothic"/>
                <a:cs typeface="IPAexGothic"/>
              </a:rPr>
              <a:t>(</a:t>
            </a:r>
            <a:r>
              <a:rPr sz="1100" spc="-35" dirty="0">
                <a:latin typeface="IPAexGothic"/>
                <a:cs typeface="IPAexGothic"/>
              </a:rPr>
              <a:t>bi</a:t>
            </a:r>
            <a:r>
              <a:rPr sz="1100" spc="25" dirty="0">
                <a:latin typeface="IPAexGothic"/>
                <a:cs typeface="IPAexGothic"/>
              </a:rPr>
              <a:t>t)  </a:t>
            </a:r>
            <a:r>
              <a:rPr sz="1100" spc="-10" dirty="0">
                <a:latin typeface="IPAexGothic"/>
                <a:cs typeface="IPAexGothic"/>
              </a:rPr>
              <a:t>SC_OUT</a:t>
            </a:r>
            <a:endParaRPr sz="1100">
              <a:latin typeface="IPAexGothic"/>
              <a:cs typeface="IPAexGothic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678229" y="3568516"/>
            <a:ext cx="57404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45" dirty="0">
                <a:latin typeface="IPAexGothic"/>
                <a:cs typeface="IPAexGothic"/>
              </a:rPr>
              <a:t>S</a:t>
            </a:r>
            <a:r>
              <a:rPr sz="1100" spc="-30" dirty="0">
                <a:latin typeface="IPAexGothic"/>
                <a:cs typeface="IPAexGothic"/>
              </a:rPr>
              <a:t>C</a:t>
            </a:r>
            <a:r>
              <a:rPr sz="1100" spc="-25" dirty="0">
                <a:latin typeface="IPAexGothic"/>
                <a:cs typeface="IPAexGothic"/>
              </a:rPr>
              <a:t>_</a:t>
            </a:r>
            <a:r>
              <a:rPr sz="1100" spc="-75" dirty="0">
                <a:latin typeface="IPAexGothic"/>
                <a:cs typeface="IPAexGothic"/>
              </a:rPr>
              <a:t>O</a:t>
            </a:r>
            <a:r>
              <a:rPr sz="1100" spc="-10" dirty="0">
                <a:latin typeface="IPAexGothic"/>
                <a:cs typeface="IPAexGothic"/>
              </a:rPr>
              <a:t>U</a:t>
            </a:r>
            <a:r>
              <a:rPr sz="1100" spc="35" dirty="0">
                <a:latin typeface="IPAexGothic"/>
                <a:cs typeface="IPAexGothic"/>
              </a:rPr>
              <a:t>T</a:t>
            </a:r>
            <a:endParaRPr sz="1100">
              <a:latin typeface="IPAexGothic"/>
              <a:cs typeface="IPAexGothic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7877076" y="3507303"/>
            <a:ext cx="2386330" cy="639445"/>
            <a:chOff x="8287893" y="1466469"/>
            <a:chExt cx="2386330" cy="639445"/>
          </a:xfrm>
        </p:grpSpPr>
        <p:sp>
          <p:nvSpPr>
            <p:cNvPr id="76" name="object 76"/>
            <p:cNvSpPr/>
            <p:nvPr/>
          </p:nvSpPr>
          <p:spPr>
            <a:xfrm>
              <a:off x="8297418" y="1475994"/>
              <a:ext cx="2367280" cy="620395"/>
            </a:xfrm>
            <a:custGeom>
              <a:avLst/>
              <a:gdLst/>
              <a:ahLst/>
              <a:cxnLst/>
              <a:rect l="l" t="t" r="r" b="b"/>
              <a:pathLst>
                <a:path w="2367279" h="620394">
                  <a:moveTo>
                    <a:pt x="2244725" y="0"/>
                  </a:moveTo>
                  <a:lnTo>
                    <a:pt x="2244725" y="79832"/>
                  </a:lnTo>
                  <a:lnTo>
                    <a:pt x="0" y="79832"/>
                  </a:lnTo>
                  <a:lnTo>
                    <a:pt x="0" y="540435"/>
                  </a:lnTo>
                  <a:lnTo>
                    <a:pt x="2244725" y="540435"/>
                  </a:lnTo>
                  <a:lnTo>
                    <a:pt x="2244725" y="620268"/>
                  </a:lnTo>
                  <a:lnTo>
                    <a:pt x="2366772" y="310134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8297418" y="1475994"/>
              <a:ext cx="2367280" cy="620395"/>
            </a:xfrm>
            <a:custGeom>
              <a:avLst/>
              <a:gdLst/>
              <a:ahLst/>
              <a:cxnLst/>
              <a:rect l="l" t="t" r="r" b="b"/>
              <a:pathLst>
                <a:path w="2367279" h="620394">
                  <a:moveTo>
                    <a:pt x="0" y="79832"/>
                  </a:moveTo>
                  <a:lnTo>
                    <a:pt x="2244725" y="79832"/>
                  </a:lnTo>
                  <a:lnTo>
                    <a:pt x="2244725" y="0"/>
                  </a:lnTo>
                  <a:lnTo>
                    <a:pt x="2366772" y="310134"/>
                  </a:lnTo>
                  <a:lnTo>
                    <a:pt x="2244725" y="620268"/>
                  </a:lnTo>
                  <a:lnTo>
                    <a:pt x="2244725" y="540435"/>
                  </a:lnTo>
                  <a:lnTo>
                    <a:pt x="0" y="540435"/>
                  </a:lnTo>
                  <a:lnTo>
                    <a:pt x="0" y="7983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8496734" y="3614198"/>
            <a:ext cx="10541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0" dirty="0">
                <a:solidFill>
                  <a:srgbClr val="FFFFFF"/>
                </a:solidFill>
                <a:latin typeface="IPAexGothic"/>
                <a:cs typeface="IPAexGothic"/>
              </a:rPr>
              <a:t>DIO</a:t>
            </a:r>
            <a:r>
              <a:rPr sz="1400" dirty="0">
                <a:solidFill>
                  <a:srgbClr val="FFFFFF"/>
                </a:solidFill>
                <a:latin typeface="IPAexGothic"/>
                <a:cs typeface="IPAexGothic"/>
              </a:rPr>
              <a:t>ケーブル</a:t>
            </a:r>
            <a:endParaRPr sz="1400">
              <a:latin typeface="IPAexGothic"/>
              <a:cs typeface="IPAexGothic"/>
            </a:endParaRPr>
          </a:p>
        </p:txBody>
      </p:sp>
      <p:sp>
        <p:nvSpPr>
          <p:cNvPr id="89" name="タイトル 88">
            <a:extLst>
              <a:ext uri="{FF2B5EF4-FFF2-40B4-BE49-F238E27FC236}">
                <a16:creationId xmlns:a16="http://schemas.microsoft.com/office/drawing/2014/main" id="{E0A4CF13-820B-EB4F-BF1C-E3503DB70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FVTX Calibration System</a:t>
            </a:r>
            <a:endParaRPr lang="ja-JP" altLang="en-US"/>
          </a:p>
        </p:txBody>
      </p:sp>
      <p:sp>
        <p:nvSpPr>
          <p:cNvPr id="91" name="左矢印 90">
            <a:extLst>
              <a:ext uri="{FF2B5EF4-FFF2-40B4-BE49-F238E27FC236}">
                <a16:creationId xmlns:a16="http://schemas.microsoft.com/office/drawing/2014/main" id="{41C1E2BA-A539-8347-B19A-0B54E2362C8F}"/>
              </a:ext>
            </a:extLst>
          </p:cNvPr>
          <p:cNvSpPr/>
          <p:nvPr/>
        </p:nvSpPr>
        <p:spPr>
          <a:xfrm>
            <a:off x="8995400" y="1934817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左矢印 91">
            <a:extLst>
              <a:ext uri="{FF2B5EF4-FFF2-40B4-BE49-F238E27FC236}">
                <a16:creationId xmlns:a16="http://schemas.microsoft.com/office/drawing/2014/main" id="{08F4CD27-098A-374D-ABCD-3A769AD61BD8}"/>
              </a:ext>
            </a:extLst>
          </p:cNvPr>
          <p:cNvSpPr/>
          <p:nvPr/>
        </p:nvSpPr>
        <p:spPr>
          <a:xfrm rot="16200000">
            <a:off x="7546110" y="3002384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左矢印 92">
            <a:extLst>
              <a:ext uri="{FF2B5EF4-FFF2-40B4-BE49-F238E27FC236}">
                <a16:creationId xmlns:a16="http://schemas.microsoft.com/office/drawing/2014/main" id="{A502DA38-04CA-9344-8F7B-2C0C45C1A6B8}"/>
              </a:ext>
            </a:extLst>
          </p:cNvPr>
          <p:cNvSpPr/>
          <p:nvPr/>
        </p:nvSpPr>
        <p:spPr>
          <a:xfrm>
            <a:off x="6337982" y="3449175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左矢印 82">
            <a:extLst>
              <a:ext uri="{FF2B5EF4-FFF2-40B4-BE49-F238E27FC236}">
                <a16:creationId xmlns:a16="http://schemas.microsoft.com/office/drawing/2014/main" id="{6E1C4405-902C-F447-B90B-828BF5232E54}"/>
              </a:ext>
            </a:extLst>
          </p:cNvPr>
          <p:cNvSpPr/>
          <p:nvPr/>
        </p:nvSpPr>
        <p:spPr>
          <a:xfrm>
            <a:off x="3825002" y="3736373"/>
            <a:ext cx="400391" cy="38033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55AEB0-F10F-A549-94C6-3C92A599DE68}"/>
              </a:ext>
            </a:extLst>
          </p:cNvPr>
          <p:cNvSpPr/>
          <p:nvPr/>
        </p:nvSpPr>
        <p:spPr>
          <a:xfrm>
            <a:off x="4289737" y="3760765"/>
            <a:ext cx="878738" cy="313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/>
              <a:t>Pulser</a:t>
            </a:r>
            <a:endParaRPr kumimoji="1" lang="ja-JP" altLang="en-US"/>
          </a:p>
        </p:txBody>
      </p:sp>
      <p:sp>
        <p:nvSpPr>
          <p:cNvPr id="3" name="右矢印 2">
            <a:extLst>
              <a:ext uri="{FF2B5EF4-FFF2-40B4-BE49-F238E27FC236}">
                <a16:creationId xmlns:a16="http://schemas.microsoft.com/office/drawing/2014/main" id="{A8F6A564-4D4B-8842-ABA7-7DA262274F4A}"/>
              </a:ext>
            </a:extLst>
          </p:cNvPr>
          <p:cNvSpPr/>
          <p:nvPr/>
        </p:nvSpPr>
        <p:spPr>
          <a:xfrm>
            <a:off x="2570990" y="4499758"/>
            <a:ext cx="833597" cy="36169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Data</a:t>
            </a:r>
            <a:endParaRPr kumimoji="1" lang="ja-JP" altLang="en-US"/>
          </a:p>
        </p:txBody>
      </p:sp>
      <p:sp>
        <p:nvSpPr>
          <p:cNvPr id="88" name="右矢印 87">
            <a:extLst>
              <a:ext uri="{FF2B5EF4-FFF2-40B4-BE49-F238E27FC236}">
                <a16:creationId xmlns:a16="http://schemas.microsoft.com/office/drawing/2014/main" id="{68A5A30C-CF2A-C843-8F58-E709D585135E}"/>
              </a:ext>
            </a:extLst>
          </p:cNvPr>
          <p:cNvSpPr/>
          <p:nvPr/>
        </p:nvSpPr>
        <p:spPr>
          <a:xfrm>
            <a:off x="5494866" y="4011110"/>
            <a:ext cx="1471975" cy="36169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Data</a:t>
            </a:r>
            <a:endParaRPr kumimoji="1" lang="ja-JP" altLang="en-US"/>
          </a:p>
        </p:txBody>
      </p:sp>
      <p:sp>
        <p:nvSpPr>
          <p:cNvPr id="96" name="左矢印 95">
            <a:extLst>
              <a:ext uri="{FF2B5EF4-FFF2-40B4-BE49-F238E27FC236}">
                <a16:creationId xmlns:a16="http://schemas.microsoft.com/office/drawing/2014/main" id="{A3AB1627-1EFC-264E-BC93-1E286B7F2186}"/>
              </a:ext>
            </a:extLst>
          </p:cNvPr>
          <p:cNvSpPr/>
          <p:nvPr/>
        </p:nvSpPr>
        <p:spPr>
          <a:xfrm rot="10800000">
            <a:off x="6055292" y="3855964"/>
            <a:ext cx="911548" cy="159084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左矢印 97">
            <a:extLst>
              <a:ext uri="{FF2B5EF4-FFF2-40B4-BE49-F238E27FC236}">
                <a16:creationId xmlns:a16="http://schemas.microsoft.com/office/drawing/2014/main" id="{506FE4CE-499A-EE43-AD2C-B3C02EC8BEBE}"/>
              </a:ext>
            </a:extLst>
          </p:cNvPr>
          <p:cNvSpPr/>
          <p:nvPr/>
        </p:nvSpPr>
        <p:spPr>
          <a:xfrm>
            <a:off x="1844334" y="3781275"/>
            <a:ext cx="400391" cy="38033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946FD478-DEFA-0244-975A-1FB2A1575615}"/>
              </a:ext>
            </a:extLst>
          </p:cNvPr>
          <p:cNvSpPr txBox="1"/>
          <p:nvPr/>
        </p:nvSpPr>
        <p:spPr>
          <a:xfrm>
            <a:off x="4711077" y="3004739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Amplitude data</a:t>
            </a:r>
            <a:endParaRPr kumimoji="1" lang="ja-JP" altLang="en-US"/>
          </a:p>
        </p:txBody>
      </p: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158B86DE-B3DE-BA4C-8864-85829EB87633}"/>
              </a:ext>
            </a:extLst>
          </p:cNvPr>
          <p:cNvCxnSpPr/>
          <p:nvPr/>
        </p:nvCxnSpPr>
        <p:spPr>
          <a:xfrm>
            <a:off x="6166417" y="3326112"/>
            <a:ext cx="252813" cy="5709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4" name="右中かっこ 83">
            <a:extLst>
              <a:ext uri="{FF2B5EF4-FFF2-40B4-BE49-F238E27FC236}">
                <a16:creationId xmlns:a16="http://schemas.microsoft.com/office/drawing/2014/main" id="{86154D91-3FA7-D141-91BF-EF7493194BBF}"/>
              </a:ext>
            </a:extLst>
          </p:cNvPr>
          <p:cNvSpPr/>
          <p:nvPr/>
        </p:nvSpPr>
        <p:spPr>
          <a:xfrm>
            <a:off x="6994781" y="3760765"/>
            <a:ext cx="230187" cy="634013"/>
          </a:xfrm>
          <a:prstGeom prst="rightBrac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右矢印 85">
            <a:extLst>
              <a:ext uri="{FF2B5EF4-FFF2-40B4-BE49-F238E27FC236}">
                <a16:creationId xmlns:a16="http://schemas.microsoft.com/office/drawing/2014/main" id="{2D244606-74B2-FA4E-9573-ACE9513E31DC}"/>
              </a:ext>
            </a:extLst>
          </p:cNvPr>
          <p:cNvSpPr/>
          <p:nvPr/>
        </p:nvSpPr>
        <p:spPr>
          <a:xfrm>
            <a:off x="7411340" y="3912355"/>
            <a:ext cx="2139494" cy="34679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685BDF45-8F80-D949-ACC4-86C681193B91}"/>
              </a:ext>
            </a:extLst>
          </p:cNvPr>
          <p:cNvSpPr txBox="1"/>
          <p:nvPr/>
        </p:nvSpPr>
        <p:spPr>
          <a:xfrm>
            <a:off x="5791859" y="5266299"/>
            <a:ext cx="3382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Combine Amplitude data and ADC data sent from FPHX</a:t>
            </a:r>
            <a:endParaRPr kumimoji="1" lang="ja-JP" altLang="en-US"/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74C83D9-1C5B-D74F-A11D-1B37BF7D5B4F}"/>
              </a:ext>
            </a:extLst>
          </p:cNvPr>
          <p:cNvSpPr txBox="1"/>
          <p:nvPr/>
        </p:nvSpPr>
        <p:spPr>
          <a:xfrm>
            <a:off x="36832" y="6447047"/>
            <a:ext cx="323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Courtesy of Takashi </a:t>
            </a:r>
            <a:r>
              <a:rPr kumimoji="1" lang="en-US" altLang="ja-JP" dirty="0" err="1"/>
              <a:t>Hachiya</a:t>
            </a:r>
            <a:endParaRPr kumimoji="1" lang="ja-JP" altLang="en-US"/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EDB251FD-3266-CC48-8BF7-3D807FE227F3}"/>
              </a:ext>
            </a:extLst>
          </p:cNvPr>
          <p:cNvSpPr/>
          <p:nvPr/>
        </p:nvSpPr>
        <p:spPr>
          <a:xfrm>
            <a:off x="8187706" y="126599"/>
            <a:ext cx="3925592" cy="11588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B20EF3A7-A7F7-814B-B7AA-169836073046}"/>
              </a:ext>
            </a:extLst>
          </p:cNvPr>
          <p:cNvSpPr txBox="1"/>
          <p:nvPr/>
        </p:nvSpPr>
        <p:spPr>
          <a:xfrm>
            <a:off x="9185250" y="290503"/>
            <a:ext cx="21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SC command Flow</a:t>
            </a:r>
            <a:endParaRPr kumimoji="1" lang="ja-JP" altLang="en-US"/>
          </a:p>
        </p:txBody>
      </p:sp>
      <p:sp>
        <p:nvSpPr>
          <p:cNvPr id="113" name="左矢印 112">
            <a:extLst>
              <a:ext uri="{FF2B5EF4-FFF2-40B4-BE49-F238E27FC236}">
                <a16:creationId xmlns:a16="http://schemas.microsoft.com/office/drawing/2014/main" id="{17420859-B94B-884D-BCE8-853309DF63C5}"/>
              </a:ext>
            </a:extLst>
          </p:cNvPr>
          <p:cNvSpPr/>
          <p:nvPr/>
        </p:nvSpPr>
        <p:spPr>
          <a:xfrm>
            <a:off x="8709335" y="277305"/>
            <a:ext cx="400391" cy="38033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右矢印 94">
            <a:extLst>
              <a:ext uri="{FF2B5EF4-FFF2-40B4-BE49-F238E27FC236}">
                <a16:creationId xmlns:a16="http://schemas.microsoft.com/office/drawing/2014/main" id="{3353E507-C055-D04A-9DAB-9AA4C7FF6550}"/>
              </a:ext>
            </a:extLst>
          </p:cNvPr>
          <p:cNvSpPr/>
          <p:nvPr/>
        </p:nvSpPr>
        <p:spPr>
          <a:xfrm>
            <a:off x="8278955" y="799882"/>
            <a:ext cx="833597" cy="36169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Data</a:t>
            </a:r>
            <a:endParaRPr kumimoji="1" lang="ja-JP" altLang="en-US"/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1C8CEB37-18DF-B54F-89AA-C4E2E2438D1C}"/>
              </a:ext>
            </a:extLst>
          </p:cNvPr>
          <p:cNvSpPr txBox="1"/>
          <p:nvPr/>
        </p:nvSpPr>
        <p:spPr>
          <a:xfrm>
            <a:off x="9185250" y="824551"/>
            <a:ext cx="2497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Calibration Data Flow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00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92E55D-976B-BC47-ACC0-79F1FDB6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Request for HELIX Readout Development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559980-BC91-6448-B475-F5E70EE0C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825625"/>
            <a:ext cx="10919790" cy="4351338"/>
          </a:xfrm>
        </p:spPr>
        <p:txBody>
          <a:bodyPr/>
          <a:lstStyle/>
          <a:p>
            <a:r>
              <a:rPr kumimoji="1" lang="en-US" altLang="ja-JP" dirty="0"/>
              <a:t>The HELIX </a:t>
            </a:r>
            <a:r>
              <a:rPr lang="en-US" altLang="ja-JP" dirty="0"/>
              <a:t>r</a:t>
            </a:r>
            <a:r>
              <a:rPr kumimoji="1" lang="en-US" altLang="ja-JP" dirty="0"/>
              <a:t>eadout system is to be designed </a:t>
            </a:r>
            <a:r>
              <a:rPr kumimoji="1" lang="en-US" altLang="ja-JP" b="1" dirty="0"/>
              <a:t>including</a:t>
            </a:r>
            <a:r>
              <a:rPr kumimoji="1" lang="en-US" altLang="ja-JP" dirty="0"/>
              <a:t> slow control feature</a:t>
            </a:r>
            <a:r>
              <a:rPr kumimoji="1" lang="en-US" altLang="ja-JP" b="1" dirty="0"/>
              <a:t> </a:t>
            </a:r>
            <a:r>
              <a:rPr lang="en-US" altLang="ja-JP" dirty="0"/>
              <a:t>as long as</a:t>
            </a:r>
            <a:r>
              <a:rPr kumimoji="1" lang="en-US" altLang="ja-JP" dirty="0"/>
              <a:t> the hardware allows.</a:t>
            </a:r>
          </a:p>
          <a:p>
            <a:r>
              <a:rPr lang="en-US" altLang="ja-JP" dirty="0"/>
              <a:t>The calibration system in FVTX was a bit tricky as illustrated in the schematics. This is also nice feature to be implemented to the calibration system using the FELIX.</a:t>
            </a:r>
            <a:r>
              <a:rPr kumimoji="1" lang="en-US" altLang="ja-JP" dirty="0"/>
              <a:t>  </a:t>
            </a:r>
          </a:p>
          <a:p>
            <a:r>
              <a:rPr lang="en-US" altLang="ja-JP" dirty="0"/>
              <a:t>Although we (Japanese group) are not developer of the FVTX system, we are willing to help you understanding how it worked.  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85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3368" y="77952"/>
            <a:ext cx="513905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30" dirty="0">
                <a:latin typeface="Noto Sans CJK JP Thin"/>
                <a:cs typeface="Noto Sans CJK JP Thin"/>
              </a:rPr>
              <a:t>TestBench </a:t>
            </a:r>
            <a:r>
              <a:rPr sz="3200" b="0" spc="-85" dirty="0">
                <a:latin typeface="Noto Sans CJK JP Thin"/>
                <a:cs typeface="Noto Sans CJK JP Thin"/>
              </a:rPr>
              <a:t>Command</a:t>
            </a:r>
            <a:r>
              <a:rPr sz="3200" b="0" spc="150" dirty="0">
                <a:latin typeface="Noto Sans CJK JP Thin"/>
                <a:cs typeface="Noto Sans CJK JP Thin"/>
              </a:rPr>
              <a:t> </a:t>
            </a:r>
            <a:r>
              <a:rPr sz="3200" b="0" spc="-40" dirty="0">
                <a:latin typeface="Noto Sans CJK JP Thin"/>
                <a:cs typeface="Noto Sans CJK JP Thin"/>
              </a:rPr>
              <a:t>(1byte)</a:t>
            </a:r>
            <a:endParaRPr sz="3200">
              <a:latin typeface="Noto Sans CJK JP Thin"/>
              <a:cs typeface="Noto Sans CJK JP Thi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73492" y="614133"/>
          <a:ext cx="8325484" cy="8229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3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5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7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6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5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4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3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2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1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2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0</a:t>
                      </a:r>
                      <a:endParaRPr sz="12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spc="-10" dirty="0">
                          <a:latin typeface="IPAexGothic"/>
                          <a:cs typeface="IPAexGothic"/>
                        </a:rPr>
                        <a:t>Destination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spc="-35" dirty="0">
                          <a:latin typeface="IPAexGothic"/>
                          <a:cs typeface="IPAexGothic"/>
                        </a:rPr>
                        <a:t>Command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spc="-15" dirty="0">
                          <a:latin typeface="IPAexGothic"/>
                          <a:cs typeface="IPAexGothic"/>
                        </a:rPr>
                        <a:t>ROC/FPHX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spc="30" dirty="0">
                          <a:latin typeface="IPAexGothic"/>
                          <a:cs typeface="IPAexGothic"/>
                        </a:rPr>
                        <a:t>FEM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spc="30" dirty="0">
                          <a:latin typeface="IPAexGothic"/>
                          <a:cs typeface="IPAexGothic"/>
                        </a:rPr>
                        <a:t>FEM-IB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01183" y="1502410"/>
          <a:ext cx="11776706" cy="5349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6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7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9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907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b="0" spc="1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some </a:t>
                      </a:r>
                      <a:r>
                        <a:rPr sz="11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symbols </a:t>
                      </a:r>
                      <a:r>
                        <a:rPr sz="1100" b="0" spc="1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for </a:t>
                      </a:r>
                      <a:r>
                        <a:rPr sz="1100" b="0" spc="1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the </a:t>
                      </a:r>
                      <a:r>
                        <a:rPr sz="1100" b="0" spc="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available teststand</a:t>
                      </a:r>
                      <a:r>
                        <a:rPr sz="1100" b="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 </a:t>
                      </a:r>
                      <a:r>
                        <a:rPr sz="1100" b="0" spc="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ops</a:t>
                      </a:r>
                      <a:endParaRPr sz="11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b="0" spc="4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WORD</a:t>
                      </a:r>
                      <a:endParaRPr sz="11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b="0" spc="2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Dist</a:t>
                      </a:r>
                      <a:endParaRPr sz="11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b="0" spc="1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Com</a:t>
                      </a:r>
                      <a:endParaRPr sz="11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b="0" spc="5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# </a:t>
                      </a:r>
                      <a:r>
                        <a:rPr sz="1100" b="0" spc="6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PLEASE </a:t>
                      </a:r>
                      <a:r>
                        <a:rPr sz="1100" b="0" spc="4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DO NOT </a:t>
                      </a:r>
                      <a:r>
                        <a:rPr sz="1100" b="0" spc="6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CHANGE </a:t>
                      </a:r>
                      <a:r>
                        <a:rPr sz="1100" b="0" spc="4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THESE. </a:t>
                      </a:r>
                      <a:r>
                        <a:rPr sz="1100" b="0" spc="7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ADD </a:t>
                      </a:r>
                      <a:r>
                        <a:rPr sz="1100" b="0" spc="3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TO </a:t>
                      </a:r>
                      <a:r>
                        <a:rPr sz="1100" b="0" spc="6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THEM, </a:t>
                      </a:r>
                      <a:r>
                        <a:rPr sz="1100" b="0" spc="4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DO NOT</a:t>
                      </a:r>
                      <a:r>
                        <a:rPr sz="1100" b="0" spc="-120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 </a:t>
                      </a:r>
                      <a:r>
                        <a:rPr sz="1100" b="0" spc="45" dirty="0">
                          <a:solidFill>
                            <a:srgbClr val="FFFFFF"/>
                          </a:solidFill>
                          <a:latin typeface="Noto Sans CJK JP Medium"/>
                          <a:cs typeface="Noto Sans CJK JP Medium"/>
                        </a:rPr>
                        <a:t>CHANGE.</a:t>
                      </a:r>
                      <a:endParaRPr sz="1100">
                        <a:latin typeface="Noto Sans CJK JP Medium"/>
                        <a:cs typeface="Noto Sans CJK JP Medium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10" dirty="0">
                          <a:latin typeface="IPAexGothic"/>
                          <a:cs typeface="IPAexGothic"/>
                        </a:rPr>
                        <a:t>TESTBENCH_FPHX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0x83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0x03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FPHX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op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(Send packet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payload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to</a:t>
                      </a:r>
                      <a:r>
                        <a:rPr sz="1100" spc="6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20" dirty="0">
                          <a:latin typeface="IPAexGothic"/>
                          <a:cs typeface="IPAexGothic"/>
                        </a:rPr>
                        <a:t>FPHX)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15" dirty="0">
                          <a:latin typeface="IPAexGothic"/>
                          <a:cs typeface="IPAexGothic"/>
                        </a:rPr>
                        <a:t>TESTBENCH_RESET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40" dirty="0">
                          <a:latin typeface="IPAexGothic"/>
                          <a:cs typeface="IPAexGothic"/>
                        </a:rPr>
                        <a:t>0x8B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40" dirty="0">
                          <a:latin typeface="IPAexGothic"/>
                          <a:cs typeface="IPAexGothic"/>
                        </a:rPr>
                        <a:t>0x0B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35" dirty="0">
                          <a:latin typeface="IPAexGothic"/>
                          <a:cs typeface="IPAexGothic"/>
                        </a:rPr>
                        <a:t>FFR 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(firefighter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reset)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for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FPHX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35" dirty="0">
                          <a:latin typeface="IPAexGothic"/>
                          <a:cs typeface="IPAexGothic"/>
                        </a:rPr>
                        <a:t>chip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10" dirty="0">
                          <a:latin typeface="IPAexGothic"/>
                          <a:cs typeface="IPAexGothic"/>
                        </a:rPr>
                        <a:t>TESTBENCH_CALIB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0x85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0x05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Start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calibration</a:t>
                      </a:r>
                      <a:r>
                        <a:rPr sz="1100" spc="4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sequence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20" dirty="0">
                          <a:latin typeface="IPAexGothic"/>
                          <a:cs typeface="IPAexGothic"/>
                        </a:rPr>
                        <a:t>TESTBENCH_PULSEAMP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pulser</a:t>
                      </a:r>
                      <a:r>
                        <a:rPr sz="1100" spc="6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amplitude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20" dirty="0">
                          <a:latin typeface="IPAexGothic"/>
                          <a:cs typeface="IPAexGothic"/>
                        </a:rPr>
                        <a:t>TESTBENCH_PULSE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0x87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0x07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Generate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a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pulse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20" dirty="0">
                          <a:latin typeface="IPAexGothic"/>
                          <a:cs typeface="IPAexGothic"/>
                        </a:rPr>
                        <a:t>TESTBENCH_PULSER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0x88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0x08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Configure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pulse</a:t>
                      </a:r>
                      <a:r>
                        <a:rPr sz="1100" spc="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train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0" dirty="0">
                          <a:latin typeface="IPAexGothic"/>
                          <a:cs typeface="IPAexGothic"/>
                        </a:rPr>
                        <a:t>TESTBENCH_LATCHFPGA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0x89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0x09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latch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</a:t>
                      </a:r>
                      <a:r>
                        <a:rPr sz="1100" spc="16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35" dirty="0">
                          <a:latin typeface="IPAexGothic"/>
                          <a:cs typeface="IPAexGothic"/>
                        </a:rPr>
                        <a:t>FPGA(s)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5" dirty="0">
                          <a:latin typeface="IPAexGothic"/>
                          <a:cs typeface="IPAexGothic"/>
                        </a:rPr>
                        <a:t>TESTBENCH_PULSE_MODULE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40" dirty="0">
                          <a:latin typeface="IPAexGothic"/>
                          <a:cs typeface="IPAexGothic"/>
                        </a:rPr>
                        <a:t>0x8A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100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40" dirty="0">
                          <a:latin typeface="IPAexGothic"/>
                          <a:cs typeface="IPAexGothic"/>
                        </a:rPr>
                        <a:t>0x0A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module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that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should be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pulsed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(bits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0-2 </a:t>
                      </a:r>
                      <a:r>
                        <a:rPr sz="1100" spc="85" dirty="0">
                          <a:latin typeface="IPAexGothic"/>
                          <a:cs typeface="IPAexGothic"/>
                        </a:rPr>
                        <a:t>-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side,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bits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4-7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wedge</a:t>
                      </a:r>
                      <a:r>
                        <a:rPr sz="1100" spc="19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location)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0" dirty="0">
                          <a:latin typeface="IPAexGothic"/>
                          <a:cs typeface="IPAexGothic"/>
                        </a:rPr>
                        <a:t>TESTBENCH_EEPROM_READ_WRITE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0x50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Read </a:t>
                      </a:r>
                      <a:r>
                        <a:rPr sz="1100" spc="-35" dirty="0">
                          <a:latin typeface="IPAexGothic"/>
                          <a:cs typeface="IPAexGothic"/>
                        </a:rPr>
                        <a:t>or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Write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from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EEPROM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on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</a:t>
                      </a:r>
                      <a:r>
                        <a:rPr sz="1100" spc="9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dirty="0">
                          <a:latin typeface="IPAexGothic"/>
                          <a:cs typeface="IPAexGothic"/>
                        </a:rPr>
                        <a:t>TESTBENCH_EEPROM_BATCH_DOWNLOAD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45" dirty="0">
                          <a:latin typeface="IPAexGothic"/>
                          <a:cs typeface="IPAexGothic"/>
                        </a:rPr>
                        <a:t>0xD1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0x11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Batch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download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of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EEPROM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from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ROC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(change from </a:t>
                      </a:r>
                      <a:r>
                        <a:rPr sz="1100" spc="-85" dirty="0">
                          <a:latin typeface="IPAexGothic"/>
                          <a:cs typeface="IPAexGothic"/>
                        </a:rPr>
                        <a:t>7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1100" spc="-70" dirty="0">
                          <a:latin typeface="IPAexGothic"/>
                          <a:cs typeface="IPAexGothic"/>
                        </a:rPr>
                        <a:t>11</a:t>
                      </a:r>
                      <a:r>
                        <a:rPr sz="11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45" dirty="0">
                          <a:latin typeface="IPAexGothic"/>
                          <a:cs typeface="IPAexGothic"/>
                        </a:rPr>
                        <a:t>8/2/11)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5" dirty="0">
                          <a:latin typeface="IPAexGothic"/>
                          <a:cs typeface="IPAexGothic"/>
                        </a:rPr>
                        <a:t>TESTBENCH_FOSYNC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0x41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fiber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opticy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synch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(upper </a:t>
                      </a:r>
                      <a:r>
                        <a:rPr sz="1100" spc="-85" dirty="0">
                          <a:latin typeface="IPAexGothic"/>
                          <a:cs typeface="IPAexGothic"/>
                        </a:rPr>
                        <a:t>4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bit 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means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</a:t>
                      </a:r>
                      <a:r>
                        <a:rPr sz="1100" spc="9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command)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5" dirty="0">
                          <a:latin typeface="IPAexGothic"/>
                          <a:cs typeface="IPAexGothic"/>
                        </a:rPr>
                        <a:t>TESTBENCH_FEMLVL1DELAY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0x45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0x05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fiber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opticy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synch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(upper </a:t>
                      </a:r>
                      <a:r>
                        <a:rPr sz="1100" spc="-85" dirty="0">
                          <a:latin typeface="IPAexGothic"/>
                          <a:cs typeface="IPAexGothic"/>
                        </a:rPr>
                        <a:t>4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bit 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means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</a:t>
                      </a:r>
                      <a:r>
                        <a:rPr sz="1100" spc="9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20" dirty="0">
                          <a:latin typeface="IPAexGothic"/>
                          <a:cs typeface="IPAexGothic"/>
                        </a:rPr>
                        <a:t>command)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5" dirty="0">
                          <a:latin typeface="IPAexGothic"/>
                          <a:cs typeface="IPAexGothic"/>
                        </a:rPr>
                        <a:t>TESTBENCH_BCOSTART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0x62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0x12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BCO 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start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FEM_IB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</a:t>
                      </a:r>
                      <a:r>
                        <a:rPr sz="1100" spc="18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5" dirty="0">
                          <a:latin typeface="IPAexGothic"/>
                          <a:cs typeface="IPAexGothic"/>
                        </a:rPr>
                        <a:t>TESTBENCH_FPGARESET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35" dirty="0">
                          <a:latin typeface="IPAexGothic"/>
                          <a:cs typeface="IPAexGothic"/>
                        </a:rPr>
                        <a:t>0xE4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111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0x04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451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Reset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for </a:t>
                      </a:r>
                      <a:r>
                        <a:rPr sz="1100" spc="20" dirty="0">
                          <a:latin typeface="IPAexGothic"/>
                          <a:cs typeface="IPAexGothic"/>
                        </a:rPr>
                        <a:t>FEM, FEMIB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+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ROC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0xE4, both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and ROC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1100" spc="-45" dirty="0">
                          <a:latin typeface="IPAexGothic"/>
                          <a:cs typeface="IPAexGothic"/>
                        </a:rPr>
                        <a:t>0xC4.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For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just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ROC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1100" spc="-55" dirty="0">
                          <a:latin typeface="IPAexGothic"/>
                          <a:cs typeface="IPAexGothic"/>
                        </a:rPr>
                        <a:t>0x84.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For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just 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50" dirty="0">
                          <a:latin typeface="IPAexGothic"/>
                          <a:cs typeface="IPAexGothic"/>
                        </a:rPr>
                        <a:t>=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65" dirty="0">
                          <a:latin typeface="IPAexGothic"/>
                          <a:cs typeface="IPAexGothic"/>
                        </a:rPr>
                        <a:t>0x44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5" dirty="0">
                          <a:latin typeface="IPAexGothic"/>
                          <a:cs typeface="IPAexGothic"/>
                        </a:rPr>
                        <a:t>TESTBENCH_CHECKGLINK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0x56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0x16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Check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status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of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20" dirty="0">
                          <a:latin typeface="IPAexGothic"/>
                          <a:cs typeface="IPAexGothic"/>
                        </a:rPr>
                        <a:t>GLINK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lock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signal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in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</a:t>
                      </a:r>
                      <a:r>
                        <a:rPr sz="1100" spc="14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IB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5" dirty="0">
                          <a:latin typeface="IPAexGothic"/>
                          <a:cs typeface="IPAexGothic"/>
                        </a:rPr>
                        <a:t>TESTBENCH_JTAGSYNC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0x54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0x14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10" dirty="0">
                          <a:latin typeface="IPAexGothic"/>
                          <a:cs typeface="IPAexGothic"/>
                        </a:rPr>
                        <a:t>JTAG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fiber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opticy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synch</a:t>
                      </a:r>
                      <a:r>
                        <a:rPr sz="1100" spc="9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command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5" dirty="0">
                          <a:latin typeface="IPAexGothic"/>
                          <a:cs typeface="IPAexGothic"/>
                        </a:rPr>
                        <a:t>TESTBENCH_CHECKFEMADDR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0x46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0x06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Check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dirty="0">
                          <a:latin typeface="IPAexGothic"/>
                          <a:cs typeface="IPAexGothic"/>
                        </a:rPr>
                        <a:t>with 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FEM_ADDR </a:t>
                      </a:r>
                      <a:r>
                        <a:rPr sz="1100" spc="20" dirty="0">
                          <a:latin typeface="IPAexGothic"/>
                          <a:cs typeface="IPAexGothic"/>
                        </a:rPr>
                        <a:t>is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present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and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responding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spc="-245" dirty="0">
                          <a:latin typeface="IPAexGothic"/>
                          <a:cs typeface="IPAexGothic"/>
                        </a:rPr>
                        <a:t>TESTBEN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2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C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H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2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_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1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U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/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S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7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E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/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N</a:t>
                      </a:r>
                      <a:r>
                        <a:rPr sz="1800" spc="-367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6</a:t>
                      </a:r>
                      <a:r>
                        <a:rPr sz="1100" spc="-245" dirty="0">
                          <a:latin typeface="IPAexGothic"/>
                          <a:cs typeface="IPAexGothic"/>
                        </a:rPr>
                        <a:t>I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0x43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0x03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5940425" algn="l"/>
                        </a:tabLst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acquisition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for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National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Instruments </a:t>
                      </a:r>
                      <a:r>
                        <a:rPr sz="1100" spc="-15" dirty="0">
                          <a:latin typeface="IPAexGothic"/>
                          <a:cs typeface="IPAexGothic"/>
                        </a:rPr>
                        <a:t>rather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than</a:t>
                      </a:r>
                      <a:r>
                        <a:rPr sz="1100" spc="26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DCM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5" dirty="0">
                          <a:latin typeface="IPAexGothic"/>
                          <a:cs typeface="IPAexGothic"/>
                        </a:rPr>
                        <a:t>(default)	</a:t>
                      </a:r>
                      <a:r>
                        <a:rPr sz="1800" spc="-135" baseline="-27777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8</a:t>
                      </a:r>
                      <a:endParaRPr sz="1800" baseline="-27777">
                        <a:latin typeface="IPAexGothic"/>
                        <a:cs typeface="IPAexGothic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15" dirty="0">
                          <a:latin typeface="IPAexGothic"/>
                          <a:cs typeface="IPAexGothic"/>
                        </a:rPr>
                        <a:t>TESTBENCH_SELFTRIG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0x48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85" dirty="0">
                          <a:latin typeface="IPAexGothic"/>
                          <a:cs typeface="IPAexGothic"/>
                        </a:rPr>
                        <a:t>010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IPAexGothic"/>
                          <a:cs typeface="IPAexGothic"/>
                        </a:rPr>
                        <a:t>0x08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1100" spc="1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the </a:t>
                      </a:r>
                      <a:r>
                        <a:rPr sz="1100" spc="3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1100" spc="5" dirty="0">
                          <a:latin typeface="IPAexGothic"/>
                          <a:cs typeface="IPAexGothic"/>
                        </a:rPr>
                        <a:t>self-trigger </a:t>
                      </a:r>
                      <a:r>
                        <a:rPr sz="1100" spc="-30" dirty="0">
                          <a:latin typeface="IPAexGothic"/>
                          <a:cs typeface="IPAexGothic"/>
                        </a:rPr>
                        <a:t>on </a:t>
                      </a:r>
                      <a:r>
                        <a:rPr sz="1100" spc="-25" dirty="0">
                          <a:latin typeface="IPAexGothic"/>
                          <a:cs typeface="IPAexGothic"/>
                        </a:rPr>
                        <a:t>input </a:t>
                      </a:r>
                      <a:r>
                        <a:rPr sz="1100" spc="-1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1100" spc="9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100" spc="-5" dirty="0">
                          <a:latin typeface="IPAexGothic"/>
                          <a:cs typeface="IPAexGothic"/>
                        </a:rPr>
                        <a:t>lines</a:t>
                      </a:r>
                      <a:endParaRPr sz="1100">
                        <a:latin typeface="IPAexGothic"/>
                        <a:cs typeface="IPAexGothic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82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9625" y="49822"/>
          <a:ext cx="11567794" cy="67529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4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507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014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7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Destination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Destination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Function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Destination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Bits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(top</a:t>
                      </a:r>
                      <a:r>
                        <a:rPr sz="800" spc="-5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3)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219710" marR="92075" indent="-92075">
                        <a:lnSpc>
                          <a:spcPts val="960"/>
                        </a:lnSpc>
                        <a:spcBef>
                          <a:spcPts val="15"/>
                        </a:spcBef>
                      </a:pPr>
                      <a:r>
                        <a:rPr sz="800" spc="-2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Bits 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(Bottom</a:t>
                      </a:r>
                      <a:r>
                        <a:rPr sz="800" spc="-6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5)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190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Comment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Response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905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850">
                <a:tc rowSpan="13"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-25" dirty="0">
                          <a:latin typeface="IPAexGothic"/>
                          <a:cs typeface="IPAexGothic"/>
                        </a:rPr>
                        <a:t>ROC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UNUSED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UNUSED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5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UNUSED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UNUSED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19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 marR="83185">
                        <a:lnSpc>
                          <a:spcPct val="10000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FPHX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return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word </a:t>
                      </a:r>
                      <a:r>
                        <a:rPr sz="800" spc="60" dirty="0">
                          <a:latin typeface="IPAexGothic"/>
                          <a:cs typeface="IPAexGothic"/>
                        </a:rPr>
                        <a:t>-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should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be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value 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to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register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5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FPHX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FPHX</a:t>
                      </a:r>
                      <a:r>
                        <a:rPr sz="800" spc="-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3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800" spc="-50" dirty="0">
                          <a:latin typeface="IPAexGothic"/>
                          <a:cs typeface="IPAexGothic"/>
                        </a:rPr>
                        <a:t>32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bit command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to</a:t>
                      </a:r>
                      <a:r>
                        <a:rPr sz="800" spc="-15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FPHX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32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bit</a:t>
                      </a:r>
                      <a:r>
                        <a:rPr sz="800" spc="-8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RESET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4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5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Calibrate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93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5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Initiate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calibration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sequence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until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Calib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done,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then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</a:t>
                      </a:r>
                      <a:endParaRPr sz="800">
                        <a:latin typeface="IPAexGothic"/>
                        <a:cs typeface="IPAexGothic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"00000000"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Pulser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Pulser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Amplitude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6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Pulser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amplitude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Pulser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Send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7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Pulser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N pulses with </a:t>
                      </a:r>
                      <a:r>
                        <a:rPr sz="800" spc="35" dirty="0">
                          <a:latin typeface="IPAexGothic"/>
                          <a:cs typeface="IPAexGothic"/>
                        </a:rPr>
                        <a:t>M</a:t>
                      </a:r>
                      <a:r>
                        <a:rPr sz="800" spc="-3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Spacing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8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Number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of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pulses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</a:t>
                      </a:r>
                      <a:r>
                        <a:rPr sz="800" spc="-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spacing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55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LATCH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9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Fibers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latched</a:t>
                      </a:r>
                      <a:r>
                        <a:rPr sz="800" spc="5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(0-16)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Calib</a:t>
                      </a:r>
                      <a:r>
                        <a:rPr sz="800" spc="-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Circuitry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module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(ROCII)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83540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25" dirty="0">
                          <a:latin typeface="IPAexGothic"/>
                          <a:cs typeface="IPAexGothic"/>
                        </a:rPr>
                        <a:t>0-7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selects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side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0-7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of </a:t>
                      </a:r>
                      <a:r>
                        <a:rPr sz="800" spc="-65" dirty="0">
                          <a:latin typeface="IPAexGothic"/>
                          <a:cs typeface="IPAexGothic"/>
                        </a:rPr>
                        <a:t>4</a:t>
                      </a:r>
                      <a:r>
                        <a:rPr sz="800" spc="-6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wedges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65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FPHX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FPHX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Reset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82270" algn="r">
                        <a:lnSpc>
                          <a:spcPts val="919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xb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 marR="407034">
                        <a:lnSpc>
                          <a:spcPct val="10000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AMPL_STEP, N_AMPL_STEPS,  N_PULSES,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SPACING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65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Calibration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parameters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86080" algn="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xc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72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FPHX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lines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mask</a:t>
                      </a:r>
                      <a:r>
                        <a:rPr sz="800" spc="-5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off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100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382905" algn="r">
                        <a:lnSpc>
                          <a:spcPts val="93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AMPL_STEP,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N_AMPL_STEPS,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 </a:t>
                      </a:r>
                      <a:endParaRPr sz="800">
                        <a:latin typeface="IPAexGothic"/>
                        <a:cs typeface="IPAexGothic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N_PULSES,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SPACING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770">
                <a:tc row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FEM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SC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FO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sync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93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"11111111"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if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synced,</a:t>
                      </a:r>
                      <a:r>
                        <a:rPr sz="800" spc="-114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else </a:t>
                      </a:r>
                      <a:endParaRPr sz="800">
                        <a:latin typeface="IPAexGothic"/>
                        <a:cs typeface="IPAexGothic"/>
                      </a:endParaRPr>
                    </a:p>
                    <a:p>
                      <a:pPr marL="3175">
                        <a:lnSpc>
                          <a:spcPts val="93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"00000000"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Start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BCO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SC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DAQ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for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NI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3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SC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RESET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4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LVL-1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delay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5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of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lvl-1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delay</a:t>
                      </a:r>
                      <a:r>
                        <a:rPr sz="800" spc="3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value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LVL-1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delay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value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Is FEM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N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Present?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6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Returns 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Address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if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present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084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Is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Calib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Done?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7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698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" marR="347345">
                        <a:lnSpc>
                          <a:spcPct val="10000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USE_COSMIC_TRIGGER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to '1'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internal 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triggering used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if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this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is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called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"11111111"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if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calibrating,</a:t>
                      </a:r>
                      <a:r>
                        <a:rPr sz="800" spc="-15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else </a:t>
                      </a:r>
                      <a:endParaRPr sz="800">
                        <a:latin typeface="IPAexGothic"/>
                        <a:cs typeface="IPAexGothic"/>
                      </a:endParaRPr>
                    </a:p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"00000000"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65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USE_COSMIC_TRIGGER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8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Write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Writes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FPHX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EEPROM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55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BATCH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DOWNLOAD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Read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all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chip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download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55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READ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PAGE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Read </a:t>
                      </a:r>
                      <a:r>
                        <a:rPr sz="800" spc="-65" dirty="0">
                          <a:latin typeface="IPAexGothic"/>
                          <a:cs typeface="IPAexGothic"/>
                        </a:rPr>
                        <a:t>1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chip's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data,</a:t>
                      </a:r>
                      <a:r>
                        <a:rPr sz="800" spc="-7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download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65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SCFPGA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Send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JTAG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Sync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9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919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14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19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Tell 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ROC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to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use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JTAG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for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programming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 marR="525145">
                        <a:lnSpc>
                          <a:spcPct val="10000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"11111111"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if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synced,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else  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"00000000"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65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Is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SC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FO</a:t>
                      </a:r>
                      <a:r>
                        <a:rPr sz="800" spc="-3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synched?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930"/>
                        </a:lnSpc>
                        <a:spcBef>
                          <a:spcPts val="434"/>
                        </a:spcBef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15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55244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SC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Check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LATCH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16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40" dirty="0">
                          <a:latin typeface="IPAexGothic"/>
                          <a:cs typeface="IPAexGothic"/>
                        </a:rPr>
                        <a:t>#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Fibers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latched</a:t>
                      </a:r>
                      <a:r>
                        <a:rPr sz="800" spc="5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(0-16)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SCFPGA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MODE=1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18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Collect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from 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2 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BCO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clocks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(mode=1)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20" dirty="0">
                          <a:latin typeface="IPAexGothic"/>
                          <a:cs typeface="IPAexGothic"/>
                        </a:rPr>
                        <a:t>none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53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SC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Set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MODE=0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85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19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Collect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from </a:t>
                      </a:r>
                      <a:r>
                        <a:rPr sz="800" spc="-40" dirty="0">
                          <a:latin typeface="IPAexGothic"/>
                          <a:cs typeface="IPAexGothic"/>
                        </a:rPr>
                        <a:t>1 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BCO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clock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(mode=0)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-20" dirty="0">
                          <a:latin typeface="IPAexGothic"/>
                          <a:cs typeface="IPAexGothic"/>
                        </a:rPr>
                        <a:t>none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25850">
                <a:tc rowSpan="5">
                  <a:txBody>
                    <a:bodyPr/>
                    <a:lstStyle/>
                    <a:p>
                      <a:pPr marL="161925">
                        <a:lnSpc>
                          <a:spcPts val="919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FEM_IB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FEM_IB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Is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GLINK</a:t>
                      </a:r>
                      <a:r>
                        <a:rPr sz="800" spc="-3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locked?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Issue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a Start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BCO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on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Start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Fiber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"1" if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locked,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"0" if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not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5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Start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 Fiber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Start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BCO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55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5" dirty="0">
                          <a:latin typeface="IPAexGothic"/>
                          <a:cs typeface="IPAexGothic"/>
                        </a:rPr>
                        <a:t>RESET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FPGA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4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JTAG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Programming</a:t>
                      </a:r>
                      <a:r>
                        <a:rPr sz="800" spc="-7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On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253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JTAG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Programming</a:t>
                      </a:r>
                      <a:r>
                        <a:rPr sz="800" spc="-7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Off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001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?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5853">
                <a:tc rowSpan="3">
                  <a:txBody>
                    <a:bodyPr/>
                    <a:lstStyle/>
                    <a:p>
                      <a:pPr marL="66040">
                        <a:lnSpc>
                          <a:spcPts val="919"/>
                        </a:lnSpc>
                      </a:pPr>
                      <a:r>
                        <a:rPr sz="800" spc="-25" dirty="0">
                          <a:latin typeface="IPAexGothic"/>
                          <a:cs typeface="IPAexGothic"/>
                        </a:rPr>
                        <a:t>ROC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+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FEM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Reset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4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0" dirty="0">
                          <a:latin typeface="IPAexGothic"/>
                          <a:cs typeface="IPAexGothic"/>
                        </a:rPr>
                        <a:t>One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byte containing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pulse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255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Batch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Read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90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Read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all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chip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data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download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25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EEPROM Page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 Read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85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110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ts val="885"/>
                        </a:lnSpc>
                      </a:pPr>
                      <a:r>
                        <a:rPr sz="800" spc="-5" dirty="0"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x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12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Read </a:t>
                      </a:r>
                      <a:r>
                        <a:rPr sz="800" spc="-65" dirty="0">
                          <a:latin typeface="IPAexGothic"/>
                          <a:cs typeface="IPAexGothic"/>
                        </a:rPr>
                        <a:t>1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chip's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data,</a:t>
                      </a:r>
                      <a:r>
                        <a:rPr sz="800" spc="-7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download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Page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Address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(3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5" dirty="0">
                          <a:latin typeface="IPAexGothic"/>
                          <a:cs typeface="IPAexGothic"/>
                        </a:rPr>
                        <a:t>bytes)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spc="-10" dirty="0">
                          <a:latin typeface="IPAexGothic"/>
                          <a:cs typeface="IPAexGothic"/>
                        </a:rPr>
                        <a:t>COMMAND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25589"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2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+</a:t>
                      </a:r>
                      <a:r>
                        <a:rPr sz="800" spc="-8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5" dirty="0">
                          <a:latin typeface="IPAexGothic"/>
                          <a:cs typeface="IPAexGothic"/>
                        </a:rPr>
                        <a:t>FEMIB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FPGAS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" dirty="0">
                          <a:latin typeface="IPAexGothic"/>
                          <a:cs typeface="IPAexGothic"/>
                        </a:rPr>
                        <a:t>Start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BCO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spc="-65" dirty="0">
                          <a:latin typeface="IPAexGothic"/>
                          <a:cs typeface="IPAexGothic"/>
                        </a:rPr>
                        <a:t>011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2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251447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ts val="930"/>
                        </a:lnSpc>
                        <a:spcBef>
                          <a:spcPts val="5"/>
                        </a:spcBef>
                      </a:pPr>
                      <a:r>
                        <a:rPr sz="800" spc="-15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Packet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35" dirty="0">
                          <a:latin typeface="IPAexGothic"/>
                          <a:cs typeface="IPAexGothic"/>
                        </a:rPr>
                        <a:t>FF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LL </a:t>
                      </a:r>
                      <a:r>
                        <a:rPr sz="800" spc="45" dirty="0">
                          <a:latin typeface="IPAexGothic"/>
                          <a:cs typeface="IPAexGothic"/>
                        </a:rPr>
                        <a:t>LL </a:t>
                      </a:r>
                      <a:r>
                        <a:rPr sz="800" spc="-25" dirty="0">
                          <a:latin typeface="IPAexGothic"/>
                          <a:cs typeface="IPAexGothic"/>
                        </a:rPr>
                        <a:t>CC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WW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EE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DD DD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….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CS</a:t>
                      </a:r>
                      <a:r>
                        <a:rPr sz="800" spc="-10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30" dirty="0">
                          <a:latin typeface="IPAexGothic"/>
                          <a:cs typeface="IPAexGothic"/>
                        </a:rPr>
                        <a:t>FF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3175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T w="9525">
                      <a:solidFill>
                        <a:srgbClr val="EC7C3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25592">
                <a:tc gridSpan="4"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50" dirty="0">
                          <a:latin typeface="IPAexGothic"/>
                          <a:cs typeface="IPAexGothic"/>
                        </a:rPr>
                        <a:t>LL </a:t>
                      </a:r>
                      <a:r>
                        <a:rPr sz="800" spc="45" dirty="0">
                          <a:latin typeface="IPAexGothic"/>
                          <a:cs typeface="IPAexGothic"/>
                        </a:rPr>
                        <a:t>LL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length (count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starts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with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-20" dirty="0">
                          <a:latin typeface="IPAexGothic"/>
                          <a:cs typeface="IPAexGothic"/>
                        </a:rPr>
                        <a:t>and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ends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with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last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data</a:t>
                      </a:r>
                      <a:r>
                        <a:rPr sz="800" spc="-8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byte)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DD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</a:t>
                      </a:r>
                      <a:r>
                        <a:rPr sz="800" spc="-5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data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25592">
                <a:tc gridSpan="2"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-35" dirty="0">
                          <a:latin typeface="IPAexGothic"/>
                          <a:cs typeface="IPAexGothic"/>
                        </a:rPr>
                        <a:t>CC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command </a:t>
                      </a:r>
                      <a:r>
                        <a:rPr sz="800" spc="-320" dirty="0">
                          <a:latin typeface="IPAexGothic"/>
                          <a:cs typeface="IPAexGothic"/>
                        </a:rPr>
                        <a:t>(</a:t>
                      </a:r>
                      <a:r>
                        <a:rPr sz="1800" spc="-480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2</a:t>
                      </a:r>
                      <a:r>
                        <a:rPr sz="800" spc="-320" dirty="0">
                          <a:latin typeface="IPAexGothic"/>
                          <a:cs typeface="IPAexGothic"/>
                        </a:rPr>
                        <a:t>s</a:t>
                      </a:r>
                      <a:r>
                        <a:rPr sz="1800" spc="-480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0</a:t>
                      </a:r>
                      <a:r>
                        <a:rPr sz="800" spc="-320" dirty="0">
                          <a:latin typeface="IPAexGothic"/>
                          <a:cs typeface="IPAexGothic"/>
                        </a:rPr>
                        <a:t>ee</a:t>
                      </a:r>
                      <a:r>
                        <a:rPr sz="1800" spc="-480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2</a:t>
                      </a:r>
                      <a:r>
                        <a:rPr sz="1200" spc="-32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275" dirty="0">
                          <a:latin typeface="IPAexGothic"/>
                          <a:cs typeface="IPAexGothic"/>
                        </a:rPr>
                        <a:t>a</a:t>
                      </a:r>
                      <a:r>
                        <a:rPr sz="1800" spc="-412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1</a:t>
                      </a:r>
                      <a:r>
                        <a:rPr sz="800" spc="-275" dirty="0">
                          <a:latin typeface="IPAexGothic"/>
                          <a:cs typeface="IPAexGothic"/>
                        </a:rPr>
                        <a:t>b</a:t>
                      </a:r>
                      <a:r>
                        <a:rPr sz="1800" spc="-412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/</a:t>
                      </a:r>
                      <a:r>
                        <a:rPr sz="800" spc="-275" dirty="0">
                          <a:latin typeface="IPAexGothic"/>
                          <a:cs typeface="IPAexGothic"/>
                        </a:rPr>
                        <a:t>ov</a:t>
                      </a:r>
                      <a:r>
                        <a:rPr sz="1800" spc="-412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7</a:t>
                      </a:r>
                      <a:r>
                        <a:rPr sz="800" spc="-275" dirty="0">
                          <a:latin typeface="IPAexGothic"/>
                          <a:cs typeface="IPAexGothic"/>
                        </a:rPr>
                        <a:t>e</a:t>
                      </a:r>
                      <a:r>
                        <a:rPr sz="1800" spc="-412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/</a:t>
                      </a:r>
                      <a:r>
                        <a:rPr sz="800" spc="-275" dirty="0">
                          <a:latin typeface="IPAexGothic"/>
                          <a:cs typeface="IPAexGothic"/>
                        </a:rPr>
                        <a:t>)</a:t>
                      </a:r>
                      <a:r>
                        <a:rPr sz="800" spc="-55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1800" spc="-135" baseline="-23148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6</a:t>
                      </a:r>
                      <a:endParaRPr sz="1800" baseline="-23148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CS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-10" dirty="0">
                          <a:latin typeface="IPAexGothic"/>
                          <a:cs typeface="IPAexGothic"/>
                        </a:rPr>
                        <a:t>check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sum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(xor of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all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the</a:t>
                      </a:r>
                      <a:r>
                        <a:rPr sz="800" spc="-7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DD)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1645" algn="r">
                        <a:lnSpc>
                          <a:spcPts val="825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solidFill>
                            <a:srgbClr val="888888"/>
                          </a:solidFill>
                          <a:latin typeface="IPAexGothic"/>
                          <a:cs typeface="IPAexGothic"/>
                        </a:rPr>
                        <a:t>9</a:t>
                      </a:r>
                      <a:endParaRPr sz="1200">
                        <a:latin typeface="IPAexGothic"/>
                        <a:cs typeface="IPAexGothic"/>
                      </a:endParaRPr>
                    </a:p>
                  </a:txBody>
                  <a:tcPr marL="0" marR="0" marT="8255" marB="0"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5592">
                <a:tc gridSpan="8">
                  <a:txBody>
                    <a:bodyPr/>
                    <a:lstStyle/>
                    <a:p>
                      <a:pPr marL="3175">
                        <a:lnSpc>
                          <a:spcPts val="890"/>
                        </a:lnSpc>
                      </a:pPr>
                      <a:r>
                        <a:rPr sz="800" spc="10" dirty="0">
                          <a:latin typeface="IPAexGothic"/>
                          <a:cs typeface="IPAexGothic"/>
                        </a:rPr>
                        <a:t>EE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20" dirty="0">
                          <a:latin typeface="IPAexGothic"/>
                          <a:cs typeface="IPAexGothic"/>
                        </a:rPr>
                        <a:t>FEM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address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(0xf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wild</a:t>
                      </a:r>
                      <a:r>
                        <a:rPr sz="800" spc="-10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card)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25314">
                <a:tc gridSpan="8">
                  <a:txBody>
                    <a:bodyPr/>
                    <a:lstStyle/>
                    <a:p>
                      <a:pPr marL="3175">
                        <a:lnSpc>
                          <a:spcPts val="885"/>
                        </a:lnSpc>
                      </a:pPr>
                      <a:r>
                        <a:rPr sz="800" dirty="0">
                          <a:latin typeface="IPAexGothic"/>
                          <a:cs typeface="IPAexGothic"/>
                        </a:rPr>
                        <a:t>WW </a:t>
                      </a:r>
                      <a:r>
                        <a:rPr sz="800" spc="40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spc="-15" dirty="0">
                          <a:latin typeface="IPAexGothic"/>
                          <a:cs typeface="IPAexGothic"/>
                        </a:rPr>
                        <a:t>Wedge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address </a:t>
                      </a:r>
                      <a:r>
                        <a:rPr sz="800" spc="10" dirty="0">
                          <a:latin typeface="IPAexGothic"/>
                          <a:cs typeface="IPAexGothic"/>
                        </a:rPr>
                        <a:t>(0xFF </a:t>
                      </a:r>
                      <a:r>
                        <a:rPr sz="800" spc="35" dirty="0">
                          <a:latin typeface="IPAexGothic"/>
                          <a:cs typeface="IPAexGothic"/>
                        </a:rPr>
                        <a:t>= </a:t>
                      </a:r>
                      <a:r>
                        <a:rPr sz="800" dirty="0">
                          <a:latin typeface="IPAexGothic"/>
                          <a:cs typeface="IPAexGothic"/>
                        </a:rPr>
                        <a:t>wild</a:t>
                      </a:r>
                      <a:r>
                        <a:rPr sz="800" spc="-60" dirty="0">
                          <a:latin typeface="IPAexGothic"/>
                          <a:cs typeface="IPAexGothic"/>
                        </a:rPr>
                        <a:t> </a:t>
                      </a:r>
                      <a:r>
                        <a:rPr sz="800" spc="-5" dirty="0">
                          <a:latin typeface="IPAexGothic"/>
                          <a:cs typeface="IPAexGothic"/>
                        </a:rPr>
                        <a:t>card)</a:t>
                      </a:r>
                      <a:endParaRPr sz="800">
                        <a:latin typeface="IPAexGothic"/>
                        <a:cs typeface="IPAexGothic"/>
                      </a:endParaRPr>
                    </a:p>
                  </a:txBody>
                  <a:tcPr marL="0" marR="0" marT="0" marB="0">
                    <a:lnL w="9525">
                      <a:solidFill>
                        <a:srgbClr val="EC7C30"/>
                      </a:solidFill>
                      <a:prstDash val="solid"/>
                    </a:lnL>
                    <a:lnR w="9525">
                      <a:solidFill>
                        <a:srgbClr val="EC7C30"/>
                      </a:solidFill>
                      <a:prstDash val="solid"/>
                    </a:lnR>
                    <a:lnB w="9525">
                      <a:solidFill>
                        <a:srgbClr val="EC7C3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750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1263</Words>
  <Application>Microsoft Macintosh PowerPoint</Application>
  <PresentationFormat>ワイド画面</PresentationFormat>
  <Paragraphs>433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IPAexGothic</vt:lpstr>
      <vt:lpstr>Noto Sans CJK JP Medium</vt:lpstr>
      <vt:lpstr>Noto Sans CJK JP Thin</vt:lpstr>
      <vt:lpstr>游ゴシック</vt:lpstr>
      <vt:lpstr>游ゴシック Light</vt:lpstr>
      <vt:lpstr>Arial</vt:lpstr>
      <vt:lpstr>Times New Roman</vt:lpstr>
      <vt:lpstr>Office テーマ</vt:lpstr>
      <vt:lpstr>FVTX Slow Control System </vt:lpstr>
      <vt:lpstr>FVTX Slow Control System</vt:lpstr>
      <vt:lpstr>FVTX Calibration System</vt:lpstr>
      <vt:lpstr>Request for HELIX Readout Development</vt:lpstr>
      <vt:lpstr>TestBench Command (1byte)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FVTX Slow Control System </dc:title>
  <dc:creator>Itaru Nakagawa</dc:creator>
  <cp:lastModifiedBy>Itaru Nakagawa</cp:lastModifiedBy>
  <cp:revision>8</cp:revision>
  <dcterms:created xsi:type="dcterms:W3CDTF">2021-07-14T00:23:50Z</dcterms:created>
  <dcterms:modified xsi:type="dcterms:W3CDTF">2021-07-14T00:47:23Z</dcterms:modified>
</cp:coreProperties>
</file>