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78" r:id="rId6"/>
    <p:sldId id="258" r:id="rId7"/>
    <p:sldId id="275" r:id="rId8"/>
    <p:sldId id="279" r:id="rId9"/>
    <p:sldId id="277" r:id="rId10"/>
    <p:sldId id="276" r:id="rId11"/>
    <p:sldId id="285" r:id="rId12"/>
    <p:sldId id="286" r:id="rId13"/>
    <p:sldId id="274" r:id="rId14"/>
    <p:sldId id="282" r:id="rId15"/>
    <p:sldId id="264" r:id="rId16"/>
    <p:sldId id="261" r:id="rId17"/>
    <p:sldId id="280" r:id="rId18"/>
    <p:sldId id="281" r:id="rId19"/>
    <p:sldId id="283" r:id="rId20"/>
    <p:sldId id="287" r:id="rId21"/>
    <p:sldId id="288" r:id="rId22"/>
    <p:sldId id="289" r:id="rId23"/>
    <p:sldId id="290" r:id="rId24"/>
    <p:sldId id="2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1" clrIdx="0">
    <p:extLst>
      <p:ext uri="{19B8F6BF-5375-455C-9EA6-DF929625EA0E}">
        <p15:presenceInfo xmlns:p15="http://schemas.microsoft.com/office/powerpoint/2012/main" userId="S::urn:spo:anon#17be40354d9f86fcac7b666fd22db4412c238c997576c37969395243c0a0ee14::" providerId="AD"/>
      </p:ext>
    </p:extLst>
  </p:cmAuthor>
  <p:cmAuthor id="2" name="Caswell, Thomas" initials="CT" lastIdx="1" clrIdx="1">
    <p:extLst>
      <p:ext uri="{19B8F6BF-5375-455C-9EA6-DF929625EA0E}">
        <p15:presenceInfo xmlns:p15="http://schemas.microsoft.com/office/powerpoint/2012/main" userId="S::tcaswell@bnl.gov::437d421c-15e3-4ecd-8a67-4d554baacb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368" dt="2021-05-19T14:43:51.499"/>
    <p1510:client id="{17FFEDEE-C85B-AC93-0966-17044478036D}" v="1" dt="2021-05-19T13:52:46.082"/>
    <p1510:client id="{5709BB52-5E64-4310-10D7-3B1485D6238C}" v="2096" dt="2021-05-18T22:14:54.753"/>
    <p1510:client id="{7034C99F-90E3-C000-05A3-51AE03B5B707}" v="46" dt="2021-05-18T20:43:28.594"/>
    <p1510:client id="{74326853-5DBC-2030-EBE7-8B42670151A7}" v="1270" dt="2021-05-19T15:48:30.413"/>
    <p1510:client id="{90517E99-0C0C-FB94-8A62-8129ED8062C8}" v="10" dt="2021-05-19T01:16:16.006"/>
    <p1510:client id="{B36DF403-2F9D-1AEE-A20B-57368D38CDF0}" v="4" dt="2021-06-28T13:12:00.438"/>
    <p1510:client id="{B6186C9D-AC00-4ABC-B74C-526259FAB2C3}" v="6" dt="2021-05-18T20:17:21.845"/>
    <p1510:client id="{BBBC7D2A-6257-F38F-BA56-862C3133C939}" v="3819" dt="2021-07-23T00:58:02.238"/>
    <p1510:client id="{D742C99F-C033-C000-051A-9BD9F2E12026}" v="277" dt="2021-05-19T00:57:56.880"/>
    <p1510:client id="{EC72C99F-5095-C000-0812-6D97EEFE8E0C}" v="34" dt="2021-05-19T14:39:43.736"/>
    <p1510:client id="{F233156A-DEEE-65B6-A8DA-A161DF0A682A}" v="2052" dt="2021-07-23T13:17:09.985"/>
    <p1510:client id="{FD25C99F-2073-C000-051A-98976D7E2998}" v="3893" dt="2021-05-18T18:01:06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00826-E455-7C45-86AB-E62FFB19BD6F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DB860-B764-1C44-A6EA-EF6FBBF7B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9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97C3-740D-734D-BC3E-48AD611BB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600199"/>
            <a:ext cx="10048875" cy="1909763"/>
          </a:xfrm>
        </p:spPr>
        <p:txBody>
          <a:bodyPr anchor="t" anchorCtr="0">
            <a:normAutofit/>
          </a:bodyPr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CE6E65-E907-1844-B5A7-7855B1BE8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329112"/>
            <a:ext cx="10048875" cy="985838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52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B46F2-1615-4243-9FAC-7EA76DACA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9151F-87DB-174E-85D3-1501FB3B0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28D4042-7B4C-344E-9740-35ED3F51F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81868" y="6311901"/>
            <a:ext cx="428263" cy="546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76740-F06C-C342-B143-454EF26C3B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4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15906-68DE-2E48-88D7-C95F1B6D1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 anchorCtr="0">
            <a:normAutofit/>
          </a:bodyPr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683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C534D-8688-7143-9A23-636CB100F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C3BD5-5F8B-CA45-85D6-DCD0781CB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EC763-952F-A347-83E0-9C831D505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DB7AF00-F6B5-4F43-BE33-0F2EF8613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81868" y="6311901"/>
            <a:ext cx="428263" cy="546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ADC1E-F7FD-664C-9259-5816CE194B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0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FEA0-2EDA-6B42-A7D3-DE9C7842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70944-D3DC-1B4C-8F2D-8BEF1584C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1042F-E34C-CB46-A873-114018752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2D44E5-B93E-2E44-A47D-DFEC834E4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F35FC7-0100-1F4F-834C-EAAFD930A5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65C88EC-A949-7A49-AA0F-480E6381A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81868" y="6311901"/>
            <a:ext cx="428263" cy="546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2063F-ABE0-E846-AAFA-34B634FEE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5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623D4-410C-E14D-984D-696F4D3CE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1063E6-D99A-9948-8A40-C61EA5A4D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81868" y="6311901"/>
            <a:ext cx="428263" cy="546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71727-1658-6546-8E23-1FAE7BEAA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7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5687D-AC94-2E4C-8461-0A3BBC510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81868" y="6311901"/>
            <a:ext cx="428263" cy="546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8D120-8E11-9D40-B9C5-AD885EF7E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3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C36B9-D433-9047-B5BC-085285733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6653C-275E-884F-960A-EE630CAC3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AFEC705-BDB8-BA4F-86C3-D9ECD2242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81868" y="6311901"/>
            <a:ext cx="428263" cy="546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39ACB-4CA0-864A-B0A8-EDB9679B6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jupyter.org/connect-to-a-jupyterhub-from-visual-studio-code-ed7ed3a31bcb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908F4-6C7F-D543-A55D-ACA686F1CD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Interactive Computation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During and After Experiments</a:t>
            </a:r>
            <a:endParaRPr lang="en-US">
              <a:cs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D5114-951E-2949-88CF-68493F5B2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823" y="4329112"/>
            <a:ext cx="10766051" cy="9858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Daniel Allan</a:t>
            </a:r>
          </a:p>
          <a:p>
            <a:r>
              <a:rPr lang="en-US" dirty="0">
                <a:cs typeface="Calibri"/>
              </a:rPr>
              <a:t>Data Science and Systems Integration, NSLS-II</a:t>
            </a:r>
          </a:p>
        </p:txBody>
      </p:sp>
    </p:spTree>
    <p:extLst>
      <p:ext uri="{BB962C8B-B14F-4D97-AF65-F5344CB8AC3E}">
        <p14:creationId xmlns:p14="http://schemas.microsoft.com/office/powerpoint/2010/main" val="3085581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7578-EF74-4274-ACD9-E5D24390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204704"/>
            <a:ext cx="10515600" cy="964616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6"/>
                </a:solidFill>
                <a:ea typeface="+mn-lt"/>
                <a:cs typeface="+mn-lt"/>
              </a:rPr>
              <a:t>Jupyter</a:t>
            </a:r>
            <a:r>
              <a:rPr lang="en-US" b="1" dirty="0">
                <a:solidFill>
                  <a:schemeClr val="accent6"/>
                </a:solidFill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≠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b="1" dirty="0">
                <a:solidFill>
                  <a:schemeClr val="accent6"/>
                </a:solidFill>
                <a:ea typeface="+mn-lt"/>
                <a:cs typeface="+mn-lt"/>
              </a:rPr>
              <a:t>Notebooks</a:t>
            </a:r>
            <a:endParaRPr lang="en-US" b="1" dirty="0" err="1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4A238-5E97-4F73-B23E-A621549A0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29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Jupyter</a:t>
            </a:r>
            <a:r>
              <a:rPr lang="en-US" dirty="0">
                <a:ea typeface="+mn-lt"/>
                <a:cs typeface="+mn-lt"/>
              </a:rPr>
              <a:t> == Interactive “human in the loop” computing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Consistent user experience interacting with…</a:t>
            </a:r>
            <a:endParaRPr lang="en-US" dirty="0"/>
          </a:p>
          <a:p>
            <a:pPr marL="971550" lvl="1" indent="-285750"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Local laptop</a:t>
            </a:r>
            <a:endParaRPr lang="en-US" dirty="0"/>
          </a:p>
          <a:p>
            <a:pPr marL="971550" lvl="1" indent="-285750">
              <a:buFont typeface="Arial"/>
            </a:pPr>
            <a:r>
              <a:rPr lang="en-US" sz="2800" dirty="0">
                <a:ea typeface="+mn-lt"/>
                <a:cs typeface="+mn-lt"/>
              </a:rPr>
              <a:t>Local large server</a:t>
            </a:r>
            <a:endParaRPr lang="en-US" dirty="0"/>
          </a:p>
          <a:p>
            <a:pPr marL="971550" lvl="1" indent="-285750">
              <a:buFont typeface="Arial"/>
            </a:pPr>
            <a:r>
              <a:rPr lang="en-US" sz="2800" dirty="0">
                <a:ea typeface="+mn-lt"/>
                <a:cs typeface="+mn-lt"/>
              </a:rPr>
              <a:t>Remote HPC cluster</a:t>
            </a:r>
            <a:endParaRPr lang="en-US" dirty="0"/>
          </a:p>
          <a:p>
            <a:pPr marL="971550" lvl="1" indent="-285750">
              <a:buFont typeface="Arial"/>
            </a:pPr>
            <a:r>
              <a:rPr lang="en-US" sz="2800" dirty="0">
                <a:ea typeface="+mn-lt"/>
                <a:cs typeface="+mn-lt"/>
              </a:rPr>
              <a:t>Remote cloud resources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015C1-006B-456A-ABC6-0B3984B78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CA76740-F06C-C342-B143-454EF26C3B30}" type="slidenum">
              <a:rPr lang="en-US" dirty="0" smtClean="0"/>
              <a:pPr/>
              <a:t>10</a:t>
            </a:fld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BBAF610-1E05-4AE8-B360-9F41EAF98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18" y="4442732"/>
            <a:ext cx="1952625" cy="195262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6F81DCB-F8AC-46F3-9902-6437C56C7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679" y="4485821"/>
            <a:ext cx="2457450" cy="173355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FC83248-2BC3-4A72-A368-7C07875D5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7839" y="4565196"/>
            <a:ext cx="1504950" cy="145732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B9FF273-70B7-41B8-A0B1-12F819887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1715" y="4590143"/>
            <a:ext cx="19907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7578-EF74-4274-ACD9-E5D24390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204704"/>
            <a:ext cx="10515600" cy="9646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  <a:ea typeface="+mn-lt"/>
                <a:cs typeface="+mn-lt"/>
              </a:rPr>
              <a:t>The pitch to Users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4A238-5E97-4F73-B23E-A621549A0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296"/>
            <a:ext cx="10515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i="1" dirty="0">
                <a:ea typeface="+mn-lt"/>
                <a:cs typeface="+mn-lt"/>
              </a:rPr>
              <a:t>“Run code on the server / cluster / cloud from a web browser or desktop IDE!”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Nothing to install</a:t>
            </a:r>
            <a:endParaRPr lang="en-US" dirty="0"/>
          </a:p>
          <a:p>
            <a:pPr>
              <a:buFont typeface="Arial"/>
            </a:pPr>
            <a:r>
              <a:rPr lang="en-US" dirty="0">
                <a:ea typeface="+mn-lt"/>
                <a:cs typeface="+mn-lt"/>
              </a:rPr>
              <a:t>No </a:t>
            </a:r>
            <a:r>
              <a:rPr lang="en-US" sz="2800" dirty="0">
                <a:ea typeface="+mn-lt"/>
                <a:cs typeface="+mn-lt"/>
              </a:rPr>
              <a:t>large </a:t>
            </a:r>
            <a:r>
              <a:rPr lang="en-US" dirty="0">
                <a:ea typeface="+mn-lt"/>
                <a:cs typeface="+mn-lt"/>
              </a:rPr>
              <a:t>data to download</a:t>
            </a:r>
            <a:endParaRPr lang="en-US" dirty="0"/>
          </a:p>
          <a:p>
            <a:pPr>
              <a:buFont typeface="Arial"/>
            </a:pPr>
            <a:r>
              <a:rPr lang="en-US" dirty="0">
                <a:ea typeface="+mn-lt"/>
                <a:cs typeface="+mn-lt"/>
              </a:rPr>
              <a:t>User experience:</a:t>
            </a:r>
            <a:endParaRPr lang="en-US" dirty="0"/>
          </a:p>
          <a:p>
            <a:pPr lvl="1">
              <a:buFont typeface="Arial"/>
            </a:pPr>
            <a:r>
              <a:rPr lang="en-US" sz="2800" dirty="0">
                <a:ea typeface="+mn-lt"/>
                <a:cs typeface="+mn-lt"/>
              </a:rPr>
              <a:t>Go to a URL and </a:t>
            </a:r>
            <a:r>
              <a:rPr lang="en-US" sz="2800" b="1" dirty="0">
                <a:ea typeface="+mn-lt"/>
                <a:cs typeface="+mn-lt"/>
              </a:rPr>
              <a:t>log in</a:t>
            </a:r>
            <a:endParaRPr lang="en-US" dirty="0"/>
          </a:p>
          <a:p>
            <a:pPr lvl="1">
              <a:buFont typeface="Arial"/>
            </a:pPr>
            <a:r>
              <a:rPr lang="en-US" sz="2800" dirty="0">
                <a:ea typeface="+mn-lt"/>
                <a:cs typeface="+mn-lt"/>
              </a:rPr>
              <a:t>Click to spawn a web application (e.g. </a:t>
            </a:r>
            <a:r>
              <a:rPr lang="en-US" sz="2800" b="1" dirty="0" err="1">
                <a:ea typeface="+mn-lt"/>
                <a:cs typeface="+mn-lt"/>
              </a:rPr>
              <a:t>JupyterLab</a:t>
            </a:r>
            <a:r>
              <a:rPr lang="en-US" sz="2800" dirty="0">
                <a:ea typeface="+mn-lt"/>
                <a:cs typeface="+mn-lt"/>
              </a:rPr>
              <a:t>)</a:t>
            </a:r>
            <a:endParaRPr lang="en-US" dirty="0"/>
          </a:p>
          <a:p>
            <a:pPr lvl="1">
              <a:buFont typeface="Arial"/>
            </a:pPr>
            <a:r>
              <a:rPr lang="en-US" sz="2800">
                <a:ea typeface="+mn-lt"/>
                <a:cs typeface="+mn-lt"/>
              </a:rPr>
              <a:t>Or click for a token to copy/paste in your </a:t>
            </a:r>
            <a:r>
              <a:rPr lang="en-US" sz="2800" b="1" dirty="0">
                <a:ea typeface="+mn-lt"/>
                <a:cs typeface="+mn-lt"/>
              </a:rPr>
              <a:t>desktop application</a:t>
            </a:r>
            <a:r>
              <a:rPr lang="en-US" sz="2800">
                <a:ea typeface="+mn-lt"/>
                <a:cs typeface="+mn-lt"/>
              </a:rPr>
              <a:t> [1]</a:t>
            </a:r>
            <a:endParaRPr lang="en-US"/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[1] </a:t>
            </a:r>
            <a:r>
              <a:rPr lang="en-US" dirty="0">
                <a:ea typeface="+mn-lt"/>
                <a:cs typeface="+mn-lt"/>
                <a:hlinkClick r:id="rId2"/>
              </a:rPr>
              <a:t>https://blog.jupyter.org/connect-to-a-jupyterhub-from-visual-studio-code-ed7ed3a31bcb</a:t>
            </a:r>
            <a:endParaRPr lang="en-US">
              <a:cs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015C1-006B-456A-ABC6-0B3984B78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CA76740-F06C-C342-B143-454EF26C3B30}" type="slidenum">
              <a:rPr lang="en-US" dirty="0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36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428CE-799C-429D-8FD6-A80425035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976" y="325020"/>
            <a:ext cx="10515600" cy="1190208"/>
          </a:xfrm>
        </p:spPr>
        <p:txBody>
          <a:bodyPr/>
          <a:lstStyle/>
          <a:p>
            <a:r>
              <a:rPr lang="en-US" b="1" dirty="0" err="1">
                <a:solidFill>
                  <a:schemeClr val="accent6"/>
                </a:solidFill>
                <a:cs typeface="Calibri"/>
              </a:rPr>
              <a:t>Jupyter</a:t>
            </a:r>
            <a:r>
              <a:rPr lang="en-US" b="1" dirty="0">
                <a:solidFill>
                  <a:schemeClr val="accent6"/>
                </a:solidFill>
                <a:cs typeface="Calibri"/>
              </a:rPr>
              <a:t> has many separately useful pieces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3F4E9-A8DC-40AF-8E9F-23EDC6AD1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384" y="5332686"/>
            <a:ext cx="10515600" cy="5685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cs typeface="Calibri"/>
              </a:rPr>
              <a:t>Users in the open-source community assemble these in many ways.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44A987-3829-4753-B67F-9C8C84F36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CA76740-F06C-C342-B143-454EF26C3B30}" type="slidenum">
              <a:rPr lang="en-US" dirty="0" smtClean="0"/>
              <a:pPr/>
              <a:t>12</a:t>
            </a:fld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4571CB2-D4EA-4CD2-A9F8-2FCF32D60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24037"/>
            <a:ext cx="88392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5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4C456-56D9-4D07-B5A7-F14B7CF6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3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  <a:cs typeface="Calibri" panose="020F0502020204030204"/>
              </a:rPr>
              <a:t>An Incomplete Survey of </a:t>
            </a:r>
            <a:r>
              <a:rPr lang="en-US" b="1" dirty="0" err="1">
                <a:solidFill>
                  <a:schemeClr val="accent6"/>
                </a:solidFill>
                <a:cs typeface="Calibri" panose="020F0502020204030204"/>
              </a:rPr>
              <a:t>Jupyter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A3127-0B8C-41CD-BD51-E825F5E6F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568" y="1775493"/>
            <a:ext cx="10515600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b="1" dirty="0" err="1">
                <a:cs typeface="Calibri" panose="020F0502020204030204"/>
              </a:rPr>
              <a:t>JupyterHub</a:t>
            </a:r>
            <a:r>
              <a:rPr lang="en-US" b="1" dirty="0">
                <a:cs typeface="Calibri" panose="020F0502020204030204"/>
              </a:rPr>
              <a:t> </a:t>
            </a:r>
            <a:r>
              <a:rPr lang="en-US" dirty="0">
                <a:cs typeface="Calibri" panose="020F0502020204030204"/>
              </a:rPr>
              <a:t>provides a multi-user </a:t>
            </a:r>
            <a:r>
              <a:rPr lang="en-US" dirty="0" err="1">
                <a:cs typeface="Calibri" panose="020F0502020204030204"/>
              </a:rPr>
              <a:t>Jupyter</a:t>
            </a:r>
            <a:r>
              <a:rPr lang="en-US">
                <a:cs typeface="Calibri" panose="020F0502020204030204"/>
              </a:rPr>
              <a:t> deployment</a:t>
            </a:r>
          </a:p>
          <a:p>
            <a:r>
              <a:rPr lang="en-US" b="1" err="1">
                <a:cs typeface="Calibri" panose="020F0502020204030204"/>
              </a:rPr>
              <a:t>Jupyter</a:t>
            </a:r>
            <a:r>
              <a:rPr lang="en-US" b="1" dirty="0">
                <a:cs typeface="Calibri" panose="020F0502020204030204"/>
              </a:rPr>
              <a:t> Widgets </a:t>
            </a:r>
            <a:r>
              <a:rPr lang="en-US" dirty="0">
                <a:cs typeface="Calibri" panose="020F0502020204030204"/>
              </a:rPr>
              <a:t>link client-side interactions to server-side computation</a:t>
            </a:r>
            <a:endParaRPr lang="en-US">
              <a:cs typeface="Calibri"/>
            </a:endParaRPr>
          </a:p>
          <a:p>
            <a:r>
              <a:rPr lang="en-US" b="1" dirty="0">
                <a:cs typeface="Calibri"/>
              </a:rPr>
              <a:t>Voila </a:t>
            </a:r>
            <a:r>
              <a:rPr lang="en-US" dirty="0">
                <a:cs typeface="Calibri"/>
              </a:rPr>
              <a:t>generates dashboards from notebooks</a:t>
            </a:r>
          </a:p>
          <a:p>
            <a:r>
              <a:rPr lang="en-US" b="1" dirty="0" err="1">
                <a:cs typeface="Calibri"/>
              </a:rPr>
              <a:t>JupyterLab</a:t>
            </a:r>
            <a:r>
              <a:rPr lang="en-US" b="1" dirty="0">
                <a:cs typeface="Calibri"/>
              </a:rPr>
              <a:t> </a:t>
            </a:r>
            <a:r>
              <a:rPr lang="en-US" dirty="0">
                <a:cs typeface="Calibri"/>
              </a:rPr>
              <a:t>provides a high-performance IDE in the browser and (just recently) Google Docs-style multi-user editing via CRDTs</a:t>
            </a:r>
            <a:endParaRPr lang="en-US" dirty="0">
              <a:ea typeface="+mn-lt"/>
              <a:cs typeface="+mn-lt"/>
            </a:endParaRPr>
          </a:p>
          <a:p>
            <a:r>
              <a:rPr lang="en-US" b="1" dirty="0">
                <a:cs typeface="Calibri"/>
              </a:rPr>
              <a:t>Papermill </a:t>
            </a:r>
            <a:r>
              <a:rPr lang="en-US" dirty="0">
                <a:cs typeface="Calibri"/>
              </a:rPr>
              <a:t>executes a large number of computations with reports</a:t>
            </a:r>
          </a:p>
          <a:p>
            <a:r>
              <a:rPr lang="en-US" b="1" dirty="0">
                <a:cs typeface="Calibri"/>
              </a:rPr>
              <a:t>Repo2Docker </a:t>
            </a:r>
            <a:r>
              <a:rPr lang="en-US" dirty="0">
                <a:cs typeface="Calibri"/>
              </a:rPr>
              <a:t>creates an OCI image from git repository</a:t>
            </a:r>
          </a:p>
          <a:p>
            <a:r>
              <a:rPr lang="en-US" b="1" dirty="0" err="1">
                <a:cs typeface="Calibri"/>
              </a:rPr>
              <a:t>NBviewer</a:t>
            </a:r>
            <a:r>
              <a:rPr lang="en-US" b="1" dirty="0">
                <a:cs typeface="Calibri"/>
              </a:rPr>
              <a:t> </a:t>
            </a:r>
            <a:r>
              <a:rPr lang="en-US" dirty="0">
                <a:cs typeface="Calibri"/>
              </a:rPr>
              <a:t>provides a library of shared notebooks</a:t>
            </a:r>
          </a:p>
          <a:p>
            <a:r>
              <a:rPr lang="en-US" b="1" err="1">
                <a:cs typeface="Calibri"/>
              </a:rPr>
              <a:t>Dask's</a:t>
            </a:r>
            <a:r>
              <a:rPr lang="en-US" b="1" dirty="0">
                <a:cs typeface="Calibri"/>
              </a:rPr>
              <a:t> </a:t>
            </a:r>
            <a:r>
              <a:rPr lang="en-US" b="1" err="1">
                <a:cs typeface="Calibri"/>
              </a:rPr>
              <a:t>JupyterLab</a:t>
            </a:r>
            <a:r>
              <a:rPr lang="en-US" b="1" dirty="0">
                <a:cs typeface="Calibri"/>
              </a:rPr>
              <a:t> extension </a:t>
            </a:r>
            <a:r>
              <a:rPr lang="en-US" dirty="0">
                <a:cs typeface="Calibri"/>
              </a:rPr>
              <a:t>provides visibility into parallel computation</a:t>
            </a:r>
            <a:endParaRPr lang="en-US" b="1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A5F7A-6E66-4080-B09B-4C7F81811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CA76740-F06C-C342-B143-454EF26C3B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05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4C456-56D9-4D07-B5A7-F14B7CF6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36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  <a:cs typeface="Calibri" panose="020F0502020204030204"/>
              </a:rPr>
              <a:t>JupyterHub: deploy single-user web  applications</a:t>
            </a:r>
            <a:endParaRPr lang="en-US" dirty="0" err="1">
              <a:solidFill>
                <a:schemeClr val="accent6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A5F7A-6E66-4080-B09B-4C7F81811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CA76740-F06C-C342-B143-454EF26C3B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AA90E02-FC53-4FEA-ACC3-E24464297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15" y="1266371"/>
            <a:ext cx="6779984" cy="508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02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4C456-56D9-4D07-B5A7-F14B7CF6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36"/>
            <a:ext cx="10515600" cy="1325563"/>
          </a:xfrm>
        </p:spPr>
        <p:txBody>
          <a:bodyPr/>
          <a:lstStyle/>
          <a:p>
            <a:r>
              <a:rPr lang="en-US" b="1" err="1">
                <a:solidFill>
                  <a:schemeClr val="accent6"/>
                </a:solidFill>
                <a:cs typeface="Calibri" panose="020F0502020204030204"/>
              </a:rPr>
              <a:t>Jupyter</a:t>
            </a:r>
            <a:r>
              <a:rPr lang="en-US" b="1">
                <a:solidFill>
                  <a:schemeClr val="accent6"/>
                </a:solidFill>
                <a:cs typeface="Calibri" panose="020F0502020204030204"/>
              </a:rPr>
              <a:t> Widgets: graphical interactions to run code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A5F7A-6E66-4080-B09B-4C7F81811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CA76740-F06C-C342-B143-454EF26C3B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C2CB840-53F2-4CBB-91AA-92D70D424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43" y="2181673"/>
            <a:ext cx="4085771" cy="269422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2B9DF6B-3419-4697-914A-67BC96760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686" y="2154395"/>
            <a:ext cx="5274128" cy="27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78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4C456-56D9-4D07-B5A7-F14B7CF6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36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  <a:cs typeface="Calibri" panose="020F0502020204030204"/>
              </a:rPr>
              <a:t>Voila: Build Dashboard from Notebooks</a:t>
            </a:r>
            <a:endParaRPr lang="en-US">
              <a:solidFill>
                <a:schemeClr val="accent6"/>
              </a:solidFill>
              <a:ea typeface="+mn-lt"/>
              <a:cs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A5F7A-6E66-4080-B09B-4C7F81811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CA76740-F06C-C342-B143-454EF26C3B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90E5C3D-7A21-41DF-9717-FCC794544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043" y="2297373"/>
            <a:ext cx="4838698" cy="340625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785D0BD-E2B5-4A67-A347-DCD9D23A8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8" y="2296316"/>
            <a:ext cx="5773056" cy="336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50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4C456-56D9-4D07-B5A7-F14B7CF6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36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  <a:cs typeface="Calibri" panose="020F0502020204030204"/>
              </a:rPr>
              <a:t>Papermill: Batch execute parameterized notebooks</a:t>
            </a:r>
            <a:endParaRPr lang="en-US">
              <a:solidFill>
                <a:schemeClr val="accent6"/>
              </a:solidFill>
              <a:ea typeface="+mn-lt"/>
              <a:cs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A5F7A-6E66-4080-B09B-4C7F81811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CA76740-F06C-C342-B143-454EF26C3B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5ED77DB-C5C7-4F5E-A092-2F66FA57F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115" y="3325247"/>
            <a:ext cx="6380842" cy="89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52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4C456-56D9-4D07-B5A7-F14B7CF6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36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  <a:cs typeface="Calibri" panose="020F0502020204030204"/>
              </a:rPr>
              <a:t>Repo2Docker: Generate reproducible computation environments </a:t>
            </a:r>
            <a:r>
              <a:rPr lang="en-US" b="1" dirty="0">
                <a:solidFill>
                  <a:schemeClr val="accent6"/>
                </a:solidFill>
                <a:cs typeface="Calibri" panose="020F0502020204030204"/>
              </a:rPr>
              <a:t>from Code Repositories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A5F7A-6E66-4080-B09B-4C7F81811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CA76740-F06C-C342-B143-454EF26C3B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8DC840D-424C-46D2-8677-D1E3105B9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972" y="1638281"/>
            <a:ext cx="6480627" cy="46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7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4C456-56D9-4D07-B5A7-F14B7CF6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36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  <a:cs typeface="Calibri" panose="020F0502020204030204"/>
              </a:rPr>
              <a:t>NBViewer: Share Static Views of Notebooks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A5F7A-6E66-4080-B09B-4C7F81811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CA76740-F06C-C342-B143-454EF26C3B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78B3B5F0-4E7C-48C2-9696-36AEC5C04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472" y="2500457"/>
            <a:ext cx="8567057" cy="227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8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E93232B-13FD-463F-8AF9-6F3F02E41D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2E7ABF-C610-43D5-857C-2F07C67CF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CA76740-F06C-C342-B143-454EF26C3B30}" type="slidenum"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</a:t>
            </a:fld>
            <a:endParaRPr lang="en-US" sz="12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393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4C456-56D9-4D07-B5A7-F14B7CF6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36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  <a:cs typeface="Calibri" panose="020F0502020204030204"/>
              </a:rPr>
              <a:t>Dask JupyterLab Extension: Observe Parallel Code Execution on a Distributed Cluster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A5F7A-6E66-4080-B09B-4C7F81811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CA76740-F06C-C342-B143-454EF26C3B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5C39A9A-B016-4DE2-A25B-4E813C87D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2" y="1322423"/>
            <a:ext cx="9174842" cy="448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12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842B-359A-4AA4-894B-B1F99EFA1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687"/>
            <a:ext cx="10515600" cy="6992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  <a:cs typeface="Calibri"/>
              </a:rPr>
              <a:t>How this works at NSLS-II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38B64-E00A-4E93-B5FF-77F2BDBA9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899" y="1893846"/>
            <a:ext cx="10515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457200"/>
            <a:r>
              <a:rPr lang="en-US" dirty="0"/>
              <a:t>User navigates to jupyter.nsls2.bnl.gov</a:t>
            </a:r>
          </a:p>
          <a:p>
            <a:pPr marL="914400" lvl="1" indent="-285750"/>
            <a:r>
              <a:rPr lang="en-US" dirty="0"/>
              <a:t>N.B. This </a:t>
            </a:r>
            <a:r>
              <a:rPr lang="en-US" i="1" dirty="0"/>
              <a:t>currently </a:t>
            </a:r>
            <a:r>
              <a:rPr lang="en-US" dirty="0"/>
              <a:t>restricted to NSLS-II staff and a short list of early users.</a:t>
            </a:r>
            <a:endParaRPr lang="en-US" dirty="0">
              <a:cs typeface="Calibri"/>
            </a:endParaRPr>
          </a:p>
          <a:p>
            <a:pPr marL="457200" indent="-457200"/>
            <a:r>
              <a:rPr lang="en-US" dirty="0">
                <a:cs typeface="Calibri"/>
              </a:rPr>
              <a:t>User chooses from a list of execution environments</a:t>
            </a:r>
          </a:p>
          <a:p>
            <a:pPr marL="914400" lvl="1"/>
            <a:r>
              <a:rPr lang="en-US">
                <a:cs typeface="Calibri"/>
              </a:rPr>
              <a:t>Software (specified for repo2docker e.g. </a:t>
            </a:r>
            <a:r>
              <a:rPr lang="en-US">
                <a:ea typeface="+mn-lt"/>
                <a:cs typeface="+mn-lt"/>
              </a:rPr>
              <a:t>github.com/NSLS-II/scipy-binder/)</a:t>
            </a:r>
          </a:p>
          <a:p>
            <a:pPr marL="914400" lvl="1"/>
            <a:r>
              <a:rPr lang="en-US" dirty="0">
                <a:cs typeface="Calibri"/>
              </a:rPr>
              <a:t>Computational resources</a:t>
            </a:r>
          </a:p>
          <a:p>
            <a:pPr marL="914400" lvl="1"/>
            <a:r>
              <a:rPr lang="en-US" dirty="0">
                <a:cs typeface="Calibri"/>
              </a:rPr>
              <a:t>Data resources (for now)</a:t>
            </a:r>
          </a:p>
          <a:p>
            <a:pPr marL="457200" indent="-457200"/>
            <a:r>
              <a:rPr lang="en-US" dirty="0">
                <a:cs typeface="Calibri"/>
              </a:rPr>
              <a:t>Spawning</a:t>
            </a:r>
            <a:r>
              <a:rPr lang="en-US" dirty="0"/>
              <a:t> a </a:t>
            </a:r>
            <a:r>
              <a:rPr lang="en-US" dirty="0" err="1"/>
              <a:t>Jupyter</a:t>
            </a:r>
            <a:r>
              <a:rPr lang="en-US" dirty="0"/>
              <a:t> server starts a Singularity container</a:t>
            </a:r>
            <a:endParaRPr lang="en-US" dirty="0">
              <a:cs typeface="Calibri"/>
            </a:endParaRPr>
          </a:p>
          <a:p>
            <a:pPr marL="457200" indent="-457200"/>
            <a:r>
              <a:rPr lang="en-US">
                <a:cs typeface="Calibri"/>
              </a:rPr>
              <a:t>Users' home directory in /nsls2/users/$USER is their working directory</a:t>
            </a:r>
          </a:p>
          <a:p>
            <a:pPr marL="457200" indent="-457200"/>
            <a:r>
              <a:rPr lang="en-US" dirty="0">
                <a:cs typeface="Calibri" panose="020F0502020204030204"/>
              </a:rPr>
              <a:t>Storage per proposal will be available soon (weeks)</a:t>
            </a:r>
          </a:p>
          <a:p>
            <a:pPr marL="457200" indent="-457200"/>
            <a:r>
              <a:rPr lang="en-US"/>
              <a:t>HTTP or ASGI interface to data</a:t>
            </a:r>
            <a:endParaRPr lang="en-US">
              <a:cs typeface="Calibri"/>
            </a:endParaRPr>
          </a:p>
          <a:p>
            <a:pPr marL="914400" lvl="1"/>
            <a:r>
              <a:rPr lang="en-US"/>
              <a:t>MongoDB with metadata and small data</a:t>
            </a:r>
            <a:endParaRPr lang="en-US" dirty="0">
              <a:cs typeface="Calibri"/>
            </a:endParaRPr>
          </a:p>
          <a:p>
            <a:pPr marL="914400" lvl="1"/>
            <a:r>
              <a:rPr lang="en-US">
                <a:cs typeface="Calibri"/>
              </a:rPr>
              <a:t>Large array data stored as HDF5, TIFF, etc.</a:t>
            </a:r>
            <a:endParaRPr lang="en-US" dirty="0">
              <a:cs typeface="Calibri"/>
            </a:endParaRPr>
          </a:p>
          <a:p>
            <a:pPr marL="457200" indent="-457200"/>
            <a:endParaRPr lang="en-US">
              <a:cs typeface="Calibri"/>
            </a:endParaRPr>
          </a:p>
          <a:p>
            <a:pPr marL="457200" indent="-457200"/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6052D-7A74-4086-A169-1FD50BA68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CA76740-F06C-C342-B143-454EF26C3B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1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ED8A-02E6-452A-B5BF-0BC7B2BF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05" y="355099"/>
            <a:ext cx="10515600" cy="67385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  <a:cs typeface="Calibri"/>
              </a:rPr>
              <a:t>"Serve Users"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0FBBF-4681-433B-A085-BE1E17DAF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279" y="1900822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Two layers of users</a:t>
            </a:r>
          </a:p>
          <a:p>
            <a:pPr lvl="1"/>
            <a:r>
              <a:rPr lang="en-US" dirty="0">
                <a:cs typeface="Calibri"/>
              </a:rPr>
              <a:t>Beamline Scientists (also called Instrument Scientists)</a:t>
            </a:r>
          </a:p>
          <a:p>
            <a:pPr lvl="2"/>
            <a:r>
              <a:rPr lang="en-US" dirty="0">
                <a:cs typeface="Calibri"/>
              </a:rPr>
              <a:t>Build and maintain the beamline</a:t>
            </a:r>
          </a:p>
          <a:p>
            <a:pPr lvl="2"/>
            <a:r>
              <a:rPr lang="en-US" dirty="0">
                <a:cs typeface="Calibri"/>
              </a:rPr>
              <a:t>Help Visiting Users make productive use of the beamline</a:t>
            </a:r>
          </a:p>
          <a:p>
            <a:pPr lvl="2"/>
            <a:r>
              <a:rPr lang="en-US" dirty="0">
                <a:cs typeface="Calibri"/>
              </a:rPr>
              <a:t>And use the beamline themselves for their own research</a:t>
            </a:r>
          </a:p>
          <a:p>
            <a:pPr lvl="1"/>
            <a:r>
              <a:rPr lang="en-US" dirty="0">
                <a:cs typeface="Calibri"/>
              </a:rPr>
              <a:t>Visiting Users</a:t>
            </a:r>
          </a:p>
          <a:p>
            <a:pPr lvl="2"/>
            <a:r>
              <a:rPr lang="en-US" dirty="0">
                <a:cs typeface="Calibri"/>
              </a:rPr>
              <a:t>May be experts</a:t>
            </a:r>
          </a:p>
          <a:p>
            <a:pPr lvl="2"/>
            <a:r>
              <a:rPr lang="en-US" dirty="0">
                <a:cs typeface="Calibri"/>
              </a:rPr>
              <a:t>May be using the beamline as a commodity</a:t>
            </a:r>
          </a:p>
          <a:p>
            <a:r>
              <a:rPr lang="en-US" dirty="0">
                <a:cs typeface="Calibri"/>
              </a:rPr>
              <a:t>On site or remote</a:t>
            </a:r>
          </a:p>
          <a:p>
            <a:pPr lvl="1"/>
            <a:r>
              <a:rPr lang="en-US" dirty="0">
                <a:cs typeface="Calibri"/>
              </a:rPr>
              <a:t>Camping here for a week or so</a:t>
            </a:r>
          </a:p>
          <a:p>
            <a:pPr lvl="1"/>
            <a:r>
              <a:rPr lang="en-US" dirty="0">
                <a:cs typeface="Calibri"/>
              </a:rPr>
              <a:t>Logging in from cramped University office or the McDonald's down the block</a:t>
            </a:r>
          </a:p>
          <a:p>
            <a:pPr lvl="1"/>
            <a:r>
              <a:rPr lang="en-US" dirty="0">
                <a:cs typeface="Calibri"/>
              </a:rPr>
              <a:t>Mailing in samples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515E0-1EA0-46F4-9381-A25C23397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CA76740-F06C-C342-B143-454EF26C3B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4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ED8A-02E6-452A-B5BF-0BC7B2BF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05" y="355099"/>
            <a:ext cx="10515600" cy="67385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  <a:cs typeface="Calibri"/>
              </a:rPr>
              <a:t>"Do Experiments"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0FBBF-4681-433B-A085-BE1E17DAF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279" y="190082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Assembly line batch processing</a:t>
            </a:r>
          </a:p>
          <a:p>
            <a:r>
              <a:rPr lang="en-US" dirty="0">
                <a:cs typeface="Calibri"/>
              </a:rPr>
              <a:t>Open-ended exploration</a:t>
            </a:r>
          </a:p>
          <a:p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515E0-1EA0-46F4-9381-A25C23397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CA76740-F06C-C342-B143-454EF26C3B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41CF59D-72C5-4F98-8DD7-8C562A6CA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186" y="2848254"/>
            <a:ext cx="6308271" cy="32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1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428CE-799C-429D-8FD6-A80425035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976" y="325020"/>
            <a:ext cx="10515600" cy="1190208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  <a:cs typeface="Calibri"/>
              </a:rPr>
              <a:t>Users taking data at NSLS-II are typically looking at a </a:t>
            </a:r>
            <a:r>
              <a:rPr lang="en-US" b="1">
                <a:solidFill>
                  <a:schemeClr val="accent6"/>
                </a:solidFill>
                <a:cs typeface="Calibri"/>
              </a:rPr>
              <a:t>streaming, preconfigured representation of their data</a:t>
            </a:r>
            <a:endParaRPr lang="en-US" b="1" dirty="0">
              <a:solidFill>
                <a:schemeClr val="accent6"/>
              </a:solidFill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4687E3B-1D5E-4B8D-8BC0-0CBD9FD30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2113" y="2047355"/>
            <a:ext cx="3810000" cy="3810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44A987-3829-4753-B67F-9C8C84F36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CA76740-F06C-C342-B143-454EF26C3B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84A4F9C-2B80-43F5-98D9-D3EBE149D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73" y="2305624"/>
            <a:ext cx="7028436" cy="27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15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2E7ABF-C610-43D5-857C-2F07C67CF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CA76740-F06C-C342-B143-454EF26C3B3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AEE780-81C8-4593-9DAD-A761FF92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62" y="2991436"/>
            <a:ext cx="1074493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cs typeface="Calibri"/>
              </a:rPr>
              <a:t>Next Step: a way to interactively interrogate the results using a mixture of established and improvised techniques</a:t>
            </a:r>
          </a:p>
        </p:txBody>
      </p:sp>
    </p:spTree>
    <p:extLst>
      <p:ext uri="{BB962C8B-B14F-4D97-AF65-F5344CB8AC3E}">
        <p14:creationId xmlns:p14="http://schemas.microsoft.com/office/powerpoint/2010/main" val="3353160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ED8A-02E6-452A-B5BF-0BC7B2BF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05" y="355099"/>
            <a:ext cx="10515600" cy="673853"/>
          </a:xfrm>
        </p:spPr>
        <p:txBody>
          <a:bodyPr/>
          <a:lstStyle/>
          <a:p>
            <a:r>
              <a:rPr lang="en-US" b="1" dirty="0" err="1">
                <a:solidFill>
                  <a:schemeClr val="accent6"/>
                </a:solidFill>
                <a:cs typeface="Calibri"/>
              </a:rPr>
              <a:t>Jupyter</a:t>
            </a:r>
            <a:endParaRPr lang="en-US" dirty="0" err="1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0FBBF-4681-433B-A085-BE1E17DAF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279" y="190082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Mix executable code and results with text, equations, images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Runs in the web browser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Inspired by Wolfram </a:t>
            </a:r>
            <a:r>
              <a:rPr lang="en-US" i="1" dirty="0">
                <a:ea typeface="+mn-lt"/>
                <a:cs typeface="+mn-lt"/>
              </a:rPr>
              <a:t>Mathematica</a:t>
            </a:r>
            <a:r>
              <a:rPr lang="en-US" dirty="0">
                <a:ea typeface="+mn-lt"/>
                <a:cs typeface="+mn-lt"/>
              </a:rPr>
              <a:t>...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...but with open-source technology</a:t>
            </a:r>
            <a:endParaRPr lang="en-US" dirty="0"/>
          </a:p>
          <a:p>
            <a:r>
              <a:rPr lang="en-US">
                <a:cs typeface="Calibri"/>
              </a:rPr>
              <a:t>Approachable to non-experts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515E0-1EA0-46F4-9381-A25C23397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CA76740-F06C-C342-B143-454EF26C3B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3AC95E4-3C43-41BB-ACA9-EF4669957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270" y="2417762"/>
            <a:ext cx="5264603" cy="402726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00F1A2E-86ED-44F2-9CBB-2736CBC5A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425" y="4410528"/>
            <a:ext cx="15811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48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7578-EF74-4274-ACD9-E5D24390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204704"/>
            <a:ext cx="10515600" cy="964616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6"/>
                </a:solidFill>
                <a:ea typeface="+mn-lt"/>
                <a:cs typeface="+mn-lt"/>
              </a:rPr>
              <a:t>Visual Representations of Code and Data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015C1-006B-456A-ABC6-0B3984B78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CA76740-F06C-C342-B143-454EF26C3B30}" type="slidenum">
              <a:rPr lang="en-US" dirty="0" smtClean="0"/>
              <a:pPr/>
              <a:t>8</a:t>
            </a:fld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259CD1B7-2F9B-4D7F-81A6-0AC2DC50A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487" y="2539206"/>
            <a:ext cx="5915025" cy="2924175"/>
          </a:xfrm>
        </p:spPr>
      </p:pic>
    </p:spTree>
    <p:extLst>
      <p:ext uri="{BB962C8B-B14F-4D97-AF65-F5344CB8AC3E}">
        <p14:creationId xmlns:p14="http://schemas.microsoft.com/office/powerpoint/2010/main" val="56193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7578-EF74-4274-ACD9-E5D24390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204704"/>
            <a:ext cx="10515600" cy="964616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6"/>
                </a:solidFill>
                <a:ea typeface="+mn-lt"/>
                <a:cs typeface="+mn-lt"/>
              </a:rPr>
              <a:t>Visual Representations of Code and Data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015C1-006B-456A-ABC6-0B3984B78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CA76740-F06C-C342-B143-454EF26C3B30}" type="slidenum">
              <a:rPr lang="en-US" dirty="0" smtClean="0"/>
              <a:pPr/>
              <a:t>9</a:t>
            </a:fld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1DE03ED-4EA2-49A2-8263-9410DAC7A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625" y="2696369"/>
            <a:ext cx="6000750" cy="2609850"/>
          </a:xfrm>
        </p:spPr>
      </p:pic>
    </p:spTree>
    <p:extLst>
      <p:ext uri="{BB962C8B-B14F-4D97-AF65-F5344CB8AC3E}">
        <p14:creationId xmlns:p14="http://schemas.microsoft.com/office/powerpoint/2010/main" val="3272147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SLS-II Color Palette">
      <a:dk1>
        <a:srgbClr val="000000"/>
      </a:dk1>
      <a:lt1>
        <a:srgbClr val="FFFEFE"/>
      </a:lt1>
      <a:dk2>
        <a:srgbClr val="59595C"/>
      </a:dk2>
      <a:lt2>
        <a:srgbClr val="BFC0BE"/>
      </a:lt2>
      <a:accent1>
        <a:srgbClr val="8B2232"/>
      </a:accent1>
      <a:accent2>
        <a:srgbClr val="C35428"/>
      </a:accent2>
      <a:accent3>
        <a:srgbClr val="F6B31F"/>
      </a:accent3>
      <a:accent4>
        <a:srgbClr val="44695B"/>
      </a:accent4>
      <a:accent5>
        <a:srgbClr val="00558A"/>
      </a:accent5>
      <a:accent6>
        <a:srgbClr val="59595C"/>
      </a:accent6>
      <a:hlink>
        <a:srgbClr val="145688"/>
      </a:hlink>
      <a:folHlink>
        <a:srgbClr val="59595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6FCA86DADC0047BF0C3706765F4DAB" ma:contentTypeVersion="10" ma:contentTypeDescription="Create a new document." ma:contentTypeScope="" ma:versionID="301dd55cdbb0d021cc4e535fc41f2ae2">
  <xsd:schema xmlns:xsd="http://www.w3.org/2001/XMLSchema" xmlns:xs="http://www.w3.org/2001/XMLSchema" xmlns:p="http://schemas.microsoft.com/office/2006/metadata/properties" xmlns:ns2="6b1171d7-0e31-4d9a-84fb-66bed1ac3224" xmlns:ns3="57d7a6d9-109f-45e5-90bb-5aad0c3196e4" targetNamespace="http://schemas.microsoft.com/office/2006/metadata/properties" ma:root="true" ma:fieldsID="cdcf5b06ab1453a1b64eba8f585143aa" ns2:_="" ns3:_="">
    <xsd:import namespace="6b1171d7-0e31-4d9a-84fb-66bed1ac3224"/>
    <xsd:import namespace="57d7a6d9-109f-45e5-90bb-5aad0c3196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1171d7-0e31-4d9a-84fb-66bed1ac32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7a6d9-109f-45e5-90bb-5aad0c319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CBEA85-7800-4FBB-86C4-9D8A80C8FB5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50058CB-5D55-46FA-8C43-0D26AA4F26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B8E77C-FFE2-43A1-8EDD-7500D89A47A7}">
  <ds:schemaRefs>
    <ds:schemaRef ds:uri="57d7a6d9-109f-45e5-90bb-5aad0c3196e4"/>
    <ds:schemaRef ds:uri="6b1171d7-0e31-4d9a-84fb-66bed1ac32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Interactive Computation During and After Experiments</vt:lpstr>
      <vt:lpstr>PowerPoint Presentation</vt:lpstr>
      <vt:lpstr>"Serve Users"</vt:lpstr>
      <vt:lpstr>"Do Experiments"</vt:lpstr>
      <vt:lpstr>Users taking data at NSLS-II are typically looking at a streaming, preconfigured representation of their data</vt:lpstr>
      <vt:lpstr>Next Step: a way to interactively interrogate the results using a mixture of established and improvised techniques</vt:lpstr>
      <vt:lpstr>Jupyter</vt:lpstr>
      <vt:lpstr>Visual Representations of Code and Data</vt:lpstr>
      <vt:lpstr>Visual Representations of Code and Data</vt:lpstr>
      <vt:lpstr>Jupyter ≠ Notebooks</vt:lpstr>
      <vt:lpstr>The pitch to Users</vt:lpstr>
      <vt:lpstr>Jupyter has many separately useful pieces</vt:lpstr>
      <vt:lpstr>An Incomplete Survey of Jupyter</vt:lpstr>
      <vt:lpstr>JupyterHub: deploy single-user web  applications</vt:lpstr>
      <vt:lpstr>Jupyter Widgets: graphical interactions to run code</vt:lpstr>
      <vt:lpstr>Voila: Build Dashboard from Notebooks</vt:lpstr>
      <vt:lpstr>Papermill: Batch execute parameterized notebooks</vt:lpstr>
      <vt:lpstr>Repo2Docker: Generate reproducible computation environments from Code Repositories</vt:lpstr>
      <vt:lpstr>NBViewer: Share Static Views of Notebooks</vt:lpstr>
      <vt:lpstr>Dask JupyterLab Extension: Observe Parallel Code Execution on a Distributed Cluster</vt:lpstr>
      <vt:lpstr>How this works at NSLS-II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Bowman, Tiffany</dc:creator>
  <cp:revision>386</cp:revision>
  <dcterms:created xsi:type="dcterms:W3CDTF">2018-11-20T15:13:34Z</dcterms:created>
  <dcterms:modified xsi:type="dcterms:W3CDTF">2021-07-23T14:30:04Z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0x010100016FCA86DADC0047BF0C3706765F4DAB</vt:lpwstr>
  </property>
</Properties>
</file>