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4"/>
  </p:notesMasterIdLst>
  <p:handoutMasterIdLst>
    <p:handoutMasterId r:id="rId35"/>
  </p:handoutMasterIdLst>
  <p:sldIdLst>
    <p:sldId id="308" r:id="rId28"/>
    <p:sldId id="309" r:id="rId29"/>
    <p:sldId id="310" r:id="rId30"/>
    <p:sldId id="306" r:id="rId31"/>
    <p:sldId id="311" r:id="rId32"/>
    <p:sldId id="312" r:id="rId33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8116"/>
    <a:srgbClr val="AE0FDE"/>
    <a:srgbClr val="00B8FF"/>
    <a:srgbClr val="C6F2EE"/>
    <a:srgbClr val="FAFFB7"/>
    <a:srgbClr val="EDE8A3"/>
    <a:srgbClr val="00AD00"/>
    <a:srgbClr val="FFC0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/>
    <p:restoredTop sz="50000" autoAdjust="0"/>
  </p:normalViewPr>
  <p:slideViewPr>
    <p:cSldViewPr>
      <p:cViewPr varScale="1">
        <p:scale>
          <a:sx n="67" d="100"/>
          <a:sy n="67" d="100"/>
        </p:scale>
        <p:origin x="200" y="2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ECCE Detector meeting  -- DAQ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622300" y="3700779"/>
            <a:ext cx="11811000" cy="139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Thank you for your patience with the scheduling process… People kept moving meetings into our time slot that I couldn’t afford to miss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BD3A43-A3CF-7B4D-9E0C-32288F040BD1}"/>
              </a:ext>
            </a:extLst>
          </p:cNvPr>
          <p:cNvSpPr txBox="1"/>
          <p:nvPr/>
        </p:nvSpPr>
        <p:spPr>
          <a:xfrm>
            <a:off x="1701006" y="2519143"/>
            <a:ext cx="10096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Chris Cuevas (JLAB) and Martin L Purschke (BNL)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0E011-64BE-754D-97C1-10081E9BA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06" y="5375466"/>
            <a:ext cx="2946400" cy="3454400"/>
          </a:xfrm>
          <a:prstGeom prst="rect">
            <a:avLst/>
          </a:prstGeom>
        </p:spPr>
      </p:pic>
      <p:pic>
        <p:nvPicPr>
          <p:cNvPr id="13" name="Picture 1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00F8FA3-A597-BF4B-B5A2-CD5289CB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006" y="5408835"/>
            <a:ext cx="2901601" cy="29723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6D43F5-B253-4D43-A6AC-9062EFB01530}"/>
              </a:ext>
            </a:extLst>
          </p:cNvPr>
          <p:cNvSpPr/>
          <p:nvPr/>
        </p:nvSpPr>
        <p:spPr>
          <a:xfrm>
            <a:off x="2657878" y="880839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Chris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9C2CB3-C4ED-CD4B-8995-EBC0CDC8A935}"/>
              </a:ext>
            </a:extLst>
          </p:cNvPr>
          <p:cNvSpPr/>
          <p:nvPr/>
        </p:nvSpPr>
        <p:spPr>
          <a:xfrm>
            <a:off x="8529661" y="8762206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Martin</a:t>
            </a:r>
          </a:p>
        </p:txBody>
      </p:sp>
    </p:spTree>
    <p:extLst>
      <p:ext uri="{BB962C8B-B14F-4D97-AF65-F5344CB8AC3E}">
        <p14:creationId xmlns:p14="http://schemas.microsoft.com/office/powerpoint/2010/main" val="5731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DAQ Roadmap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530661" y="2383630"/>
            <a:ext cx="11811000" cy="424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Different from many previous experiments, ECCE has the electronics lumped together with the DAQ “group”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It struck us as unusual at first, but -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It’s clear that there will be a close collaboration with the detector groups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It might foster the adaptation of fewer (common) solutions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Not just for hardware, also firm- and software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In addition to that part, there will be the common DAQ items, such as DAQ machines, high-speed network switches, slow controls networks, file servers, and so 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Also things like clock distribution (traditionally called ”timing system”) and the entire infrastructure behind it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6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Streaming Readout, please!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530661" y="2383630"/>
            <a:ext cx="11811000" cy="424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We have a near-perfect overlap of players in this space and the former Yellow Report DAQ group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There, no one – not a single person – was ready to make the case for a traditional triggered readout.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So we believe that we will go with SRO.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A lot of workshops/discussion/R&amp;D already – incidentally organized by people is this very orbit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88310-CDA0-5443-B5EA-4D3E79C36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748" y="7286622"/>
            <a:ext cx="7543800" cy="1959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60D66-595E-F344-B3CB-6D56B3D73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2" y="5712420"/>
            <a:ext cx="7911723" cy="181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EAAF0-98B0-BA40-9E82-86CA4608B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544" y="6925865"/>
            <a:ext cx="4225212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2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1D9D0-ECD5-6B40-979A-C7FA83C1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0A342EC-BE66-5046-A686-33C76EDC955C}"/>
              </a:ext>
            </a:extLst>
          </p:cNvPr>
          <p:cNvGrpSpPr/>
          <p:nvPr/>
        </p:nvGrpSpPr>
        <p:grpSpPr>
          <a:xfrm>
            <a:off x="520559" y="2468875"/>
            <a:ext cx="10660199" cy="3473931"/>
            <a:chOff x="520559" y="2468875"/>
            <a:chExt cx="10660199" cy="347393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96C421-2669-0646-8062-AD2C6DEDCA5C}"/>
                </a:ext>
              </a:extLst>
            </p:cNvPr>
            <p:cNvSpPr/>
            <p:nvPr/>
          </p:nvSpPr>
          <p:spPr>
            <a:xfrm>
              <a:off x="8781520" y="2712266"/>
              <a:ext cx="2399238" cy="32305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Helvetica Neue" panose="02000503000000020004" pitchFamily="2" charset="0"/>
              </a:endParaRPr>
            </a:p>
          </p:txBody>
        </p:sp>
        <p:sp>
          <p:nvSpPr>
            <p:cNvPr id="4" name="Line 84">
              <a:extLst>
                <a:ext uri="{FF2B5EF4-FFF2-40B4-BE49-F238E27FC236}">
                  <a16:creationId xmlns:a16="http://schemas.microsoft.com/office/drawing/2014/main" id="{93896817-FE37-0648-B875-D45512F08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686" y="3075340"/>
              <a:ext cx="441203" cy="153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grpSp>
          <p:nvGrpSpPr>
            <p:cNvPr id="5" name="Group 126">
              <a:extLst>
                <a:ext uri="{FF2B5EF4-FFF2-40B4-BE49-F238E27FC236}">
                  <a16:creationId xmlns:a16="http://schemas.microsoft.com/office/drawing/2014/main" id="{4D2828A5-B821-8D42-8C69-03CEB20C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8231" y="2678627"/>
              <a:ext cx="798149" cy="576015"/>
              <a:chOff x="1236" y="3274"/>
              <a:chExt cx="521" cy="376"/>
            </a:xfrm>
          </p:grpSpPr>
          <p:sp>
            <p:nvSpPr>
              <p:cNvPr id="6" name="Rectangle 127">
                <a:extLst>
                  <a:ext uri="{FF2B5EF4-FFF2-40B4-BE49-F238E27FC236}">
                    <a16:creationId xmlns:a16="http://schemas.microsoft.com/office/drawing/2014/main" id="{794D4129-14A0-254C-88B4-AF5D34C5D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7" name="Rectangle 128">
                <a:extLst>
                  <a:ext uri="{FF2B5EF4-FFF2-40B4-BE49-F238E27FC236}">
                    <a16:creationId xmlns:a16="http://schemas.microsoft.com/office/drawing/2014/main" id="{EF348DBF-BE15-DE4F-9BDD-653156DA1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" name="Rectangle 129">
                <a:extLst>
                  <a:ext uri="{FF2B5EF4-FFF2-40B4-BE49-F238E27FC236}">
                    <a16:creationId xmlns:a16="http://schemas.microsoft.com/office/drawing/2014/main" id="{806E66B9-E882-F648-BC88-8C2A75849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9" name="Rectangle 130">
                <a:extLst>
                  <a:ext uri="{FF2B5EF4-FFF2-40B4-BE49-F238E27FC236}">
                    <a16:creationId xmlns:a16="http://schemas.microsoft.com/office/drawing/2014/main" id="{9C7E9E0B-1ED6-A341-B178-A9F0B50D2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DCM2</a:t>
                </a:r>
              </a:p>
            </p:txBody>
          </p:sp>
        </p:grpSp>
        <p:sp>
          <p:nvSpPr>
            <p:cNvPr id="10" name="Line 90">
              <a:extLst>
                <a:ext uri="{FF2B5EF4-FFF2-40B4-BE49-F238E27FC236}">
                  <a16:creationId xmlns:a16="http://schemas.microsoft.com/office/drawing/2014/main" id="{DE59F4AF-B79A-9840-BA09-05EA7ACB8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7713" y="3984941"/>
              <a:ext cx="441203" cy="153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827A1431-1F80-1445-B6DD-2AB741AD3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037" y="2929804"/>
              <a:ext cx="589803" cy="367669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SEB</a:t>
              </a:r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E1689672-0B7E-9B41-808A-CC67A7989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037" y="3815274"/>
              <a:ext cx="589803" cy="367669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SEB</a:t>
              </a:r>
            </a:p>
          </p:txBody>
        </p:sp>
        <p:sp>
          <p:nvSpPr>
            <p:cNvPr id="13" name="Line 36">
              <a:extLst>
                <a:ext uri="{FF2B5EF4-FFF2-40B4-BE49-F238E27FC236}">
                  <a16:creationId xmlns:a16="http://schemas.microsoft.com/office/drawing/2014/main" id="{B5078AEE-9DF8-ED46-8D88-B8E3CE023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5372" y="3188890"/>
              <a:ext cx="664869" cy="1532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4" name="Line 37">
              <a:extLst>
                <a:ext uri="{FF2B5EF4-FFF2-40B4-BE49-F238E27FC236}">
                  <a16:creationId xmlns:a16="http://schemas.microsoft.com/office/drawing/2014/main" id="{0BFF8E6B-03E3-6A42-A4CC-F22738F41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5372" y="3597102"/>
              <a:ext cx="664869" cy="1531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5" name="Line 49">
              <a:extLst>
                <a:ext uri="{FF2B5EF4-FFF2-40B4-BE49-F238E27FC236}">
                  <a16:creationId xmlns:a16="http://schemas.microsoft.com/office/drawing/2014/main" id="{6F30AD1D-4A9E-EF46-B471-676E08BDA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268" y="3691212"/>
              <a:ext cx="369200" cy="1532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9B227D1E-9DCA-A147-B357-1C5B41D91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268" y="4079491"/>
              <a:ext cx="369200" cy="1531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7" name="Line 51">
              <a:extLst>
                <a:ext uri="{FF2B5EF4-FFF2-40B4-BE49-F238E27FC236}">
                  <a16:creationId xmlns:a16="http://schemas.microsoft.com/office/drawing/2014/main" id="{2020D1F3-3953-5246-AB86-35A8160B8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268" y="4561708"/>
              <a:ext cx="369200" cy="1532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8" name="Line 54">
              <a:extLst>
                <a:ext uri="{FF2B5EF4-FFF2-40B4-BE49-F238E27FC236}">
                  <a16:creationId xmlns:a16="http://schemas.microsoft.com/office/drawing/2014/main" id="{6F11FFA0-76A1-D64B-95BC-6CB64C09B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9855" y="3101449"/>
              <a:ext cx="664869" cy="1531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19" name="Line 57">
              <a:extLst>
                <a:ext uri="{FF2B5EF4-FFF2-40B4-BE49-F238E27FC236}">
                  <a16:creationId xmlns:a16="http://schemas.microsoft.com/office/drawing/2014/main" id="{24B2D251-5FC6-4C44-939B-3DA597601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7601" y="5004445"/>
              <a:ext cx="664869" cy="1531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20" name="Line 58">
              <a:extLst>
                <a:ext uri="{FF2B5EF4-FFF2-40B4-BE49-F238E27FC236}">
                  <a16:creationId xmlns:a16="http://schemas.microsoft.com/office/drawing/2014/main" id="{173D0635-A6C0-1C48-9ECA-E4E2C74A8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7294" y="5402263"/>
              <a:ext cx="664869" cy="1532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19026C6-82EA-7B40-AFD6-1B5B751CB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3045419"/>
              <a:ext cx="1028457" cy="41913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486FA019-52F2-2C4F-9347-AE96C85C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3469772"/>
              <a:ext cx="1028457" cy="41913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sp>
          <p:nvSpPr>
            <p:cNvPr id="23" name="Rectangle 70">
              <a:extLst>
                <a:ext uri="{FF2B5EF4-FFF2-40B4-BE49-F238E27FC236}">
                  <a16:creationId xmlns:a16="http://schemas.microsoft.com/office/drawing/2014/main" id="{F00B7981-BBFD-494E-87EE-E41870C53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3894124"/>
              <a:ext cx="1028457" cy="41913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sp>
          <p:nvSpPr>
            <p:cNvPr id="24" name="Rectangle 73">
              <a:extLst>
                <a:ext uri="{FF2B5EF4-FFF2-40B4-BE49-F238E27FC236}">
                  <a16:creationId xmlns:a16="http://schemas.microsoft.com/office/drawing/2014/main" id="{D5B978CD-7AE8-B74B-BEDF-22BD8C651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4318476"/>
              <a:ext cx="1028457" cy="420764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sp>
          <p:nvSpPr>
            <p:cNvPr id="25" name="Rectangle 76">
              <a:extLst>
                <a:ext uri="{FF2B5EF4-FFF2-40B4-BE49-F238E27FC236}">
                  <a16:creationId xmlns:a16="http://schemas.microsoft.com/office/drawing/2014/main" id="{D3B8460E-3121-9E40-B5A7-56226A9D7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4744360"/>
              <a:ext cx="1028457" cy="41913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sp>
          <p:nvSpPr>
            <p:cNvPr id="26" name="Line 90">
              <a:extLst>
                <a:ext uri="{FF2B5EF4-FFF2-40B4-BE49-F238E27FC236}">
                  <a16:creationId xmlns:a16="http://schemas.microsoft.com/office/drawing/2014/main" id="{7B0C9316-DF6D-4544-BD7C-E8892AA47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9686" y="3596204"/>
              <a:ext cx="441203" cy="1532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27" name="Line 105">
              <a:extLst>
                <a:ext uri="{FF2B5EF4-FFF2-40B4-BE49-F238E27FC236}">
                  <a16:creationId xmlns:a16="http://schemas.microsoft.com/office/drawing/2014/main" id="{DD3F51AE-1991-5044-AEAE-A5530E7D3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5530" y="2929804"/>
              <a:ext cx="398309" cy="1531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28" name="Line 106">
              <a:extLst>
                <a:ext uri="{FF2B5EF4-FFF2-40B4-BE49-F238E27FC236}">
                  <a16:creationId xmlns:a16="http://schemas.microsoft.com/office/drawing/2014/main" id="{00838F43-A9F3-424E-841B-C42E7230C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3661" y="3337303"/>
              <a:ext cx="398309" cy="1531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29" name="Line 107">
              <a:extLst>
                <a:ext uri="{FF2B5EF4-FFF2-40B4-BE49-F238E27FC236}">
                  <a16:creationId xmlns:a16="http://schemas.microsoft.com/office/drawing/2014/main" id="{92E56704-A48A-054E-8C0F-94394063E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5530" y="3862764"/>
              <a:ext cx="398309" cy="1532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grpSp>
          <p:nvGrpSpPr>
            <p:cNvPr id="30" name="Group 126">
              <a:extLst>
                <a:ext uri="{FF2B5EF4-FFF2-40B4-BE49-F238E27FC236}">
                  <a16:creationId xmlns:a16="http://schemas.microsoft.com/office/drawing/2014/main" id="{97FFC8F0-B5CA-3347-BB0B-0E32ACC85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372" y="3161128"/>
              <a:ext cx="798149" cy="576015"/>
              <a:chOff x="1236" y="3274"/>
              <a:chExt cx="521" cy="376"/>
            </a:xfrm>
          </p:grpSpPr>
          <p:sp>
            <p:nvSpPr>
              <p:cNvPr id="31" name="Rectangle 127">
                <a:extLst>
                  <a:ext uri="{FF2B5EF4-FFF2-40B4-BE49-F238E27FC236}">
                    <a16:creationId xmlns:a16="http://schemas.microsoft.com/office/drawing/2014/main" id="{21B483E5-1972-3444-B9A4-ADE362C0F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2" name="Rectangle 128">
                <a:extLst>
                  <a:ext uri="{FF2B5EF4-FFF2-40B4-BE49-F238E27FC236}">
                    <a16:creationId xmlns:a16="http://schemas.microsoft.com/office/drawing/2014/main" id="{100D956D-62AA-C846-9B24-EEFD8E3A5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3" name="Rectangle 129">
                <a:extLst>
                  <a:ext uri="{FF2B5EF4-FFF2-40B4-BE49-F238E27FC236}">
                    <a16:creationId xmlns:a16="http://schemas.microsoft.com/office/drawing/2014/main" id="{4B331ECD-3140-A24A-8D64-BBE83C4BB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4" name="Rectangle 130">
                <a:extLst>
                  <a:ext uri="{FF2B5EF4-FFF2-40B4-BE49-F238E27FC236}">
                    <a16:creationId xmlns:a16="http://schemas.microsoft.com/office/drawing/2014/main" id="{2AEB7FFD-9396-9D42-B37D-41785B4C9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DCM2</a:t>
                </a:r>
              </a:p>
            </p:txBody>
          </p:sp>
        </p:grpSp>
        <p:grpSp>
          <p:nvGrpSpPr>
            <p:cNvPr id="35" name="Group 126">
              <a:extLst>
                <a:ext uri="{FF2B5EF4-FFF2-40B4-BE49-F238E27FC236}">
                  <a16:creationId xmlns:a16="http://schemas.microsoft.com/office/drawing/2014/main" id="{1A7C0B6A-0E43-8340-8945-4BAC2C514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372" y="3688121"/>
              <a:ext cx="798149" cy="576015"/>
              <a:chOff x="1236" y="3274"/>
              <a:chExt cx="521" cy="376"/>
            </a:xfrm>
          </p:grpSpPr>
          <p:sp>
            <p:nvSpPr>
              <p:cNvPr id="36" name="Rectangle 127">
                <a:extLst>
                  <a:ext uri="{FF2B5EF4-FFF2-40B4-BE49-F238E27FC236}">
                    <a16:creationId xmlns:a16="http://schemas.microsoft.com/office/drawing/2014/main" id="{66A17768-E4AD-6446-AE6A-B3678E73F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7" name="Rectangle 128">
                <a:extLst>
                  <a:ext uri="{FF2B5EF4-FFF2-40B4-BE49-F238E27FC236}">
                    <a16:creationId xmlns:a16="http://schemas.microsoft.com/office/drawing/2014/main" id="{27FBCC48-E48F-8542-BEE9-6F7EAE039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8" name="Rectangle 129">
                <a:extLst>
                  <a:ext uri="{FF2B5EF4-FFF2-40B4-BE49-F238E27FC236}">
                    <a16:creationId xmlns:a16="http://schemas.microsoft.com/office/drawing/2014/main" id="{9F487271-00EC-F248-A3DD-B0371D1C1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solidFill>
                <a:srgbClr val="33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39" name="Rectangle 130">
                <a:extLst>
                  <a:ext uri="{FF2B5EF4-FFF2-40B4-BE49-F238E27FC236}">
                    <a16:creationId xmlns:a16="http://schemas.microsoft.com/office/drawing/2014/main" id="{BE803C57-26F4-5143-8805-A4289A8D3E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DCM2</a:t>
                </a:r>
              </a:p>
            </p:txBody>
          </p:sp>
        </p:grpSp>
        <p:grpSp>
          <p:nvGrpSpPr>
            <p:cNvPr id="40" name="Group 126">
              <a:extLst>
                <a:ext uri="{FF2B5EF4-FFF2-40B4-BE49-F238E27FC236}">
                  <a16:creationId xmlns:a16="http://schemas.microsoft.com/office/drawing/2014/main" id="{BAF958C8-58B2-4746-9995-0353FCCB3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0831" y="2572858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41" name="Rectangle 127">
                <a:extLst>
                  <a:ext uri="{FF2B5EF4-FFF2-40B4-BE49-F238E27FC236}">
                    <a16:creationId xmlns:a16="http://schemas.microsoft.com/office/drawing/2014/main" id="{270EE56F-A10B-8447-A4E3-5374FEC62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2" name="Rectangle 128">
                <a:extLst>
                  <a:ext uri="{FF2B5EF4-FFF2-40B4-BE49-F238E27FC236}">
                    <a16:creationId xmlns:a16="http://schemas.microsoft.com/office/drawing/2014/main" id="{611C5154-AA63-B541-B6ED-551A1D93A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3" name="Rectangle 129">
                <a:extLst>
                  <a:ext uri="{FF2B5EF4-FFF2-40B4-BE49-F238E27FC236}">
                    <a16:creationId xmlns:a16="http://schemas.microsoft.com/office/drawing/2014/main" id="{7804E655-0639-F340-95D1-7D8EBEE1B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4" name="Rectangle 130">
                <a:extLst>
                  <a:ext uri="{FF2B5EF4-FFF2-40B4-BE49-F238E27FC236}">
                    <a16:creationId xmlns:a16="http://schemas.microsoft.com/office/drawing/2014/main" id="{1677DB92-9189-3940-9F8A-C43BA129E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FEM</a:t>
                </a:r>
              </a:p>
            </p:txBody>
          </p:sp>
        </p:grpSp>
        <p:grpSp>
          <p:nvGrpSpPr>
            <p:cNvPr id="45" name="Group 126">
              <a:extLst>
                <a:ext uri="{FF2B5EF4-FFF2-40B4-BE49-F238E27FC236}">
                  <a16:creationId xmlns:a16="http://schemas.microsoft.com/office/drawing/2014/main" id="{80D6FC60-3EFE-D840-BD55-449021B93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0831" y="3001805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46" name="Rectangle 127">
                <a:extLst>
                  <a:ext uri="{FF2B5EF4-FFF2-40B4-BE49-F238E27FC236}">
                    <a16:creationId xmlns:a16="http://schemas.microsoft.com/office/drawing/2014/main" id="{BF053AA2-6CE4-0F46-98A1-3138EA33A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7" name="Rectangle 128">
                <a:extLst>
                  <a:ext uri="{FF2B5EF4-FFF2-40B4-BE49-F238E27FC236}">
                    <a16:creationId xmlns:a16="http://schemas.microsoft.com/office/drawing/2014/main" id="{E77F0B3C-8C07-6547-8DD1-53E26950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8" name="Rectangle 129">
                <a:extLst>
                  <a:ext uri="{FF2B5EF4-FFF2-40B4-BE49-F238E27FC236}">
                    <a16:creationId xmlns:a16="http://schemas.microsoft.com/office/drawing/2014/main" id="{1D24551E-0D05-3F4F-AEA0-FFA13EAB2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49" name="Rectangle 130">
                <a:extLst>
                  <a:ext uri="{FF2B5EF4-FFF2-40B4-BE49-F238E27FC236}">
                    <a16:creationId xmlns:a16="http://schemas.microsoft.com/office/drawing/2014/main" id="{597DD049-1328-854E-8F68-A640CA3F2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FEM</a:t>
                </a: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id="{EF107845-FC67-E34D-8717-31563337F5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0831" y="3430753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51" name="Rectangle 127">
                <a:extLst>
                  <a:ext uri="{FF2B5EF4-FFF2-40B4-BE49-F238E27FC236}">
                    <a16:creationId xmlns:a16="http://schemas.microsoft.com/office/drawing/2014/main" id="{90F39CE0-9C2D-CD4A-A537-2BC0C852A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52" name="Rectangle 128">
                <a:extLst>
                  <a:ext uri="{FF2B5EF4-FFF2-40B4-BE49-F238E27FC236}">
                    <a16:creationId xmlns:a16="http://schemas.microsoft.com/office/drawing/2014/main" id="{8A557F2E-6627-CF40-8C7E-F7937CFC3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53" name="Rectangle 129">
                <a:extLst>
                  <a:ext uri="{FF2B5EF4-FFF2-40B4-BE49-F238E27FC236}">
                    <a16:creationId xmlns:a16="http://schemas.microsoft.com/office/drawing/2014/main" id="{9877EA96-D631-3745-875C-C559A5B30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54" name="Rectangle 130">
                <a:extLst>
                  <a:ext uri="{FF2B5EF4-FFF2-40B4-BE49-F238E27FC236}">
                    <a16:creationId xmlns:a16="http://schemas.microsoft.com/office/drawing/2014/main" id="{47E0D9C5-F9EE-2F42-AC77-BF0E69E2A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FEM</a:t>
                </a:r>
              </a:p>
            </p:txBody>
          </p:sp>
        </p:grpSp>
        <p:sp>
          <p:nvSpPr>
            <p:cNvPr id="55" name="Line 37">
              <a:extLst>
                <a:ext uri="{FF2B5EF4-FFF2-40B4-BE49-F238E27FC236}">
                  <a16:creationId xmlns:a16="http://schemas.microsoft.com/office/drawing/2014/main" id="{4F963A04-B476-8941-861F-0F8018926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6085" y="4027092"/>
              <a:ext cx="664869" cy="1531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56" name="Rectangle 27">
              <a:extLst>
                <a:ext uri="{FF2B5EF4-FFF2-40B4-BE49-F238E27FC236}">
                  <a16:creationId xmlns:a16="http://schemas.microsoft.com/office/drawing/2014/main" id="{4EC33081-0D1A-7845-80F8-C4EFBD089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037" y="3372539"/>
              <a:ext cx="589803" cy="367669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SEB</a:t>
              </a:r>
            </a:p>
          </p:txBody>
        </p:sp>
        <p:sp>
          <p:nvSpPr>
            <p:cNvPr id="57" name="Line 36">
              <a:extLst>
                <a:ext uri="{FF2B5EF4-FFF2-40B4-BE49-F238E27FC236}">
                  <a16:creationId xmlns:a16="http://schemas.microsoft.com/office/drawing/2014/main" id="{084BC290-3C3E-C744-A06B-993F8A5BD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922" y="4697802"/>
              <a:ext cx="871001" cy="0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58" name="Line 133">
              <a:extLst>
                <a:ext uri="{FF2B5EF4-FFF2-40B4-BE49-F238E27FC236}">
                  <a16:creationId xmlns:a16="http://schemas.microsoft.com/office/drawing/2014/main" id="{14A85EA9-C0C0-7F43-A156-60BF30711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1870" y="4695638"/>
              <a:ext cx="768373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B16D77E-0C58-C943-82BC-F684AE0B8722}"/>
                </a:ext>
              </a:extLst>
            </p:cNvPr>
            <p:cNvGrpSpPr/>
            <p:nvPr/>
          </p:nvGrpSpPr>
          <p:grpSpPr>
            <a:xfrm>
              <a:off x="4297936" y="4520354"/>
              <a:ext cx="1078498" cy="367669"/>
              <a:chOff x="3232149" y="4995863"/>
              <a:chExt cx="1117602" cy="381000"/>
            </a:xfrm>
          </p:grpSpPr>
          <p:sp>
            <p:nvSpPr>
              <p:cNvPr id="60" name="Rectangle 28">
                <a:extLst>
                  <a:ext uri="{FF2B5EF4-FFF2-40B4-BE49-F238E27FC236}">
                    <a16:creationId xmlns:a16="http://schemas.microsoft.com/office/drawing/2014/main" id="{CF1F6F7E-3EE5-9940-8275-5095768AD0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Helvetica Neue" panose="02000503000000020004" pitchFamily="2" charset="0"/>
                    <a:cs typeface="Arial" charset="0"/>
                  </a:rPr>
                  <a:t>EBDC</a:t>
                </a:r>
              </a:p>
            </p:txBody>
          </p:sp>
          <p:sp>
            <p:nvSpPr>
              <p:cNvPr id="61" name="Rectangle 28">
                <a:extLst>
                  <a:ext uri="{FF2B5EF4-FFF2-40B4-BE49-F238E27FC236}">
                    <a16:creationId xmlns:a16="http://schemas.microsoft.com/office/drawing/2014/main" id="{2B067384-F55E-764D-91DA-1FE66970E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chemeClr val="bg1">
                        <a:lumMod val="95000"/>
                      </a:schemeClr>
                    </a:solidFill>
                    <a:latin typeface="Helvetica Neue" panose="02000503000000020004" pitchFamily="2" charset="0"/>
                    <a:cs typeface="Arial" charset="0"/>
                  </a:rPr>
                  <a:t>FELIX</a:t>
                </a:r>
              </a:p>
            </p:txBody>
          </p:sp>
        </p:grpSp>
        <p:sp>
          <p:nvSpPr>
            <p:cNvPr id="62" name="Line 36">
              <a:extLst>
                <a:ext uri="{FF2B5EF4-FFF2-40B4-BE49-F238E27FC236}">
                  <a16:creationId xmlns:a16="http://schemas.microsoft.com/office/drawing/2014/main" id="{88365197-CEF3-DA40-8B52-E7CFFB8F6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922" y="5126751"/>
              <a:ext cx="871001" cy="0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63" name="Line 133">
              <a:extLst>
                <a:ext uri="{FF2B5EF4-FFF2-40B4-BE49-F238E27FC236}">
                  <a16:creationId xmlns:a16="http://schemas.microsoft.com/office/drawing/2014/main" id="{21F5F075-ABF2-504C-9E86-74022CCA5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1870" y="5124585"/>
              <a:ext cx="768373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02C426E-2315-6049-AF06-6DE7D8FD3682}"/>
                </a:ext>
              </a:extLst>
            </p:cNvPr>
            <p:cNvGrpSpPr/>
            <p:nvPr/>
          </p:nvGrpSpPr>
          <p:grpSpPr>
            <a:xfrm>
              <a:off x="4297936" y="4949301"/>
              <a:ext cx="1078498" cy="367669"/>
              <a:chOff x="3232149" y="4995863"/>
              <a:chExt cx="1117602" cy="381000"/>
            </a:xfrm>
          </p:grpSpPr>
          <p:sp>
            <p:nvSpPr>
              <p:cNvPr id="65" name="Rectangle 28">
                <a:extLst>
                  <a:ext uri="{FF2B5EF4-FFF2-40B4-BE49-F238E27FC236}">
                    <a16:creationId xmlns:a16="http://schemas.microsoft.com/office/drawing/2014/main" id="{2895BC6A-B9CB-B445-86A4-C9EACE949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Helvetica Neue" panose="02000503000000020004" pitchFamily="2" charset="0"/>
                    <a:cs typeface="Arial" charset="0"/>
                  </a:rPr>
                  <a:t>EBDC</a:t>
                </a:r>
              </a:p>
            </p:txBody>
          </p:sp>
          <p:sp>
            <p:nvSpPr>
              <p:cNvPr id="66" name="Rectangle 28">
                <a:extLst>
                  <a:ext uri="{FF2B5EF4-FFF2-40B4-BE49-F238E27FC236}">
                    <a16:creationId xmlns:a16="http://schemas.microsoft.com/office/drawing/2014/main" id="{B6B62869-A980-6B45-AD1C-58459611A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chemeClr val="bg1">
                        <a:lumMod val="95000"/>
                      </a:schemeClr>
                    </a:solidFill>
                    <a:latin typeface="Helvetica Neue" panose="02000503000000020004" pitchFamily="2" charset="0"/>
                    <a:cs typeface="Arial" charset="0"/>
                  </a:rPr>
                  <a:t>FELIX</a:t>
                </a:r>
              </a:p>
            </p:txBody>
          </p:sp>
        </p:grpSp>
        <p:sp>
          <p:nvSpPr>
            <p:cNvPr id="67" name="Line 36">
              <a:extLst>
                <a:ext uri="{FF2B5EF4-FFF2-40B4-BE49-F238E27FC236}">
                  <a16:creationId xmlns:a16="http://schemas.microsoft.com/office/drawing/2014/main" id="{6C90D8FF-2D42-0843-9563-41C63CE51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95922" y="5563868"/>
              <a:ext cx="871001" cy="0"/>
            </a:xfrm>
            <a:prstGeom prst="line">
              <a:avLst/>
            </a:prstGeom>
            <a:noFill/>
            <a:ln w="3816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sp>
          <p:nvSpPr>
            <p:cNvPr id="68" name="Line 133">
              <a:extLst>
                <a:ext uri="{FF2B5EF4-FFF2-40B4-BE49-F238E27FC236}">
                  <a16:creationId xmlns:a16="http://schemas.microsoft.com/office/drawing/2014/main" id="{9C170DCD-23E2-4A43-AC87-C012981E1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1870" y="5561704"/>
              <a:ext cx="768373" cy="0"/>
            </a:xfrm>
            <a:prstGeom prst="line">
              <a:avLst/>
            </a:prstGeom>
            <a:noFill/>
            <a:ln w="1908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30028" tIns="65014" rIns="130028" bIns="65014"/>
            <a:lstStyle/>
            <a:p>
              <a:pPr>
                <a:defRPr/>
              </a:pPr>
              <a:endParaRPr lang="en-US" sz="1400" dirty="0">
                <a:latin typeface="Helvetica Neue" panose="02000503000000020004" pitchFamily="2" charset="0"/>
                <a:cs typeface="Arial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CF2C2B8-78A4-5C47-8908-5C6B8D489FE7}"/>
                </a:ext>
              </a:extLst>
            </p:cNvPr>
            <p:cNvGrpSpPr/>
            <p:nvPr/>
          </p:nvGrpSpPr>
          <p:grpSpPr>
            <a:xfrm>
              <a:off x="4297936" y="5386420"/>
              <a:ext cx="1078498" cy="367669"/>
              <a:chOff x="3232149" y="4995863"/>
              <a:chExt cx="1117602" cy="381000"/>
            </a:xfrm>
          </p:grpSpPr>
          <p:sp>
            <p:nvSpPr>
              <p:cNvPr id="70" name="Rectangle 28">
                <a:extLst>
                  <a:ext uri="{FF2B5EF4-FFF2-40B4-BE49-F238E27FC236}">
                    <a16:creationId xmlns:a16="http://schemas.microsoft.com/office/drawing/2014/main" id="{3956E6B4-2C54-7246-ACE1-5414E1B3B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563" y="4995863"/>
                <a:ext cx="611188" cy="381000"/>
              </a:xfrm>
              <a:prstGeom prst="rect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000000"/>
                    </a:solidFill>
                    <a:latin typeface="Helvetica Neue" panose="02000503000000020004" pitchFamily="2" charset="0"/>
                    <a:cs typeface="Arial" charset="0"/>
                  </a:rPr>
                  <a:t>EBDC</a:t>
                </a:r>
              </a:p>
            </p:txBody>
          </p:sp>
          <p:sp>
            <p:nvSpPr>
              <p:cNvPr id="71" name="Rectangle 28">
                <a:extLst>
                  <a:ext uri="{FF2B5EF4-FFF2-40B4-BE49-F238E27FC236}">
                    <a16:creationId xmlns:a16="http://schemas.microsoft.com/office/drawing/2014/main" id="{987CF65D-CE0C-3E48-B10B-92736CBD6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149" y="4995863"/>
                <a:ext cx="508001" cy="381000"/>
              </a:xfrm>
              <a:prstGeom prst="rect">
                <a:avLst/>
              </a:prstGeom>
              <a:solidFill>
                <a:srgbClr val="48CC66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chemeClr val="bg1">
                        <a:lumMod val="95000"/>
                      </a:schemeClr>
                    </a:solidFill>
                    <a:latin typeface="Helvetica Neue" panose="02000503000000020004" pitchFamily="2" charset="0"/>
                    <a:cs typeface="Arial" charset="0"/>
                  </a:rPr>
                  <a:t>FELIX</a:t>
                </a:r>
              </a:p>
            </p:txBody>
          </p:sp>
        </p:grpSp>
        <p:sp>
          <p:nvSpPr>
            <p:cNvPr id="72" name="Rectangle 31">
              <a:extLst>
                <a:ext uri="{FF2B5EF4-FFF2-40B4-BE49-F238E27FC236}">
                  <a16:creationId xmlns:a16="http://schemas.microsoft.com/office/drawing/2014/main" id="{5A87CDBC-08C8-3E4D-8677-9468C7CA6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7923" y="2806094"/>
              <a:ext cx="960536" cy="2985782"/>
            </a:xfrm>
            <a:prstGeom prst="rect">
              <a:avLst/>
            </a:prstGeom>
            <a:solidFill>
              <a:srgbClr val="CC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endParaRPr>
            </a:p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Switch</a:t>
              </a:r>
            </a:p>
          </p:txBody>
        </p:sp>
        <p:sp>
          <p:nvSpPr>
            <p:cNvPr id="73" name="Rectangle 76">
              <a:extLst>
                <a:ext uri="{FF2B5EF4-FFF2-40B4-BE49-F238E27FC236}">
                  <a16:creationId xmlns:a16="http://schemas.microsoft.com/office/drawing/2014/main" id="{5784F18B-6323-A945-AA6D-2D67B65A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24" y="5169232"/>
              <a:ext cx="1028457" cy="419138"/>
            </a:xfrm>
            <a:prstGeom prst="rect">
              <a:avLst/>
            </a:prstGeom>
            <a:solidFill>
              <a:srgbClr val="CC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Buffer Box</a:t>
              </a:r>
            </a:p>
          </p:txBody>
        </p:sp>
        <p:grpSp>
          <p:nvGrpSpPr>
            <p:cNvPr id="74" name="Group 126">
              <a:extLst>
                <a:ext uri="{FF2B5EF4-FFF2-40B4-BE49-F238E27FC236}">
                  <a16:creationId xmlns:a16="http://schemas.microsoft.com/office/drawing/2014/main" id="{3586DDCD-B6E0-354F-BC1E-51A4C141C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167" y="4354415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75" name="Rectangle 127">
                <a:extLst>
                  <a:ext uri="{FF2B5EF4-FFF2-40B4-BE49-F238E27FC236}">
                    <a16:creationId xmlns:a16="http://schemas.microsoft.com/office/drawing/2014/main" id="{072E8810-3A55-E646-9D3E-C69C4DA8E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76" name="Rectangle 128">
                <a:extLst>
                  <a:ext uri="{FF2B5EF4-FFF2-40B4-BE49-F238E27FC236}">
                    <a16:creationId xmlns:a16="http://schemas.microsoft.com/office/drawing/2014/main" id="{F0BD4548-E6BE-684A-A1E0-996DDFFDD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77" name="Rectangle 129">
                <a:extLst>
                  <a:ext uri="{FF2B5EF4-FFF2-40B4-BE49-F238E27FC236}">
                    <a16:creationId xmlns:a16="http://schemas.microsoft.com/office/drawing/2014/main" id="{9110EE33-A560-F947-BA15-F01CBE1D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78" name="Rectangle 130">
                <a:extLst>
                  <a:ext uri="{FF2B5EF4-FFF2-40B4-BE49-F238E27FC236}">
                    <a16:creationId xmlns:a16="http://schemas.microsoft.com/office/drawing/2014/main" id="{C4E3557E-3CEE-4245-B970-0F82B64FB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FEE</a:t>
                </a:r>
              </a:p>
            </p:txBody>
          </p:sp>
        </p:grpSp>
        <p:grpSp>
          <p:nvGrpSpPr>
            <p:cNvPr id="79" name="Group 126">
              <a:extLst>
                <a:ext uri="{FF2B5EF4-FFF2-40B4-BE49-F238E27FC236}">
                  <a16:creationId xmlns:a16="http://schemas.microsoft.com/office/drawing/2014/main" id="{58A14C04-0369-3F45-AB48-53A76F45F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167" y="4803800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80" name="Rectangle 127">
                <a:extLst>
                  <a:ext uri="{FF2B5EF4-FFF2-40B4-BE49-F238E27FC236}">
                    <a16:creationId xmlns:a16="http://schemas.microsoft.com/office/drawing/2014/main" id="{075F9ED6-1F2B-0E46-9E31-D89D6E254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1" name="Rectangle 128">
                <a:extLst>
                  <a:ext uri="{FF2B5EF4-FFF2-40B4-BE49-F238E27FC236}">
                    <a16:creationId xmlns:a16="http://schemas.microsoft.com/office/drawing/2014/main" id="{DB0FAD57-BF9B-854E-AA26-489F39273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2" name="Rectangle 129">
                <a:extLst>
                  <a:ext uri="{FF2B5EF4-FFF2-40B4-BE49-F238E27FC236}">
                    <a16:creationId xmlns:a16="http://schemas.microsoft.com/office/drawing/2014/main" id="{54B24936-2669-8943-AD10-13BD214D8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3" name="Rectangle 130">
                <a:extLst>
                  <a:ext uri="{FF2B5EF4-FFF2-40B4-BE49-F238E27FC236}">
                    <a16:creationId xmlns:a16="http://schemas.microsoft.com/office/drawing/2014/main" id="{2AB08C29-04BF-6D49-977D-EE3A9F010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FEE</a:t>
                </a:r>
              </a:p>
            </p:txBody>
          </p:sp>
        </p:grpSp>
        <p:grpSp>
          <p:nvGrpSpPr>
            <p:cNvPr id="84" name="Group 126">
              <a:extLst>
                <a:ext uri="{FF2B5EF4-FFF2-40B4-BE49-F238E27FC236}">
                  <a16:creationId xmlns:a16="http://schemas.microsoft.com/office/drawing/2014/main" id="{56634B46-CC19-BD45-95D3-332E7F99A0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7167" y="5253186"/>
              <a:ext cx="798149" cy="576015"/>
              <a:chOff x="1236" y="3274"/>
              <a:chExt cx="521" cy="376"/>
            </a:xfrm>
            <a:solidFill>
              <a:srgbClr val="008000"/>
            </a:solidFill>
          </p:grpSpPr>
          <p:sp>
            <p:nvSpPr>
              <p:cNvPr id="85" name="Rectangle 127">
                <a:extLst>
                  <a:ext uri="{FF2B5EF4-FFF2-40B4-BE49-F238E27FC236}">
                    <a16:creationId xmlns:a16="http://schemas.microsoft.com/office/drawing/2014/main" id="{9DFB4DC8-BB66-F54F-8201-F58D55025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" y="3410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6" name="Rectangle 128">
                <a:extLst>
                  <a:ext uri="{FF2B5EF4-FFF2-40B4-BE49-F238E27FC236}">
                    <a16:creationId xmlns:a16="http://schemas.microsoft.com/office/drawing/2014/main" id="{CAD8DD6A-0CBC-0942-A72D-2DBEB232F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" y="3365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7" name="Rectangle 129">
                <a:extLst>
                  <a:ext uri="{FF2B5EF4-FFF2-40B4-BE49-F238E27FC236}">
                    <a16:creationId xmlns:a16="http://schemas.microsoft.com/office/drawing/2014/main" id="{08F21D8E-3ED2-4742-A50A-121E6C897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" y="3319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DCM</a:t>
                </a:r>
              </a:p>
            </p:txBody>
          </p:sp>
          <p:sp>
            <p:nvSpPr>
              <p:cNvPr id="88" name="Rectangle 130">
                <a:extLst>
                  <a:ext uri="{FF2B5EF4-FFF2-40B4-BE49-F238E27FC236}">
                    <a16:creationId xmlns:a16="http://schemas.microsoft.com/office/drawing/2014/main" id="{E80A8FAE-8592-2E49-89B1-6F4C16119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" y="3274"/>
                <a:ext cx="385" cy="240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25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GB" sz="1400" dirty="0">
                    <a:solidFill>
                      <a:srgbClr val="FFFFFF"/>
                    </a:solidFill>
                    <a:latin typeface="Helvetica Neue" panose="02000503000000020004" pitchFamily="2" charset="0"/>
                    <a:cs typeface="Arial" charset="0"/>
                  </a:rPr>
                  <a:t>FEE</a:t>
                </a:r>
              </a:p>
            </p:txBody>
          </p: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4F60A35-6B0F-9940-86C2-931F26D5C7EF}"/>
                </a:ext>
              </a:extLst>
            </p:cNvPr>
            <p:cNvCxnSpPr/>
            <p:nvPr/>
          </p:nvCxnSpPr>
          <p:spPr>
            <a:xfrm>
              <a:off x="8153181" y="3254989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9F6014F-9A6D-7D49-BA6C-CDEAF498E1B9}"/>
                </a:ext>
              </a:extLst>
            </p:cNvPr>
            <p:cNvCxnSpPr/>
            <p:nvPr/>
          </p:nvCxnSpPr>
          <p:spPr>
            <a:xfrm>
              <a:off x="8153181" y="3698455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5B1F9AE4-A988-1F4D-B757-A43ACC0DDE37}"/>
                </a:ext>
              </a:extLst>
            </p:cNvPr>
            <p:cNvCxnSpPr/>
            <p:nvPr/>
          </p:nvCxnSpPr>
          <p:spPr>
            <a:xfrm>
              <a:off x="8153181" y="4141922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02E2A6D-2B1B-B743-9C69-CAE6DFC4377C}"/>
                </a:ext>
              </a:extLst>
            </p:cNvPr>
            <p:cNvCxnSpPr/>
            <p:nvPr/>
          </p:nvCxnSpPr>
          <p:spPr>
            <a:xfrm>
              <a:off x="8153181" y="4585389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860EA37-0F5B-5044-B9B6-AAFDBD01F913}"/>
                </a:ext>
              </a:extLst>
            </p:cNvPr>
            <p:cNvCxnSpPr/>
            <p:nvPr/>
          </p:nvCxnSpPr>
          <p:spPr>
            <a:xfrm>
              <a:off x="8153181" y="5028855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C7F033B7-8152-3E4A-9B8D-223382445258}"/>
                </a:ext>
              </a:extLst>
            </p:cNvPr>
            <p:cNvCxnSpPr/>
            <p:nvPr/>
          </p:nvCxnSpPr>
          <p:spPr>
            <a:xfrm>
              <a:off x="8153181" y="5472322"/>
              <a:ext cx="630146" cy="125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871C2E7-7198-6246-B3D2-0DE699B9A5DA}"/>
                </a:ext>
              </a:extLst>
            </p:cNvPr>
            <p:cNvSpPr txBox="1"/>
            <p:nvPr/>
          </p:nvSpPr>
          <p:spPr>
            <a:xfrm>
              <a:off x="8930986" y="3864606"/>
              <a:ext cx="1228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Helvetica Neue" panose="02000503000000020004" pitchFamily="2" charset="0"/>
                </a:rPr>
                <a:t>To the </a:t>
              </a:r>
            </a:p>
            <a:p>
              <a:pPr algn="ctr"/>
              <a:r>
                <a:rPr lang="en-US" sz="1400" dirty="0">
                  <a:latin typeface="Helvetica Neue" panose="02000503000000020004" pitchFamily="2" charset="0"/>
                </a:rPr>
                <a:t>SDCC/HPSS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508021A0-120A-0A42-A292-A84E93296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60"/>
            <a:stretch/>
          </p:blipFill>
          <p:spPr>
            <a:xfrm>
              <a:off x="631910" y="4532226"/>
              <a:ext cx="1110083" cy="714837"/>
            </a:xfrm>
            <a:prstGeom prst="rect">
              <a:avLst/>
            </a:prstGeom>
          </p:spPr>
        </p:pic>
        <p:pic>
          <p:nvPicPr>
            <p:cNvPr id="97" name="Picture 96" descr="calorimeter_schematic.pdf">
              <a:extLst>
                <a:ext uri="{FF2B5EF4-FFF2-40B4-BE49-F238E27FC236}">
                  <a16:creationId xmlns:a16="http://schemas.microsoft.com/office/drawing/2014/main" id="{1732C569-7DBF-6840-84EA-0D6EE760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63" y="2468875"/>
              <a:ext cx="1149648" cy="148778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30DA261-66C2-604A-B4ED-473FDBEA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559" y="5228300"/>
              <a:ext cx="1193528" cy="66680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472A8AE-768D-4C43-A95B-1A35F2154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4313" y="5278232"/>
              <a:ext cx="553960" cy="518105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0CFEB58-0FF8-F041-AA8B-3A8AB7E9343C}"/>
                </a:ext>
              </a:extLst>
            </p:cNvPr>
            <p:cNvSpPr txBox="1"/>
            <p:nvPr/>
          </p:nvSpPr>
          <p:spPr>
            <a:xfrm>
              <a:off x="693645" y="3856563"/>
              <a:ext cx="17843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 Neue" panose="02000503000000020004" pitchFamily="2" charset="0"/>
                </a:rPr>
                <a:t>Calorimeters, MBD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675AE2-A4B5-1741-B659-2501E716A647}"/>
                </a:ext>
              </a:extLst>
            </p:cNvPr>
            <p:cNvSpPr txBox="1"/>
            <p:nvPr/>
          </p:nvSpPr>
          <p:spPr>
            <a:xfrm>
              <a:off x="1560391" y="4756505"/>
              <a:ext cx="1213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 Neue" panose="02000503000000020004" pitchFamily="2" charset="0"/>
                </a:rPr>
                <a:t>TPC, MVTX, INTT</a:t>
              </a:r>
            </a:p>
          </p:txBody>
        </p:sp>
        <p:pic>
          <p:nvPicPr>
            <p:cNvPr id="102" name="Picture 2" descr="Eric Lançon, director of SDCC">
              <a:extLst>
                <a:ext uri="{FF2B5EF4-FFF2-40B4-BE49-F238E27FC236}">
                  <a16:creationId xmlns:a16="http://schemas.microsoft.com/office/drawing/2014/main" id="{5D75CFA1-9B45-ED46-BC06-8F763DEEDE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97"/>
            <a:stretch/>
          </p:blipFill>
          <p:spPr bwMode="auto">
            <a:xfrm>
              <a:off x="10159206" y="2872131"/>
              <a:ext cx="965758" cy="284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" name="Text Box 1">
            <a:extLst>
              <a:ext uri="{FF2B5EF4-FFF2-40B4-BE49-F238E27FC236}">
                <a16:creationId xmlns:a16="http://schemas.microsoft.com/office/drawing/2014/main" id="{F4AADA26-8BB3-FD4D-9E25-6D17ADF6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sPHENIX’s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DAQ breakdown</a:t>
            </a:r>
          </a:p>
        </p:txBody>
      </p:sp>
    </p:spTree>
    <p:extLst>
      <p:ext uri="{BB962C8B-B14F-4D97-AF65-F5344CB8AC3E}">
        <p14:creationId xmlns:p14="http://schemas.microsoft.com/office/powerpoint/2010/main" val="121941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2AE23E01-8E87-4A46-9926-784F09B79774}"/>
              </a:ext>
            </a:extLst>
          </p:cNvPr>
          <p:cNvSpPr/>
          <p:nvPr/>
        </p:nvSpPr>
        <p:spPr bwMode="auto">
          <a:xfrm>
            <a:off x="266511" y="2287476"/>
            <a:ext cx="4419600" cy="20551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A94880D-F856-A546-92BA-89F774A0C9E8}"/>
              </a:ext>
            </a:extLst>
          </p:cNvPr>
          <p:cNvSpPr/>
          <p:nvPr/>
        </p:nvSpPr>
        <p:spPr bwMode="auto">
          <a:xfrm>
            <a:off x="266511" y="4344876"/>
            <a:ext cx="5472050" cy="20551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71D9D0-ECD5-6B40-979A-C7FA83C11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96C421-2669-0646-8062-AD2C6DEDCA5C}"/>
              </a:ext>
            </a:extLst>
          </p:cNvPr>
          <p:cNvSpPr/>
          <p:nvPr/>
        </p:nvSpPr>
        <p:spPr>
          <a:xfrm>
            <a:off x="10045968" y="2712266"/>
            <a:ext cx="2399238" cy="3230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" panose="02000503000000020004" pitchFamily="2" charset="0"/>
            </a:endParaRPr>
          </a:p>
        </p:txBody>
      </p:sp>
      <p:sp>
        <p:nvSpPr>
          <p:cNvPr id="4" name="Line 84">
            <a:extLst>
              <a:ext uri="{FF2B5EF4-FFF2-40B4-BE49-F238E27FC236}">
                <a16:creationId xmlns:a16="http://schemas.microsoft.com/office/drawing/2014/main" id="{93896817-FE37-0648-B875-D45512F08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134" y="3075340"/>
            <a:ext cx="441203" cy="153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grpSp>
        <p:nvGrpSpPr>
          <p:cNvPr id="5" name="Group 126">
            <a:extLst>
              <a:ext uri="{FF2B5EF4-FFF2-40B4-BE49-F238E27FC236}">
                <a16:creationId xmlns:a16="http://schemas.microsoft.com/office/drawing/2014/main" id="{4D2828A5-B821-8D42-8C69-03CEB20C704D}"/>
              </a:ext>
            </a:extLst>
          </p:cNvPr>
          <p:cNvGrpSpPr>
            <a:grpSpLocks/>
          </p:cNvGrpSpPr>
          <p:nvPr/>
        </p:nvGrpSpPr>
        <p:grpSpPr bwMode="auto">
          <a:xfrm>
            <a:off x="5082679" y="2678627"/>
            <a:ext cx="798149" cy="576015"/>
            <a:chOff x="1236" y="3274"/>
            <a:chExt cx="521" cy="376"/>
          </a:xfrm>
        </p:grpSpPr>
        <p:sp>
          <p:nvSpPr>
            <p:cNvPr id="6" name="Rectangle 127">
              <a:extLst>
                <a:ext uri="{FF2B5EF4-FFF2-40B4-BE49-F238E27FC236}">
                  <a16:creationId xmlns:a16="http://schemas.microsoft.com/office/drawing/2014/main" id="{794D4129-14A0-254C-88B4-AF5D34C5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7" name="Rectangle 128">
              <a:extLst>
                <a:ext uri="{FF2B5EF4-FFF2-40B4-BE49-F238E27FC236}">
                  <a16:creationId xmlns:a16="http://schemas.microsoft.com/office/drawing/2014/main" id="{EF348DBF-BE15-DE4F-9BDD-653156DA1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" name="Rectangle 129">
              <a:extLst>
                <a:ext uri="{FF2B5EF4-FFF2-40B4-BE49-F238E27FC236}">
                  <a16:creationId xmlns:a16="http://schemas.microsoft.com/office/drawing/2014/main" id="{806E66B9-E882-F648-BC88-8C2A75849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9" name="Rectangle 130">
              <a:extLst>
                <a:ext uri="{FF2B5EF4-FFF2-40B4-BE49-F238E27FC236}">
                  <a16:creationId xmlns:a16="http://schemas.microsoft.com/office/drawing/2014/main" id="{9C7E9E0B-1ED6-A341-B178-A9F0B50D2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DCM2</a:t>
              </a:r>
            </a:p>
          </p:txBody>
        </p:sp>
      </p:grpSp>
      <p:sp>
        <p:nvSpPr>
          <p:cNvPr id="10" name="Line 90">
            <a:extLst>
              <a:ext uri="{FF2B5EF4-FFF2-40B4-BE49-F238E27FC236}">
                <a16:creationId xmlns:a16="http://schemas.microsoft.com/office/drawing/2014/main" id="{DE59F4AF-B79A-9840-BA09-05EA7ACB8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161" y="3984941"/>
            <a:ext cx="441203" cy="153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827A1431-1F80-1445-B6DD-2AB741AD3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85" y="2929804"/>
            <a:ext cx="589803" cy="367669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SEB</a:t>
            </a: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E1689672-0B7E-9B41-808A-CC67A798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85" y="3815274"/>
            <a:ext cx="589803" cy="367669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SEB</a:t>
            </a:r>
          </a:p>
        </p:txBody>
      </p:sp>
      <p:sp>
        <p:nvSpPr>
          <p:cNvPr id="13" name="Line 36">
            <a:extLst>
              <a:ext uri="{FF2B5EF4-FFF2-40B4-BE49-F238E27FC236}">
                <a16:creationId xmlns:a16="http://schemas.microsoft.com/office/drawing/2014/main" id="{B5078AEE-9DF8-ED46-8D88-B8E3CE023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9820" y="3188890"/>
            <a:ext cx="664869" cy="1532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4" name="Line 37">
            <a:extLst>
              <a:ext uri="{FF2B5EF4-FFF2-40B4-BE49-F238E27FC236}">
                <a16:creationId xmlns:a16="http://schemas.microsoft.com/office/drawing/2014/main" id="{0BFF8E6B-03E3-6A42-A4CC-F22738F41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9820" y="3597102"/>
            <a:ext cx="664869" cy="1531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5" name="Line 49">
            <a:extLst>
              <a:ext uri="{FF2B5EF4-FFF2-40B4-BE49-F238E27FC236}">
                <a16:creationId xmlns:a16="http://schemas.microsoft.com/office/drawing/2014/main" id="{6F30AD1D-4A9E-EF46-B471-676E08BDA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716" y="3691212"/>
            <a:ext cx="369200" cy="153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6" name="Line 50">
            <a:extLst>
              <a:ext uri="{FF2B5EF4-FFF2-40B4-BE49-F238E27FC236}">
                <a16:creationId xmlns:a16="http://schemas.microsoft.com/office/drawing/2014/main" id="{9B227D1E-9DCA-A147-B357-1C5B41D91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716" y="4079491"/>
            <a:ext cx="369200" cy="153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7" name="Line 51">
            <a:extLst>
              <a:ext uri="{FF2B5EF4-FFF2-40B4-BE49-F238E27FC236}">
                <a16:creationId xmlns:a16="http://schemas.microsoft.com/office/drawing/2014/main" id="{2020D1F3-3953-5246-AB86-35A8160B8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716" y="4561708"/>
            <a:ext cx="369200" cy="153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id="{6F11FFA0-76A1-D64B-95BC-6CB64C09B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4303" y="3101449"/>
            <a:ext cx="664869" cy="153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4B2D251-5FC6-4C44-939B-3DA597601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2049" y="5004445"/>
            <a:ext cx="664869" cy="153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20" name="Line 58">
            <a:extLst>
              <a:ext uri="{FF2B5EF4-FFF2-40B4-BE49-F238E27FC236}">
                <a16:creationId xmlns:a16="http://schemas.microsoft.com/office/drawing/2014/main" id="{173D0635-A6C0-1C48-9ECA-E4E2C74A8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742" y="5402263"/>
            <a:ext cx="664869" cy="153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21" name="Rectangle 64">
            <a:extLst>
              <a:ext uri="{FF2B5EF4-FFF2-40B4-BE49-F238E27FC236}">
                <a16:creationId xmlns:a16="http://schemas.microsoft.com/office/drawing/2014/main" id="{119026C6-82EA-7B40-AFD6-1B5B751CB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3045419"/>
            <a:ext cx="1028457" cy="419138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486FA019-52F2-2C4F-9347-AE96C85C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3469772"/>
            <a:ext cx="1028457" cy="419138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sp>
        <p:nvSpPr>
          <p:cNvPr id="23" name="Rectangle 70">
            <a:extLst>
              <a:ext uri="{FF2B5EF4-FFF2-40B4-BE49-F238E27FC236}">
                <a16:creationId xmlns:a16="http://schemas.microsoft.com/office/drawing/2014/main" id="{F00B7981-BBFD-494E-87EE-E41870C5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3894124"/>
            <a:ext cx="1028457" cy="419138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sp>
        <p:nvSpPr>
          <p:cNvPr id="24" name="Rectangle 73">
            <a:extLst>
              <a:ext uri="{FF2B5EF4-FFF2-40B4-BE49-F238E27FC236}">
                <a16:creationId xmlns:a16="http://schemas.microsoft.com/office/drawing/2014/main" id="{D5B978CD-7AE8-B74B-BEDF-22BD8C65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4318476"/>
            <a:ext cx="1028457" cy="420764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sp>
        <p:nvSpPr>
          <p:cNvPr id="25" name="Rectangle 76">
            <a:extLst>
              <a:ext uri="{FF2B5EF4-FFF2-40B4-BE49-F238E27FC236}">
                <a16:creationId xmlns:a16="http://schemas.microsoft.com/office/drawing/2014/main" id="{D3B8460E-3121-9E40-B5A7-56226A9D7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4744360"/>
            <a:ext cx="1028457" cy="419138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sp>
        <p:nvSpPr>
          <p:cNvPr id="26" name="Line 90">
            <a:extLst>
              <a:ext uri="{FF2B5EF4-FFF2-40B4-BE49-F238E27FC236}">
                <a16:creationId xmlns:a16="http://schemas.microsoft.com/office/drawing/2014/main" id="{7B0C9316-DF6D-4544-BD7C-E8892AA47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4134" y="3596204"/>
            <a:ext cx="441203" cy="153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27" name="Line 105">
            <a:extLst>
              <a:ext uri="{FF2B5EF4-FFF2-40B4-BE49-F238E27FC236}">
                <a16:creationId xmlns:a16="http://schemas.microsoft.com/office/drawing/2014/main" id="{DD3F51AE-1991-5044-AEAE-A5530E7D3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8491" y="2929804"/>
            <a:ext cx="398309" cy="153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28" name="Line 106">
            <a:extLst>
              <a:ext uri="{FF2B5EF4-FFF2-40B4-BE49-F238E27FC236}">
                <a16:creationId xmlns:a16="http://schemas.microsoft.com/office/drawing/2014/main" id="{00838F43-A9F3-424E-841B-C42E7230C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6622" y="3337303"/>
            <a:ext cx="398309" cy="1531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29" name="Line 107">
            <a:extLst>
              <a:ext uri="{FF2B5EF4-FFF2-40B4-BE49-F238E27FC236}">
                <a16:creationId xmlns:a16="http://schemas.microsoft.com/office/drawing/2014/main" id="{92E56704-A48A-054E-8C0F-94394063E3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8491" y="3862764"/>
            <a:ext cx="398309" cy="1532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grpSp>
        <p:nvGrpSpPr>
          <p:cNvPr id="30" name="Group 126">
            <a:extLst>
              <a:ext uri="{FF2B5EF4-FFF2-40B4-BE49-F238E27FC236}">
                <a16:creationId xmlns:a16="http://schemas.microsoft.com/office/drawing/2014/main" id="{97FFC8F0-B5CA-3347-BB0B-0E32ACC85578}"/>
              </a:ext>
            </a:extLst>
          </p:cNvPr>
          <p:cNvGrpSpPr>
            <a:grpSpLocks/>
          </p:cNvGrpSpPr>
          <p:nvPr/>
        </p:nvGrpSpPr>
        <p:grpSpPr bwMode="auto">
          <a:xfrm>
            <a:off x="5079820" y="3161128"/>
            <a:ext cx="798149" cy="576015"/>
            <a:chOff x="1236" y="3274"/>
            <a:chExt cx="521" cy="376"/>
          </a:xfrm>
        </p:grpSpPr>
        <p:sp>
          <p:nvSpPr>
            <p:cNvPr id="31" name="Rectangle 127">
              <a:extLst>
                <a:ext uri="{FF2B5EF4-FFF2-40B4-BE49-F238E27FC236}">
                  <a16:creationId xmlns:a16="http://schemas.microsoft.com/office/drawing/2014/main" id="{21B483E5-1972-3444-B9A4-ADE362C0F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2" name="Rectangle 128">
              <a:extLst>
                <a:ext uri="{FF2B5EF4-FFF2-40B4-BE49-F238E27FC236}">
                  <a16:creationId xmlns:a16="http://schemas.microsoft.com/office/drawing/2014/main" id="{100D956D-62AA-C846-9B24-EEFD8E3A5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3" name="Rectangle 129">
              <a:extLst>
                <a:ext uri="{FF2B5EF4-FFF2-40B4-BE49-F238E27FC236}">
                  <a16:creationId xmlns:a16="http://schemas.microsoft.com/office/drawing/2014/main" id="{4B331ECD-3140-A24A-8D64-BBE83C4BB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4" name="Rectangle 130">
              <a:extLst>
                <a:ext uri="{FF2B5EF4-FFF2-40B4-BE49-F238E27FC236}">
                  <a16:creationId xmlns:a16="http://schemas.microsoft.com/office/drawing/2014/main" id="{2AEB7FFD-9396-9D42-B37D-41785B4C9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DCM2</a:t>
              </a:r>
            </a:p>
          </p:txBody>
        </p:sp>
      </p:grpSp>
      <p:grpSp>
        <p:nvGrpSpPr>
          <p:cNvPr id="35" name="Group 126">
            <a:extLst>
              <a:ext uri="{FF2B5EF4-FFF2-40B4-BE49-F238E27FC236}">
                <a16:creationId xmlns:a16="http://schemas.microsoft.com/office/drawing/2014/main" id="{1A7C0B6A-0E43-8340-8945-4BAC2C514333}"/>
              </a:ext>
            </a:extLst>
          </p:cNvPr>
          <p:cNvGrpSpPr>
            <a:grpSpLocks/>
          </p:cNvGrpSpPr>
          <p:nvPr/>
        </p:nvGrpSpPr>
        <p:grpSpPr bwMode="auto">
          <a:xfrm>
            <a:off x="5079820" y="3688121"/>
            <a:ext cx="798149" cy="576015"/>
            <a:chOff x="1236" y="3274"/>
            <a:chExt cx="521" cy="376"/>
          </a:xfrm>
        </p:grpSpPr>
        <p:sp>
          <p:nvSpPr>
            <p:cNvPr id="36" name="Rectangle 127">
              <a:extLst>
                <a:ext uri="{FF2B5EF4-FFF2-40B4-BE49-F238E27FC236}">
                  <a16:creationId xmlns:a16="http://schemas.microsoft.com/office/drawing/2014/main" id="{66A17768-E4AD-6446-AE6A-B3678E73F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7" name="Rectangle 128">
              <a:extLst>
                <a:ext uri="{FF2B5EF4-FFF2-40B4-BE49-F238E27FC236}">
                  <a16:creationId xmlns:a16="http://schemas.microsoft.com/office/drawing/2014/main" id="{27FBCC48-E48F-8542-BEE9-6F7EAE039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8" name="Rectangle 129">
              <a:extLst>
                <a:ext uri="{FF2B5EF4-FFF2-40B4-BE49-F238E27FC236}">
                  <a16:creationId xmlns:a16="http://schemas.microsoft.com/office/drawing/2014/main" id="{9F487271-00EC-F248-A3DD-B0371D1C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solidFill>
              <a:srgbClr val="33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39" name="Rectangle 130">
              <a:extLst>
                <a:ext uri="{FF2B5EF4-FFF2-40B4-BE49-F238E27FC236}">
                  <a16:creationId xmlns:a16="http://schemas.microsoft.com/office/drawing/2014/main" id="{BE803C57-26F4-5143-8805-A4289A8D3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DCM2</a:t>
              </a:r>
            </a:p>
          </p:txBody>
        </p:sp>
      </p:grpSp>
      <p:grpSp>
        <p:nvGrpSpPr>
          <p:cNvPr id="40" name="Group 126">
            <a:extLst>
              <a:ext uri="{FF2B5EF4-FFF2-40B4-BE49-F238E27FC236}">
                <a16:creationId xmlns:a16="http://schemas.microsoft.com/office/drawing/2014/main" id="{BAF958C8-58B2-4746-9995-0353FCCB3A04}"/>
              </a:ext>
            </a:extLst>
          </p:cNvPr>
          <p:cNvGrpSpPr>
            <a:grpSpLocks/>
          </p:cNvGrpSpPr>
          <p:nvPr/>
        </p:nvGrpSpPr>
        <p:grpSpPr bwMode="auto">
          <a:xfrm>
            <a:off x="2803792" y="2572858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41" name="Rectangle 127">
              <a:extLst>
                <a:ext uri="{FF2B5EF4-FFF2-40B4-BE49-F238E27FC236}">
                  <a16:creationId xmlns:a16="http://schemas.microsoft.com/office/drawing/2014/main" id="{270EE56F-A10B-8447-A4E3-5374FEC62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2" name="Rectangle 128">
              <a:extLst>
                <a:ext uri="{FF2B5EF4-FFF2-40B4-BE49-F238E27FC236}">
                  <a16:creationId xmlns:a16="http://schemas.microsoft.com/office/drawing/2014/main" id="{611C5154-AA63-B541-B6ED-551A1D93A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3" name="Rectangle 129">
              <a:extLst>
                <a:ext uri="{FF2B5EF4-FFF2-40B4-BE49-F238E27FC236}">
                  <a16:creationId xmlns:a16="http://schemas.microsoft.com/office/drawing/2014/main" id="{7804E655-0639-F340-95D1-7D8EBEE1B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4" name="Rectangle 130">
              <a:extLst>
                <a:ext uri="{FF2B5EF4-FFF2-40B4-BE49-F238E27FC236}">
                  <a16:creationId xmlns:a16="http://schemas.microsoft.com/office/drawing/2014/main" id="{1677DB92-9189-3940-9F8A-C43BA129E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FEM</a:t>
              </a:r>
            </a:p>
          </p:txBody>
        </p:sp>
      </p:grpSp>
      <p:grpSp>
        <p:nvGrpSpPr>
          <p:cNvPr id="45" name="Group 126">
            <a:extLst>
              <a:ext uri="{FF2B5EF4-FFF2-40B4-BE49-F238E27FC236}">
                <a16:creationId xmlns:a16="http://schemas.microsoft.com/office/drawing/2014/main" id="{80D6FC60-3EFE-D840-BD55-449021B93FFD}"/>
              </a:ext>
            </a:extLst>
          </p:cNvPr>
          <p:cNvGrpSpPr>
            <a:grpSpLocks/>
          </p:cNvGrpSpPr>
          <p:nvPr/>
        </p:nvGrpSpPr>
        <p:grpSpPr bwMode="auto">
          <a:xfrm>
            <a:off x="2803792" y="3001805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46" name="Rectangle 127">
              <a:extLst>
                <a:ext uri="{FF2B5EF4-FFF2-40B4-BE49-F238E27FC236}">
                  <a16:creationId xmlns:a16="http://schemas.microsoft.com/office/drawing/2014/main" id="{BF053AA2-6CE4-0F46-98A1-3138EA33A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7" name="Rectangle 128">
              <a:extLst>
                <a:ext uri="{FF2B5EF4-FFF2-40B4-BE49-F238E27FC236}">
                  <a16:creationId xmlns:a16="http://schemas.microsoft.com/office/drawing/2014/main" id="{E77F0B3C-8C07-6547-8DD1-53E269500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8" name="Rectangle 129">
              <a:extLst>
                <a:ext uri="{FF2B5EF4-FFF2-40B4-BE49-F238E27FC236}">
                  <a16:creationId xmlns:a16="http://schemas.microsoft.com/office/drawing/2014/main" id="{1D24551E-0D05-3F4F-AEA0-FFA13EAB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49" name="Rectangle 130">
              <a:extLst>
                <a:ext uri="{FF2B5EF4-FFF2-40B4-BE49-F238E27FC236}">
                  <a16:creationId xmlns:a16="http://schemas.microsoft.com/office/drawing/2014/main" id="{597DD049-1328-854E-8F68-A640CA3F2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FEM</a:t>
              </a:r>
            </a:p>
          </p:txBody>
        </p:sp>
      </p:grpSp>
      <p:grpSp>
        <p:nvGrpSpPr>
          <p:cNvPr id="50" name="Group 126">
            <a:extLst>
              <a:ext uri="{FF2B5EF4-FFF2-40B4-BE49-F238E27FC236}">
                <a16:creationId xmlns:a16="http://schemas.microsoft.com/office/drawing/2014/main" id="{EF107845-FC67-E34D-8717-31563337F5C8}"/>
              </a:ext>
            </a:extLst>
          </p:cNvPr>
          <p:cNvGrpSpPr>
            <a:grpSpLocks/>
          </p:cNvGrpSpPr>
          <p:nvPr/>
        </p:nvGrpSpPr>
        <p:grpSpPr bwMode="auto">
          <a:xfrm>
            <a:off x="2803792" y="3430753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51" name="Rectangle 127">
              <a:extLst>
                <a:ext uri="{FF2B5EF4-FFF2-40B4-BE49-F238E27FC236}">
                  <a16:creationId xmlns:a16="http://schemas.microsoft.com/office/drawing/2014/main" id="{90F39CE0-9C2D-CD4A-A537-2BC0C852A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52" name="Rectangle 128">
              <a:extLst>
                <a:ext uri="{FF2B5EF4-FFF2-40B4-BE49-F238E27FC236}">
                  <a16:creationId xmlns:a16="http://schemas.microsoft.com/office/drawing/2014/main" id="{8A557F2E-6627-CF40-8C7E-F7937CFC3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53" name="Rectangle 129">
              <a:extLst>
                <a:ext uri="{FF2B5EF4-FFF2-40B4-BE49-F238E27FC236}">
                  <a16:creationId xmlns:a16="http://schemas.microsoft.com/office/drawing/2014/main" id="{9877EA96-D631-3745-875C-C559A5B30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54" name="Rectangle 130">
              <a:extLst>
                <a:ext uri="{FF2B5EF4-FFF2-40B4-BE49-F238E27FC236}">
                  <a16:creationId xmlns:a16="http://schemas.microsoft.com/office/drawing/2014/main" id="{47E0D9C5-F9EE-2F42-AC77-BF0E69E2A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FEM</a:t>
              </a:r>
            </a:p>
          </p:txBody>
        </p:sp>
      </p:grpSp>
      <p:sp>
        <p:nvSpPr>
          <p:cNvPr id="55" name="Line 37">
            <a:extLst>
              <a:ext uri="{FF2B5EF4-FFF2-40B4-BE49-F238E27FC236}">
                <a16:creationId xmlns:a16="http://schemas.microsoft.com/office/drawing/2014/main" id="{4F963A04-B476-8941-861F-0F8018926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533" y="4027092"/>
            <a:ext cx="664869" cy="1531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4EC33081-0D1A-7845-80F8-C4EFBD08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8485" y="3372539"/>
            <a:ext cx="589803" cy="367669"/>
          </a:xfrm>
          <a:prstGeom prst="rect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SEB</a:t>
            </a:r>
          </a:p>
        </p:txBody>
      </p:sp>
      <p:sp>
        <p:nvSpPr>
          <p:cNvPr id="57" name="Line 36">
            <a:extLst>
              <a:ext uri="{FF2B5EF4-FFF2-40B4-BE49-F238E27FC236}">
                <a16:creationId xmlns:a16="http://schemas.microsoft.com/office/drawing/2014/main" id="{084BC290-3C3E-C744-A06B-993F8A5BD8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0370" y="4697802"/>
            <a:ext cx="871001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58" name="Line 133">
            <a:extLst>
              <a:ext uri="{FF2B5EF4-FFF2-40B4-BE49-F238E27FC236}">
                <a16:creationId xmlns:a16="http://schemas.microsoft.com/office/drawing/2014/main" id="{14A85EA9-C0C0-7F43-A156-60BF30711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1717" y="4695638"/>
            <a:ext cx="76837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B16D77E-0C58-C943-82BC-F684AE0B8722}"/>
              </a:ext>
            </a:extLst>
          </p:cNvPr>
          <p:cNvGrpSpPr/>
          <p:nvPr/>
        </p:nvGrpSpPr>
        <p:grpSpPr>
          <a:xfrm>
            <a:off x="4487783" y="4520354"/>
            <a:ext cx="1078498" cy="367669"/>
            <a:chOff x="3232149" y="4995863"/>
            <a:chExt cx="1117602" cy="381000"/>
          </a:xfrm>
        </p:grpSpPr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CF1F6F7E-3EE5-9940-8275-5095768AD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EBDC</a:t>
              </a:r>
            </a:p>
          </p:txBody>
        </p: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2B067384-F55E-764D-91DA-1FE66970E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chemeClr val="bg1">
                      <a:lumMod val="95000"/>
                    </a:schemeClr>
                  </a:solidFill>
                  <a:latin typeface="Helvetica Neue" panose="02000503000000020004" pitchFamily="2" charset="0"/>
                  <a:cs typeface="Arial" charset="0"/>
                </a:rPr>
                <a:t>FELIX</a:t>
              </a:r>
            </a:p>
          </p:txBody>
        </p:sp>
      </p:grpSp>
      <p:sp>
        <p:nvSpPr>
          <p:cNvPr id="62" name="Line 36">
            <a:extLst>
              <a:ext uri="{FF2B5EF4-FFF2-40B4-BE49-F238E27FC236}">
                <a16:creationId xmlns:a16="http://schemas.microsoft.com/office/drawing/2014/main" id="{88365197-CEF3-DA40-8B52-E7CFFB8F60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0370" y="5126751"/>
            <a:ext cx="871001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63" name="Line 133">
            <a:extLst>
              <a:ext uri="{FF2B5EF4-FFF2-40B4-BE49-F238E27FC236}">
                <a16:creationId xmlns:a16="http://schemas.microsoft.com/office/drawing/2014/main" id="{21F5F075-ABF2-504C-9E86-74022CCA59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1717" y="5124585"/>
            <a:ext cx="76837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2C426E-2315-6049-AF06-6DE7D8FD3682}"/>
              </a:ext>
            </a:extLst>
          </p:cNvPr>
          <p:cNvGrpSpPr/>
          <p:nvPr/>
        </p:nvGrpSpPr>
        <p:grpSpPr>
          <a:xfrm>
            <a:off x="4487783" y="4949301"/>
            <a:ext cx="1078498" cy="367669"/>
            <a:chOff x="3232149" y="4995863"/>
            <a:chExt cx="1117602" cy="381000"/>
          </a:xfrm>
        </p:grpSpPr>
        <p:sp>
          <p:nvSpPr>
            <p:cNvPr id="65" name="Rectangle 28">
              <a:extLst>
                <a:ext uri="{FF2B5EF4-FFF2-40B4-BE49-F238E27FC236}">
                  <a16:creationId xmlns:a16="http://schemas.microsoft.com/office/drawing/2014/main" id="{2895BC6A-B9CB-B445-86A4-C9EACE949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EBDC</a:t>
              </a:r>
            </a:p>
          </p:txBody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B6B62869-A980-6B45-AD1C-58459611A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chemeClr val="bg1">
                      <a:lumMod val="95000"/>
                    </a:schemeClr>
                  </a:solidFill>
                  <a:latin typeface="Helvetica Neue" panose="02000503000000020004" pitchFamily="2" charset="0"/>
                  <a:cs typeface="Arial" charset="0"/>
                </a:rPr>
                <a:t>FELIX</a:t>
              </a:r>
            </a:p>
          </p:txBody>
        </p:sp>
      </p:grpSp>
      <p:sp>
        <p:nvSpPr>
          <p:cNvPr id="67" name="Line 36">
            <a:extLst>
              <a:ext uri="{FF2B5EF4-FFF2-40B4-BE49-F238E27FC236}">
                <a16:creationId xmlns:a16="http://schemas.microsoft.com/office/drawing/2014/main" id="{6C90D8FF-2D42-0843-9563-41C63CE514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0370" y="5563868"/>
            <a:ext cx="871001" cy="0"/>
          </a:xfrm>
          <a:prstGeom prst="line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sp>
        <p:nvSpPr>
          <p:cNvPr id="68" name="Line 133">
            <a:extLst>
              <a:ext uri="{FF2B5EF4-FFF2-40B4-BE49-F238E27FC236}">
                <a16:creationId xmlns:a16="http://schemas.microsoft.com/office/drawing/2014/main" id="{9C170DCD-23E2-4A43-AC87-C012981E1F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1717" y="5561704"/>
            <a:ext cx="768373" cy="0"/>
          </a:xfrm>
          <a:prstGeom prst="line">
            <a:avLst/>
          </a:prstGeom>
          <a:noFill/>
          <a:ln w="1908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30028" tIns="65014" rIns="130028" bIns="65014"/>
          <a:lstStyle/>
          <a:p>
            <a:pPr>
              <a:defRPr/>
            </a:pPr>
            <a:endParaRPr lang="en-US" sz="1400" dirty="0">
              <a:latin typeface="Helvetica Neue" panose="02000503000000020004" pitchFamily="2" charset="0"/>
              <a:cs typeface="Arial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CF2C2B8-78A4-5C47-8908-5C6B8D489FE7}"/>
              </a:ext>
            </a:extLst>
          </p:cNvPr>
          <p:cNvGrpSpPr/>
          <p:nvPr/>
        </p:nvGrpSpPr>
        <p:grpSpPr>
          <a:xfrm>
            <a:off x="4487783" y="5386420"/>
            <a:ext cx="1078498" cy="367669"/>
            <a:chOff x="3232149" y="4995863"/>
            <a:chExt cx="1117602" cy="381000"/>
          </a:xfrm>
        </p:grpSpPr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956E6B4-2C54-7246-ACE1-5414E1B3B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3" y="4995863"/>
              <a:ext cx="611188" cy="381000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000000"/>
                  </a:solidFill>
                  <a:latin typeface="Helvetica Neue" panose="02000503000000020004" pitchFamily="2" charset="0"/>
                  <a:cs typeface="Arial" charset="0"/>
                </a:rPr>
                <a:t>EBDC</a:t>
              </a: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987CF65D-CE0C-3E48-B10B-92736CBD6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149" y="4995863"/>
              <a:ext cx="508001" cy="381000"/>
            </a:xfrm>
            <a:prstGeom prst="rect">
              <a:avLst/>
            </a:prstGeom>
            <a:solidFill>
              <a:srgbClr val="48CC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chemeClr val="bg1">
                      <a:lumMod val="95000"/>
                    </a:schemeClr>
                  </a:solidFill>
                  <a:latin typeface="Helvetica Neue" panose="02000503000000020004" pitchFamily="2" charset="0"/>
                  <a:cs typeface="Arial" charset="0"/>
                </a:rPr>
                <a:t>FELIX</a:t>
              </a:r>
            </a:p>
          </p:txBody>
        </p:sp>
      </p:grpSp>
      <p:sp>
        <p:nvSpPr>
          <p:cNvPr id="72" name="Rectangle 31">
            <a:extLst>
              <a:ext uri="{FF2B5EF4-FFF2-40B4-BE49-F238E27FC236}">
                <a16:creationId xmlns:a16="http://schemas.microsoft.com/office/drawing/2014/main" id="{5A87CDBC-08C8-3E4D-8677-9468C7CA6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371" y="2806094"/>
            <a:ext cx="960536" cy="2985782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400" dirty="0">
              <a:solidFill>
                <a:srgbClr val="000000"/>
              </a:solidFill>
              <a:latin typeface="Helvetica Neue" panose="02000503000000020004" pitchFamily="2" charset="0"/>
              <a:cs typeface="Arial" charset="0"/>
            </a:endParaRP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Network</a:t>
            </a:r>
          </a:p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Switch</a:t>
            </a:r>
          </a:p>
        </p:txBody>
      </p:sp>
      <p:sp>
        <p:nvSpPr>
          <p:cNvPr id="73" name="Rectangle 76">
            <a:extLst>
              <a:ext uri="{FF2B5EF4-FFF2-40B4-BE49-F238E27FC236}">
                <a16:creationId xmlns:a16="http://schemas.microsoft.com/office/drawing/2014/main" id="{5784F18B-6323-A945-AA6D-2D67B65A1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72" y="5169232"/>
            <a:ext cx="1028457" cy="419138"/>
          </a:xfrm>
          <a:prstGeom prst="rect">
            <a:avLst/>
          </a:prstGeom>
          <a:solidFill>
            <a:srgbClr val="CCCC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lnSpc>
                <a:spcPct val="12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latin typeface="Helvetica Neue" panose="02000503000000020004" pitchFamily="2" charset="0"/>
                <a:cs typeface="Arial" charset="0"/>
              </a:rPr>
              <a:t>Buffer Box</a:t>
            </a:r>
          </a:p>
        </p:txBody>
      </p:sp>
      <p:grpSp>
        <p:nvGrpSpPr>
          <p:cNvPr id="74" name="Group 126">
            <a:extLst>
              <a:ext uri="{FF2B5EF4-FFF2-40B4-BE49-F238E27FC236}">
                <a16:creationId xmlns:a16="http://schemas.microsoft.com/office/drawing/2014/main" id="{3586DDCD-B6E0-354F-BC1E-51A4C141C98A}"/>
              </a:ext>
            </a:extLst>
          </p:cNvPr>
          <p:cNvGrpSpPr>
            <a:grpSpLocks/>
          </p:cNvGrpSpPr>
          <p:nvPr/>
        </p:nvGrpSpPr>
        <p:grpSpPr bwMode="auto">
          <a:xfrm>
            <a:off x="2917014" y="4354415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75" name="Rectangle 127">
              <a:extLst>
                <a:ext uri="{FF2B5EF4-FFF2-40B4-BE49-F238E27FC236}">
                  <a16:creationId xmlns:a16="http://schemas.microsoft.com/office/drawing/2014/main" id="{072E8810-3A55-E646-9D3E-C69C4DA8E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76" name="Rectangle 128">
              <a:extLst>
                <a:ext uri="{FF2B5EF4-FFF2-40B4-BE49-F238E27FC236}">
                  <a16:creationId xmlns:a16="http://schemas.microsoft.com/office/drawing/2014/main" id="{F0BD4548-E6BE-684A-A1E0-996DDFFDD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77" name="Rectangle 129">
              <a:extLst>
                <a:ext uri="{FF2B5EF4-FFF2-40B4-BE49-F238E27FC236}">
                  <a16:creationId xmlns:a16="http://schemas.microsoft.com/office/drawing/2014/main" id="{9110EE33-A560-F947-BA15-F01CBE1D0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78" name="Rectangle 130">
              <a:extLst>
                <a:ext uri="{FF2B5EF4-FFF2-40B4-BE49-F238E27FC236}">
                  <a16:creationId xmlns:a16="http://schemas.microsoft.com/office/drawing/2014/main" id="{C4E3557E-3CEE-4245-B970-0F82B64F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FEE</a:t>
              </a:r>
            </a:p>
          </p:txBody>
        </p:sp>
      </p:grpSp>
      <p:grpSp>
        <p:nvGrpSpPr>
          <p:cNvPr id="79" name="Group 126">
            <a:extLst>
              <a:ext uri="{FF2B5EF4-FFF2-40B4-BE49-F238E27FC236}">
                <a16:creationId xmlns:a16="http://schemas.microsoft.com/office/drawing/2014/main" id="{58A14C04-0369-3F45-AB48-53A76F45F7C8}"/>
              </a:ext>
            </a:extLst>
          </p:cNvPr>
          <p:cNvGrpSpPr>
            <a:grpSpLocks/>
          </p:cNvGrpSpPr>
          <p:nvPr/>
        </p:nvGrpSpPr>
        <p:grpSpPr bwMode="auto">
          <a:xfrm>
            <a:off x="2917014" y="4803800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80" name="Rectangle 127">
              <a:extLst>
                <a:ext uri="{FF2B5EF4-FFF2-40B4-BE49-F238E27FC236}">
                  <a16:creationId xmlns:a16="http://schemas.microsoft.com/office/drawing/2014/main" id="{075F9ED6-1F2B-0E46-9E31-D89D6E254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1" name="Rectangle 128">
              <a:extLst>
                <a:ext uri="{FF2B5EF4-FFF2-40B4-BE49-F238E27FC236}">
                  <a16:creationId xmlns:a16="http://schemas.microsoft.com/office/drawing/2014/main" id="{DB0FAD57-BF9B-854E-AA26-489F3927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2" name="Rectangle 129">
              <a:extLst>
                <a:ext uri="{FF2B5EF4-FFF2-40B4-BE49-F238E27FC236}">
                  <a16:creationId xmlns:a16="http://schemas.microsoft.com/office/drawing/2014/main" id="{54B24936-2669-8943-AD10-13BD214D8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3" name="Rectangle 130">
              <a:extLst>
                <a:ext uri="{FF2B5EF4-FFF2-40B4-BE49-F238E27FC236}">
                  <a16:creationId xmlns:a16="http://schemas.microsoft.com/office/drawing/2014/main" id="{2AB08C29-04BF-6D49-977D-EE3A9F010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FEE</a:t>
              </a:r>
            </a:p>
          </p:txBody>
        </p:sp>
      </p:grpSp>
      <p:grpSp>
        <p:nvGrpSpPr>
          <p:cNvPr id="84" name="Group 126">
            <a:extLst>
              <a:ext uri="{FF2B5EF4-FFF2-40B4-BE49-F238E27FC236}">
                <a16:creationId xmlns:a16="http://schemas.microsoft.com/office/drawing/2014/main" id="{56634B46-CC19-BD45-95D3-332E7F99A093}"/>
              </a:ext>
            </a:extLst>
          </p:cNvPr>
          <p:cNvGrpSpPr>
            <a:grpSpLocks/>
          </p:cNvGrpSpPr>
          <p:nvPr/>
        </p:nvGrpSpPr>
        <p:grpSpPr bwMode="auto">
          <a:xfrm>
            <a:off x="2917014" y="5253186"/>
            <a:ext cx="798149" cy="576015"/>
            <a:chOff x="1236" y="3274"/>
            <a:chExt cx="521" cy="376"/>
          </a:xfrm>
          <a:solidFill>
            <a:srgbClr val="008000"/>
          </a:solidFill>
        </p:grpSpPr>
        <p:sp>
          <p:nvSpPr>
            <p:cNvPr id="85" name="Rectangle 127">
              <a:extLst>
                <a:ext uri="{FF2B5EF4-FFF2-40B4-BE49-F238E27FC236}">
                  <a16:creationId xmlns:a16="http://schemas.microsoft.com/office/drawing/2014/main" id="{9DFB4DC8-BB66-F54F-8201-F58D5502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" y="3410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6" name="Rectangle 128">
              <a:extLst>
                <a:ext uri="{FF2B5EF4-FFF2-40B4-BE49-F238E27FC236}">
                  <a16:creationId xmlns:a16="http://schemas.microsoft.com/office/drawing/2014/main" id="{CAD8DD6A-0CBC-0942-A72D-2DBEB232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3365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7" name="Rectangle 129">
              <a:extLst>
                <a:ext uri="{FF2B5EF4-FFF2-40B4-BE49-F238E27FC236}">
                  <a16:creationId xmlns:a16="http://schemas.microsoft.com/office/drawing/2014/main" id="{08F21D8E-3ED2-4742-A50A-121E6C897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3319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DCM</a:t>
              </a:r>
            </a:p>
          </p:txBody>
        </p:sp>
        <p:sp>
          <p:nvSpPr>
            <p:cNvPr id="88" name="Rectangle 130">
              <a:extLst>
                <a:ext uri="{FF2B5EF4-FFF2-40B4-BE49-F238E27FC236}">
                  <a16:creationId xmlns:a16="http://schemas.microsoft.com/office/drawing/2014/main" id="{E80A8FAE-8592-2E49-89B1-6F4C1611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6" y="3274"/>
              <a:ext cx="385" cy="240"/>
            </a:xfrm>
            <a:prstGeom prst="rect">
              <a:avLst/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400" dirty="0">
                  <a:solidFill>
                    <a:srgbClr val="FFFFFF"/>
                  </a:solidFill>
                  <a:latin typeface="Helvetica Neue" panose="02000503000000020004" pitchFamily="2" charset="0"/>
                  <a:cs typeface="Arial" charset="0"/>
                </a:rPr>
                <a:t>FEE</a:t>
              </a:r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4F60A35-6B0F-9940-86C2-931F26D5C7EF}"/>
              </a:ext>
            </a:extLst>
          </p:cNvPr>
          <p:cNvCxnSpPr/>
          <p:nvPr/>
        </p:nvCxnSpPr>
        <p:spPr>
          <a:xfrm>
            <a:off x="9417629" y="3254989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9F6014F-9A6D-7D49-BA6C-CDEAF498E1B9}"/>
              </a:ext>
            </a:extLst>
          </p:cNvPr>
          <p:cNvCxnSpPr/>
          <p:nvPr/>
        </p:nvCxnSpPr>
        <p:spPr>
          <a:xfrm>
            <a:off x="9417629" y="3698455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5B1F9AE4-A988-1F4D-B757-A43ACC0DDE37}"/>
              </a:ext>
            </a:extLst>
          </p:cNvPr>
          <p:cNvCxnSpPr/>
          <p:nvPr/>
        </p:nvCxnSpPr>
        <p:spPr>
          <a:xfrm>
            <a:off x="9417629" y="4141922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02E2A6D-2B1B-B743-9C69-CAE6DFC4377C}"/>
              </a:ext>
            </a:extLst>
          </p:cNvPr>
          <p:cNvCxnSpPr/>
          <p:nvPr/>
        </p:nvCxnSpPr>
        <p:spPr>
          <a:xfrm>
            <a:off x="9417629" y="4585389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860EA37-0F5B-5044-B9B6-AAFDBD01F913}"/>
              </a:ext>
            </a:extLst>
          </p:cNvPr>
          <p:cNvCxnSpPr/>
          <p:nvPr/>
        </p:nvCxnSpPr>
        <p:spPr>
          <a:xfrm>
            <a:off x="9417629" y="5028855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7F033B7-8152-3E4A-9B8D-223382445258}"/>
              </a:ext>
            </a:extLst>
          </p:cNvPr>
          <p:cNvCxnSpPr/>
          <p:nvPr/>
        </p:nvCxnSpPr>
        <p:spPr>
          <a:xfrm>
            <a:off x="9417629" y="5472322"/>
            <a:ext cx="630146" cy="12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871C2E7-7198-6246-B3D2-0DE699B9A5DA}"/>
              </a:ext>
            </a:extLst>
          </p:cNvPr>
          <p:cNvSpPr txBox="1"/>
          <p:nvPr/>
        </p:nvSpPr>
        <p:spPr>
          <a:xfrm>
            <a:off x="10195434" y="3864606"/>
            <a:ext cx="12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Helvetica Neue" panose="02000503000000020004" pitchFamily="2" charset="0"/>
              </a:rPr>
              <a:t>To the </a:t>
            </a:r>
          </a:p>
          <a:p>
            <a:pPr algn="ctr"/>
            <a:r>
              <a:rPr lang="en-US" sz="1400" dirty="0">
                <a:latin typeface="Helvetica Neue" panose="02000503000000020004" pitchFamily="2" charset="0"/>
              </a:rPr>
              <a:t>SDCC/HPSS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508021A0-120A-0A42-A292-A84E9329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"/>
          <a:stretch/>
        </p:blipFill>
        <p:spPr>
          <a:xfrm>
            <a:off x="821757" y="4532226"/>
            <a:ext cx="1110083" cy="714837"/>
          </a:xfrm>
          <a:prstGeom prst="rect">
            <a:avLst/>
          </a:prstGeom>
        </p:spPr>
      </p:pic>
      <p:pic>
        <p:nvPicPr>
          <p:cNvPr id="97" name="Picture 96" descr="calorimeter_schematic.pdf">
            <a:extLst>
              <a:ext uri="{FF2B5EF4-FFF2-40B4-BE49-F238E27FC236}">
                <a16:creationId xmlns:a16="http://schemas.microsoft.com/office/drawing/2014/main" id="{1732C569-7DBF-6840-84EA-0D6EE760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4" y="2468875"/>
            <a:ext cx="1149648" cy="148778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A30DA261-66C2-604A-B4ED-473FDBEA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06" y="5228300"/>
            <a:ext cx="1193528" cy="6668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472A8AE-768D-4C43-A95B-1A35F2154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160" y="5278232"/>
            <a:ext cx="553960" cy="51810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90CFEB58-0FF8-F041-AA8B-3A8AB7E9343C}"/>
              </a:ext>
            </a:extLst>
          </p:cNvPr>
          <p:cNvSpPr txBox="1"/>
          <p:nvPr/>
        </p:nvSpPr>
        <p:spPr>
          <a:xfrm>
            <a:off x="786606" y="3856563"/>
            <a:ext cx="178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</a:rPr>
              <a:t>Calorimeters, MBD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6675AE2-A4B5-1741-B659-2501E716A647}"/>
              </a:ext>
            </a:extLst>
          </p:cNvPr>
          <p:cNvSpPr txBox="1"/>
          <p:nvPr/>
        </p:nvSpPr>
        <p:spPr>
          <a:xfrm>
            <a:off x="1750238" y="4756505"/>
            <a:ext cx="121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</a:rPr>
              <a:t>TPC, MVTX, INTT</a:t>
            </a:r>
          </a:p>
        </p:txBody>
      </p:sp>
      <p:pic>
        <p:nvPicPr>
          <p:cNvPr id="102" name="Picture 2" descr="Eric Lançon, director of SDCC">
            <a:extLst>
              <a:ext uri="{FF2B5EF4-FFF2-40B4-BE49-F238E27FC236}">
                <a16:creationId xmlns:a16="http://schemas.microsoft.com/office/drawing/2014/main" id="{5D75CFA1-9B45-ED46-BC06-8F763DEE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7"/>
          <a:stretch/>
        </p:blipFill>
        <p:spPr bwMode="auto">
          <a:xfrm>
            <a:off x="11423654" y="2872131"/>
            <a:ext cx="965758" cy="28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1">
            <a:extLst>
              <a:ext uri="{FF2B5EF4-FFF2-40B4-BE49-F238E27FC236}">
                <a16:creationId xmlns:a16="http://schemas.microsoft.com/office/drawing/2014/main" id="{F4AADA26-8BB3-FD4D-9E25-6D17ADF6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sPHENIX’s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DAQ breakdown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F09537B-94ED-064C-A077-7AE23DBBE228}"/>
              </a:ext>
            </a:extLst>
          </p:cNvPr>
          <p:cNvSpPr txBox="1"/>
          <p:nvPr/>
        </p:nvSpPr>
        <p:spPr>
          <a:xfrm>
            <a:off x="1501730" y="6488469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“Detector”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273A4E0-DCE2-D042-A1AB-C4BF2FEDEA13}"/>
              </a:ext>
            </a:extLst>
          </p:cNvPr>
          <p:cNvSpPr txBox="1"/>
          <p:nvPr/>
        </p:nvSpPr>
        <p:spPr>
          <a:xfrm>
            <a:off x="8584361" y="630043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“DAQ”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AC47ED0-24D0-E543-B20D-A231D93F380A}"/>
              </a:ext>
            </a:extLst>
          </p:cNvPr>
          <p:cNvGrpSpPr/>
          <p:nvPr/>
        </p:nvGrpSpPr>
        <p:grpSpPr>
          <a:xfrm>
            <a:off x="5968206" y="7162006"/>
            <a:ext cx="6458750" cy="1953530"/>
            <a:chOff x="763216" y="7466806"/>
            <a:chExt cx="4900190" cy="1482124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12C12910-767C-AE41-BF32-AEC214BF4BC5}"/>
                </a:ext>
              </a:extLst>
            </p:cNvPr>
            <p:cNvSpPr/>
            <p:nvPr/>
          </p:nvSpPr>
          <p:spPr>
            <a:xfrm>
              <a:off x="2340726" y="7664563"/>
              <a:ext cx="1089490" cy="7696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Global Level 1</a:t>
              </a: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533504CB-B225-1649-AA4A-ADAE4A88B32C}"/>
                </a:ext>
              </a:extLst>
            </p:cNvPr>
            <p:cNvSpPr/>
            <p:nvPr/>
          </p:nvSpPr>
          <p:spPr>
            <a:xfrm>
              <a:off x="763216" y="7668377"/>
              <a:ext cx="1138378" cy="7696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Local Level 1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E4854D7-8109-E043-B066-31AB4E45AB51}"/>
                </a:ext>
              </a:extLst>
            </p:cNvPr>
            <p:cNvSpPr/>
            <p:nvPr/>
          </p:nvSpPr>
          <p:spPr>
            <a:xfrm>
              <a:off x="4444696" y="8433413"/>
              <a:ext cx="987395" cy="2335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Timing system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441DC4E-DD0C-4341-92A9-6E81816B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6416" y="7466806"/>
              <a:ext cx="2156990" cy="1352550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8F6DABD-F0CD-244F-806F-543B4AD80D02}"/>
                </a:ext>
              </a:extLst>
            </p:cNvPr>
            <p:cNvSpPr/>
            <p:nvPr/>
          </p:nvSpPr>
          <p:spPr>
            <a:xfrm>
              <a:off x="915616" y="8533606"/>
              <a:ext cx="2316701" cy="4153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Slow control system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EAF3BA1-C865-6D40-ADDB-F82D6D96F6C9}"/>
                </a:ext>
              </a:extLst>
            </p:cNvPr>
            <p:cNvSpPr/>
            <p:nvPr/>
          </p:nvSpPr>
          <p:spPr>
            <a:xfrm>
              <a:off x="3887416" y="8228806"/>
              <a:ext cx="1211323" cy="233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Timing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89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938956-7AB0-2746-9FED-2AC71ADB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C4FF8A33-E629-7543-A30D-FFC02F076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What we’ll do 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12E4A22-7C5B-4A48-8AC2-45AF91953F43}"/>
              </a:ext>
            </a:extLst>
          </p:cNvPr>
          <p:cNvSpPr txBox="1">
            <a:spLocks/>
          </p:cNvSpPr>
          <p:nvPr/>
        </p:nvSpPr>
        <p:spPr>
          <a:xfrm>
            <a:off x="530661" y="2383630"/>
            <a:ext cx="11811000" cy="424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We have already started to talk to individual groups about their needs, some in detail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Several detector design are still enough in flux so it’s “too soon to call”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But it’s a good start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There is a </a:t>
            </a:r>
            <a:r>
              <a:rPr lang="en-US" dirty="0" err="1"/>
              <a:t>spreadsheed</a:t>
            </a:r>
            <a:r>
              <a:rPr lang="en-US" dirty="0"/>
              <a:t> (by Chris) out that we ask each detector convener to populate – uploaded to this meeting’s header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Expect us to pester you really soon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We are trying to have a very rough cost estimate /channel or other unit by Friday (meeting later)</a:t>
            </a:r>
          </a:p>
        </p:txBody>
      </p:sp>
    </p:spTree>
    <p:extLst>
      <p:ext uri="{BB962C8B-B14F-4D97-AF65-F5344CB8AC3E}">
        <p14:creationId xmlns:p14="http://schemas.microsoft.com/office/powerpoint/2010/main" val="11455940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133131</TotalTime>
  <Words>497</Words>
  <Application>Microsoft Macintosh PowerPoint</Application>
  <PresentationFormat>Custom</PresentationFormat>
  <Paragraphs>162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6</vt:i4>
      </vt:variant>
    </vt:vector>
  </HeadingPairs>
  <TitlesOfParts>
    <vt:vector size="38" baseType="lpstr">
      <vt:lpstr>Arial</vt:lpstr>
      <vt:lpstr>Arial Narrow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506</cp:revision>
  <cp:lastPrinted>2021-01-13T18:49:30Z</cp:lastPrinted>
  <dcterms:created xsi:type="dcterms:W3CDTF">1601-01-01T00:00:00Z</dcterms:created>
  <dcterms:modified xsi:type="dcterms:W3CDTF">2021-07-28T16:21:33Z</dcterms:modified>
</cp:coreProperties>
</file>