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29" r:id="rId2"/>
    <p:sldId id="848" r:id="rId3"/>
    <p:sldId id="814" r:id="rId4"/>
    <p:sldId id="818" r:id="rId5"/>
    <p:sldId id="828" r:id="rId6"/>
    <p:sldId id="838" r:id="rId7"/>
    <p:sldId id="840" r:id="rId8"/>
    <p:sldId id="841" r:id="rId9"/>
    <p:sldId id="842" r:id="rId10"/>
    <p:sldId id="843" r:id="rId11"/>
    <p:sldId id="844" r:id="rId12"/>
    <p:sldId id="847" r:id="rId13"/>
    <p:sldId id="835" r:id="rId14"/>
    <p:sldId id="834" r:id="rId15"/>
    <p:sldId id="846" r:id="rId16"/>
  </p:sldIdLst>
  <p:sldSz cx="9144000" cy="6858000" type="letter"/>
  <p:notesSz cx="6985000" cy="9283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CC00"/>
    <a:srgbClr val="FF6600"/>
    <a:srgbClr val="FF0000"/>
    <a:srgbClr val="006600"/>
    <a:srgbClr val="339966"/>
    <a:srgbClr val="00CC66"/>
    <a:srgbClr val="CC0000"/>
    <a:srgbClr val="00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 autoAdjust="0"/>
    <p:restoredTop sz="95468" autoAdjust="0"/>
  </p:normalViewPr>
  <p:slideViewPr>
    <p:cSldViewPr>
      <p:cViewPr>
        <p:scale>
          <a:sx n="125" d="100"/>
          <a:sy n="125" d="100"/>
        </p:scale>
        <p:origin x="-7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fischer:Documents:M%20RHIC:Projections:Rhic%20Luminosity%20Proj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Times"/>
                <a:cs typeface="Times New Roman" pitchFamily="18" charset="0"/>
              </a:defRPr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0" baseline="0">
                <a:effectLst/>
              </a:rPr>
              <a:t>Au-Au luminosity projections 100 GeV/nucleon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160579710144928"/>
          <c:y val="0.0751636560135869"/>
        </c:manualLayout>
      </c:layout>
      <c:overlay val="0"/>
      <c:spPr>
        <a:solidFill>
          <a:schemeClr val="bg1">
            <a:alpha val="75000"/>
          </a:schemeClr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279042967149"/>
          <c:y val="0.046568738914912"/>
          <c:w val="0.838981826598068"/>
          <c:h val="0.760728528484798"/>
        </c:manualLayout>
      </c:layout>
      <c:areaChart>
        <c:grouping val="stacked"/>
        <c:varyColors val="0"/>
        <c:ser>
          <c:idx val="5"/>
          <c:order val="0"/>
          <c:spPr>
            <a:solidFill>
              <a:srgbClr val="008000"/>
            </a:solidFill>
            <a:ln w="25400">
              <a:noFill/>
            </a:ln>
          </c:spPr>
          <c:cat>
            <c:numRef>
              <c:f>'1-yr plots'!$A$11:$A$25</c:f>
              <c:numCache>
                <c:formatCode>General</c:formatCode>
                <c:ptCount val="1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</c:numCache>
            </c:numRef>
          </c:cat>
          <c:val>
            <c:numRef>
              <c:f>'1-yr plots'!$E$11:$E$25</c:f>
              <c:numCache>
                <c:formatCode>#,##0</c:formatCode>
                <c:ptCount val="15"/>
                <c:pt idx="0">
                  <c:v>1.0E-16</c:v>
                </c:pt>
                <c:pt idx="1">
                  <c:v>494.8690000000001</c:v>
                </c:pt>
                <c:pt idx="2">
                  <c:v>1600.793</c:v>
                </c:pt>
                <c:pt idx="3">
                  <c:v>3208.043</c:v>
                </c:pt>
                <c:pt idx="4">
                  <c:v>4723.379900000001</c:v>
                </c:pt>
                <c:pt idx="5">
                  <c:v>6361.8179</c:v>
                </c:pt>
                <c:pt idx="6">
                  <c:v>8479.482899999988</c:v>
                </c:pt>
                <c:pt idx="7">
                  <c:v>10243.3809</c:v>
                </c:pt>
                <c:pt idx="8">
                  <c:v>12159.874</c:v>
                </c:pt>
                <c:pt idx="9">
                  <c:v>14314.25</c:v>
                </c:pt>
                <c:pt idx="10">
                  <c:v>16093.928</c:v>
                </c:pt>
                <c:pt idx="11">
                  <c:v>18248.148</c:v>
                </c:pt>
                <c:pt idx="12">
                  <c:v>20423.434</c:v>
                </c:pt>
                <c:pt idx="13">
                  <c:v>22735.261</c:v>
                </c:pt>
                <c:pt idx="14">
                  <c:v>23597.54</c:v>
                </c:pt>
              </c:numCache>
            </c:numRef>
          </c:val>
        </c:ser>
        <c:ser>
          <c:idx val="3"/>
          <c:order val="1"/>
          <c:spPr>
            <a:noFill/>
            <a:ln w="25400">
              <a:noFill/>
            </a:ln>
          </c:spPr>
          <c:cat>
            <c:numRef>
              <c:f>'1-yr plots'!$A$11:$A$25</c:f>
              <c:numCache>
                <c:formatCode>General</c:formatCode>
                <c:ptCount val="1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</c:numCache>
            </c:numRef>
          </c:cat>
          <c:val>
            <c:numRef>
              <c:f>'1-yr plots'!$H$11:$H$25</c:f>
              <c:numCache>
                <c:formatCode>#,##0</c:formatCode>
                <c:ptCount val="15"/>
                <c:pt idx="0">
                  <c:v>0.0</c:v>
                </c:pt>
                <c:pt idx="1">
                  <c:v>-19.86900000000003</c:v>
                </c:pt>
                <c:pt idx="2">
                  <c:v>-294.5429999999999</c:v>
                </c:pt>
                <c:pt idx="3">
                  <c:v>-714.293</c:v>
                </c:pt>
                <c:pt idx="4">
                  <c:v>-685.8799000000008</c:v>
                </c:pt>
                <c:pt idx="5">
                  <c:v>-424.3179</c:v>
                </c:pt>
                <c:pt idx="6">
                  <c:v>-641.9829000000009</c:v>
                </c:pt>
                <c:pt idx="7">
                  <c:v>-505.8809000000037</c:v>
                </c:pt>
                <c:pt idx="8">
                  <c:v>-522.3740000000034</c:v>
                </c:pt>
                <c:pt idx="9">
                  <c:v>-776.7500000000034</c:v>
                </c:pt>
                <c:pt idx="10">
                  <c:v>-656.4280000000017</c:v>
                </c:pt>
                <c:pt idx="11">
                  <c:v>-910.6480000000047</c:v>
                </c:pt>
                <c:pt idx="12">
                  <c:v>-1185.934000000001</c:v>
                </c:pt>
                <c:pt idx="13">
                  <c:v>-1597.761000000002</c:v>
                </c:pt>
                <c:pt idx="14">
                  <c:v>-560.0400000000009</c:v>
                </c:pt>
              </c:numCache>
            </c:numRef>
          </c:val>
        </c:ser>
        <c:ser>
          <c:idx val="4"/>
          <c:order val="2"/>
          <c:tx>
            <c:v>Projected maximum</c:v>
          </c:tx>
          <c:spPr>
            <a:solidFill>
              <a:sysClr val="window" lastClr="FFFFFF">
                <a:lumMod val="50000"/>
                <a:alpha val="70000"/>
              </a:sysClr>
            </a:solidFill>
            <a:ln w="25400">
              <a:noFill/>
            </a:ln>
          </c:spPr>
          <c:cat>
            <c:numRef>
              <c:f>'1-yr plots'!$A$11:$A$25</c:f>
              <c:numCache>
                <c:formatCode>General</c:formatCode>
                <c:ptCount val="1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</c:numCache>
            </c:numRef>
          </c:cat>
          <c:val>
            <c:numRef>
              <c:f>'1-yr plots'!$I$11:$I$25</c:f>
              <c:numCache>
                <c:formatCode>#,##0</c:formatCode>
                <c:ptCount val="15"/>
                <c:pt idx="0">
                  <c:v>0.0</c:v>
                </c:pt>
                <c:pt idx="1">
                  <c:v>473.4999999999992</c:v>
                </c:pt>
                <c:pt idx="2">
                  <c:v>943.05</c:v>
                </c:pt>
                <c:pt idx="3">
                  <c:v>1408.649999999999</c:v>
                </c:pt>
                <c:pt idx="4">
                  <c:v>1870.3</c:v>
                </c:pt>
                <c:pt idx="5">
                  <c:v>2328.0</c:v>
                </c:pt>
                <c:pt idx="6">
                  <c:v>3138.0</c:v>
                </c:pt>
                <c:pt idx="7">
                  <c:v>3948.0</c:v>
                </c:pt>
                <c:pt idx="8">
                  <c:v>4758.0</c:v>
                </c:pt>
                <c:pt idx="9">
                  <c:v>5568.0</c:v>
                </c:pt>
                <c:pt idx="10">
                  <c:v>6377.999999999998</c:v>
                </c:pt>
                <c:pt idx="11">
                  <c:v>7188.0</c:v>
                </c:pt>
                <c:pt idx="12">
                  <c:v>7998.0</c:v>
                </c:pt>
                <c:pt idx="13">
                  <c:v>8808.0</c:v>
                </c:pt>
                <c:pt idx="14">
                  <c:v>9618.0</c:v>
                </c:pt>
              </c:numCache>
            </c:numRef>
          </c:val>
        </c:ser>
        <c:ser>
          <c:idx val="1"/>
          <c:order val="3"/>
          <c:spPr>
            <a:ln w="25400">
              <a:noFill/>
            </a:ln>
          </c:spPr>
          <c:cat>
            <c:numRef>
              <c:f>'1-yr plots'!$A$11:$A$25</c:f>
              <c:numCache>
                <c:formatCode>General</c:formatCode>
                <c:ptCount val="1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</c:numCache>
            </c:numRef>
          </c:cat>
          <c:val>
            <c:numRef>
              <c:f>'1-yr plots'!$B$11:$B$21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7746616"/>
        <c:axId val="2126761528"/>
      </c:areaChart>
      <c:catAx>
        <c:axId val="-2107746616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Times"/>
                    <a:cs typeface="Times New Roman" pitchFamily="18" charset="0"/>
                  </a:defRPr>
                </a:pPr>
                <a:r>
                  <a:rPr lang="en-US" sz="1100">
                    <a:latin typeface="Times New Roman" pitchFamily="18" charset="0"/>
                    <a:cs typeface="Times New Roman" pitchFamily="18" charset="0"/>
                  </a:rPr>
                  <a:t>Weeks in physics production</a:t>
                </a:r>
              </a:p>
            </c:rich>
          </c:tx>
          <c:layout>
            <c:manualLayout>
              <c:xMode val="edge"/>
              <c:yMode val="edge"/>
              <c:x val="0.338909981628904"/>
              <c:y val="0.90805812417437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itchFamily="18" charset="0"/>
                <a:ea typeface="Times"/>
                <a:cs typeface="Times New Roman" pitchFamily="18" charset="0"/>
              </a:defRPr>
            </a:pPr>
            <a:endParaRPr lang="zh-CN"/>
          </a:p>
        </c:txPr>
        <c:crossAx val="2126761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6761528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en-US" sz="1100" b="1" i="0" strike="noStrike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Integrated luminosity [nb</a:t>
                </a:r>
                <a:r>
                  <a:rPr lang="en-US" sz="1100" b="1" i="0" strike="noStrike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100" b="1" i="0" strike="noStrike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0.0135946111451317"/>
              <c:y val="0.0875657121459553"/>
            </c:manualLayout>
          </c:layout>
          <c:overlay val="0"/>
          <c:spPr>
            <a:noFill/>
            <a:ln w="25400">
              <a:noFill/>
            </a:ln>
          </c:spPr>
        </c:title>
        <c:numFmt formatCode="0,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itchFamily="18" charset="0"/>
                <a:ea typeface="Times"/>
                <a:cs typeface="Times New Roman" pitchFamily="18" charset="0"/>
              </a:defRPr>
            </a:pPr>
            <a:endParaRPr lang="zh-CN"/>
          </a:p>
        </c:txPr>
        <c:crossAx val="-2107746616"/>
        <c:crosses val="autoZero"/>
        <c:crossBetween val="midCat"/>
      </c:valAx>
      <c:spPr>
        <a:noFill/>
        <a:ln w="19050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21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7113" y="547688"/>
            <a:ext cx="4932362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10065"/>
            <a:ext cx="5123546" cy="41767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83" tIns="45185" rIns="91983" bIns="4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673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32" indent="-285743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972" indent="-228594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61" indent="-228594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350" indent="-228594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539" indent="-22859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728" indent="-22859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916" indent="-22859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106" indent="-22859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D66B4E0-99B2-418D-A518-3D228D3A2C83}" type="slidenum">
              <a:rPr lang="en-US" altLang="zh-CN" sz="1200">
                <a:latin typeface="Helvetica" charset="0"/>
              </a:rPr>
              <a:pPr eaLnBrk="1" hangingPunct="1"/>
              <a:t>1</a:t>
            </a:fld>
            <a:endParaRPr lang="en-US" altLang="zh-CN" sz="1200">
              <a:latin typeface="Helvetica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ea typeface="ＭＳ Ｐゴシック" pitchFamily="34" charset="-128"/>
              </a:rPr>
              <a:t>30 slides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lIns="91437" tIns="45719" rIns="91437" bIns="45719"/>
          <a:lstStyle/>
          <a:p>
            <a:fld id="{78F1E046-8952-4353-93A3-F33A5EB4E3AB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6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 txBox="1">
            <a:spLocks noChangeArrowheads="1"/>
          </p:cNvSpPr>
          <p:nvPr userDrawn="1"/>
        </p:nvSpPr>
        <p:spPr bwMode="auto">
          <a:xfrm>
            <a:off x="20125" y="6477000"/>
            <a:ext cx="1981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/>
              <a:t>Wolfram Fischer</a:t>
            </a:r>
            <a:endParaRPr lang="en-US" sz="1600" b="1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25577" y="6477000"/>
            <a:ext cx="1752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25577" y="6477000"/>
            <a:ext cx="1752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817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38145" y="6453056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 userDrawn="1"/>
        </p:nvSpPr>
        <p:spPr bwMode="auto">
          <a:xfrm>
            <a:off x="8610600" y="64770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fld id="{DEC58EA8-6C47-4982-B136-D0CCA47332B2}" type="slidenum">
              <a:rPr lang="en-US" sz="1400" smtClean="0"/>
              <a:pPr>
                <a:defRPr/>
              </a:pPr>
              <a:t>‹#›</a:t>
            </a:fld>
            <a:r>
              <a:rPr lang="en-US" sz="1400" dirty="0" smtClean="0"/>
              <a:t> </a:t>
            </a:r>
            <a:endParaRPr lang="en-US" sz="1400" dirty="0" smtClean="0">
              <a:latin typeface="Times New Roman" pitchFamily="18" charset="0"/>
            </a:endParaRPr>
          </a:p>
          <a:p>
            <a:pPr>
              <a:defRPr/>
            </a:pPr>
            <a:endParaRPr lang="en-US" sz="1050" dirty="0"/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JSckeSA48YCFQuggAod2v8AzA&amp;url=http://www.yestergame.com/apple-picking-cartoons/&amp;ei=umWpVZTXK4vAggTa_4PgDA&amp;bvm=bv.97949915,d.eXY&amp;psig=AFQjCNGxAnOccq-sirL-KUnS30cJWeGfcQ&amp;ust=1437251337522529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2590800"/>
            <a:ext cx="8305800" cy="1371600"/>
          </a:xfrm>
        </p:spPr>
        <p:txBody>
          <a:bodyPr/>
          <a:lstStyle/>
          <a:p>
            <a:pPr algn="ctr"/>
            <a:r>
              <a:rPr lang="en-US" sz="3200" b="1" dirty="0" smtClean="0"/>
              <a:t>Xiaofeng Gu</a:t>
            </a:r>
            <a:endParaRPr lang="en-US" sz="3200" dirty="0"/>
          </a:p>
        </p:txBody>
      </p:sp>
      <p:sp>
        <p:nvSpPr>
          <p:cNvPr id="819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762000"/>
            <a:ext cx="8686800" cy="685800"/>
          </a:xfrm>
        </p:spPr>
        <p:txBody>
          <a:bodyPr/>
          <a:lstStyle/>
          <a:p>
            <a:pPr algn="ctr"/>
            <a:r>
              <a:rPr lang="en-US" altLang="zh-CN" sz="4000" dirty="0" smtClean="0"/>
              <a:t>Run 16 Plans:  Au-Au</a:t>
            </a:r>
            <a:endParaRPr lang="en-US" sz="4000" dirty="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8229600" y="6205538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zh-CN" altLang="en-US" sz="600">
              <a:solidFill>
                <a:schemeClr val="bg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4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10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/>
            <a:r>
              <a:rPr lang="en-US" b="1" dirty="0" smtClean="0"/>
              <a:t>Test 6-</a:t>
            </a:r>
            <a:r>
              <a:rPr lang="en-US" b="1" dirty="0"/>
              <a:t>&gt;3-&gt;1 merge in </a:t>
            </a:r>
            <a:r>
              <a:rPr lang="en-US" b="1" dirty="0" smtClean="0"/>
              <a:t>AGS (2015)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http://www.cadops.bnl.gov/elog/graphics/rhic-pAu_2015/Thu_May_28_2015_201000_5715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12928" r="1285" b="9715"/>
          <a:stretch/>
        </p:blipFill>
        <p:spPr bwMode="auto">
          <a:xfrm>
            <a:off x="228600" y="2545079"/>
            <a:ext cx="4236721" cy="31796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1570"/>
              </p:ext>
            </p:extLst>
          </p:nvPr>
        </p:nvGraphicFramePr>
        <p:xfrm>
          <a:off x="533400" y="1089660"/>
          <a:ext cx="6857999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252"/>
                <a:gridCol w="1740677"/>
                <a:gridCol w="1832643"/>
                <a:gridCol w="901372"/>
                <a:gridCol w="105805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FillNO</a:t>
                      </a:r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Intensity </a:t>
                      </a:r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E9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Emittance eVs / 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kern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19116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011/011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6-&gt;3-&gt;1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19117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1.97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111/111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6-&gt;3-&gt;1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19118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1.86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111/56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8-&gt;4-&gt;2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12778"/>
            <a:ext cx="4267200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9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11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chemeClr val="tx2"/>
                </a:solidFill>
              </a:rPr>
              <a:t>Emittance</a:t>
            </a:r>
            <a:r>
              <a:rPr lang="en-US" altLang="zh-CN" b="1" dirty="0" smtClean="0">
                <a:solidFill>
                  <a:schemeClr val="tx2"/>
                </a:solidFill>
              </a:rPr>
              <a:t> – Booster to RHIC </a:t>
            </a:r>
            <a:r>
              <a:rPr lang="en-US" altLang="zh-CN" dirty="0"/>
              <a:t>(</a:t>
            </a:r>
            <a:r>
              <a:rPr lang="en-US" dirty="0"/>
              <a:t>K. Zeno )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990600" y="1051560"/>
            <a:ext cx="7010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0" dirty="0">
                <a:solidFill>
                  <a:srgbClr val="003399"/>
                </a:solidFill>
                <a:latin typeface="+mn-lt"/>
              </a:rPr>
              <a:t>Two major </a:t>
            </a:r>
            <a:r>
              <a:rPr lang="en-US" sz="1600" b="1" kern="0" dirty="0" smtClean="0">
                <a:solidFill>
                  <a:srgbClr val="003399"/>
                </a:solidFill>
                <a:latin typeface="+mn-lt"/>
              </a:rPr>
              <a:t>longitudinal </a:t>
            </a:r>
            <a:r>
              <a:rPr lang="en-US" sz="1600" b="1" kern="0" dirty="0" err="1" smtClean="0">
                <a:solidFill>
                  <a:srgbClr val="003399"/>
                </a:solidFill>
                <a:latin typeface="+mn-lt"/>
              </a:rPr>
              <a:t>emittance</a:t>
            </a:r>
            <a:r>
              <a:rPr lang="en-US" sz="1600" b="1" kern="0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en-US" sz="1600" b="1" kern="0" dirty="0">
                <a:solidFill>
                  <a:srgbClr val="003399"/>
                </a:solidFill>
                <a:latin typeface="+mn-lt"/>
              </a:rPr>
              <a:t>growths from Booster to </a:t>
            </a:r>
            <a:r>
              <a:rPr lang="en-US" sz="1600" b="1" kern="0" dirty="0" smtClean="0">
                <a:solidFill>
                  <a:srgbClr val="003399"/>
                </a:solidFill>
                <a:latin typeface="+mn-lt"/>
              </a:rPr>
              <a:t>RHIC: </a:t>
            </a:r>
          </a:p>
          <a:p>
            <a:r>
              <a:rPr lang="en-US" sz="1600" kern="0" dirty="0">
                <a:solidFill>
                  <a:srgbClr val="003399"/>
                </a:solidFill>
                <a:latin typeface="+mn-lt"/>
              </a:rPr>
              <a:t> </a:t>
            </a:r>
          </a:p>
          <a:p>
            <a:pPr lvl="0"/>
            <a:r>
              <a:rPr lang="en-US" sz="1600" b="1" kern="0" dirty="0" smtClean="0">
                <a:solidFill>
                  <a:srgbClr val="003399"/>
                </a:solidFill>
                <a:latin typeface="+mn-lt"/>
              </a:rPr>
              <a:t>1   During </a:t>
            </a:r>
            <a:r>
              <a:rPr lang="en-US" sz="1600" b="1" kern="0" dirty="0">
                <a:solidFill>
                  <a:srgbClr val="003399"/>
                </a:solidFill>
                <a:latin typeface="+mn-lt"/>
              </a:rPr>
              <a:t>Booster RF capture (2.5~4.6 time</a:t>
            </a:r>
            <a:r>
              <a:rPr lang="en-US" sz="1600" b="1" kern="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lvl="0"/>
            <a:endParaRPr lang="en-US" sz="1600" b="1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400" kern="0" dirty="0">
                <a:solidFill>
                  <a:srgbClr val="FF0000"/>
                </a:solidFill>
                <a:latin typeface="+mn-lt"/>
              </a:rPr>
              <a:t>Possible Solution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: Extend more time to </a:t>
            </a:r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RF capture 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would help to reduce this growth.</a:t>
            </a:r>
          </a:p>
          <a:p>
            <a:r>
              <a:rPr lang="en-US" sz="1600" kern="0" dirty="0">
                <a:solidFill>
                  <a:srgbClr val="003399"/>
                </a:solidFill>
                <a:latin typeface="+mn-lt"/>
              </a:rPr>
              <a:t> </a:t>
            </a:r>
            <a:endParaRPr lang="en-US" sz="1600" kern="0" dirty="0" smtClean="0">
              <a:solidFill>
                <a:srgbClr val="003399"/>
              </a:solidFill>
              <a:latin typeface="+mn-lt"/>
            </a:endParaRPr>
          </a:p>
          <a:p>
            <a:pPr lvl="0"/>
            <a:r>
              <a:rPr lang="en-US" sz="1600" b="1" kern="0" dirty="0" smtClean="0">
                <a:solidFill>
                  <a:srgbClr val="003399"/>
                </a:solidFill>
                <a:latin typeface="+mn-lt"/>
              </a:rPr>
              <a:t>2   During </a:t>
            </a:r>
            <a:r>
              <a:rPr lang="en-US" sz="1600" b="1" kern="0" dirty="0">
                <a:solidFill>
                  <a:srgbClr val="003399"/>
                </a:solidFill>
                <a:latin typeface="+mn-lt"/>
              </a:rPr>
              <a:t>AGS acceleration (1.44~1.55 time): 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after the flattop bank to the pulsed bank for the AGS main magnet</a:t>
            </a:r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.</a:t>
            </a:r>
          </a:p>
          <a:p>
            <a:pPr lvl="0"/>
            <a:endParaRPr lang="en-US" sz="14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400" kern="0" dirty="0">
                <a:solidFill>
                  <a:srgbClr val="003399"/>
                </a:solidFill>
                <a:latin typeface="+mn-lt"/>
              </a:rPr>
              <a:t>Reason: Most likely associated with beam radius oscillation/ or phase associated with the RF try to cope with the oscillations in the main magnet field when on the pulsed bank</a:t>
            </a:r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.</a:t>
            </a:r>
          </a:p>
          <a:p>
            <a:endParaRPr lang="en-US" sz="14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400" kern="0" dirty="0">
                <a:solidFill>
                  <a:srgbClr val="FF0000"/>
                </a:solidFill>
                <a:latin typeface="+mn-lt"/>
              </a:rPr>
              <a:t>Possible Solution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: If it is due to the main magnet voltage ripple, the best change is to use </a:t>
            </a:r>
            <a:r>
              <a:rPr lang="en-US" sz="1400" kern="0" dirty="0">
                <a:solidFill>
                  <a:srgbClr val="FF0000"/>
                </a:solidFill>
                <a:latin typeface="+mn-lt"/>
              </a:rPr>
              <a:t>AC phase loop (tested already) and the lower voltage tap </a:t>
            </a:r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simultaneously.</a:t>
            </a:r>
          </a:p>
          <a:p>
            <a:endParaRPr lang="en-US" sz="16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600" b="1" kern="0" dirty="0">
                <a:solidFill>
                  <a:srgbClr val="003399"/>
                </a:solidFill>
                <a:latin typeface="+mn-lt"/>
              </a:rPr>
              <a:t>Transverse </a:t>
            </a:r>
            <a:r>
              <a:rPr lang="en-US" sz="1600" b="1" kern="0" dirty="0" err="1">
                <a:solidFill>
                  <a:srgbClr val="003399"/>
                </a:solidFill>
                <a:latin typeface="+mn-lt"/>
              </a:rPr>
              <a:t>emittance</a:t>
            </a:r>
            <a:r>
              <a:rPr lang="en-US" sz="1600" b="1" kern="0" dirty="0">
                <a:solidFill>
                  <a:srgbClr val="003399"/>
                </a:solidFill>
                <a:latin typeface="+mn-lt"/>
              </a:rPr>
              <a:t>: </a:t>
            </a:r>
            <a:r>
              <a:rPr lang="en-US" sz="1600" b="1" kern="0" dirty="0" smtClean="0">
                <a:solidFill>
                  <a:srgbClr val="003399"/>
                </a:solidFill>
                <a:latin typeface="+mn-lt"/>
              </a:rPr>
              <a:t> (?)</a:t>
            </a:r>
          </a:p>
          <a:p>
            <a:endParaRPr lang="en-US" sz="1600" b="1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600" b="1" kern="0" dirty="0" smtClean="0">
                <a:solidFill>
                  <a:srgbClr val="003399"/>
                </a:solidFill>
                <a:latin typeface="+mn-lt"/>
              </a:rPr>
              <a:t>Booster space charge simulation for PP.</a:t>
            </a:r>
            <a:endParaRPr lang="en-US" sz="1600" b="1" kern="0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25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12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762000"/>
            <a:ext cx="8382000" cy="48768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 eaLnBrk="1" hangingPunct="1">
              <a:defRPr/>
            </a:pPr>
            <a:r>
              <a:rPr lang="en-US" sz="1400" u="sng" dirty="0" smtClean="0"/>
              <a:t>Time in </a:t>
            </a:r>
            <a:r>
              <a:rPr lang="en-US" sz="1400" u="sng" smtClean="0"/>
              <a:t>Store </a:t>
            </a:r>
            <a:r>
              <a:rPr lang="en-US" sz="1400" smtClean="0">
                <a:latin typeface="Gill Sans MT" charset="0"/>
                <a:ea typeface="MS PGothic" pitchFamily="34" charset="-128"/>
                <a:cs typeface="Arial" charset="0"/>
              </a:rPr>
              <a:t>[70</a:t>
            </a:r>
            <a:r>
              <a:rPr lang="en-US" sz="1400" dirty="0" smtClean="0">
                <a:latin typeface="Gill Sans MT" charset="0"/>
                <a:ea typeface="MS PGothic" pitchFamily="34" charset="-128"/>
                <a:cs typeface="Arial" charset="0"/>
              </a:rPr>
              <a:t>% </a:t>
            </a:r>
            <a:r>
              <a:rPr lang="en-US" sz="1400" dirty="0">
                <a:latin typeface="Gill Sans MT" charset="0"/>
                <a:ea typeface="MS PGothic" pitchFamily="34" charset="-128"/>
                <a:cs typeface="Arial" charset="0"/>
              </a:rPr>
              <a:t>of calendar time</a:t>
            </a:r>
            <a:r>
              <a:rPr lang="en-US" sz="1400" dirty="0" smtClean="0">
                <a:latin typeface="Gill Sans MT" charset="0"/>
                <a:ea typeface="MS PGothic" pitchFamily="34" charset="-128"/>
                <a:cs typeface="Arial" charset="0"/>
              </a:rPr>
              <a:t>]</a:t>
            </a:r>
            <a:r>
              <a:rPr lang="en-US" sz="1400" u="sng" dirty="0" smtClean="0"/>
              <a:t>:</a:t>
            </a:r>
            <a:endParaRPr lang="en-US" sz="1400" dirty="0"/>
          </a:p>
          <a:p>
            <a:pPr lvl="1" algn="just" eaLnBrk="1" hangingPunct="1">
              <a:defRPr/>
            </a:pPr>
            <a:endParaRPr lang="en-US" sz="1400" dirty="0" smtClean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r>
              <a:rPr lang="en-US" sz="1400" dirty="0" smtClean="0"/>
              <a:t>Dry Run: Helps a lot, </a:t>
            </a:r>
            <a:r>
              <a:rPr lang="en-US" sz="1400" i="1" dirty="0"/>
              <a:t>need to check out </a:t>
            </a:r>
            <a:r>
              <a:rPr lang="en-US" sz="1400" i="1" dirty="0" smtClean="0"/>
              <a:t>carefully, could</a:t>
            </a:r>
            <a:r>
              <a:rPr lang="en-US" sz="1400" dirty="0" smtClean="0"/>
              <a:t> </a:t>
            </a:r>
            <a:r>
              <a:rPr lang="en-US" sz="1400" i="1" dirty="0" smtClean="0"/>
              <a:t>miss some items;</a:t>
            </a:r>
            <a:endParaRPr lang="en-US" sz="1400" dirty="0" smtClean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endParaRPr lang="en-US" sz="1400" dirty="0" smtClean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r>
              <a:rPr lang="en-US" sz="1400" dirty="0" smtClean="0"/>
              <a:t>Startup: Operations Coordinator team =&gt; need a even better performance!</a:t>
            </a:r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r>
              <a:rPr lang="en-US" sz="1400" dirty="0" smtClean="0"/>
              <a:t>APEX : Implement all relevant changes coming from past APEX data analysis (BBA, optics correction, …). To submit a list of estimated changed parameters;</a:t>
            </a:r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r>
              <a:rPr lang="en-US" sz="1400" dirty="0" smtClean="0"/>
              <a:t>Maintenance: ~12 </a:t>
            </a:r>
            <a:r>
              <a:rPr lang="en-US" sz="1400" dirty="0"/>
              <a:t>hours without physics during maintenance day.</a:t>
            </a:r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r>
              <a:rPr lang="en-US" sz="1400" dirty="0"/>
              <a:t>Machine Setup :  ~40 min for 200 </a:t>
            </a:r>
            <a:r>
              <a:rPr lang="en-US" sz="1400" dirty="0" err="1"/>
              <a:t>GeV</a:t>
            </a:r>
            <a:r>
              <a:rPr lang="en-US" sz="1400" dirty="0"/>
              <a:t> Au-Au</a:t>
            </a:r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r>
              <a:rPr lang="en-US" sz="1400" dirty="0"/>
              <a:t>Machine development: dynamic beta* squeeze, 56M cavity, </a:t>
            </a:r>
            <a:r>
              <a:rPr lang="en-US" sz="1400" dirty="0" err="1"/>
              <a:t>CeC</a:t>
            </a:r>
            <a:r>
              <a:rPr lang="en-US" sz="1400" dirty="0"/>
              <a:t> </a:t>
            </a:r>
            <a:r>
              <a:rPr lang="en-US" sz="1400" dirty="0" err="1" smtClean="0"/>
              <a:t>PoP</a:t>
            </a:r>
            <a:endParaRPr lang="en-US" sz="1400" dirty="0" smtClean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r>
              <a:rPr lang="en-US" sz="1400" dirty="0" smtClean="0"/>
              <a:t>Communication: call without any hesitates; mitigate different MCRs</a:t>
            </a:r>
            <a:r>
              <a:rPr lang="en-US" altLang="zh-CN" sz="1400" dirty="0" smtClean="0"/>
              <a:t> ?</a:t>
            </a:r>
            <a:endParaRPr lang="en-US" sz="1400" dirty="0" smtClean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741362" lvl="1" indent="-342900" algn="just" eaLnBrk="1" hangingPunct="1">
              <a:buFont typeface="+mj-lt"/>
              <a:buAutoNum type="arabicPeriod"/>
              <a:defRPr/>
            </a:pPr>
            <a:r>
              <a:rPr lang="en-US" sz="1400" dirty="0" smtClean="0"/>
              <a:t>Hardware failure: how to prevent this before it happens.</a:t>
            </a:r>
            <a:endParaRPr lang="en-US" sz="1400" dirty="0"/>
          </a:p>
          <a:p>
            <a:pPr marL="0" indent="0"/>
            <a:endParaRPr lang="en-US" altLang="zh-CN" sz="1400" dirty="0">
              <a:solidFill>
                <a:srgbClr val="003399"/>
              </a:solidFill>
            </a:endParaRPr>
          </a:p>
          <a:p>
            <a:pPr marL="0" indent="0"/>
            <a:r>
              <a:rPr lang="en-US" altLang="zh-CN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 smtClean="0">
                <a:solidFill>
                  <a:srgbClr val="003399"/>
                </a:solidFill>
              </a:rPr>
              <a:t>      </a:t>
            </a:r>
            <a:endParaRPr lang="en-US" altLang="zh-CN" sz="1400" dirty="0">
              <a:solidFill>
                <a:srgbClr val="003399"/>
              </a:solidFill>
            </a:endParaRPr>
          </a:p>
          <a:p>
            <a:pPr marL="0" indent="0"/>
            <a:endParaRPr lang="en-US" altLang="zh-CN" sz="1400" dirty="0">
              <a:solidFill>
                <a:srgbClr val="003399"/>
              </a:solidFill>
            </a:endParaRPr>
          </a:p>
          <a:p>
            <a:pPr marL="0" indent="0"/>
            <a:endParaRPr lang="en-US" altLang="zh-CN" sz="1400" dirty="0">
              <a:solidFill>
                <a:srgbClr val="003399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>
              <a:defRPr/>
            </a:pPr>
            <a:r>
              <a:rPr lang="en-US" altLang="zh-CN" b="1" dirty="0" smtClean="0"/>
              <a:t>Time in Store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13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56 MHz Cavity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3050" y="533400"/>
            <a:ext cx="7499350" cy="6019800"/>
          </a:xfrm>
          <a:prstGeom prst="rect">
            <a:avLst/>
          </a:prstGeom>
        </p:spPr>
        <p:txBody>
          <a:bodyPr>
            <a:noAutofit/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1200" u="sng" kern="0" dirty="0" smtClean="0"/>
              <a:t>RHIC subsystems:</a:t>
            </a:r>
            <a:r>
              <a:rPr lang="en-US" sz="1200" kern="0" dirty="0" smtClean="0"/>
              <a:t> 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1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r>
              <a:rPr lang="en-US" sz="1200" kern="0" dirty="0" smtClean="0"/>
              <a:t>A 56MHz 2MV passive superconducting RF (SRF) storage cavity will be </a:t>
            </a:r>
            <a:r>
              <a:rPr lang="en-US" sz="1200" kern="0" dirty="0" smtClean="0">
                <a:solidFill>
                  <a:srgbClr val="FF0000"/>
                </a:solidFill>
              </a:rPr>
              <a:t>full operational </a:t>
            </a:r>
            <a:r>
              <a:rPr lang="en-US" sz="1200" kern="0" dirty="0" smtClean="0"/>
              <a:t>in RHIC for the start of Run 16. 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200" kern="0" dirty="0"/>
          </a:p>
          <a:p>
            <a:pPr lvl="1" indent="-282575" algn="just" eaLnBrk="1" hangingPunct="1">
              <a:buFont typeface="Courier New" charset="0"/>
              <a:buChar char="o"/>
              <a:defRPr/>
            </a:pPr>
            <a:r>
              <a:rPr lang="en-US" sz="1200" kern="0" dirty="0" smtClean="0"/>
              <a:t>The purpose of this cavity, common to both Blue and Yellow rings, is to provide a very large RF bucket, reducing longitudinal diffusion from IBS during Au stores and generating as much as a </a:t>
            </a:r>
            <a:r>
              <a:rPr lang="en-US" sz="1200" kern="0" dirty="0" smtClean="0">
                <a:solidFill>
                  <a:srgbClr val="FF0000"/>
                </a:solidFill>
              </a:rPr>
              <a:t>30%</a:t>
            </a:r>
            <a:r>
              <a:rPr lang="en-US" sz="1200" kern="0" dirty="0" smtClean="0"/>
              <a:t> improvement in integrated luminosity. (Run 14 RHIC retreat)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200" kern="0" dirty="0"/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100" kern="0" dirty="0" smtClean="0"/>
          </a:p>
        </p:txBody>
      </p:sp>
      <p:pic>
        <p:nvPicPr>
          <p:cNvPr id="2050" name="Picture 2" descr="C:\Users\xgu\AppData\Local\Microsoft\Windows\Temporary Internet Files\Content.Outlook\03NI8HRU\IMG_7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2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14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chemeClr val="tx2"/>
                </a:solidFill>
              </a:rPr>
              <a:t>CeC</a:t>
            </a:r>
            <a:r>
              <a:rPr lang="en-US" altLang="zh-CN" b="1" dirty="0" smtClean="0">
                <a:solidFill>
                  <a:schemeClr val="tx2"/>
                </a:solidFill>
              </a:rPr>
              <a:t> </a:t>
            </a:r>
            <a:r>
              <a:rPr lang="en-US" altLang="zh-CN" b="1" dirty="0" err="1" smtClean="0">
                <a:solidFill>
                  <a:schemeClr val="tx2"/>
                </a:solidFill>
              </a:rPr>
              <a:t>PoP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089" t="3585" r="6038" b="6795"/>
          <a:stretch/>
        </p:blipFill>
        <p:spPr>
          <a:xfrm>
            <a:off x="5181600" y="3685456"/>
            <a:ext cx="2872740" cy="27153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4191000"/>
            <a:ext cx="3657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 smtClean="0">
                <a:solidFill>
                  <a:srgbClr val="003399"/>
                </a:solidFill>
              </a:rPr>
              <a:t>Some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kern="0" dirty="0" smtClean="0">
                <a:solidFill>
                  <a:srgbClr val="003399"/>
                </a:solidFill>
              </a:rPr>
              <a:t>Ion beam: ~40 </a:t>
            </a:r>
            <a:r>
              <a:rPr lang="en-US" sz="1200" kern="0" dirty="0" err="1">
                <a:solidFill>
                  <a:srgbClr val="003399"/>
                </a:solidFill>
              </a:rPr>
              <a:t>GeV</a:t>
            </a:r>
            <a:r>
              <a:rPr lang="en-US" sz="1200" kern="0" dirty="0">
                <a:solidFill>
                  <a:srgbClr val="003399"/>
                </a:solidFill>
              </a:rPr>
              <a:t> </a:t>
            </a:r>
            <a:endParaRPr lang="en-US" sz="1200" kern="0" dirty="0" smtClean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kern="0" dirty="0" smtClean="0">
                <a:solidFill>
                  <a:srgbClr val="003399"/>
                </a:solidFill>
              </a:rPr>
              <a:t>Electron beam:  21.95 MeV</a:t>
            </a:r>
            <a:endParaRPr lang="en-US" sz="1200" kern="0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Frequency: 1 </a:t>
            </a:r>
            <a:r>
              <a:rPr lang="en-US" sz="1200" kern="0" dirty="0">
                <a:solidFill>
                  <a:srgbClr val="003399"/>
                </a:solidFill>
                <a:latin typeface="+mn-lt"/>
              </a:rPr>
              <a:t>Hz~78 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kHz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Interaction:  One bunch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Length: 8.4 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Minimized beta*: 4.2 m (5m)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Injection beam size: ~1. 0 mm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kern="0" dirty="0">
                <a:solidFill>
                  <a:srgbClr val="003399"/>
                </a:solidFill>
              </a:rPr>
              <a:t>Dipole strength &lt; 0.157 </a:t>
            </a:r>
            <a:r>
              <a:rPr lang="en-US" sz="1200" kern="0" dirty="0" err="1" smtClean="0">
                <a:solidFill>
                  <a:srgbClr val="003399"/>
                </a:solidFill>
              </a:rPr>
              <a:t>mrad</a:t>
            </a:r>
            <a:r>
              <a:rPr lang="en-US" sz="1200" kern="0" dirty="0" smtClean="0">
                <a:solidFill>
                  <a:srgbClr val="003399"/>
                </a:solidFill>
              </a:rPr>
              <a:t> (Full Length), but has opposite dipole to correct this kick.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609600"/>
            <a:ext cx="7499350" cy="3505200"/>
          </a:xfrm>
          <a:prstGeom prst="rect">
            <a:avLst/>
          </a:prstGeom>
        </p:spPr>
        <p:txBody>
          <a:bodyPr>
            <a:noAutofit/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1200" u="sng" kern="0" dirty="0" err="1" smtClean="0"/>
              <a:t>eRHIC</a:t>
            </a:r>
            <a:r>
              <a:rPr lang="en-US" sz="1200" u="sng" kern="0" dirty="0" smtClean="0"/>
              <a:t> subsystems commissioning:</a:t>
            </a:r>
            <a:r>
              <a:rPr lang="en-US" sz="1200" kern="0" dirty="0" smtClean="0"/>
              <a:t> 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1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r>
              <a:rPr lang="en-US" sz="1200" kern="0" dirty="0" smtClean="0"/>
              <a:t>The </a:t>
            </a:r>
            <a:r>
              <a:rPr lang="en-US" sz="1200" kern="0" dirty="0" err="1" smtClean="0"/>
              <a:t>CeC</a:t>
            </a:r>
            <a:r>
              <a:rPr lang="en-US" sz="1200" kern="0" dirty="0" smtClean="0"/>
              <a:t> </a:t>
            </a:r>
            <a:r>
              <a:rPr lang="en-US" sz="1200" kern="0" dirty="0" err="1" smtClean="0"/>
              <a:t>PoP</a:t>
            </a:r>
            <a:r>
              <a:rPr lang="en-US" sz="1200" kern="0" dirty="0" smtClean="0"/>
              <a:t> will start to commissioning in RHIC tunnel during the Run 16. 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200" kern="0" dirty="0" smtClean="0"/>
          </a:p>
          <a:p>
            <a:pPr lvl="1" indent="-282575" algn="just" eaLnBrk="1" hangingPunct="1">
              <a:buFont typeface="Courier New" charset="0"/>
              <a:buChar char="o"/>
              <a:defRPr/>
            </a:pPr>
            <a:r>
              <a:rPr lang="en-US" sz="1200" kern="0" dirty="0" smtClean="0"/>
              <a:t>The purpose of </a:t>
            </a:r>
            <a:r>
              <a:rPr lang="en-US" sz="1200" kern="0" dirty="0" err="1" smtClean="0"/>
              <a:t>CeC</a:t>
            </a:r>
            <a:r>
              <a:rPr lang="en-US" sz="1200" kern="0" dirty="0" smtClean="0"/>
              <a:t> </a:t>
            </a:r>
            <a:r>
              <a:rPr lang="en-US" sz="1200" kern="0" dirty="0" err="1" smtClean="0"/>
              <a:t>PoP</a:t>
            </a:r>
            <a:r>
              <a:rPr lang="en-US" sz="1200" kern="0" dirty="0" smtClean="0"/>
              <a:t> is to demonstrate the mechanism of coherent electron cooling for our future, </a:t>
            </a:r>
            <a:r>
              <a:rPr lang="en-US" sz="1200" kern="0" dirty="0" err="1" smtClean="0"/>
              <a:t>eRHIC</a:t>
            </a:r>
            <a:r>
              <a:rPr lang="en-US" sz="1200" kern="0" dirty="0" smtClean="0"/>
              <a:t>. 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200" kern="0" dirty="0"/>
          </a:p>
          <a:p>
            <a:pPr lvl="1" indent="-282575" algn="just" eaLnBrk="1" hangingPunct="1">
              <a:buFont typeface="Courier New" charset="0"/>
              <a:buChar char="o"/>
              <a:defRPr/>
            </a:pPr>
            <a:r>
              <a:rPr lang="en-US" sz="1200" kern="0" dirty="0" smtClean="0"/>
              <a:t>The electron beam commissioning could be parasitic with physics store within abort gap (single shot or low frequency? ).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200" kern="0" dirty="0"/>
          </a:p>
          <a:p>
            <a:pPr lvl="1" indent="-282575" algn="just" eaLnBrk="1" hangingPunct="1">
              <a:buFont typeface="Courier New" charset="0"/>
              <a:buChar char="o"/>
              <a:defRPr/>
            </a:pPr>
            <a:r>
              <a:rPr lang="en-US" sz="1200" kern="0" dirty="0" smtClean="0"/>
              <a:t>Avoid beam loss in IP2 area, to protect the wiggle from radiation damage (beam loss for pre-fire case, loss monitor).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200" kern="0" dirty="0"/>
          </a:p>
          <a:p>
            <a:pPr lvl="1" indent="-282575" algn="just" eaLnBrk="1" hangingPunct="1">
              <a:buFont typeface="Courier New" charset="0"/>
              <a:buChar char="o"/>
              <a:defRPr/>
            </a:pPr>
            <a:r>
              <a:rPr lang="en-US" sz="1200" kern="0" dirty="0" smtClean="0"/>
              <a:t>Co-propagate with yellow beam for </a:t>
            </a:r>
            <a:r>
              <a:rPr lang="en-US" sz="1200" kern="0" dirty="0" err="1" smtClean="0"/>
              <a:t>CeC</a:t>
            </a:r>
            <a:r>
              <a:rPr lang="en-US" sz="1200" kern="0" dirty="0" smtClean="0"/>
              <a:t> </a:t>
            </a:r>
            <a:r>
              <a:rPr lang="en-US" sz="1200" kern="0" dirty="0" err="1" smtClean="0"/>
              <a:t>PoP</a:t>
            </a:r>
            <a:r>
              <a:rPr lang="en-US" sz="1200" kern="0" dirty="0" smtClean="0"/>
              <a:t> experiment; anti-propagate with blue beam for beam-beam study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200" kern="0" dirty="0"/>
          </a:p>
          <a:p>
            <a:pPr lvl="1" indent="-282575" algn="just" eaLnBrk="1" hangingPunct="1">
              <a:buFont typeface="Courier New" charset="0"/>
              <a:buChar char="o"/>
              <a:defRPr/>
            </a:pPr>
            <a:r>
              <a:rPr lang="en-US" sz="1200" kern="0" dirty="0" smtClean="0"/>
              <a:t>Smaller Aperture: 32 mm, monitoring transition vacuum.</a:t>
            </a:r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200" kern="0" dirty="0"/>
          </a:p>
          <a:p>
            <a:pPr lvl="1" indent="-282575" algn="just" eaLnBrk="1" hangingPunct="1">
              <a:buFont typeface="Courier New" charset="0"/>
              <a:buChar char="o"/>
              <a:defRPr/>
            </a:pPr>
            <a:endParaRPr lang="en-US" sz="1100" kern="0" dirty="0" smtClean="0"/>
          </a:p>
        </p:txBody>
      </p:sp>
    </p:spTree>
    <p:extLst>
      <p:ext uri="{BB962C8B-B14F-4D97-AF65-F5344CB8AC3E}">
        <p14:creationId xmlns:p14="http://schemas.microsoft.com/office/powerpoint/2010/main" val="84612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15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6217920" cy="307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Lumi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80x10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Beta* = 0.4m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β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Intensity = 2.5 ions/bunch (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emittance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 time =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</a:t>
            </a:r>
          </a:p>
          <a:p>
            <a:pPr marL="457200" indent="-4572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56 MHz Cavity = 30%</a:t>
            </a:r>
          </a:p>
        </p:txBody>
      </p:sp>
      <p:pic>
        <p:nvPicPr>
          <p:cNvPr id="10242" name="Picture 2" descr="http://image1.masterfile.com/em_w/01/09/11/608-01091123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84960"/>
            <a:ext cx="255935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" y="927407"/>
            <a:ext cx="5903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Our Goal 2016 100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RHIC Au-Au run: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24600" y="5562600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3399"/>
                </a:solidFill>
              </a:rPr>
              <a:t>Team Work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105400"/>
            <a:ext cx="3691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smtClean="0"/>
              <a:t>Need help from all of you.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58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2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38200"/>
            <a:ext cx="8382000" cy="55626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altLang="zh-CN" sz="2800" kern="0" dirty="0" smtClean="0"/>
              <a:t>Run Plan and Projected </a:t>
            </a:r>
            <a:r>
              <a:rPr lang="en-US" sz="2800" kern="0" dirty="0" smtClean="0">
                <a:latin typeface="Helvetica"/>
                <a:cs typeface="Helvetica"/>
              </a:rPr>
              <a:t>Au-Au Luminosity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sz="2800" kern="0" dirty="0" smtClean="0">
                <a:latin typeface="Helvetica"/>
                <a:cs typeface="Helvetica"/>
              </a:rPr>
              <a:t>Lattice Requirement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sz="2800" kern="0" dirty="0" smtClean="0">
                <a:latin typeface="Helvetica"/>
                <a:cs typeface="Helvetica"/>
              </a:rPr>
              <a:t>Intensity and </a:t>
            </a:r>
            <a:r>
              <a:rPr lang="en-US" sz="2800" kern="0" dirty="0" err="1" smtClean="0">
                <a:latin typeface="Helvetica"/>
                <a:cs typeface="Helvetica"/>
              </a:rPr>
              <a:t>emittance</a:t>
            </a:r>
            <a:r>
              <a:rPr lang="en-US" sz="2800" kern="0" dirty="0" smtClean="0">
                <a:latin typeface="Helvetica"/>
                <a:cs typeface="Helvetica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sz="2800" kern="0" dirty="0" smtClean="0">
                <a:latin typeface="Helvetica"/>
                <a:cs typeface="Helvetica"/>
              </a:rPr>
              <a:t>56 MHz and </a:t>
            </a:r>
            <a:r>
              <a:rPr lang="en-US" sz="2800" kern="0" dirty="0" err="1" smtClean="0">
                <a:latin typeface="Helvetica"/>
                <a:cs typeface="Helvetica"/>
              </a:rPr>
              <a:t>CeC</a:t>
            </a:r>
            <a:r>
              <a:rPr lang="en-US" sz="2800" kern="0" dirty="0" smtClean="0">
                <a:latin typeface="Helvetica"/>
                <a:cs typeface="Helvetica"/>
              </a:rPr>
              <a:t> </a:t>
            </a:r>
            <a:r>
              <a:rPr lang="en-US" sz="2800" kern="0" dirty="0" err="1" smtClean="0">
                <a:latin typeface="Helvetica"/>
                <a:cs typeface="Helvetica"/>
              </a:rPr>
              <a:t>PoP</a:t>
            </a:r>
            <a:endParaRPr lang="en-US" sz="2800" kern="0" dirty="0" smtClean="0">
              <a:latin typeface="Helvetica"/>
              <a:cs typeface="Helvetica"/>
            </a:endParaRP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sz="2800" kern="0" dirty="0" smtClean="0">
                <a:latin typeface="Helvetica"/>
                <a:cs typeface="Helvetica"/>
              </a:rPr>
              <a:t>Time in store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sz="2800" kern="0" dirty="0" smtClean="0">
                <a:latin typeface="Helvetica"/>
                <a:cs typeface="Helvetica"/>
              </a:rPr>
              <a:t>Summary</a:t>
            </a:r>
          </a:p>
          <a:p>
            <a:pPr marL="0" indent="0"/>
            <a:endParaRPr lang="en-US" kern="0" dirty="0" smtClean="0">
              <a:latin typeface="Helvetica"/>
              <a:cs typeface="Helvetica"/>
            </a:endParaRPr>
          </a:p>
          <a:p>
            <a:pPr marL="457200" indent="-457200">
              <a:buFontTx/>
              <a:buAutoNum type="arabicParenR"/>
            </a:pPr>
            <a:endParaRPr lang="en-US" kern="0" dirty="0" smtClean="0">
              <a:latin typeface="Helvetica"/>
              <a:cs typeface="Helvetica"/>
            </a:endParaRPr>
          </a:p>
          <a:p>
            <a:pPr marL="457200" indent="-457200">
              <a:buFontTx/>
              <a:buAutoNum type="arabicParenR"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>
              <a:defRPr/>
            </a:pPr>
            <a:r>
              <a:rPr lang="en-US" altLang="zh-CN" b="1" dirty="0" smtClean="0"/>
              <a:t>Outline	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7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3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38200"/>
            <a:ext cx="8382000" cy="55626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Tx/>
              <a:buAutoNum type="arabicParenR"/>
            </a:pPr>
            <a:endParaRPr lang="en-US" altLang="zh-CN" kern="0" dirty="0" smtClean="0"/>
          </a:p>
          <a:p>
            <a:r>
              <a:rPr lang="en-US" dirty="0">
                <a:latin typeface="Helvetica"/>
                <a:cs typeface="Helvetica"/>
              </a:rPr>
              <a:t>PAC recommendations</a:t>
            </a:r>
            <a:r>
              <a:rPr lang="en-US" sz="1600" dirty="0">
                <a:latin typeface="Helvetica"/>
                <a:cs typeface="Helvetica"/>
              </a:rPr>
              <a:t> (in order of priority)</a:t>
            </a:r>
            <a:r>
              <a:rPr lang="en-US" dirty="0">
                <a:latin typeface="Helvetica"/>
                <a:cs typeface="Helvetica"/>
              </a:rPr>
              <a:t>: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sz="2800" dirty="0">
                <a:latin typeface="Helvetica"/>
                <a:cs typeface="Helvetica"/>
              </a:rPr>
              <a:t>Run-16 </a:t>
            </a:r>
            <a:r>
              <a:rPr lang="en-US" dirty="0">
                <a:latin typeface="Helvetica"/>
                <a:cs typeface="Helvetica"/>
              </a:rPr>
              <a:t>(last run for PHENIX, </a:t>
            </a:r>
            <a:r>
              <a:rPr lang="en-US" dirty="0" err="1">
                <a:latin typeface="Helvetica"/>
                <a:cs typeface="Helvetica"/>
              </a:rPr>
              <a:t>sPHENIX</a:t>
            </a:r>
            <a:r>
              <a:rPr lang="en-US" dirty="0">
                <a:latin typeface="Helvetica"/>
                <a:cs typeface="Helvetica"/>
              </a:rPr>
              <a:t> in ≥ 2012)</a:t>
            </a:r>
            <a:endParaRPr lang="en-US" sz="18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  <a:latin typeface="Helvetica"/>
                <a:cs typeface="Helvetica"/>
              </a:rPr>
              <a:t>Au+Au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 at 100 </a:t>
            </a:r>
            <a:r>
              <a:rPr lang="en-US" b="1" dirty="0" err="1">
                <a:solidFill>
                  <a:srgbClr val="FF0000"/>
                </a:solidFill>
                <a:latin typeface="Helvetica"/>
                <a:cs typeface="Helvetica"/>
              </a:rPr>
              <a:t>GeV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Helvetica"/>
                <a:cs typeface="Helvetica"/>
              </a:rPr>
              <a:t>10 weeks</a:t>
            </a:r>
            <a:r>
              <a:rPr lang="en-US" sz="1600" dirty="0">
                <a:latin typeface="Helvetica"/>
                <a:cs typeface="Helvetica"/>
              </a:rPr>
              <a:t/>
            </a:r>
            <a:br>
              <a:rPr lang="en-US" sz="1600" dirty="0">
                <a:latin typeface="Helvetica"/>
                <a:cs typeface="Helvetica"/>
              </a:rPr>
            </a:b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Helvetica"/>
                <a:cs typeface="Helvetica"/>
              </a:rPr>
              <a:t>56 MHz SRF, further increase in bunch intensity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>
                <a:latin typeface="Helvetica"/>
                <a:cs typeface="Helvetica"/>
              </a:rPr>
              <a:t>Au+p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>
                <a:latin typeface="Helvetica"/>
                <a:cs typeface="Helvetica"/>
              </a:rPr>
              <a:t> (or </a:t>
            </a:r>
            <a:r>
              <a:rPr lang="en-US" dirty="0" err="1">
                <a:latin typeface="Helvetica"/>
                <a:cs typeface="Helvetica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>
                <a:latin typeface="Helvetica"/>
                <a:cs typeface="Helvetica"/>
              </a:rPr>
              <a:t>+Au</a:t>
            </a:r>
            <a:r>
              <a:rPr lang="en-US" dirty="0">
                <a:latin typeface="Helvetica"/>
                <a:cs typeface="Helvetica"/>
              </a:rPr>
              <a:t> or </a:t>
            </a:r>
            <a:r>
              <a:rPr lang="en-US" dirty="0" err="1">
                <a:latin typeface="Helvetica"/>
                <a:cs typeface="Helvetica"/>
              </a:rPr>
              <a:t>d+Au</a:t>
            </a:r>
            <a:r>
              <a:rPr lang="en-US" dirty="0">
                <a:latin typeface="Helvetica"/>
                <a:cs typeface="Helvetica"/>
              </a:rPr>
              <a:t>) at 100, 31.2, 20, 10 </a:t>
            </a:r>
            <a:r>
              <a:rPr lang="en-US" dirty="0" err="1">
                <a:latin typeface="Helvetica"/>
                <a:cs typeface="Helvetica"/>
              </a:rPr>
              <a:t>GeV</a:t>
            </a:r>
            <a:r>
              <a:rPr lang="en-US" dirty="0">
                <a:latin typeface="Helvetica"/>
                <a:cs typeface="Helvetica"/>
              </a:rPr>
              <a:t>/nucleon, 5 weeks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Helvetica"/>
                <a:cs typeface="Helvetica"/>
              </a:rPr>
              <a:t>PHENIX / STAR protection, minimization of setup time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>
                <a:latin typeface="Helvetica"/>
                <a:cs typeface="Helvetica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>
                <a:latin typeface="Helvetica"/>
                <a:cs typeface="Helvetica"/>
              </a:rPr>
              <a:t>+p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>
                <a:latin typeface="Helvetica"/>
                <a:cs typeface="Helvetica"/>
              </a:rPr>
              <a:t> at 31.2 </a:t>
            </a:r>
            <a:r>
              <a:rPr lang="en-US" dirty="0" err="1">
                <a:latin typeface="Helvetica"/>
                <a:cs typeface="Helvetica"/>
              </a:rPr>
              <a:t>GeV</a:t>
            </a:r>
            <a:r>
              <a:rPr lang="en-US" dirty="0">
                <a:latin typeface="Helvetica"/>
                <a:cs typeface="Helvetica"/>
              </a:rPr>
              <a:t>, </a:t>
            </a:r>
            <a:r>
              <a:rPr lang="en-US" sz="1600" dirty="0">
                <a:latin typeface="Helvetica"/>
                <a:cs typeface="Helvetica"/>
              </a:rPr>
              <a:t>2 weeks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>
                <a:latin typeface="Helvetica"/>
                <a:cs typeface="Helvetica"/>
              </a:rPr>
              <a:t>Au+Au</a:t>
            </a:r>
            <a:r>
              <a:rPr lang="en-US" dirty="0">
                <a:latin typeface="Helvetica"/>
                <a:cs typeface="Helvetica"/>
              </a:rPr>
              <a:t> at 31.2 </a:t>
            </a:r>
            <a:r>
              <a:rPr lang="en-US" dirty="0" err="1">
                <a:latin typeface="Helvetica"/>
                <a:cs typeface="Helvetica"/>
              </a:rPr>
              <a:t>GeV</a:t>
            </a:r>
            <a:r>
              <a:rPr lang="en-US" dirty="0">
                <a:latin typeface="Helvetica"/>
                <a:cs typeface="Helvetica"/>
              </a:rPr>
              <a:t>, </a:t>
            </a:r>
            <a:r>
              <a:rPr lang="en-US" sz="1600" dirty="0">
                <a:latin typeface="Helvetica"/>
                <a:cs typeface="Helvetica"/>
              </a:rPr>
              <a:t>up to 4 weeks</a:t>
            </a:r>
          </a:p>
          <a:p>
            <a:pPr marL="457200" indent="-457200">
              <a:buFontTx/>
              <a:buAutoNum type="arabicParenR"/>
            </a:pPr>
            <a:endParaRPr lang="en-US" altLang="zh-CN" kern="0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>
              <a:defRPr/>
            </a:pPr>
            <a:r>
              <a:rPr lang="en-US" altLang="zh-CN" b="1" dirty="0" smtClean="0"/>
              <a:t>2016 Run Plan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3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>
              <a:defRPr/>
            </a:pPr>
            <a:r>
              <a:rPr lang="en-US" dirty="0" smtClean="0"/>
              <a:t>2014 Integrated </a:t>
            </a:r>
            <a:r>
              <a:rPr lang="en-US" dirty="0"/>
              <a:t>luminosity compared to projections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5704076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Goals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Run16: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14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80x10</a:t>
            </a:r>
            <a:r>
              <a:rPr lang="en-US" sz="1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sz="1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0.4m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β</a:t>
            </a:r>
            <a:r>
              <a:rPr lang="en-US" sz="1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2.5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ions/bunch), 7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time at store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zh-CN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72557"/>
              </p:ext>
            </p:extLst>
          </p:nvPr>
        </p:nvGraphicFramePr>
        <p:xfrm>
          <a:off x="76200" y="1371600"/>
          <a:ext cx="4572000" cy="3652567"/>
        </p:xfrm>
        <a:graphic>
          <a:graphicData uri="http://schemas.openxmlformats.org/drawingml/2006/table">
            <a:tbl>
              <a:tblPr/>
              <a:tblGrid>
                <a:gridCol w="2646946"/>
                <a:gridCol w="902369"/>
                <a:gridCol w="1022685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Parameter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Run16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Au-Au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Run14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Au-Au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# of bunches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Intensity in Store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[1e9]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1.8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charset="0"/>
                          <a:ea typeface="MS PGothic" pitchFamily="34" charset="-128"/>
                          <a:cs typeface="Arial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0.7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MS PGothic" pitchFamily="34" charset="-128"/>
                          <a:cs typeface="Arial" charset="0"/>
                        </a:rPr>
                        <a:t>→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charset="0"/>
                          <a:ea typeface="MS PGothic" pitchFamily="34" charset="-128"/>
                          <a:cs typeface="Arial" charset="0"/>
                        </a:rPr>
                        <a:t>0.4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0.7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MS PGothic" pitchFamily="34" charset="-128"/>
                          <a:cs typeface="Arial" charset="0"/>
                        </a:rPr>
                        <a:t>→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 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Emittance [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MS PGothic" pitchFamily="34" charset="-128"/>
                          <a:cs typeface="Arial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MS PGothic" pitchFamily="34" charset="-128"/>
                          <a:cs typeface="Arial" charset="0"/>
                        </a:rPr>
                        <a:t>→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15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MS PGothic" pitchFamily="34" charset="-128"/>
                          <a:cs typeface="Arial" charset="0"/>
                        </a:rPr>
                        <a:t>→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Peak luminosity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26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Avg. store luminosity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26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]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80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50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Luminosity per week [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MS PGothic" pitchFamily="34" charset="-128"/>
                          <a:cs typeface="Arial" charset="0"/>
                        </a:rPr>
                        <a:t>μ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/week]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2900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2000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Run length [weeks in physics]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10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13.3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Time in store [% of calendar time]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70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MS PGothic" pitchFamily="34" charset="-128"/>
                          <a:cs typeface="Arial" charset="0"/>
                        </a:rPr>
                        <a:t>68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12892068"/>
              </p:ext>
            </p:extLst>
          </p:nvPr>
        </p:nvGraphicFramePr>
        <p:xfrm>
          <a:off x="4800600" y="1219200"/>
          <a:ext cx="419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991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5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/>
            <a:r>
              <a:rPr lang="en-US" b="1" kern="0" dirty="0"/>
              <a:t>Star Luminosity Leveling</a:t>
            </a:r>
            <a:endParaRPr lang="en-US" altLang="zh-CN" b="1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5" y="762000"/>
            <a:ext cx="4075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43434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FF0000"/>
                </a:solidFill>
                <a:latin typeface="+mn-lt"/>
              </a:rPr>
              <a:t>Star Luminosity Leveling: </a:t>
            </a:r>
            <a:endParaRPr lang="en-US" sz="1200" kern="0" dirty="0" smtClean="0">
              <a:solidFill>
                <a:srgbClr val="FF0000"/>
              </a:solidFill>
              <a:latin typeface="+mn-lt"/>
            </a:endParaRPr>
          </a:p>
          <a:p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0" dirty="0">
                <a:solidFill>
                  <a:srgbClr val="003399"/>
                </a:solidFill>
                <a:latin typeface="+mn-lt"/>
              </a:rPr>
              <a:t>Start leveling from the beginning of 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store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0" dirty="0">
                <a:solidFill>
                  <a:srgbClr val="003399"/>
                </a:solidFill>
                <a:latin typeface="+mn-lt"/>
              </a:rPr>
              <a:t>Vertical separation is used for the beginning of store because of SC cooling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;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0" dirty="0">
                <a:solidFill>
                  <a:srgbClr val="003399"/>
                </a:solidFill>
                <a:latin typeface="+mn-lt"/>
              </a:rPr>
              <a:t>Dynamic beta* squeeze is used after the vertical separation is removed (0 again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).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0" dirty="0">
                <a:solidFill>
                  <a:srgbClr val="003399"/>
                </a:solidFill>
                <a:latin typeface="+mn-lt"/>
              </a:rPr>
              <a:t>Initial Beta* at IP8 should be defined first (1.1 m?): Star prefers to use dynamic squeeze method.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453"/>
          <a:stretch/>
        </p:blipFill>
        <p:spPr>
          <a:xfrm>
            <a:off x="4267200" y="762001"/>
            <a:ext cx="362554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2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6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914400"/>
                <a:ext cx="8382000" cy="4876800"/>
              </a:xfrm>
              <a:prstGeom prst="rect">
                <a:avLst/>
              </a:prstGeom>
            </p:spPr>
            <p:txBody>
              <a:bodyPr/>
              <a:lstStyle>
                <a:lvl1pPr marL="284163" indent="-2841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2300" indent="-223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rgbClr val="003399"/>
                    </a:solidFill>
                    <a:latin typeface="+mn-lt"/>
                  </a:defRPr>
                </a:lvl2pPr>
                <a:lvl3pPr marL="965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9900"/>
                    </a:solidFill>
                    <a:latin typeface="+mn-lt"/>
                  </a:defRPr>
                </a:lvl3pPr>
                <a:lvl4pPr marL="1308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651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108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565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022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479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>
                  <a:defRPr/>
                </a:pPr>
                <a:r>
                  <a:rPr lang="en-US" sz="1600" b="1" u="sng" dirty="0" smtClean="0"/>
                  <a:t>Lattice </a:t>
                </a:r>
                <a:r>
                  <a:rPr lang="en-US" sz="1600" b="1" u="sng" dirty="0"/>
                  <a:t>for the 200 </a:t>
                </a:r>
                <a:r>
                  <a:rPr lang="en-US" sz="1600" b="1" u="sng" dirty="0" err="1"/>
                  <a:t>GeV</a:t>
                </a:r>
                <a:r>
                  <a:rPr lang="en-US" sz="1600" b="1" u="sng" dirty="0"/>
                  <a:t> Au-Au run in </a:t>
                </a:r>
                <a:r>
                  <a:rPr lang="en-US" sz="1600" b="1" u="sng" dirty="0" smtClean="0"/>
                  <a:t>Run16:</a:t>
                </a:r>
                <a:endParaRPr lang="en-US" sz="1600" b="1" dirty="0"/>
              </a:p>
              <a:p>
                <a:pPr lvl="1" algn="just" eaLnBrk="1" hangingPunct="1">
                  <a:defRPr/>
                </a:pPr>
                <a:endParaRPr lang="en-US" sz="1600" dirty="0" smtClean="0"/>
              </a:p>
              <a:p>
                <a:pPr lvl="1" algn="just" eaLnBrk="1" hangingPunct="1">
                  <a:defRPr/>
                </a:pPr>
                <a:r>
                  <a:rPr lang="en-US" sz="1600" dirty="0" smtClean="0"/>
                  <a:t>Use </a:t>
                </a:r>
                <a:r>
                  <a:rPr lang="en-US" sz="1600" dirty="0"/>
                  <a:t>the </a:t>
                </a:r>
                <a:r>
                  <a:rPr lang="en-US" sz="1600" dirty="0" smtClean="0"/>
                  <a:t>lattice from Run14 as baseline, </a:t>
                </a:r>
                <a:r>
                  <a:rPr lang="en-US" sz="1600" dirty="0"/>
                  <a:t>which </a:t>
                </a:r>
                <a:r>
                  <a:rPr lang="en-US" sz="1600" dirty="0" smtClean="0"/>
                  <a:t>has demonstrated its performance: </a:t>
                </a:r>
                <a:r>
                  <a:rPr lang="en-US" sz="1600" dirty="0"/>
                  <a:t>the </a:t>
                </a:r>
                <a:r>
                  <a:rPr lang="en-US" sz="1600" dirty="0" smtClean="0"/>
                  <a:t>better </a:t>
                </a:r>
                <a:r>
                  <a:rPr lang="en-US" sz="1600" dirty="0"/>
                  <a:t>off-momentum aperture </a:t>
                </a:r>
                <a:r>
                  <a:rPr lang="en-US" sz="1600" dirty="0" smtClean="0"/>
                  <a:t>and </a:t>
                </a:r>
                <a:r>
                  <a:rPr lang="en-US" sz="1600" dirty="0"/>
                  <a:t>clearly showed improvements in lifetime over previous lattices;</a:t>
                </a:r>
              </a:p>
              <a:p>
                <a:pPr lvl="1" algn="just" eaLnBrk="1" hangingPunct="1">
                  <a:defRPr/>
                </a:pPr>
                <a:endParaRPr lang="en-US" sz="1600" dirty="0"/>
              </a:p>
              <a:p>
                <a:pPr lvl="1" algn="just" eaLnBrk="1" hangingPunct="1">
                  <a:defRPr/>
                </a:pPr>
                <a:r>
                  <a:rPr lang="en-US" sz="1600" dirty="0" smtClean="0"/>
                  <a:t>An </a:t>
                </a:r>
                <a:r>
                  <a:rPr lang="en-US" sz="1600" dirty="0"/>
                  <a:t>additional ramp to dynamically squeeze STAR (IR6) and PHENIX (IR8) from </a:t>
                </a:r>
                <a:r>
                  <a:rPr lang="el-GR" sz="1600" dirty="0">
                    <a:latin typeface="Calibri" charset="0"/>
                  </a:rPr>
                  <a:t>β</a:t>
                </a:r>
                <a:r>
                  <a:rPr lang="en-US" sz="1600" baseline="30000" dirty="0"/>
                  <a:t>*</a:t>
                </a:r>
                <a:r>
                  <a:rPr lang="en-US" sz="1600" dirty="0"/>
                  <a:t> = </a:t>
                </a:r>
                <a:r>
                  <a:rPr lang="en-US" sz="1600" dirty="0" smtClean="0"/>
                  <a:t>1.1m/0.7m </a:t>
                </a:r>
                <a:r>
                  <a:rPr lang="en-US" sz="1600" dirty="0"/>
                  <a:t>to </a:t>
                </a:r>
                <a:r>
                  <a:rPr lang="en-US" sz="1600" dirty="0" smtClean="0"/>
                  <a:t>0.5m (nominal beta*), even to 0.4m (optimum beta*);</a:t>
                </a:r>
                <a:endParaRPr lang="en-US" sz="1600" dirty="0"/>
              </a:p>
              <a:p>
                <a:pPr lvl="1" algn="just" eaLnBrk="1" hangingPunct="1">
                  <a:defRPr/>
                </a:pPr>
                <a:endParaRPr lang="en-US" sz="1600" dirty="0" smtClean="0"/>
              </a:p>
              <a:p>
                <a:pPr lvl="1" algn="just" eaLnBrk="1" hangingPunct="1">
                  <a:defRPr/>
                </a:pPr>
                <a14:m>
                  <m:oMath xmlns:m="http://schemas.openxmlformats.org/officeDocument/2006/math" xmlns="">
                    <m:r>
                      <a:rPr lang="en-US" sz="1600" i="1">
                        <a:latin typeface="Cambria Math"/>
                      </a:rPr>
                      <m:t>𝜋</m:t>
                    </m:r>
                    <m:r>
                      <a:rPr lang="en-US" sz="1600" i="1">
                        <a:latin typeface="Cambria Math"/>
                      </a:rPr>
                      <m:t>/2</m:t>
                    </m:r>
                  </m:oMath>
                </a14:m>
                <a:r>
                  <a:rPr lang="en-US" sz="1600" dirty="0"/>
                  <a:t> phase advance between </a:t>
                </a:r>
                <a:r>
                  <a:rPr lang="en-US" sz="1600" dirty="0" smtClean="0"/>
                  <a:t>pre-fire mask </a:t>
                </a:r>
                <a:r>
                  <a:rPr lang="en-US" sz="1600" dirty="0"/>
                  <a:t>and </a:t>
                </a:r>
                <a:r>
                  <a:rPr lang="en-US" sz="1600" dirty="0" smtClean="0"/>
                  <a:t>kicker;</a:t>
                </a:r>
              </a:p>
              <a:p>
                <a:pPr lvl="1" algn="just" eaLnBrk="1" hangingPunct="1">
                  <a:defRPr/>
                </a:pPr>
                <a:endParaRPr lang="en-US" sz="1600" dirty="0"/>
              </a:p>
              <a:p>
                <a:pPr lvl="1" algn="just" eaLnBrk="1" hangingPunct="1">
                  <a:defRPr/>
                </a:pPr>
                <a14:m>
                  <m:oMath xmlns:m="http://schemas.openxmlformats.org/officeDocument/2006/math" xmlns="">
                    <m:r>
                      <a:rPr lang="en-US" sz="1600" i="1">
                        <a:latin typeface="Cambria Math"/>
                      </a:rPr>
                      <m:t>𝜋</m:t>
                    </m:r>
                    <m:r>
                      <a:rPr lang="en-US" sz="1600" i="1">
                        <a:latin typeface="Cambria Math"/>
                      </a:rPr>
                      <m:t>/2</m:t>
                    </m:r>
                  </m:oMath>
                </a14:m>
                <a:r>
                  <a:rPr lang="en-US" sz="1600" dirty="0"/>
                  <a:t> phase advance between SC pickup and </a:t>
                </a:r>
                <a:r>
                  <a:rPr lang="en-US" sz="1600" dirty="0" smtClean="0"/>
                  <a:t>kicker;</a:t>
                </a:r>
                <a:endParaRPr lang="en-US" sz="1600" dirty="0"/>
              </a:p>
              <a:p>
                <a:pPr lvl="1" algn="just" eaLnBrk="1" hangingPunct="1">
                  <a:defRPr/>
                </a:pPr>
                <a:endParaRPr lang="en-US" sz="1600" dirty="0"/>
              </a:p>
              <a:p>
                <a:pPr lvl="1" algn="just" eaLnBrk="1" hangingPunct="1">
                  <a:defRPr/>
                </a:pPr>
                <a14:m>
                  <m:oMath xmlns:m="http://schemas.openxmlformats.org/officeDocument/2006/math" xmlns="">
                    <m:r>
                      <a:rPr lang="en-US" sz="16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phase advance between IP6 and IP8 for better DA.</a:t>
                </a:r>
              </a:p>
              <a:p>
                <a:pPr lvl="1" algn="just" eaLnBrk="1" hangingPunct="1">
                  <a:defRPr/>
                </a:pPr>
                <a:endParaRPr lang="en-US" sz="1600" dirty="0"/>
              </a:p>
              <a:p>
                <a:pPr lvl="1" algn="just" eaLnBrk="1" hangingPunct="1">
                  <a:defRPr/>
                </a:pPr>
                <a:r>
                  <a:rPr lang="en-US" sz="1600" dirty="0" smtClean="0"/>
                  <a:t>Pre-file bump 20 mm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8382000" cy="4876800"/>
              </a:xfrm>
              <a:prstGeom prst="rect">
                <a:avLst/>
              </a:prstGeom>
              <a:blipFill rotWithShape="1">
                <a:blip r:embed="rId3"/>
                <a:stretch>
                  <a:fillRect l="-436" t="-375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>
              <a:defRPr/>
            </a:pPr>
            <a:r>
              <a:rPr lang="en-US" altLang="zh-CN" b="1" dirty="0" smtClean="0"/>
              <a:t>Lattice Requirement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5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7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Lattice Parameters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07357"/>
              </p:ext>
            </p:extLst>
          </p:nvPr>
        </p:nvGraphicFramePr>
        <p:xfrm>
          <a:off x="304800" y="1128235"/>
          <a:ext cx="5029200" cy="4358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371"/>
                <a:gridCol w="2873829"/>
              </a:tblGrid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en-US" sz="1600" kern="0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No of Bunches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Ions/bunch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1.8E9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Working Point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28.229/29.215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No of Collisions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Beta* IP2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m  </a:t>
                      </a:r>
                      <a:r>
                        <a:rPr lang="en-US" sz="1600" kern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     (</a:t>
                      </a:r>
                      <a:r>
                        <a:rPr lang="en-US" sz="1600" kern="0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CeC</a:t>
                      </a: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0" dirty="0" err="1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Beta* IP4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Free      (56 MHz)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Beta* IP6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0.7 m -&gt; 0.5 m -&gt; 0.4 m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Beta* IP8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0.7 m/1.1 m -&gt; 0.5 m -&gt; 0.4 m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Beta* IP10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Free      (E-lens)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Beta* IP12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kern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      (Pre-fire Mask)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kern="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      (SC Cooling)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kern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600" kern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(Collision Points)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Pre-fire bump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20 mm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486400" y="1413570"/>
            <a:ext cx="3429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  <a:latin typeface="+mn-lt"/>
              </a:rPr>
              <a:t>Beta* requirement: </a:t>
            </a:r>
          </a:p>
          <a:p>
            <a:endParaRPr lang="en-US" sz="1600" kern="0" dirty="0" smtClean="0">
              <a:solidFill>
                <a:srgbClr val="003399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kern="0" dirty="0" smtClean="0">
                <a:solidFill>
                  <a:srgbClr val="003399"/>
                </a:solidFill>
                <a:latin typeface="+mn-lt"/>
              </a:rPr>
              <a:t>Beta</a:t>
            </a:r>
            <a:r>
              <a:rPr lang="en-US" sz="1600" kern="0" dirty="0">
                <a:solidFill>
                  <a:srgbClr val="003399"/>
                </a:solidFill>
                <a:latin typeface="+mn-lt"/>
              </a:rPr>
              <a:t>* Base Line (2014): 0.7 m/0.7 m (for IP6/IP8</a:t>
            </a:r>
            <a:r>
              <a:rPr lang="en-US" sz="1600" kern="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endParaRPr lang="en-US" sz="1600" kern="0" dirty="0">
              <a:solidFill>
                <a:srgbClr val="003399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kern="0" dirty="0">
                <a:solidFill>
                  <a:srgbClr val="003399"/>
                </a:solidFill>
                <a:latin typeface="+mn-lt"/>
              </a:rPr>
              <a:t>Beta* Leveling: 1.1 m </a:t>
            </a:r>
            <a:r>
              <a:rPr lang="en-US" sz="1600" kern="0" dirty="0" smtClean="0">
                <a:solidFill>
                  <a:srgbClr val="003399"/>
                </a:solidFill>
                <a:latin typeface="+mn-lt"/>
              </a:rPr>
              <a:t>for IP6</a:t>
            </a:r>
          </a:p>
          <a:p>
            <a:pPr marL="228600" indent="-228600">
              <a:buFont typeface="+mj-lt"/>
              <a:buAutoNum type="arabicPeriod"/>
            </a:pPr>
            <a:endParaRPr lang="en-US" sz="1600" kern="0" dirty="0">
              <a:solidFill>
                <a:srgbClr val="003399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kern="0" dirty="0">
                <a:solidFill>
                  <a:srgbClr val="003399"/>
                </a:solidFill>
                <a:latin typeface="+mn-lt"/>
              </a:rPr>
              <a:t>Nominal Final Beta*: </a:t>
            </a:r>
            <a:r>
              <a:rPr lang="en-US" sz="1600" kern="0" dirty="0" smtClean="0">
                <a:solidFill>
                  <a:srgbClr val="003399"/>
                </a:solidFill>
                <a:latin typeface="+mn-lt"/>
              </a:rPr>
              <a:t> 0.5 m</a:t>
            </a:r>
          </a:p>
          <a:p>
            <a:pPr marL="228600" indent="-228600">
              <a:buFont typeface="+mj-lt"/>
              <a:buAutoNum type="arabicPeriod"/>
            </a:pPr>
            <a:endParaRPr lang="en-US" sz="1600" kern="0" dirty="0">
              <a:solidFill>
                <a:srgbClr val="003399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kern="0" dirty="0">
                <a:solidFill>
                  <a:srgbClr val="003399"/>
                </a:solidFill>
                <a:latin typeface="+mn-lt"/>
              </a:rPr>
              <a:t>Optimum Final Beta*:  0.4 </a:t>
            </a:r>
            <a:r>
              <a:rPr lang="en-US" sz="1600" kern="0" dirty="0" smtClean="0">
                <a:solidFill>
                  <a:srgbClr val="003399"/>
                </a:solidFill>
                <a:latin typeface="+mn-lt"/>
              </a:rPr>
              <a:t>m</a:t>
            </a:r>
          </a:p>
          <a:p>
            <a:pPr marL="228600" indent="-228600">
              <a:buFont typeface="+mj-lt"/>
              <a:buAutoNum type="arabicPeriod"/>
            </a:pPr>
            <a:endParaRPr lang="en-US" sz="1600" kern="0" dirty="0">
              <a:solidFill>
                <a:srgbClr val="003399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kern="0" dirty="0">
                <a:solidFill>
                  <a:srgbClr val="003399"/>
                </a:solidFill>
                <a:latin typeface="+mn-lt"/>
              </a:rPr>
              <a:t>DA tracking with high intensity and low beta*</a:t>
            </a:r>
          </a:p>
        </p:txBody>
      </p:sp>
    </p:spTree>
    <p:extLst>
      <p:ext uri="{BB962C8B-B14F-4D97-AF65-F5344CB8AC3E}">
        <p14:creationId xmlns:p14="http://schemas.microsoft.com/office/powerpoint/2010/main" val="288891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1752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8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More Intensity from EBIS and </a:t>
            </a:r>
            <a:r>
              <a:rPr lang="en-US" altLang="zh-CN" b="1" dirty="0" err="1" smtClean="0">
                <a:solidFill>
                  <a:schemeClr val="tx2"/>
                </a:solidFill>
              </a:rPr>
              <a:t>Linac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6576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kern="0" dirty="0">
                <a:solidFill>
                  <a:srgbClr val="003399"/>
                </a:solidFill>
                <a:latin typeface="+mn-lt"/>
              </a:rPr>
              <a:t>Intensities 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from EBIS </a:t>
            </a:r>
            <a:r>
              <a:rPr lang="en-US" sz="1200" kern="0" dirty="0">
                <a:solidFill>
                  <a:srgbClr val="003399"/>
                </a:solidFill>
                <a:latin typeface="+mn-lt"/>
              </a:rPr>
              <a:t>and 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the </a:t>
            </a:r>
            <a:r>
              <a:rPr lang="en-US" sz="1200" kern="0" dirty="0">
                <a:solidFill>
                  <a:srgbClr val="003399"/>
                </a:solidFill>
                <a:latin typeface="+mn-lt"/>
              </a:rPr>
              <a:t>RFQ/</a:t>
            </a:r>
            <a:r>
              <a:rPr lang="en-US" sz="1200" kern="0" dirty="0" err="1">
                <a:solidFill>
                  <a:srgbClr val="003399"/>
                </a:solidFill>
                <a:latin typeface="+mn-lt"/>
              </a:rPr>
              <a:t>Linac</a:t>
            </a:r>
            <a:r>
              <a:rPr lang="en-US" sz="1200" kern="0" dirty="0">
                <a:solidFill>
                  <a:srgbClr val="003399"/>
                </a:solidFill>
                <a:latin typeface="+mn-lt"/>
              </a:rPr>
              <a:t>: extremely important in order to achieve luminosity 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goals;</a:t>
            </a:r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endParaRPr lang="en-US" sz="1200" b="1" kern="0" dirty="0" smtClean="0">
              <a:solidFill>
                <a:srgbClr val="003399"/>
              </a:solidFill>
              <a:latin typeface="+mn-lt"/>
            </a:endParaRPr>
          </a:p>
          <a:p>
            <a:r>
              <a:rPr lang="en-US" sz="1200" b="1" kern="0" dirty="0" smtClean="0">
                <a:solidFill>
                  <a:srgbClr val="003399"/>
                </a:solidFill>
                <a:latin typeface="+mn-lt"/>
              </a:rPr>
              <a:t>EBIS </a:t>
            </a:r>
            <a:r>
              <a:rPr lang="en-US" sz="1200" b="1" kern="0" dirty="0">
                <a:solidFill>
                  <a:srgbClr val="003399"/>
                </a:solidFill>
                <a:latin typeface="+mn-lt"/>
              </a:rPr>
              <a:t>electron gun and electrostatic </a:t>
            </a:r>
            <a:r>
              <a:rPr lang="en-US" sz="1200" b="1" kern="0" dirty="0" smtClean="0">
                <a:solidFill>
                  <a:srgbClr val="003399"/>
                </a:solidFill>
                <a:latin typeface="+mn-lt"/>
              </a:rPr>
              <a:t>deflector (Likely, but how much?): </a:t>
            </a:r>
            <a:endParaRPr lang="en-US" sz="1200" b="1" kern="0" dirty="0">
              <a:solidFill>
                <a:srgbClr val="003399"/>
              </a:solidFill>
              <a:latin typeface="+mn-lt"/>
            </a:endParaRPr>
          </a:p>
          <a:p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Gun modification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: May </a:t>
            </a:r>
            <a:r>
              <a:rPr lang="en-US" sz="1200" kern="0" dirty="0">
                <a:solidFill>
                  <a:srgbClr val="003399"/>
                </a:solidFill>
                <a:latin typeface="+mn-lt"/>
              </a:rPr>
              <a:t>give us a chance to increase the electron beam current and hopefully the ion 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intensity.</a:t>
            </a:r>
          </a:p>
          <a:p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200" kern="0" dirty="0" smtClean="0">
                <a:solidFill>
                  <a:srgbClr val="003399"/>
                </a:solidFill>
              </a:rPr>
              <a:t>An </a:t>
            </a:r>
            <a:r>
              <a:rPr lang="en-US" sz="1200" kern="0" dirty="0">
                <a:solidFill>
                  <a:srgbClr val="FF0000"/>
                </a:solidFill>
              </a:rPr>
              <a:t>electrostatic deflector </a:t>
            </a:r>
            <a:r>
              <a:rPr lang="en-US" sz="1200" kern="0" dirty="0">
                <a:solidFill>
                  <a:srgbClr val="003399"/>
                </a:solidFill>
              </a:rPr>
              <a:t>in a low magnetic </a:t>
            </a:r>
            <a:r>
              <a:rPr lang="en-US" sz="1200" kern="0" dirty="0" smtClean="0">
                <a:solidFill>
                  <a:srgbClr val="003399"/>
                </a:solidFill>
              </a:rPr>
              <a:t>field: To </a:t>
            </a:r>
            <a:r>
              <a:rPr lang="en-US" sz="1200" kern="0" dirty="0">
                <a:solidFill>
                  <a:srgbClr val="003399"/>
                </a:solidFill>
              </a:rPr>
              <a:t>clear the oscillating and slow electrons from the trap.</a:t>
            </a:r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endParaRPr lang="en-US" sz="1200" kern="0" dirty="0" smtClean="0">
              <a:solidFill>
                <a:srgbClr val="003399"/>
              </a:solidFill>
              <a:latin typeface="+mn-lt"/>
            </a:endParaRPr>
          </a:p>
          <a:p>
            <a:r>
              <a:rPr lang="en-US" sz="1200" b="1" kern="0" dirty="0" smtClean="0">
                <a:solidFill>
                  <a:srgbClr val="003399"/>
                </a:solidFill>
                <a:latin typeface="+mn-lt"/>
              </a:rPr>
              <a:t>EBIS, RFQ and </a:t>
            </a:r>
            <a:r>
              <a:rPr lang="en-US" sz="1200" b="1" kern="0" dirty="0" err="1" smtClean="0">
                <a:solidFill>
                  <a:srgbClr val="003399"/>
                </a:solidFill>
                <a:latin typeface="+mn-lt"/>
              </a:rPr>
              <a:t>Linac</a:t>
            </a:r>
            <a:r>
              <a:rPr lang="en-US" sz="1200" b="1" kern="0" dirty="0" smtClean="0">
                <a:solidFill>
                  <a:srgbClr val="003399"/>
                </a:solidFill>
                <a:latin typeface="+mn-lt"/>
              </a:rPr>
              <a:t> transmission optimization:</a:t>
            </a:r>
            <a:endParaRPr lang="en-US" sz="1200" b="1" kern="0" dirty="0">
              <a:solidFill>
                <a:srgbClr val="003399"/>
              </a:solidFill>
              <a:latin typeface="+mn-lt"/>
            </a:endParaRPr>
          </a:p>
          <a:p>
            <a:endParaRPr lang="en-US" sz="1200" kern="0" dirty="0" smtClean="0">
              <a:solidFill>
                <a:srgbClr val="003399"/>
              </a:solidFill>
              <a:latin typeface="+mn-lt"/>
            </a:endParaRPr>
          </a:p>
          <a:p>
            <a:r>
              <a:rPr lang="en-US" sz="1200" kern="0" dirty="0">
                <a:solidFill>
                  <a:srgbClr val="FF0000"/>
                </a:solidFill>
                <a:latin typeface="+mn-lt"/>
              </a:rPr>
              <a:t>EBIS to RFQ transmission </a:t>
            </a:r>
            <a:r>
              <a:rPr lang="en-US" sz="1200" kern="0" dirty="0">
                <a:solidFill>
                  <a:srgbClr val="003399"/>
                </a:solidFill>
                <a:latin typeface="+mn-lt"/>
              </a:rPr>
              <a:t>study (end of NSRL run, Li+3) </a:t>
            </a:r>
          </a:p>
          <a:p>
            <a:endParaRPr lang="en-US" sz="12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200" kern="0" dirty="0">
                <a:solidFill>
                  <a:srgbClr val="003399"/>
                </a:solidFill>
                <a:latin typeface="+mn-lt"/>
              </a:rPr>
              <a:t>Transmission through RFQ and </a:t>
            </a:r>
            <a:r>
              <a:rPr lang="en-US" sz="1200" kern="0" dirty="0" err="1">
                <a:solidFill>
                  <a:srgbClr val="003399"/>
                </a:solidFill>
                <a:latin typeface="+mn-lt"/>
              </a:rPr>
              <a:t>linac</a:t>
            </a:r>
            <a:r>
              <a:rPr lang="en-US" sz="1200" kern="0" dirty="0">
                <a:solidFill>
                  <a:srgbClr val="003399"/>
                </a:solidFill>
                <a:latin typeface="+mn-lt"/>
              </a:rPr>
              <a:t>: </a:t>
            </a:r>
            <a:r>
              <a:rPr lang="en-US" sz="1200" kern="0" dirty="0" smtClean="0">
                <a:solidFill>
                  <a:srgbClr val="003399"/>
                </a:solidFill>
                <a:latin typeface="+mn-lt"/>
              </a:rPr>
              <a:t>Are </a:t>
            </a:r>
            <a:r>
              <a:rPr lang="en-US" sz="1200" kern="0" dirty="0">
                <a:solidFill>
                  <a:srgbClr val="003399"/>
                </a:solidFill>
                <a:latin typeface="+mn-lt"/>
              </a:rPr>
              <a:t>in agreement with simulation (TRACK) within errors </a:t>
            </a:r>
          </a:p>
          <a:p>
            <a:endParaRPr lang="en-US" sz="1200" kern="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" y="914400"/>
            <a:ext cx="362979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648200" cy="18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7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1752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CD00C2-1A56-4915-99CF-C8EDD75E905F}" type="slidenum">
              <a:rPr lang="en-US" altLang="zh-CN" sz="1200"/>
              <a:pPr eaLnBrk="1" hangingPunct="1"/>
              <a:t>9</a:t>
            </a:fld>
            <a:endParaRPr lang="en-US" altLang="zh-CN" sz="12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</a:rPr>
              <a:t>More Intensity from AGS to RHIC </a:t>
            </a:r>
            <a:r>
              <a:rPr lang="en-US" altLang="zh-CN" dirty="0"/>
              <a:t>(</a:t>
            </a:r>
            <a:r>
              <a:rPr lang="en-US" dirty="0"/>
              <a:t>K. Zeno </a:t>
            </a:r>
            <a:r>
              <a:rPr lang="en-US" dirty="0" smtClean="0"/>
              <a:t>)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472440" y="1066800"/>
            <a:ext cx="8229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rgbClr val="003399"/>
                </a:solidFill>
                <a:latin typeface="+mn-lt"/>
              </a:rPr>
              <a:t>The bunch merge and more intensity from AGS to RHIC:</a:t>
            </a:r>
          </a:p>
          <a:p>
            <a:r>
              <a:rPr lang="en-US" sz="1400" kern="0" dirty="0">
                <a:solidFill>
                  <a:srgbClr val="003399"/>
                </a:solidFill>
                <a:latin typeface="+mn-lt"/>
              </a:rPr>
              <a:t> </a:t>
            </a:r>
          </a:p>
          <a:p>
            <a:pPr lvl="0"/>
            <a:r>
              <a:rPr lang="en-US" sz="1400" b="1" kern="0" dirty="0">
                <a:solidFill>
                  <a:srgbClr val="003399"/>
                </a:solidFill>
                <a:latin typeface="+mn-lt"/>
              </a:rPr>
              <a:t>8-&gt;4-&gt;2 merge in AGS   (Operation mode)</a:t>
            </a:r>
          </a:p>
          <a:p>
            <a:r>
              <a:rPr lang="en-US" sz="1400" kern="0" dirty="0">
                <a:solidFill>
                  <a:srgbClr val="003399"/>
                </a:solidFill>
                <a:latin typeface="+mn-lt"/>
              </a:rPr>
              <a:t> </a:t>
            </a:r>
          </a:p>
          <a:p>
            <a:pPr lvl="0"/>
            <a:r>
              <a:rPr lang="en-US" sz="1400" b="1" kern="0" dirty="0">
                <a:solidFill>
                  <a:srgbClr val="003399"/>
                </a:solidFill>
                <a:latin typeface="+mn-lt"/>
              </a:rPr>
              <a:t>12-&gt;6-&gt;2 merge in AGS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  (Solution 1: ~50% more intensity, same RHIC injection time)</a:t>
            </a:r>
          </a:p>
          <a:p>
            <a:r>
              <a:rPr lang="en-US" sz="1400" kern="0" dirty="0">
                <a:solidFill>
                  <a:srgbClr val="003399"/>
                </a:solidFill>
                <a:latin typeface="+mn-lt"/>
              </a:rPr>
              <a:t> </a:t>
            </a:r>
          </a:p>
          <a:p>
            <a:pPr lvl="1"/>
            <a:r>
              <a:rPr lang="en-US" sz="1400" kern="0" dirty="0">
                <a:solidFill>
                  <a:srgbClr val="003399"/>
                </a:solidFill>
                <a:latin typeface="+mn-lt"/>
              </a:rPr>
              <a:t>AGS cycle length need to be 7.2 sec instead of 5.2 sec.</a:t>
            </a:r>
          </a:p>
          <a:p>
            <a:pPr lvl="1"/>
            <a:r>
              <a:rPr lang="en-US" sz="1400" kern="0" dirty="0">
                <a:solidFill>
                  <a:srgbClr val="003399"/>
                </a:solidFill>
                <a:latin typeface="+mn-lt"/>
              </a:rPr>
              <a:t>2 different Booster users with lightly different merge porch energies to satisfy the PPMR constrains</a:t>
            </a:r>
          </a:p>
          <a:p>
            <a:pPr lvl="1"/>
            <a:r>
              <a:rPr lang="en-US" sz="1400" kern="0" dirty="0">
                <a:solidFill>
                  <a:srgbClr val="003399"/>
                </a:solidFill>
                <a:latin typeface="+mn-lt"/>
              </a:rPr>
              <a:t>EBIS needs to provide 12 pulses per AGS </a:t>
            </a:r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cycle (Could do this)</a:t>
            </a:r>
            <a:endParaRPr lang="en-US" sz="14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400" kern="0" dirty="0">
                <a:solidFill>
                  <a:srgbClr val="003399"/>
                </a:solidFill>
                <a:latin typeface="+mn-lt"/>
              </a:rPr>
              <a:t> </a:t>
            </a:r>
          </a:p>
          <a:p>
            <a:pPr lvl="0"/>
            <a:r>
              <a:rPr lang="en-US" sz="1400" b="1" kern="0" dirty="0">
                <a:solidFill>
                  <a:srgbClr val="003399"/>
                </a:solidFill>
                <a:latin typeface="+mn-lt"/>
              </a:rPr>
              <a:t>6-&gt;3-&gt;1 merge in AGS 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(</a:t>
            </a:r>
            <a:r>
              <a:rPr lang="en-US" sz="1400" b="1" kern="0" dirty="0">
                <a:solidFill>
                  <a:srgbClr val="FF0000"/>
                </a:solidFill>
                <a:latin typeface="+mn-lt"/>
              </a:rPr>
              <a:t>Solution 2: ~50% more intensity, twice RHIC injection </a:t>
            </a:r>
            <a:r>
              <a:rPr lang="en-US" sz="1400" b="1" kern="0" dirty="0" smtClean="0">
                <a:solidFill>
                  <a:srgbClr val="FF0000"/>
                </a:solidFill>
                <a:latin typeface="+mn-lt"/>
              </a:rPr>
              <a:t>time, Tested</a:t>
            </a:r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)</a:t>
            </a:r>
            <a:endParaRPr lang="en-US" sz="14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400" kern="0" dirty="0">
                <a:solidFill>
                  <a:srgbClr val="003399"/>
                </a:solidFill>
                <a:latin typeface="+mn-lt"/>
              </a:rPr>
              <a:t> </a:t>
            </a:r>
          </a:p>
          <a:p>
            <a:pPr lvl="0"/>
            <a:r>
              <a:rPr lang="en-US" sz="1400" kern="0" dirty="0">
                <a:solidFill>
                  <a:srgbClr val="003399"/>
                </a:solidFill>
                <a:latin typeface="+mn-lt"/>
              </a:rPr>
              <a:t>50% or less intensity, but double RHIC injection time and more </a:t>
            </a:r>
            <a:r>
              <a:rPr lang="en-US" sz="1400" kern="0" dirty="0" err="1">
                <a:solidFill>
                  <a:srgbClr val="003399"/>
                </a:solidFill>
                <a:latin typeface="+mn-lt"/>
              </a:rPr>
              <a:t>emittance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 growth</a:t>
            </a:r>
          </a:p>
          <a:p>
            <a:r>
              <a:rPr lang="en-US" sz="1400" kern="0" dirty="0">
                <a:solidFill>
                  <a:srgbClr val="003399"/>
                </a:solidFill>
                <a:latin typeface="+mn-lt"/>
              </a:rPr>
              <a:t> </a:t>
            </a:r>
          </a:p>
          <a:p>
            <a:r>
              <a:rPr lang="en-US" sz="1400" kern="0" dirty="0">
                <a:solidFill>
                  <a:srgbClr val="003399"/>
                </a:solidFill>
                <a:latin typeface="+mn-lt"/>
              </a:rPr>
              <a:t>But </a:t>
            </a:r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more 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Booster loads/transfers are merged into one bunch, less beam fit into the main h=12 buckets, more loss from squeeze ramp, more loss from bank transfer. </a:t>
            </a:r>
            <a:endParaRPr lang="en-US" sz="1400" kern="0" dirty="0" smtClean="0">
              <a:solidFill>
                <a:srgbClr val="003399"/>
              </a:solidFill>
              <a:latin typeface="+mn-lt"/>
            </a:endParaRPr>
          </a:p>
          <a:p>
            <a:endParaRPr lang="en-US" sz="1400" kern="0" dirty="0">
              <a:solidFill>
                <a:srgbClr val="003399"/>
              </a:solidFill>
              <a:latin typeface="+mn-lt"/>
            </a:endParaRPr>
          </a:p>
          <a:p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The </a:t>
            </a:r>
            <a:r>
              <a:rPr lang="en-US" sz="1400" kern="0" dirty="0">
                <a:solidFill>
                  <a:srgbClr val="003399"/>
                </a:solidFill>
                <a:latin typeface="+mn-lt"/>
              </a:rPr>
              <a:t>solution is to alleviate these problems is to make the bunch injected into the AGS 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smaller/short</a:t>
            </a:r>
            <a:r>
              <a:rPr lang="en-US" sz="1400" kern="0" dirty="0" smtClean="0">
                <a:solidFill>
                  <a:srgbClr val="003399"/>
                </a:solidFill>
                <a:latin typeface="+mn-lt"/>
              </a:rPr>
              <a:t>.</a:t>
            </a:r>
            <a:endParaRPr lang="en-US" sz="1400" kern="0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12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46445481</TotalTime>
  <Words>1282</Words>
  <Application>Microsoft Macintosh PowerPoint</Application>
  <PresentationFormat>Letter Paper (8.5x11 in)</PresentationFormat>
  <Paragraphs>273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Uslhc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Xiaofeng Gu</cp:lastModifiedBy>
  <cp:revision>3958</cp:revision>
  <cp:lastPrinted>2015-07-09T15:17:58Z</cp:lastPrinted>
  <dcterms:created xsi:type="dcterms:W3CDTF">2010-10-13T07:28:15Z</dcterms:created>
  <dcterms:modified xsi:type="dcterms:W3CDTF">2015-07-28T18:41:07Z</dcterms:modified>
</cp:coreProperties>
</file>