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4" r:id="rId2"/>
    <p:sldId id="264" r:id="rId3"/>
    <p:sldId id="278" r:id="rId4"/>
    <p:sldId id="263" r:id="rId5"/>
    <p:sldId id="261" r:id="rId6"/>
    <p:sldId id="291" r:id="rId7"/>
    <p:sldId id="290" r:id="rId8"/>
    <p:sldId id="258" r:id="rId9"/>
    <p:sldId id="260" r:id="rId10"/>
    <p:sldId id="259" r:id="rId11"/>
    <p:sldId id="265" r:id="rId12"/>
    <p:sldId id="267" r:id="rId13"/>
    <p:sldId id="294" r:id="rId14"/>
    <p:sldId id="266" r:id="rId15"/>
    <p:sldId id="268" r:id="rId16"/>
    <p:sldId id="269" r:id="rId17"/>
    <p:sldId id="271" r:id="rId18"/>
    <p:sldId id="286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1" autoAdjust="0"/>
  </p:normalViewPr>
  <p:slideViewPr>
    <p:cSldViewPr>
      <p:cViewPr varScale="1">
        <p:scale>
          <a:sx n="79" d="100"/>
          <a:sy n="79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5FBB3-E9B0-403E-B16D-21DDD71AF89D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819E2-4728-4E8D-8DDC-1FC32CB4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5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4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6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C11B-D895-4714-AF01-37B2C1DA8B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6821-64B4-4654-A0E6-9B61571A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8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ops.bnl.gov/Instrumentation/InstWiki/index.php/Instrumentation_Reloc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209800"/>
            <a:ext cx="7810500" cy="37639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Outline</a:t>
            </a:r>
          </a:p>
          <a:p>
            <a:pPr lvl="1"/>
            <a:r>
              <a:rPr lang="en-US" dirty="0" smtClean="0"/>
              <a:t>LEReC layout</a:t>
            </a:r>
          </a:p>
          <a:p>
            <a:pPr lvl="1"/>
            <a:r>
              <a:rPr lang="en-US" dirty="0" smtClean="0"/>
              <a:t>Devices to be moved, destinations &amp; champions</a:t>
            </a:r>
          </a:p>
          <a:p>
            <a:pPr lvl="1"/>
            <a:r>
              <a:rPr lang="en-US" dirty="0" smtClean="0"/>
              <a:t>Allotment drawings, before &amp; after</a:t>
            </a:r>
          </a:p>
          <a:p>
            <a:pPr lvl="2"/>
            <a:r>
              <a:rPr lang="en-US" dirty="0" smtClean="0"/>
              <a:t>Sector 1, 2 &amp; 12</a:t>
            </a:r>
          </a:p>
          <a:p>
            <a:pPr lvl="1"/>
            <a:r>
              <a:rPr lang="en-US" dirty="0" smtClean="0"/>
              <a:t>Device Descriptions</a:t>
            </a:r>
          </a:p>
          <a:p>
            <a:pPr lvl="1"/>
            <a:r>
              <a:rPr lang="en-US" dirty="0" smtClean="0"/>
              <a:t>Cost and Status</a:t>
            </a:r>
          </a:p>
          <a:p>
            <a:pPr lvl="1"/>
            <a:r>
              <a:rPr lang="en-US" dirty="0" smtClean="0"/>
              <a:t>Summary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9343" y="152400"/>
            <a:ext cx="7391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002060"/>
                </a:solidFill>
              </a:rPr>
              <a:t>IP2 Instrumentation Move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a.k.a.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Sector 1 Instrument Relocation for LEReC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8243" y="154772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5426"/>
                </a:solidFill>
              </a:rPr>
              <a:t>RHIC Run 15 Retreat</a:t>
            </a:r>
          </a:p>
          <a:p>
            <a:r>
              <a:rPr lang="en-US" sz="1400" b="1" dirty="0" smtClean="0">
                <a:solidFill>
                  <a:srgbClr val="005426"/>
                </a:solidFill>
              </a:rPr>
              <a:t>D. Gassner</a:t>
            </a:r>
            <a:r>
              <a:rPr lang="en-US" sz="1400" b="1" dirty="0">
                <a:solidFill>
                  <a:srgbClr val="005426"/>
                </a:solidFill>
              </a:rPr>
              <a:t> </a:t>
            </a:r>
            <a:r>
              <a:rPr lang="en-US" sz="1400" b="1" dirty="0" smtClean="0">
                <a:solidFill>
                  <a:srgbClr val="005426"/>
                </a:solidFill>
              </a:rPr>
              <a:t> July 28, 2015</a:t>
            </a:r>
            <a:endParaRPr lang="en-US" sz="1400" b="1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81" y="3824325"/>
            <a:ext cx="7707131" cy="22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6" b="7490"/>
          <a:stretch/>
        </p:blipFill>
        <p:spPr bwMode="auto">
          <a:xfrm>
            <a:off x="1254654" y="91440"/>
            <a:ext cx="788934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0919" y="487680"/>
            <a:ext cx="457200" cy="1981200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2343" y="4343400"/>
            <a:ext cx="457200" cy="1694624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08" y="148318"/>
            <a:ext cx="1772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5426"/>
                </a:solidFill>
              </a:rPr>
              <a:t>Sector 12</a:t>
            </a:r>
          </a:p>
          <a:p>
            <a:r>
              <a:rPr lang="en-US" sz="3200" b="1" u="sng" dirty="0" smtClean="0">
                <a:solidFill>
                  <a:srgbClr val="005426"/>
                </a:solidFill>
              </a:rPr>
              <a:t>After</a:t>
            </a:r>
            <a:endParaRPr lang="en-US" sz="3200" b="1" u="sng" dirty="0">
              <a:solidFill>
                <a:srgbClr val="00542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786" y="2813316"/>
            <a:ext cx="2346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IPMs moved from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Sector 1,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Slightly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offset to allow space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for stands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95494" y="1225536"/>
            <a:ext cx="1314054" cy="144146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57148" y="3535856"/>
            <a:ext cx="304800" cy="65514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29689" y="3048000"/>
            <a:ext cx="725769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42002" y="6477000"/>
            <a:ext cx="826806" cy="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02" y="2693212"/>
            <a:ext cx="2625146" cy="24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89" y="6161213"/>
            <a:ext cx="2944406" cy="2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17069" y="2539323"/>
            <a:ext cx="910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able tray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2209800" y="2468880"/>
            <a:ext cx="307269" cy="22433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02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ARTUS Kickers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1543" y="3355222"/>
            <a:ext cx="2154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Multi-use </a:t>
            </a:r>
            <a:r>
              <a:rPr lang="en-US" u="sng" dirty="0" err="1" smtClean="0"/>
              <a:t>Striplines</a:t>
            </a:r>
            <a:r>
              <a:rPr lang="en-US" u="sng" dirty="0" smtClean="0"/>
              <a:t>:</a:t>
            </a:r>
          </a:p>
          <a:p>
            <a:r>
              <a:rPr lang="en-US" dirty="0" smtClean="0"/>
              <a:t>Tune Meter Kickers</a:t>
            </a:r>
          </a:p>
          <a:p>
            <a:r>
              <a:rPr lang="en-US" dirty="0" smtClean="0"/>
              <a:t>Longitudinal Damper</a:t>
            </a:r>
          </a:p>
          <a:p>
            <a:r>
              <a:rPr lang="en-US" dirty="0" smtClean="0"/>
              <a:t>Injection Damper</a:t>
            </a:r>
          </a:p>
          <a:p>
            <a:r>
              <a:rPr lang="en-US" dirty="0" smtClean="0"/>
              <a:t>Gap Cleaning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5416"/>
          <a:stretch/>
        </p:blipFill>
        <p:spPr bwMode="auto">
          <a:xfrm>
            <a:off x="3352800" y="2853479"/>
            <a:ext cx="45720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291" y="762000"/>
            <a:ext cx="60160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1 </a:t>
            </a:r>
            <a:r>
              <a:rPr lang="en-US" dirty="0"/>
              <a:t>Horizontal </a:t>
            </a:r>
            <a:r>
              <a:rPr lang="en-US" dirty="0" smtClean="0"/>
              <a:t>kicker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 </a:t>
            </a:r>
            <a:r>
              <a:rPr lang="en-US" dirty="0"/>
              <a:t>Vertical </a:t>
            </a:r>
            <a:r>
              <a:rPr lang="en-US" dirty="0" smtClean="0"/>
              <a:t>kicker</a:t>
            </a:r>
            <a:endParaRPr lang="en-US" dirty="0"/>
          </a:p>
          <a:p>
            <a:r>
              <a:rPr lang="en-US" dirty="0" smtClean="0"/>
              <a:t>- Each Assembly consists of two </a:t>
            </a:r>
            <a:r>
              <a:rPr lang="en-US" dirty="0"/>
              <a:t>sets of 2 meter long </a:t>
            </a:r>
            <a:r>
              <a:rPr lang="en-US" dirty="0" smtClean="0"/>
              <a:t>strip lines</a:t>
            </a:r>
          </a:p>
          <a:p>
            <a:r>
              <a:rPr lang="en-US" i="1" dirty="0" smtClean="0"/>
              <a:t>      - </a:t>
            </a:r>
            <a:r>
              <a:rPr lang="en-US" dirty="0" smtClean="0"/>
              <a:t>7/8” and </a:t>
            </a:r>
            <a:r>
              <a:rPr lang="en-US" dirty="0"/>
              <a:t>3/8” </a:t>
            </a:r>
            <a:r>
              <a:rPr lang="en-US" dirty="0" smtClean="0"/>
              <a:t>Heliax cables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Move </a:t>
            </a:r>
            <a:r>
              <a:rPr lang="en-US" dirty="0"/>
              <a:t>to Sector 2, adjacent to existing ARTUS </a:t>
            </a:r>
            <a:r>
              <a:rPr lang="en-US" dirty="0" smtClean="0"/>
              <a:t>kickers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Their location is not very beta function sensitive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need to choose new associated BPM pick-ups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33122" y="6178449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Champion: Drees/Mernick</a:t>
            </a:r>
          </a:p>
        </p:txBody>
      </p:sp>
    </p:spTree>
    <p:extLst>
      <p:ext uri="{BB962C8B-B14F-4D97-AF65-F5344CB8AC3E}">
        <p14:creationId xmlns:p14="http://schemas.microsoft.com/office/powerpoint/2010/main" val="2547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77" y="218336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7" y="2197364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89" y="34212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Ionization Profile Monitors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3871" y="4214336"/>
            <a:ext cx="157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Horizontal IPM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8077" y="4173353"/>
            <a:ext cx="131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Vertical IPM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609600"/>
            <a:ext cx="8447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Michiko evaluated 2 options for the relocation </a:t>
            </a:r>
            <a:r>
              <a:rPr lang="en-US" dirty="0"/>
              <a:t>of BH and YV </a:t>
            </a:r>
            <a:r>
              <a:rPr lang="en-US" dirty="0" smtClean="0"/>
              <a:t>IPMs  (sector 2 or 12):</a:t>
            </a:r>
          </a:p>
          <a:p>
            <a:r>
              <a:rPr lang="en-US" dirty="0"/>
              <a:t> </a:t>
            </a:r>
            <a:r>
              <a:rPr lang="en-US" dirty="0" smtClean="0"/>
              <a:t>  - OK to move into </a:t>
            </a:r>
            <a:r>
              <a:rPr lang="en-US" b="1" dirty="0" smtClean="0"/>
              <a:t>sector </a:t>
            </a:r>
            <a:r>
              <a:rPr lang="en-US" b="1" dirty="0"/>
              <a:t>2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dirty="0" smtClean="0"/>
              <a:t>LEReC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100 GeV </a:t>
            </a:r>
            <a:r>
              <a:rPr lang="en-US" b="1" dirty="0" err="1" smtClean="0"/>
              <a:t>p+p</a:t>
            </a:r>
            <a:endParaRPr lang="en-US" dirty="0" smtClean="0"/>
          </a:p>
          <a:p>
            <a:r>
              <a:rPr lang="en-US" dirty="0" smtClean="0"/>
              <a:t>   - but need</a:t>
            </a:r>
            <a:r>
              <a:rPr lang="en-US" dirty="0"/>
              <a:t> </a:t>
            </a:r>
            <a:r>
              <a:rPr lang="en-US" dirty="0" smtClean="0"/>
              <a:t>to be located into </a:t>
            </a:r>
            <a:r>
              <a:rPr lang="en-US" b="1" dirty="0" smtClean="0"/>
              <a:t>sector </a:t>
            </a:r>
            <a:r>
              <a:rPr lang="en-US" b="1" dirty="0"/>
              <a:t>12 </a:t>
            </a:r>
            <a:r>
              <a:rPr lang="en-US" dirty="0" smtClean="0"/>
              <a:t>in order to </a:t>
            </a:r>
            <a:r>
              <a:rPr lang="en-US" dirty="0"/>
              <a:t>resolve profiles for </a:t>
            </a:r>
            <a:r>
              <a:rPr lang="en-US" b="1" dirty="0"/>
              <a:t>250 GeV </a:t>
            </a:r>
            <a:r>
              <a:rPr lang="en-US" b="1" dirty="0" err="1"/>
              <a:t>p+p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consultation with Wolfram (03/16/15), </a:t>
            </a:r>
            <a:r>
              <a:rPr lang="en-US" dirty="0">
                <a:solidFill>
                  <a:srgbClr val="C00000"/>
                </a:solidFill>
              </a:rPr>
              <a:t>IPMs will be relocated to sector </a:t>
            </a:r>
            <a:r>
              <a:rPr lang="en-US" dirty="0" smtClean="0">
                <a:solidFill>
                  <a:srgbClr val="C00000"/>
                </a:solidFill>
              </a:rPr>
              <a:t>12</a:t>
            </a:r>
          </a:p>
          <a:p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as close to Q3 where the beta function is largest.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21249" y="6211669"/>
            <a:ext cx="1645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Champion: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Tepikian/Minty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2760" y="6221291"/>
            <a:ext cx="71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J. Fite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1715" y="487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Disadvantage of moving to sector 12 is the need to</a:t>
            </a:r>
          </a:p>
          <a:p>
            <a:r>
              <a:rPr lang="en-US" dirty="0"/>
              <a:t>b</a:t>
            </a:r>
            <a:r>
              <a:rPr lang="en-US" dirty="0" smtClean="0"/>
              <a:t>ake stochastic cooling kickers &amp; pick-ups.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14215"/>
          <a:stretch/>
        </p:blipFill>
        <p:spPr bwMode="auto">
          <a:xfrm>
            <a:off x="571785" y="1081083"/>
            <a:ext cx="2515548" cy="12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89" y="34212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Ionization Profile Monitors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3871" y="4214336"/>
            <a:ext cx="157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Horizontal IPM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8077" y="4173353"/>
            <a:ext cx="131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Vertical IPM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8870" y="4590345"/>
            <a:ext cx="3922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IPM has ~30 cables, </a:t>
            </a:r>
          </a:p>
          <a:p>
            <a:r>
              <a:rPr lang="en-US" dirty="0" smtClean="0"/>
              <a:t>length will be reduced from 375’ to 275’</a:t>
            </a:r>
          </a:p>
          <a:p>
            <a:r>
              <a:rPr lang="en-US" dirty="0"/>
              <a:t>w</a:t>
            </a:r>
            <a:r>
              <a:rPr lang="en-US" dirty="0" smtClean="0"/>
              <a:t>hen moved from sector 1 to 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9603" y="2310853"/>
            <a:ext cx="263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eparate IPM stands needed with the enough offset </a:t>
            </a:r>
            <a:r>
              <a:rPr lang="en-US" sz="1400" dirty="0"/>
              <a:t>for </a:t>
            </a:r>
            <a:r>
              <a:rPr lang="en-US" sz="1400" dirty="0" smtClean="0"/>
              <a:t>clearance.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9136" y="6109878"/>
            <a:ext cx="374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Electronics will be split up in 1002, half will be moved to 1012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37415" y="6084520"/>
            <a:ext cx="1645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Champion: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Tepikian/Minty</a:t>
            </a:r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39" y="1066800"/>
            <a:ext cx="2185963" cy="18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45187" y="2572463"/>
            <a:ext cx="71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J. Fite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r="17169"/>
          <a:stretch/>
        </p:blipFill>
        <p:spPr>
          <a:xfrm>
            <a:off x="390119" y="3638593"/>
            <a:ext cx="3017520" cy="2471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-976" r="23275" b="111"/>
          <a:stretch/>
        </p:blipFill>
        <p:spPr>
          <a:xfrm>
            <a:off x="6019800" y="974581"/>
            <a:ext cx="2635230" cy="270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29135" y="3006777"/>
            <a:ext cx="2346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IPM stand design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64014" y="3784980"/>
            <a:ext cx="249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Stands being fabricated in 919B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9506" y="1454091"/>
            <a:ext cx="5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Q3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Moveable BPM &amp; LF Schottky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562600" cy="417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99" y="5692840"/>
            <a:ext cx="470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¼” heliax cables and X-Y stepper motion control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942392"/>
            <a:ext cx="50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from BI1 41m (from IP2) to 65m (closer to Q4)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6157422"/>
            <a:ext cx="317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Champions: Brown/Blaskiewicz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Triple Pick-up Assembly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105399" cy="382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2471" y="866583"/>
            <a:ext cx="318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from </a:t>
            </a:r>
            <a:r>
              <a:rPr lang="en-US" b="1" dirty="0" smtClean="0"/>
              <a:t>YO1</a:t>
            </a:r>
            <a:r>
              <a:rPr lang="en-US" dirty="0" smtClean="0"/>
              <a:t> 42m to </a:t>
            </a:r>
            <a:r>
              <a:rPr lang="en-US" b="1" dirty="0" smtClean="0"/>
              <a:t>YI2</a:t>
            </a:r>
            <a:r>
              <a:rPr lang="en-US" dirty="0" smtClean="0"/>
              <a:t> 59m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607" y="1600200"/>
            <a:ext cx="2869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BBQ </a:t>
            </a:r>
            <a:r>
              <a:rPr lang="en-US" i="1" dirty="0"/>
              <a:t>stripline pick-up (1m) </a:t>
            </a:r>
            <a:endParaRPr lang="en-US" i="1" dirty="0" smtClean="0"/>
          </a:p>
          <a:p>
            <a:r>
              <a:rPr lang="en-US" i="1" dirty="0"/>
              <a:t>Quad pick-up (0.25m)</a:t>
            </a:r>
            <a:endParaRPr lang="en-US" dirty="0"/>
          </a:p>
          <a:p>
            <a:r>
              <a:rPr lang="en-US" i="1" dirty="0" smtClean="0"/>
              <a:t>Head-Tail </a:t>
            </a:r>
            <a:r>
              <a:rPr lang="en-US" i="1" dirty="0"/>
              <a:t>pick-up (1m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6164415"/>
            <a:ext cx="398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Champions: Minty/Marusic/Blaskiewicz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03" y="2895600"/>
            <a:ext cx="2618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Moving to YI2 </a:t>
            </a:r>
            <a:r>
              <a:rPr lang="en-US" sz="1400" dirty="0"/>
              <a:t>allows shorter cable </a:t>
            </a:r>
            <a:r>
              <a:rPr lang="en-US" sz="1400" dirty="0" smtClean="0"/>
              <a:t>lengths from 1002A than moving towards </a:t>
            </a:r>
            <a:r>
              <a:rPr lang="en-US" sz="1400" dirty="0"/>
              <a:t>YO1 </a:t>
            </a:r>
            <a:r>
              <a:rPr lang="en-US" sz="1400" dirty="0" smtClean="0"/>
              <a:t>Q4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45854" y="5323508"/>
            <a:ext cx="470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¼” heliax cables and X-Y stepper motion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41" y="3810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BBQ Kicker (1m strip line) &amp; Quad Pick-Up (0.25m)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r="12680"/>
          <a:stretch/>
        </p:blipFill>
        <p:spPr>
          <a:xfrm>
            <a:off x="2819400" y="2143683"/>
            <a:ext cx="4572000" cy="337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6768" y="1770782"/>
            <a:ext cx="311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Base-Band Tune Stripline Kicker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564781"/>
            <a:ext cx="184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3/8” heliax cables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9559" y="1169085"/>
            <a:ext cx="698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BBQ </a:t>
            </a:r>
            <a:r>
              <a:rPr lang="en-US" dirty="0" smtClean="0"/>
              <a:t>Kicker &amp; Quad Pick-up move together from  ~</a:t>
            </a:r>
            <a:r>
              <a:rPr lang="en-US" b="1" dirty="0" smtClean="0"/>
              <a:t>YO1</a:t>
            </a:r>
            <a:r>
              <a:rPr lang="en-US" dirty="0" smtClean="0"/>
              <a:t> </a:t>
            </a:r>
            <a:r>
              <a:rPr lang="en-US" dirty="0" smtClean="0"/>
              <a:t>40m to </a:t>
            </a:r>
            <a:r>
              <a:rPr lang="en-US" dirty="0" smtClean="0"/>
              <a:t>~</a:t>
            </a:r>
            <a:r>
              <a:rPr lang="en-US" b="1" dirty="0" smtClean="0"/>
              <a:t>YI2</a:t>
            </a:r>
            <a:r>
              <a:rPr lang="en-US" dirty="0" smtClean="0"/>
              <a:t> </a:t>
            </a:r>
            <a:r>
              <a:rPr lang="en-US" dirty="0" smtClean="0"/>
              <a:t>56m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3137" y="6185064"/>
            <a:ext cx="359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Champion: Mernick/Minty/Marusic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607" y="3345455"/>
            <a:ext cx="2618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Moving to YI2 </a:t>
            </a:r>
            <a:r>
              <a:rPr lang="en-US" sz="1400" dirty="0"/>
              <a:t>allows shorter cable </a:t>
            </a:r>
            <a:r>
              <a:rPr lang="en-US" sz="1400" dirty="0" smtClean="0"/>
              <a:t>lengths from 1002A than moving towards </a:t>
            </a:r>
            <a:r>
              <a:rPr lang="en-US" sz="1400" dirty="0"/>
              <a:t>YO1 </a:t>
            </a:r>
            <a:r>
              <a:rPr lang="en-US" sz="1400" dirty="0" smtClean="0"/>
              <a:t>Q4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87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Cable Tray Waterfall (Sector 1, near Q3)</a:t>
            </a:r>
            <a:endParaRPr lang="en-US" sz="3600" dirty="0"/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81035"/>
            <a:ext cx="3440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Cables will be rerouted in new tray</a:t>
            </a:r>
          </a:p>
          <a:p>
            <a:r>
              <a:rPr lang="en-US" dirty="0" smtClean="0"/>
              <a:t>- Power supply</a:t>
            </a:r>
          </a:p>
          <a:p>
            <a:r>
              <a:rPr lang="en-US" dirty="0" smtClean="0"/>
              <a:t>- Vacuum</a:t>
            </a:r>
          </a:p>
          <a:p>
            <a:r>
              <a:rPr lang="en-US" dirty="0" smtClean="0"/>
              <a:t>- Instrumentation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Cryo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29424" y="36576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132408"/>
            <a:ext cx="1828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Dave Phillips </a:t>
            </a:r>
            <a:r>
              <a:rPr lang="en-US" sz="1400" dirty="0" smtClean="0"/>
              <a:t>working on </a:t>
            </a:r>
            <a:r>
              <a:rPr lang="en-US" sz="1400" dirty="0"/>
              <a:t>placing two trays: one against the triplet on the inside of the ring and one against the DX inside of the ring. </a:t>
            </a:r>
          </a:p>
        </p:txBody>
      </p:sp>
    </p:spTree>
    <p:extLst>
      <p:ext uri="{BB962C8B-B14F-4D97-AF65-F5344CB8AC3E}">
        <p14:creationId xmlns:p14="http://schemas.microsoft.com/office/powerpoint/2010/main" val="14744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&amp;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" y="304800"/>
            <a:ext cx="8610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Materials cost: 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1900" b="1" dirty="0" smtClean="0"/>
              <a:t>Stand costs:</a:t>
            </a:r>
          </a:p>
          <a:p>
            <a:pPr marL="400050" lvl="1" indent="0">
              <a:buNone/>
            </a:pPr>
            <a:r>
              <a:rPr lang="en-US" sz="1600" dirty="0" smtClean="0"/>
              <a:t> IPMs $15k</a:t>
            </a:r>
          </a:p>
          <a:p>
            <a:pPr marL="4000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~$10-20k? for other stand parts (elevation changes)</a:t>
            </a:r>
          </a:p>
          <a:p>
            <a:pPr marL="400050" lvl="1" indent="0">
              <a:buNone/>
            </a:pPr>
            <a:r>
              <a:rPr lang="en-US" sz="1600" dirty="0" smtClean="0"/>
              <a:t>Sector </a:t>
            </a:r>
            <a:r>
              <a:rPr lang="en-US" sz="1600" dirty="0"/>
              <a:t>12 &amp; 1 beam height is </a:t>
            </a:r>
            <a:r>
              <a:rPr lang="en-US" sz="1600" b="1" dirty="0" smtClean="0"/>
              <a:t>50”</a:t>
            </a:r>
            <a:r>
              <a:rPr lang="en-US" sz="1600" dirty="0" smtClean="0"/>
              <a:t>, Sector </a:t>
            </a:r>
            <a:r>
              <a:rPr lang="en-US" sz="1600" dirty="0"/>
              <a:t>2 beam height </a:t>
            </a:r>
            <a:r>
              <a:rPr lang="en-US" sz="1600" b="1" dirty="0" smtClean="0"/>
              <a:t>68”</a:t>
            </a:r>
            <a:endParaRPr lang="en-US" sz="1600" b="1" dirty="0"/>
          </a:p>
          <a:p>
            <a:pPr marL="0" indent="0">
              <a:buNone/>
            </a:pPr>
            <a:r>
              <a:rPr lang="en-US" sz="1900" b="1" dirty="0" smtClean="0"/>
              <a:t>Cables:</a:t>
            </a:r>
          </a:p>
          <a:p>
            <a:pPr marL="0" indent="0">
              <a:buNone/>
            </a:pPr>
            <a:r>
              <a:rPr lang="en-US" sz="1600" dirty="0" smtClean="0"/>
              <a:t>Majority </a:t>
            </a:r>
            <a:r>
              <a:rPr lang="en-US" sz="1600" dirty="0"/>
              <a:t>of cables will be </a:t>
            </a:r>
            <a:r>
              <a:rPr lang="en-US" sz="1600" dirty="0" smtClean="0"/>
              <a:t>reused, otherwise removed, except for 7/8 heliax.</a:t>
            </a:r>
          </a:p>
          <a:p>
            <a:pPr marL="114300" indent="0">
              <a:buNone/>
            </a:pPr>
            <a:r>
              <a:rPr lang="en-US" sz="1600" dirty="0" smtClean="0"/>
              <a:t>~$</a:t>
            </a:r>
            <a:r>
              <a:rPr lang="en-US" sz="1600" dirty="0"/>
              <a:t>6k for new 7/8” heliax cables for the ARTUS </a:t>
            </a:r>
            <a:r>
              <a:rPr lang="en-US" sz="1600" dirty="0" smtClean="0"/>
              <a:t>system in sector 2.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 smtClean="0"/>
              <a:t>&lt; $</a:t>
            </a:r>
            <a:r>
              <a:rPr lang="en-US" sz="1600" dirty="0"/>
              <a:t>10k for remaining cables and connectors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2400" b="1" u="sng" dirty="0" smtClean="0"/>
              <a:t>Status:</a:t>
            </a:r>
          </a:p>
          <a:p>
            <a:pPr lvl="1"/>
            <a:r>
              <a:rPr lang="en-US" sz="1500" dirty="0" smtClean="0"/>
              <a:t>Good progress with sector 1 beamline disassembly.</a:t>
            </a:r>
          </a:p>
          <a:p>
            <a:pPr lvl="1"/>
            <a:r>
              <a:rPr lang="en-US" sz="1500" dirty="0" smtClean="0"/>
              <a:t>Vacuum group (Dan W.) working on chambers, bellows, transitions designs, etc…</a:t>
            </a:r>
          </a:p>
          <a:p>
            <a:pPr lvl="1"/>
            <a:r>
              <a:rPr lang="en-US" sz="1500" dirty="0" smtClean="0"/>
              <a:t>IPMs removed (will get new MCPs), IPM electronics being reconfigured, stands being fabricated.</a:t>
            </a:r>
          </a:p>
          <a:p>
            <a:pPr lvl="1"/>
            <a:r>
              <a:rPr lang="en-US" sz="1500" dirty="0" smtClean="0"/>
              <a:t>Cable tray water fall effort is underway, many groups involved.</a:t>
            </a:r>
          </a:p>
          <a:p>
            <a:pPr lvl="1"/>
            <a:r>
              <a:rPr lang="en-US" sz="1500" dirty="0" smtClean="0"/>
              <a:t>As technicians and parts are available, remaining devices will be moved.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7955"/>
            <a:ext cx="2522707" cy="1420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9400" y="1898147"/>
            <a:ext cx="224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Open spaces in sector 1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05924"/>
            <a:ext cx="2534872" cy="14270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56974" y="3681495"/>
            <a:ext cx="196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Open spaces in sector 1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0" y="5257800"/>
            <a:ext cx="2541670" cy="1430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21" y="5257800"/>
            <a:ext cx="2560983" cy="1441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8231" y="6417517"/>
            <a:ext cx="224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IPM chambers in 919B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6379423"/>
            <a:ext cx="1981200" cy="30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IPM magnets in 919B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04" y="5268672"/>
            <a:ext cx="2541670" cy="14308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99504" y="6391761"/>
            <a:ext cx="277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Triple pick-up moved to sector 2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860235" y="2962869"/>
            <a:ext cx="1449366" cy="71862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360"/>
            <a:ext cx="8229600" cy="507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32385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Relocation underway</a:t>
            </a:r>
          </a:p>
          <a:p>
            <a:pPr lvl="1"/>
            <a:r>
              <a:rPr lang="en-US" sz="2000" dirty="0" smtClean="0"/>
              <a:t>Good progress so far</a:t>
            </a:r>
          </a:p>
          <a:p>
            <a:r>
              <a:rPr lang="en-US" sz="2000" dirty="0" smtClean="0"/>
              <a:t>Bake-outs </a:t>
            </a:r>
            <a:r>
              <a:rPr lang="en-US" sz="2000" dirty="0"/>
              <a:t>needed in sectors 12, 1 &amp; </a:t>
            </a:r>
            <a:r>
              <a:rPr lang="en-US" sz="2000" dirty="0" smtClean="0"/>
              <a:t>2</a:t>
            </a:r>
            <a:endParaRPr lang="en-US" sz="2000" dirty="0"/>
          </a:p>
          <a:p>
            <a:r>
              <a:rPr lang="en-US" sz="2000" dirty="0" smtClean="0"/>
              <a:t>Time for check-out and recommissioning (with beam) of relocated equipment needed before next run.</a:t>
            </a:r>
          </a:p>
          <a:p>
            <a:r>
              <a:rPr lang="en-US" sz="2000" dirty="0" smtClean="0"/>
              <a:t>Wiki page available for relocation details: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www.cadops.bnl.gov/Instrumentation/InstWiki/index.php/Instrumentation_Relocation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335094"/>
            <a:ext cx="6803607" cy="500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7105" y="6349348"/>
            <a:ext cx="165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A. Fedotov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709151"/>
            <a:ext cx="762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25m</a:t>
            </a:r>
            <a:r>
              <a:rPr lang="en-US" b="1" dirty="0" smtClean="0">
                <a:solidFill>
                  <a:srgbClr val="0070C0"/>
                </a:solidFill>
              </a:rPr>
              <a:t> of RHIC transport (from 39-64m from IP2) </a:t>
            </a:r>
            <a:r>
              <a:rPr lang="en-US" b="1" dirty="0" smtClean="0">
                <a:solidFill>
                  <a:srgbClr val="FF0000"/>
                </a:solidFill>
              </a:rPr>
              <a:t>needs to be cleared out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soon after Run15 ends so the LEReC beam lines can be installed.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0235" y="3004066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39m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4724400"/>
            <a:ext cx="638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64m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44803" y="3188732"/>
            <a:ext cx="2798971" cy="161148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62000" y="4823"/>
            <a:ext cx="7391400" cy="680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</a:rPr>
              <a:t>Sector 1 Instrument Relocation for LEReC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23"/>
            <a:ext cx="7391400" cy="68097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Sector 1 Instrument Relocation for LEReC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91440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Systems in the LEReC Region (39m - 64m) to be Relocated </a:t>
            </a:r>
            <a:r>
              <a:rPr lang="en-US" b="1" u="sng" dirty="0"/>
              <a:t> 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endParaRPr lang="en-US" b="1" u="sng" dirty="0" smtClean="0">
              <a:solidFill>
                <a:schemeClr val="accent6"/>
              </a:solidFill>
            </a:endParaRPr>
          </a:p>
          <a:p>
            <a:endParaRPr lang="en-US" sz="1600" b="1" u="sng" dirty="0" smtClean="0">
              <a:solidFill>
                <a:srgbClr val="0070C0"/>
              </a:solidFill>
            </a:endParaRPr>
          </a:p>
          <a:p>
            <a:r>
              <a:rPr lang="en-US" sz="1600" b="1" u="sng" dirty="0">
                <a:solidFill>
                  <a:srgbClr val="C00000"/>
                </a:solidFill>
              </a:rPr>
              <a:t>8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>
                <a:solidFill>
                  <a:srgbClr val="C00000"/>
                </a:solidFill>
              </a:rPr>
              <a:t>assemblies </a:t>
            </a:r>
            <a:r>
              <a:rPr lang="en-US" sz="1600" b="1" u="sng" dirty="0" smtClean="0">
                <a:solidFill>
                  <a:srgbClr val="C00000"/>
                </a:solidFill>
              </a:rPr>
              <a:t>in Sector 1 </a:t>
            </a:r>
            <a:r>
              <a:rPr lang="en-US" sz="1600" dirty="0" smtClean="0">
                <a:solidFill>
                  <a:srgbClr val="C00000"/>
                </a:solidFill>
              </a:rPr>
              <a:t>	</a:t>
            </a:r>
            <a:r>
              <a:rPr lang="en-US" sz="1600" b="1" u="sng" dirty="0" smtClean="0">
                <a:solidFill>
                  <a:srgbClr val="C00000"/>
                </a:solidFill>
              </a:rPr>
              <a:t>New Location</a:t>
            </a:r>
            <a:r>
              <a:rPr lang="en-US" sz="1600" b="1" dirty="0" smtClean="0">
                <a:solidFill>
                  <a:srgbClr val="C00000"/>
                </a:solidFill>
              </a:rPr>
              <a:t>	</a:t>
            </a:r>
            <a:r>
              <a:rPr lang="en-US" sz="1600" b="1" u="sng" dirty="0" smtClean="0">
                <a:solidFill>
                  <a:srgbClr val="C00000"/>
                </a:solidFill>
              </a:rPr>
              <a:t>Champions</a:t>
            </a:r>
            <a:r>
              <a:rPr lang="en-US" sz="1600" b="1" dirty="0" smtClean="0">
                <a:solidFill>
                  <a:srgbClr val="C00000"/>
                </a:solidFill>
              </a:rPr>
              <a:t>		</a:t>
            </a:r>
            <a:r>
              <a:rPr lang="en-US" sz="1600" b="1" u="sng" dirty="0" smtClean="0">
                <a:solidFill>
                  <a:srgbClr val="C00000"/>
                </a:solidFill>
              </a:rPr>
              <a:t>Approved </a:t>
            </a:r>
            <a:endParaRPr lang="en-US" sz="1400" u="sng" dirty="0" smtClean="0">
              <a:solidFill>
                <a:srgbClr val="C00000"/>
              </a:solidFill>
            </a:endParaRPr>
          </a:p>
          <a:p>
            <a:r>
              <a:rPr lang="en-US" sz="1400" b="1" dirty="0" smtClean="0"/>
              <a:t>   ARTUS Kickers </a:t>
            </a:r>
            <a:r>
              <a:rPr lang="en-US" sz="1400" b="1" dirty="0"/>
              <a:t>	</a:t>
            </a:r>
            <a:r>
              <a:rPr lang="en-US" sz="1400" dirty="0" smtClean="0"/>
              <a:t>	</a:t>
            </a:r>
            <a:r>
              <a:rPr lang="en-US" sz="1400" b="1" dirty="0" smtClean="0"/>
              <a:t>Sector 2</a:t>
            </a:r>
            <a:r>
              <a:rPr lang="en-US" sz="1400" b="1" dirty="0" smtClean="0">
                <a:solidFill>
                  <a:srgbClr val="00B050"/>
                </a:solidFill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</a:rPr>
              <a:t>Vert</a:t>
            </a:r>
            <a:r>
              <a:rPr lang="en-US" sz="1400" b="1" dirty="0" smtClean="0"/>
              <a:t>,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Horiz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/>
              <a:t>	</a:t>
            </a:r>
            <a:r>
              <a:rPr lang="en-US" sz="1400" b="1" dirty="0" smtClean="0"/>
              <a:t>Drees</a:t>
            </a:r>
            <a:r>
              <a:rPr lang="en-US" sz="1400" dirty="0" smtClean="0"/>
              <a:t>			</a:t>
            </a:r>
            <a:r>
              <a:rPr lang="en-US" sz="1400" b="1" dirty="0" smtClean="0">
                <a:solidFill>
                  <a:srgbClr val="FF0000"/>
                </a:solidFill>
              </a:rPr>
              <a:t>Drees/Mernick</a:t>
            </a:r>
            <a:endParaRPr lang="en-US" sz="1400" dirty="0" smtClean="0"/>
          </a:p>
          <a:p>
            <a:r>
              <a:rPr lang="en-US" sz="1400" b="1" dirty="0" smtClean="0"/>
              <a:t>   Ionization Profile Monitors </a:t>
            </a:r>
            <a:r>
              <a:rPr lang="en-US" sz="1400" b="1" dirty="0"/>
              <a:t>	</a:t>
            </a:r>
            <a:r>
              <a:rPr lang="en-US" sz="1400" b="1" dirty="0" smtClean="0"/>
              <a:t>Sector 12</a:t>
            </a:r>
            <a:r>
              <a:rPr lang="en-US" sz="1400" b="1" dirty="0" smtClean="0">
                <a:solidFill>
                  <a:srgbClr val="00B050"/>
                </a:solidFill>
              </a:rPr>
              <a:t>,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Vert</a:t>
            </a:r>
            <a:r>
              <a:rPr lang="en-US" sz="1400" b="1" dirty="0"/>
              <a:t>, </a:t>
            </a:r>
            <a:r>
              <a:rPr lang="en-US" sz="1400" b="1" dirty="0" err="1">
                <a:solidFill>
                  <a:srgbClr val="0070C0"/>
                </a:solidFill>
              </a:rPr>
              <a:t>Horiz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/>
              <a:t>	</a:t>
            </a:r>
            <a:r>
              <a:rPr lang="en-US" sz="1400" b="1" dirty="0" smtClean="0"/>
              <a:t>Tepikian			</a:t>
            </a:r>
            <a:r>
              <a:rPr lang="en-US" sz="1400" b="1" dirty="0" smtClean="0">
                <a:solidFill>
                  <a:srgbClr val="FF0000"/>
                </a:solidFill>
              </a:rPr>
              <a:t>Tepikian/Minty</a:t>
            </a:r>
            <a:endParaRPr lang="en-US" sz="1400" dirty="0" smtClean="0"/>
          </a:p>
          <a:p>
            <a:r>
              <a:rPr lang="en-US" sz="1400" b="1" dirty="0" smtClean="0"/>
              <a:t>   </a:t>
            </a:r>
            <a:r>
              <a:rPr lang="en-US" sz="1400" b="1" dirty="0" smtClean="0">
                <a:solidFill>
                  <a:srgbClr val="0070C0"/>
                </a:solidFill>
              </a:rPr>
              <a:t>Moveable BPM &amp; LF Schottky</a:t>
            </a:r>
            <a:r>
              <a:rPr lang="en-US" sz="1400" dirty="0" smtClean="0">
                <a:solidFill>
                  <a:srgbClr val="0070C0"/>
                </a:solidFill>
              </a:rPr>
              <a:t>	</a:t>
            </a:r>
            <a:r>
              <a:rPr lang="en-US" sz="1400" b="1" dirty="0" smtClean="0">
                <a:solidFill>
                  <a:srgbClr val="0070C0"/>
                </a:solidFill>
              </a:rPr>
              <a:t>Sector </a:t>
            </a:r>
            <a:r>
              <a:rPr lang="en-US" sz="1400" b="1" dirty="0">
                <a:solidFill>
                  <a:srgbClr val="0070C0"/>
                </a:solidFill>
              </a:rPr>
              <a:t>1 (closer to Q4) </a:t>
            </a:r>
            <a:r>
              <a:rPr lang="en-US" sz="1400" dirty="0" smtClean="0"/>
              <a:t>	</a:t>
            </a:r>
            <a:r>
              <a:rPr lang="en-US" sz="1400" b="1" dirty="0" smtClean="0"/>
              <a:t>Brown/Blaskiewicz		</a:t>
            </a:r>
            <a:r>
              <a:rPr lang="en-US" sz="1400" b="1" dirty="0" smtClean="0">
                <a:solidFill>
                  <a:srgbClr val="FF0000"/>
                </a:solidFill>
              </a:rPr>
              <a:t>Brown/Blaskiewicz</a:t>
            </a:r>
            <a:endParaRPr lang="en-US" sz="1400" dirty="0" smtClean="0"/>
          </a:p>
          <a:p>
            <a:r>
              <a:rPr lang="en-US" sz="1400" b="1" dirty="0" smtClean="0"/>
              <a:t>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BBQ Kicker &amp; Quad Pick-up  </a:t>
            </a:r>
            <a:r>
              <a:rPr lang="en-US" sz="1400" b="1" dirty="0" smtClean="0"/>
              <a:t>	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Sector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/>
              <a:t>		</a:t>
            </a:r>
            <a:r>
              <a:rPr lang="en-US" sz="1400" b="1" dirty="0" smtClean="0"/>
              <a:t>Marusic			</a:t>
            </a:r>
            <a:r>
              <a:rPr lang="en-US" sz="1400" b="1" dirty="0" smtClean="0">
                <a:solidFill>
                  <a:srgbClr val="FF0000"/>
                </a:solidFill>
              </a:rPr>
              <a:t>Minty/Mernick</a:t>
            </a:r>
            <a:endParaRPr lang="en-US" sz="1400" dirty="0" smtClean="0"/>
          </a:p>
          <a:p>
            <a:r>
              <a:rPr lang="en-US" sz="1400" b="1" dirty="0" smtClean="0"/>
              <a:t>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Triple Purpose Pick-Up </a:t>
            </a:r>
            <a:r>
              <a:rPr lang="en-US" sz="1400" b="1" dirty="0" smtClean="0"/>
              <a:t>	</a:t>
            </a:r>
            <a:r>
              <a:rPr lang="en-US" sz="1400" dirty="0" smtClean="0"/>
              <a:t>	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Sector 2</a:t>
            </a:r>
            <a:r>
              <a:rPr lang="en-US" sz="1400" dirty="0" smtClean="0"/>
              <a:t>		</a:t>
            </a:r>
            <a:r>
              <a:rPr lang="en-US" sz="1400" b="1" dirty="0" smtClean="0"/>
              <a:t>Minty/Marusic/Blaskiewicz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Mernick/Blaskiewicz</a:t>
            </a:r>
            <a:endParaRPr lang="en-US" sz="1400" b="1" dirty="0"/>
          </a:p>
          <a:p>
            <a:r>
              <a:rPr lang="en-US" sz="1400" b="1" dirty="0" smtClean="0"/>
              <a:t>   </a:t>
            </a:r>
            <a:r>
              <a:rPr lang="en-US" sz="1400" b="1" dirty="0" smtClean="0">
                <a:solidFill>
                  <a:srgbClr val="0070C0"/>
                </a:solidFill>
              </a:rPr>
              <a:t>Hybrid Kicker		Sector 2</a:t>
            </a:r>
            <a:r>
              <a:rPr lang="en-US" sz="1400" b="1" dirty="0" smtClean="0"/>
              <a:t>		Minty 			</a:t>
            </a:r>
            <a:r>
              <a:rPr lang="en-US" sz="1400" b="1" dirty="0" smtClean="0">
                <a:solidFill>
                  <a:srgbClr val="FF0000"/>
                </a:solidFill>
              </a:rPr>
              <a:t>Mernick/Minty</a:t>
            </a:r>
            <a:endParaRPr lang="en-US" sz="1400" b="1" dirty="0"/>
          </a:p>
          <a:p>
            <a:r>
              <a:rPr lang="en-US" sz="1400" b="1" dirty="0" smtClean="0"/>
              <a:t>Cable Tray Waterfall</a:t>
            </a:r>
          </a:p>
          <a:p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00" dirty="0" smtClean="0"/>
          </a:p>
          <a:p>
            <a:r>
              <a:rPr lang="en-US" b="1" u="sng" dirty="0"/>
              <a:t>Systems to be Removed </a:t>
            </a:r>
            <a:r>
              <a:rPr lang="en-US" b="1" u="sng" dirty="0" smtClean="0"/>
              <a:t>(no longer needed)</a:t>
            </a:r>
          </a:p>
          <a:p>
            <a:r>
              <a:rPr lang="en-US" sz="1400" b="1" dirty="0" smtClean="0"/>
              <a:t>Electron </a:t>
            </a:r>
            <a:r>
              <a:rPr lang="en-US" sz="1400" b="1" dirty="0"/>
              <a:t>Detectors (8)				</a:t>
            </a:r>
            <a:r>
              <a:rPr lang="en-US" sz="1400" b="1" dirty="0" smtClean="0"/>
              <a:t>Zhang/Blaskiewicz		</a:t>
            </a:r>
            <a:r>
              <a:rPr lang="en-US" sz="1400" b="1" dirty="0" smtClean="0">
                <a:solidFill>
                  <a:srgbClr val="FF0000"/>
                </a:solidFill>
              </a:rPr>
              <a:t>Zhang/Fischer/</a:t>
            </a:r>
            <a:r>
              <a:rPr lang="en-US" sz="1400" b="1" dirty="0" err="1" smtClean="0">
                <a:solidFill>
                  <a:srgbClr val="FF0000"/>
                </a:solidFill>
              </a:rPr>
              <a:t>Blask</a:t>
            </a:r>
            <a:r>
              <a:rPr lang="en-US" sz="1400" b="1" dirty="0" smtClean="0">
                <a:solidFill>
                  <a:srgbClr val="FF0000"/>
                </a:solidFill>
              </a:rPr>
              <a:t>…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/>
              <a:t>Luminescence </a:t>
            </a:r>
            <a:r>
              <a:rPr lang="en-US" sz="1400" b="1" dirty="0"/>
              <a:t>Monitor Cross at B02 53.1m 		</a:t>
            </a:r>
            <a:r>
              <a:rPr lang="en-US" sz="1400" b="1" dirty="0" smtClean="0"/>
              <a:t>Minty			</a:t>
            </a:r>
            <a:r>
              <a:rPr lang="en-US" sz="1400" b="1" dirty="0" smtClean="0">
                <a:solidFill>
                  <a:srgbClr val="FF0000"/>
                </a:solidFill>
              </a:rPr>
              <a:t>Minty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/>
              <a:t>Stochastic Cooling Ceramic </a:t>
            </a:r>
            <a:r>
              <a:rPr lang="en-US" sz="1400" b="1" dirty="0" smtClean="0"/>
              <a:t>Pick-Ups [</a:t>
            </a:r>
            <a:r>
              <a:rPr lang="en-US" sz="1400" b="1" dirty="0"/>
              <a:t>6-9 GHz] </a:t>
            </a:r>
            <a:r>
              <a:rPr lang="en-US" sz="1400" b="1" dirty="0" smtClean="0"/>
              <a:t>sector 1 &amp; 2</a:t>
            </a:r>
            <a:r>
              <a:rPr lang="en-US" sz="1400" dirty="0"/>
              <a:t>	</a:t>
            </a:r>
            <a:r>
              <a:rPr lang="en-US" sz="1400" b="1" dirty="0" smtClean="0"/>
              <a:t>Mernick/Brennan/Blaskiewicz	</a:t>
            </a:r>
            <a:r>
              <a:rPr lang="en-US" sz="1400" b="1" dirty="0" smtClean="0">
                <a:solidFill>
                  <a:srgbClr val="FF0000"/>
                </a:solidFill>
              </a:rPr>
              <a:t>Mernick/Blaskiewicz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600" b="1" u="sng" dirty="0"/>
              <a:t>Relocation plan based on:</a:t>
            </a:r>
          </a:p>
          <a:p>
            <a:pPr lvl="1"/>
            <a:r>
              <a:rPr lang="en-US" sz="1600" b="1" dirty="0"/>
              <a:t>M</a:t>
            </a:r>
            <a:r>
              <a:rPr lang="en-US" sz="1600" b="1" dirty="0" smtClean="0"/>
              <a:t>achine </a:t>
            </a:r>
            <a:r>
              <a:rPr lang="en-US" sz="1600" b="1" dirty="0"/>
              <a:t>lattice</a:t>
            </a:r>
          </a:p>
          <a:p>
            <a:pPr lvl="1"/>
            <a:r>
              <a:rPr lang="en-US" sz="1600" b="1" dirty="0"/>
              <a:t>A</a:t>
            </a:r>
            <a:r>
              <a:rPr lang="en-US" sz="1600" b="1" dirty="0" smtClean="0"/>
              <a:t>vailable </a:t>
            </a:r>
            <a:r>
              <a:rPr lang="en-US" sz="1600" b="1" dirty="0"/>
              <a:t>space</a:t>
            </a:r>
          </a:p>
          <a:p>
            <a:pPr lvl="1"/>
            <a:r>
              <a:rPr lang="en-US" sz="1600" b="1" dirty="0"/>
              <a:t>M</a:t>
            </a:r>
            <a:r>
              <a:rPr lang="en-US" sz="1600" b="1" dirty="0" smtClean="0"/>
              <a:t>inimizing </a:t>
            </a:r>
            <a:r>
              <a:rPr lang="en-US" sz="1600" b="1" dirty="0"/>
              <a:t>cable lengths</a:t>
            </a:r>
          </a:p>
          <a:p>
            <a:pPr lvl="1"/>
            <a:r>
              <a:rPr lang="en-US" sz="1600" b="1" dirty="0"/>
              <a:t>R</a:t>
            </a:r>
            <a:r>
              <a:rPr lang="en-US" sz="1600" b="1" dirty="0" smtClean="0"/>
              <a:t>emove </a:t>
            </a:r>
            <a:r>
              <a:rPr lang="en-US" sz="1600" b="1" dirty="0"/>
              <a:t>unneeded </a:t>
            </a:r>
            <a:r>
              <a:rPr lang="en-US" sz="1600" b="1" dirty="0" smtClean="0"/>
              <a:t>devices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All electronics remain in 1002 except for the 2 IPMs moving to sector 12 (1012)</a:t>
            </a:r>
          </a:p>
          <a:p>
            <a:pPr lvl="1"/>
            <a:endParaRPr lang="en-US" sz="1600" b="1" dirty="0"/>
          </a:p>
          <a:p>
            <a:r>
              <a:rPr lang="en-US" sz="1400" b="1" dirty="0" smtClean="0">
                <a:solidFill>
                  <a:srgbClr val="FF0000"/>
                </a:solidFill>
              </a:rPr>
              <a:t>							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533400"/>
            <a:ext cx="1965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5426"/>
                </a:solidFill>
              </a:rPr>
              <a:t>July 28, 2015</a:t>
            </a:r>
            <a:endParaRPr lang="en-US" sz="1200" b="1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5410200" cy="31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Next six slides are the Allotment Drawings</a:t>
            </a:r>
          </a:p>
          <a:p>
            <a:pPr lvl="1"/>
            <a:r>
              <a:rPr lang="en-US" sz="1600" b="1" dirty="0" smtClean="0"/>
              <a:t>Sector 1 Blue before and after</a:t>
            </a:r>
          </a:p>
          <a:p>
            <a:pPr lvl="1"/>
            <a:r>
              <a:rPr lang="en-US" sz="1600" b="1" dirty="0" smtClean="0"/>
              <a:t>Sect</a:t>
            </a:r>
            <a:r>
              <a:rPr lang="en-US" sz="1600" b="1" dirty="0"/>
              <a:t>or 1 </a:t>
            </a:r>
            <a:r>
              <a:rPr lang="en-US" sz="1600" b="1" dirty="0" smtClean="0"/>
              <a:t>Yellow before and after</a:t>
            </a:r>
          </a:p>
          <a:p>
            <a:pPr lvl="1"/>
            <a:endParaRPr lang="en-US" sz="1600" b="1" dirty="0" smtClean="0"/>
          </a:p>
          <a:p>
            <a:pPr lvl="1"/>
            <a:r>
              <a:rPr lang="en-US" sz="1600" b="1" dirty="0"/>
              <a:t>Sector </a:t>
            </a:r>
            <a:r>
              <a:rPr lang="en-US" sz="1600" b="1" dirty="0" smtClean="0"/>
              <a:t>2 </a:t>
            </a:r>
            <a:r>
              <a:rPr lang="en-US" sz="1600" b="1" dirty="0"/>
              <a:t>Before Relocation</a:t>
            </a:r>
          </a:p>
          <a:p>
            <a:pPr lvl="1"/>
            <a:r>
              <a:rPr lang="en-US" sz="1600" b="1" dirty="0" smtClean="0"/>
              <a:t>Sector 2 </a:t>
            </a:r>
            <a:r>
              <a:rPr lang="en-US" sz="1600" b="1" dirty="0"/>
              <a:t>After </a:t>
            </a:r>
            <a:r>
              <a:rPr lang="en-US" sz="1600" b="1" dirty="0" smtClean="0"/>
              <a:t>Relocation</a:t>
            </a:r>
          </a:p>
          <a:p>
            <a:pPr lvl="1"/>
            <a:endParaRPr lang="en-US" sz="1600" b="1" dirty="0" smtClean="0"/>
          </a:p>
          <a:p>
            <a:pPr lvl="1"/>
            <a:r>
              <a:rPr lang="en-US" sz="1600" b="1" dirty="0"/>
              <a:t>Sector </a:t>
            </a:r>
            <a:r>
              <a:rPr lang="en-US" sz="1600" b="1" dirty="0" smtClean="0"/>
              <a:t>12 </a:t>
            </a:r>
            <a:r>
              <a:rPr lang="en-US" sz="1600" b="1" dirty="0"/>
              <a:t>Before Relocation</a:t>
            </a:r>
          </a:p>
          <a:p>
            <a:pPr lvl="1"/>
            <a:r>
              <a:rPr lang="en-US" sz="1600" b="1" dirty="0"/>
              <a:t>Sector </a:t>
            </a:r>
            <a:r>
              <a:rPr lang="en-US" sz="1600" b="1" dirty="0" smtClean="0"/>
              <a:t>12 </a:t>
            </a:r>
            <a:r>
              <a:rPr lang="en-US" sz="1600" b="1" dirty="0"/>
              <a:t>After </a:t>
            </a:r>
            <a:r>
              <a:rPr lang="en-US" sz="1600" b="1" dirty="0" smtClean="0"/>
              <a:t>Relocation</a:t>
            </a:r>
          </a:p>
          <a:p>
            <a:pPr lvl="2"/>
            <a:r>
              <a:rPr lang="en-US" sz="1200" dirty="0" smtClean="0"/>
              <a:t>Drawings courtesy of Vito De Monte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8679"/>
            <a:ext cx="6966266" cy="26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78" y="789407"/>
            <a:ext cx="6898009" cy="27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9298" y="-1"/>
            <a:ext cx="587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5426"/>
                </a:solidFill>
              </a:rPr>
              <a:t>Sector 1 Blue (BI1) Before &amp; After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0" y="5486400"/>
            <a:ext cx="4103283" cy="336232"/>
          </a:xfrm>
          <a:prstGeom prst="rect">
            <a:avLst/>
          </a:prstGeom>
          <a:solidFill>
            <a:schemeClr val="accent6">
              <a:lumMod val="75000"/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60998" y="3730503"/>
            <a:ext cx="801576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23131" y="295274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285386" y="3500594"/>
            <a:ext cx="3352800" cy="88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248400" y="3210378"/>
            <a:ext cx="1182432" cy="7328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4946" y="3943266"/>
            <a:ext cx="253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Moveable BPM &amp; LF Schottky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Moved towards Q4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285386" y="4466486"/>
            <a:ext cx="1676400" cy="135614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22082" y="1981797"/>
            <a:ext cx="985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ARTUS V Kicker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Moved to sector 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39590" y="1556539"/>
            <a:ext cx="609600" cy="1717366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42814" y="3730503"/>
            <a:ext cx="801576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901542" y="1425970"/>
            <a:ext cx="248316" cy="1784408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149858" y="1425911"/>
            <a:ext cx="218579" cy="1784408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63465" y="4191000"/>
            <a:ext cx="248316" cy="1784408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368437" y="1425911"/>
            <a:ext cx="359788" cy="1784408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226877" y="646331"/>
            <a:ext cx="204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IPM Horizontal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Moved to sector 12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259147" y="1169551"/>
            <a:ext cx="289184" cy="20966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99758" y="789407"/>
            <a:ext cx="153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Hybrid kicker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Moved to sector 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6248400" y="1312627"/>
            <a:ext cx="653142" cy="100554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939307" y="1425970"/>
            <a:ext cx="372474" cy="2074623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61606" y="646331"/>
            <a:ext cx="173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Stochastic Cooling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Ceramic PU removed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167189" y="1169551"/>
            <a:ext cx="490411" cy="201371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597743" y="6324600"/>
            <a:ext cx="801576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755131" y="2893087"/>
            <a:ext cx="689259" cy="24432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5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72" y="3920931"/>
            <a:ext cx="7391427" cy="203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60" y="1377033"/>
            <a:ext cx="7130504" cy="205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168" y="189242"/>
            <a:ext cx="6369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5426"/>
                </a:solidFill>
              </a:rPr>
              <a:t>Sector 1 Yellow (YO2) Before &amp; After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835573"/>
            <a:ext cx="174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These devices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m</a:t>
            </a:r>
            <a:r>
              <a:rPr lang="en-US" sz="1400" b="1" dirty="0" smtClean="0">
                <a:solidFill>
                  <a:srgbClr val="C00000"/>
                </a:solidFill>
              </a:rPr>
              <a:t>oved to sector 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1" y="5242472"/>
            <a:ext cx="4343400" cy="336232"/>
          </a:xfrm>
          <a:prstGeom prst="rect">
            <a:avLst/>
          </a:prstGeom>
          <a:solidFill>
            <a:schemeClr val="accent6">
              <a:lumMod val="75000"/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60998" y="3730503"/>
            <a:ext cx="801576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41424" y="292187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285386" y="3500594"/>
            <a:ext cx="3352800" cy="88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61786" y="1097183"/>
            <a:ext cx="1134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IPM Vertical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moved to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sector 12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39590" y="1835847"/>
            <a:ext cx="609600" cy="1438058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7000" y="1410940"/>
            <a:ext cx="1600201" cy="1799438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688016" y="3581400"/>
            <a:ext cx="826806" cy="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26187" y="6096000"/>
            <a:ext cx="826806" cy="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04" y="235286"/>
            <a:ext cx="7543800" cy="26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5047635" y="2576527"/>
            <a:ext cx="457200" cy="23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48223" y="2256044"/>
            <a:ext cx="662400" cy="2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88" y="3435720"/>
            <a:ext cx="7821801" cy="27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34" y="8640"/>
            <a:ext cx="4122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5426"/>
                </a:solidFill>
              </a:rPr>
              <a:t>Sector 2 Before Relocation</a:t>
            </a:r>
            <a:endParaRPr lang="en-US" sz="2800" b="1" u="sng" dirty="0">
              <a:solidFill>
                <a:srgbClr val="00542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48" y="6122284"/>
            <a:ext cx="2172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Remove Unused Luminescence monitor cross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for ARTUS V Kicker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1438" y="5865511"/>
            <a:ext cx="2138562" cy="44069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44909" y="25764"/>
            <a:ext cx="13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Existing ARTUS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V Kicker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749" y="3977016"/>
            <a:ext cx="13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Open space for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Hybrid Kicker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678029" y="3217801"/>
            <a:ext cx="826806" cy="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65663" y="6567817"/>
            <a:ext cx="725769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57304" y="90742"/>
            <a:ext cx="1813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Use open space for BBQ Kicker, Quad PU &amp; </a:t>
            </a:r>
            <a:r>
              <a:rPr lang="en-US" sz="1400" b="1" dirty="0">
                <a:solidFill>
                  <a:srgbClr val="C00000"/>
                </a:solidFill>
              </a:rPr>
              <a:t>Moveable </a:t>
            </a:r>
            <a:r>
              <a:rPr lang="en-US" sz="1400" b="1" dirty="0" smtClean="0">
                <a:solidFill>
                  <a:srgbClr val="C00000"/>
                </a:solidFill>
              </a:rPr>
              <a:t>Pick-ups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3800" y="3657600"/>
            <a:ext cx="381000" cy="1995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38499" y="548984"/>
            <a:ext cx="795301" cy="196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1800" y="481845"/>
            <a:ext cx="828200" cy="2413456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48224" y="571956"/>
            <a:ext cx="866775" cy="1790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48224" y="538415"/>
            <a:ext cx="801733" cy="2367259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65663" y="560525"/>
            <a:ext cx="206337" cy="81107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54934" y="3933369"/>
            <a:ext cx="224377" cy="181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667600" y="3572786"/>
            <a:ext cx="828199" cy="224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726775" y="3799679"/>
            <a:ext cx="685800" cy="2413456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410200" y="1056619"/>
            <a:ext cx="785812" cy="68753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690898" y="3465387"/>
            <a:ext cx="164036" cy="240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97345" y="4417711"/>
            <a:ext cx="1493553" cy="64766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0"/>
          </p:cNvCxnSpPr>
          <p:nvPr/>
        </p:nvCxnSpPr>
        <p:spPr>
          <a:xfrm flipV="1">
            <a:off x="2250296" y="2514600"/>
            <a:ext cx="1145604" cy="59392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00" y="2925598"/>
            <a:ext cx="3133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6" y="6243966"/>
            <a:ext cx="2771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929" y="3108521"/>
            <a:ext cx="423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ARTUS Kickers - Proposed new locations adjacent to existing ARTUS  Kickers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61344" y="3754852"/>
            <a:ext cx="1008332" cy="90065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61344" y="183898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Open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space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66548" y="5239189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Open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space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66899" y="17502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Open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space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90898" y="3933369"/>
            <a:ext cx="190249" cy="2308422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88251" y="2385322"/>
            <a:ext cx="475971" cy="478353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404549" y="3073423"/>
            <a:ext cx="173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Stochastic Cooling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Ceramic PU removed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326236" y="2576528"/>
            <a:ext cx="1078313" cy="54053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3" y="3276600"/>
            <a:ext cx="7716942" cy="27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76" y="81869"/>
            <a:ext cx="7543800" cy="26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37" y="2765842"/>
            <a:ext cx="3133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9142" y="821650"/>
            <a:ext cx="838200" cy="1883450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6597" y="3372350"/>
            <a:ext cx="568747" cy="2690923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055" y="81869"/>
            <a:ext cx="1564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5426"/>
                </a:solidFill>
              </a:rPr>
              <a:t>Sector 2</a:t>
            </a:r>
          </a:p>
          <a:p>
            <a:r>
              <a:rPr lang="en-US" sz="3200" b="1" u="sng" dirty="0" smtClean="0">
                <a:solidFill>
                  <a:srgbClr val="005426"/>
                </a:solidFill>
              </a:rPr>
              <a:t>After</a:t>
            </a:r>
            <a:endParaRPr lang="en-US" sz="3200" b="1" u="sng" dirty="0">
              <a:solidFill>
                <a:srgbClr val="00542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369294"/>
            <a:ext cx="2840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ARTUS Kickers moved from Sector 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95700" y="2057400"/>
            <a:ext cx="1940348" cy="12954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38600" y="3748489"/>
            <a:ext cx="1597447" cy="67111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4447" y="6498771"/>
            <a:ext cx="725769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96597" y="3091190"/>
            <a:ext cx="826806" cy="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35183" y="2829580"/>
            <a:ext cx="2237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BBQ Kicker, Quad Pick-up &amp;</a:t>
            </a:r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Moveable Pick-ups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36047" y="2057400"/>
            <a:ext cx="1096019" cy="77218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99222" y="609600"/>
            <a:ext cx="915777" cy="2112050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13" y="6096000"/>
            <a:ext cx="2771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76751" y="3369294"/>
            <a:ext cx="190249" cy="2693980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3055" y="2878653"/>
            <a:ext cx="1758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Hybrid kicker moved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from Sector 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371600" y="3276600"/>
            <a:ext cx="1105151" cy="4004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2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5" y="543910"/>
            <a:ext cx="654448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-1824"/>
            <a:ext cx="4891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5426"/>
                </a:solidFill>
              </a:rPr>
              <a:t>Sector 12 Before Relocation</a:t>
            </a:r>
            <a:endParaRPr lang="en-US" sz="3200" b="1" u="sng" dirty="0">
              <a:solidFill>
                <a:srgbClr val="00542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4425" y="924910"/>
            <a:ext cx="489888" cy="1682864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3981" y="3972910"/>
            <a:ext cx="506244" cy="1447800"/>
          </a:xfrm>
          <a:prstGeom prst="rect">
            <a:avLst/>
          </a:prstGeom>
          <a:solidFill>
            <a:srgbClr val="FFFF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37" y="2929235"/>
            <a:ext cx="2205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IPM Proposed </a:t>
            </a:r>
          </a:p>
          <a:p>
            <a:r>
              <a:rPr lang="en-US" b="1" dirty="0">
                <a:solidFill>
                  <a:srgbClr val="C00000"/>
                </a:solidFill>
              </a:rPr>
              <a:t>l</a:t>
            </a:r>
            <a:r>
              <a:rPr lang="en-US" b="1" dirty="0" smtClean="0">
                <a:solidFill>
                  <a:srgbClr val="C00000"/>
                </a:solidFill>
              </a:rPr>
              <a:t>ocations, as close to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Q3 as possible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8907" y="5420710"/>
            <a:ext cx="65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Open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805" y="2601310"/>
            <a:ext cx="82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Open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space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7845" y="16752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Horiz</a:t>
            </a:r>
            <a:r>
              <a:rPr lang="en-US" sz="1400" b="1" dirty="0" smtClean="0">
                <a:solidFill>
                  <a:srgbClr val="C00000"/>
                </a:solidFill>
              </a:rPr>
              <a:t> IPM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9513" y="39729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Vert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IPM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00200" y="2487173"/>
            <a:ext cx="1296625" cy="56082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47800" y="3863075"/>
            <a:ext cx="1699961" cy="143824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7625" y="3716720"/>
            <a:ext cx="725769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40025" y="6563710"/>
            <a:ext cx="826806" cy="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32054" y="242310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32054" y="511739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32646</TotalTime>
  <Words>987</Words>
  <Application>Microsoft Office PowerPoint</Application>
  <PresentationFormat>On-screen Show (4:3)</PresentationFormat>
  <Paragraphs>215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Sector 1 Instrument Relocation for LEReC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ARTUS Kickers</vt:lpstr>
      <vt:lpstr>Ionization Profile Monitors</vt:lpstr>
      <vt:lpstr>Ionization Profile Monitors</vt:lpstr>
      <vt:lpstr>Moveable BPM &amp; LF Schottky</vt:lpstr>
      <vt:lpstr>Triple Pick-up Assembly</vt:lpstr>
      <vt:lpstr>BBQ Kicker (1m strip line) &amp; Quad Pick-Up (0.25m)</vt:lpstr>
      <vt:lpstr>Cable Tray Waterfall (Sector 1, near Q3)</vt:lpstr>
      <vt:lpstr>Cost &amp; Status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1 Relocation</dc:title>
  <dc:creator>AutoBVT</dc:creator>
  <cp:lastModifiedBy>AutoBVT</cp:lastModifiedBy>
  <cp:revision>209</cp:revision>
  <cp:lastPrinted>2015-07-27T18:18:59Z</cp:lastPrinted>
  <dcterms:created xsi:type="dcterms:W3CDTF">2015-05-12T20:01:33Z</dcterms:created>
  <dcterms:modified xsi:type="dcterms:W3CDTF">2015-07-28T13:00:03Z</dcterms:modified>
</cp:coreProperties>
</file>