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511" r:id="rId2"/>
    <p:sldId id="512" r:id="rId3"/>
    <p:sldId id="521" r:id="rId4"/>
    <p:sldId id="522" r:id="rId5"/>
    <p:sldId id="523" r:id="rId6"/>
    <p:sldId id="527" r:id="rId7"/>
    <p:sldId id="528" r:id="rId8"/>
    <p:sldId id="529" r:id="rId9"/>
    <p:sldId id="530" r:id="rId10"/>
    <p:sldId id="532" r:id="rId11"/>
    <p:sldId id="533" r:id="rId12"/>
    <p:sldId id="534" r:id="rId13"/>
    <p:sldId id="535" r:id="rId14"/>
    <p:sldId id="531" r:id="rId15"/>
    <p:sldId id="536" r:id="rId16"/>
    <p:sldId id="537" r:id="rId17"/>
    <p:sldId id="538" r:id="rId18"/>
    <p:sldId id="540" r:id="rId19"/>
    <p:sldId id="513" r:id="rId20"/>
    <p:sldId id="514" r:id="rId21"/>
    <p:sldId id="515" r:id="rId22"/>
    <p:sldId id="516" r:id="rId23"/>
    <p:sldId id="542" r:id="rId24"/>
    <p:sldId id="517" r:id="rId25"/>
    <p:sldId id="520" r:id="rId26"/>
    <p:sldId id="541" r:id="rId27"/>
    <p:sldId id="524" r:id="rId28"/>
    <p:sldId id="543" r:id="rId29"/>
  </p:sldIdLst>
  <p:sldSz cx="9144000" cy="6858000" type="letter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3399"/>
    <a:srgbClr val="339933"/>
    <a:srgbClr val="006600"/>
    <a:srgbClr val="339966"/>
    <a:srgbClr val="00CC66"/>
    <a:srgbClr val="CC0000"/>
    <a:srgbClr val="009900"/>
    <a:srgbClr val="FF99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6142" autoAdjust="0"/>
    <p:restoredTop sz="94828" autoAdjust="0"/>
  </p:normalViewPr>
  <p:slideViewPr>
    <p:cSldViewPr>
      <p:cViewPr varScale="1">
        <p:scale>
          <a:sx n="113" d="100"/>
          <a:sy n="113" d="100"/>
        </p:scale>
        <p:origin x="-2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052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566738"/>
            <a:ext cx="5103812" cy="38274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46" tIns="46984" rIns="95646" bIns="469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20864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dirty="0" smtClean="0"/>
              <a:t>27 July 2015, </a:t>
            </a:r>
            <a:r>
              <a:rPr lang="en-US" dirty="0" smtClean="0"/>
              <a:t>09:50, 20 min (incl. questions)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843" y="9119496"/>
            <a:ext cx="3169699" cy="480060"/>
          </a:xfrm>
          <a:prstGeom prst="rect">
            <a:avLst/>
          </a:prstGeom>
        </p:spPr>
        <p:txBody>
          <a:bodyPr lIns="95079" tIns="47540" rIns="95079" bIns="47540"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259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Fillno</a:t>
            </a:r>
            <a:r>
              <a:rPr lang="en-US" dirty="0" smtClean="0"/>
              <a:t> 18917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843" y="9119496"/>
            <a:ext cx="3169699" cy="480060"/>
          </a:xfrm>
          <a:prstGeom prst="rect">
            <a:avLst/>
          </a:prstGeom>
        </p:spPr>
        <p:txBody>
          <a:bodyPr lIns="95079" tIns="47540" rIns="95079" bIns="47540"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45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842" y="9122786"/>
            <a:ext cx="3171358" cy="478415"/>
          </a:xfrm>
          <a:prstGeom prst="rect">
            <a:avLst/>
          </a:prstGeom>
          <a:noFill/>
        </p:spPr>
        <p:txBody>
          <a:bodyPr lIns="95076" tIns="47539" rIns="95076" bIns="47539"/>
          <a:lstStyle/>
          <a:p>
            <a:fld id="{42FDD0B0-F459-2742-BB9C-B62E5B63B271}" type="slidenum">
              <a:rPr lang="en-US">
                <a:latin typeface="Times New Roman" pitchFamily="30" charset="0"/>
                <a:ea typeface="ＭＳ Ｐゴシック" pitchFamily="30" charset="-128"/>
                <a:cs typeface="ＭＳ Ｐゴシック" pitchFamily="30" charset="-128"/>
              </a:rPr>
              <a:pPr/>
              <a:t>9</a:t>
            </a:fld>
            <a:endParaRPr lang="en-US">
              <a:latin typeface="Times New Roman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843" y="9119496"/>
            <a:ext cx="3169699" cy="480060"/>
          </a:xfrm>
          <a:prstGeom prst="rect">
            <a:avLst/>
          </a:prstGeom>
        </p:spPr>
        <p:txBody>
          <a:bodyPr lIns="95079" tIns="47540" rIns="95079" bIns="47540"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549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844" y="9119496"/>
            <a:ext cx="3169699" cy="480060"/>
          </a:xfrm>
          <a:prstGeom prst="rect">
            <a:avLst/>
          </a:prstGeom>
        </p:spPr>
        <p:txBody>
          <a:bodyPr lIns="95076" tIns="47539" rIns="95076" bIns="47539"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394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844" y="9119496"/>
            <a:ext cx="3169699" cy="480060"/>
          </a:xfrm>
          <a:prstGeom prst="rect">
            <a:avLst/>
          </a:prstGeom>
        </p:spPr>
        <p:txBody>
          <a:bodyPr lIns="95076" tIns="47539" rIns="95076" bIns="47539"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66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 tube amplifiers</a:t>
            </a:r>
            <a:r>
              <a:rPr lang="en-US" baseline="0" dirty="0" smtClean="0"/>
              <a:t> in operation:</a:t>
            </a:r>
          </a:p>
          <a:p>
            <a:pPr marL="342883" indent="-342883">
              <a:buFontTx/>
              <a:buChar char="-"/>
            </a:pPr>
            <a:r>
              <a:rPr lang="en-US" baseline="0" dirty="0" smtClean="0"/>
              <a:t>7651: 1 per tank, 5 kW pulsed power, need about 15/year (total $35k/year w/o overhead)</a:t>
            </a:r>
          </a:p>
          <a:p>
            <a:pPr marL="342883" indent="-342883">
              <a:buFontTx/>
              <a:buChar char="-"/>
            </a:pPr>
            <a:r>
              <a:rPr lang="en-US" baseline="0" dirty="0" smtClean="0"/>
              <a:t>4616: 1 per tank, 200 kW pulsed power, need about 4/year (total $135k/year w/o overhead)</a:t>
            </a:r>
          </a:p>
          <a:p>
            <a:pPr marL="342883" indent="-342883">
              <a:buFontTx/>
              <a:buChar char="-"/>
            </a:pPr>
            <a:r>
              <a:rPr lang="en-US" dirty="0" smtClean="0"/>
              <a:t>7835:</a:t>
            </a:r>
            <a:r>
              <a:rPr lang="en-US" baseline="0" dirty="0" smtClean="0"/>
              <a:t> 1 Per tank, 2.5 MW pulsed power, need about 4/year (total $520k/year w/o overhead)</a:t>
            </a:r>
          </a:p>
          <a:p>
            <a:pPr marL="342883" indent="-342883">
              <a:buFontTx/>
              <a:buChar char="-"/>
            </a:pPr>
            <a:r>
              <a:rPr lang="en-US" baseline="0" dirty="0" smtClean="0"/>
              <a:t>8616: 1 Per tank, ?? kW pulsed power, need about 9/year (total $80k/year w/o overhead)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185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SzPct val="100000"/>
              <a:buFontTx/>
              <a:buChar char="-"/>
            </a:pPr>
            <a:r>
              <a:rPr lang="en-US" dirty="0"/>
              <a:t>Mar-2015: install first article in RHIC ring</a:t>
            </a:r>
          </a:p>
          <a:p>
            <a:pPr>
              <a:buSzPct val="100000"/>
              <a:buFontTx/>
              <a:buChar char="-"/>
            </a:pPr>
            <a:r>
              <a:rPr lang="en-US" dirty="0"/>
              <a:t>Nov-1016: complete installation in RHIC</a:t>
            </a:r>
          </a:p>
          <a:p>
            <a:pPr>
              <a:buSzPct val="100000"/>
              <a:buFontTx/>
              <a:buChar char="-"/>
            </a:pPr>
            <a:r>
              <a:rPr lang="en-US" dirty="0"/>
              <a:t>Oct-2017: start commissioning with beam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625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4198" y="9118959"/>
            <a:ext cx="3169753" cy="48006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079" tIns="47540" rIns="95079" bIns="47540"/>
          <a:lstStyle/>
          <a:p>
            <a:fld id="{728B7EFA-73A8-4C18-AD21-89E0B0579CAC}" type="slidenum">
              <a:rPr lang="en-US" altLang="en-US" smtClean="0">
                <a:latin typeface="Helvetica" charset="0"/>
              </a:rPr>
              <a:pPr/>
              <a:t>17</a:t>
            </a:fld>
            <a:endParaRPr lang="en-US" altLang="en-US" smtClean="0">
              <a:latin typeface="Helvetica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new 56 MHz SRF picture (full</a:t>
            </a:r>
            <a:r>
              <a:rPr lang="en-US" baseline="0" dirty="0" smtClean="0"/>
              <a:t> installation)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843" y="9119496"/>
            <a:ext cx="3169699" cy="480060"/>
          </a:xfrm>
          <a:prstGeom prst="rect">
            <a:avLst/>
          </a:prstGeom>
        </p:spPr>
        <p:txBody>
          <a:bodyPr lIns="95079" tIns="47540" rIns="95079" bIns="47540"/>
          <a:lstStyle/>
          <a:p>
            <a:pPr>
              <a:defRPr/>
            </a:pPr>
            <a:fld id="{855FB499-52C8-4342-9C3D-246A6BF1B33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031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7315200" y="5867400"/>
            <a:ext cx="1371600" cy="4572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0" hangingPunct="0">
              <a:defRPr/>
            </a:pPr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7086600" y="6324600"/>
            <a:ext cx="1524000" cy="5334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0" hangingPunct="0">
              <a:defRPr/>
            </a:pP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6934200" y="6248400"/>
            <a:ext cx="1752600" cy="609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0" hangingPunct="0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4143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3820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cs typeface="+mn-cs"/>
              </a:defRPr>
            </a:lvl1pPr>
          </a:lstStyle>
          <a:p>
            <a:pPr>
              <a:defRPr/>
            </a:pPr>
            <a:fld id="{4458C1C5-6436-4E31-8D48-2E701D44914F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4143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6DDFC27F-93F2-477E-AD06-9129FC5F425E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cs typeface="+mn-cs"/>
              </a:defRPr>
            </a:lvl1pPr>
          </a:lstStyle>
          <a:p>
            <a:pPr>
              <a:defRPr/>
            </a:pPr>
            <a:fld id="{B558D05A-655E-48D6-BEE5-5A6C8F729379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6FCD14-2C95-4423-A08D-9AD5D29DD8FE}" type="datetime1">
              <a:rPr lang="en-US" smtClean="0">
                <a:solidFill>
                  <a:srgbClr val="4F81BD"/>
                </a:solidFill>
              </a:rPr>
              <a:t>7/26/15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/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324600" y="6235700"/>
            <a:ext cx="990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/>
            <a:fld id="{8F82E0A0-C266-4798-8C8F-B9F91E9DA37E}" type="slidenum">
              <a:rPr lang="en-US" b="1" smtClean="0">
                <a:solidFill>
                  <a:srgbClr val="FFFFFF"/>
                </a:solidFill>
              </a:rPr>
              <a:pPr algn="ctr"/>
              <a:t>‹#›</a:t>
            </a:fld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54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5D0C6E5F-9C11-2B4B-8B1B-CB9538927588}" type="slidenum">
              <a:rPr lang="en-US" sz="1400" b="0" smtClean="0"/>
              <a:pPr>
                <a:defRPr/>
              </a:pPr>
              <a:t>‹#›</a:t>
            </a:fld>
            <a:endParaRPr lang="en-US" sz="1400" b="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88976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8382000" cy="414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2588" y="914400"/>
            <a:ext cx="8382000" cy="548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tabLst>
                <a:tab pos="1714500" algn="r"/>
              </a:tabLst>
              <a:defRPr sz="1000"/>
            </a:lvl1pPr>
          </a:lstStyle>
          <a:p>
            <a:pPr>
              <a:defRPr/>
            </a:pPr>
            <a:r>
              <a:rPr lang="en-US" dirty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DEC58EA8-6C47-4982-B136-D0CCA47332B2}" type="slidenum">
              <a:rPr lang="en-US"/>
              <a:pPr>
                <a:defRPr/>
              </a:pPr>
              <a:t>‹#›</a:t>
            </a:fld>
            <a:r>
              <a:rPr lang="en-US" dirty="0"/>
              <a:t> </a:t>
            </a:r>
            <a:endParaRPr lang="en-US" sz="800" dirty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pic>
        <p:nvPicPr>
          <p:cNvPr id="2054" name="Picture 7" descr="2000 BNL.gif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7216775" y="6400800"/>
            <a:ext cx="13176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2300" indent="-223838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003399"/>
          </a:solidFill>
          <a:latin typeface="+mn-lt"/>
        </a:defRPr>
      </a:lvl2pPr>
      <a:lvl3pPr marL="9652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rgbClr val="009900"/>
          </a:solidFill>
          <a:latin typeface="+mn-lt"/>
        </a:defRPr>
      </a:lvl3pPr>
      <a:lvl4pPr marL="13081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4pPr>
      <a:lvl5pPr marL="16510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5pPr>
      <a:lvl6pPr marL="2108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6pPr>
      <a:lvl7pPr marL="25654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7pPr>
      <a:lvl8pPr marL="30226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8pPr>
      <a:lvl9pPr marL="34798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Relationship Id="rId3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tiff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5" Type="http://schemas.openxmlformats.org/officeDocument/2006/relationships/image" Target="../media/image42.tiff"/><Relationship Id="rId6" Type="http://schemas.openxmlformats.org/officeDocument/2006/relationships/image" Target="../media/image43.tiff"/><Relationship Id="rId7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7" Type="http://schemas.openxmlformats.org/officeDocument/2006/relationships/image" Target="../media/image16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D_Ari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7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371600" y="1219200"/>
            <a:ext cx="7086600" cy="2057400"/>
          </a:xfrm>
          <a:solidFill>
            <a:schemeClr val="bg1">
              <a:alpha val="85000"/>
            </a:schemeClr>
          </a:solidFill>
        </p:spPr>
        <p:txBody>
          <a:bodyPr/>
          <a:lstStyle/>
          <a:p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Projections for Run-16/17</a:t>
            </a:r>
            <a:br>
              <a:rPr lang="en-US" sz="3200" dirty="0" smtClean="0"/>
            </a:br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Wolfram Fischer</a:t>
            </a:r>
            <a:r>
              <a:rPr lang="en-US" sz="900" dirty="0" smtClean="0">
                <a:solidFill>
                  <a:schemeClr val="tx1"/>
                </a:solidFill>
              </a:rPr>
              <a:t> </a:t>
            </a:r>
            <a:br>
              <a:rPr lang="en-US" sz="900" dirty="0" smtClean="0">
                <a:solidFill>
                  <a:schemeClr val="tx1"/>
                </a:solidFill>
              </a:rPr>
            </a:br>
            <a:endParaRPr lang="en-US" sz="4400" b="0" dirty="0" smtClean="0"/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6553200" y="5943600"/>
            <a:ext cx="2438400" cy="762000"/>
          </a:xfrm>
          <a:solidFill>
            <a:schemeClr val="bg1">
              <a:alpha val="85000"/>
            </a:schemeClr>
          </a:solidFill>
        </p:spPr>
        <p:txBody>
          <a:bodyPr/>
          <a:lstStyle/>
          <a:p>
            <a:pPr algn="r"/>
            <a:r>
              <a:rPr lang="en-US" dirty="0" smtClean="0"/>
              <a:t> 27 July 2015</a:t>
            </a:r>
          </a:p>
          <a:p>
            <a:pPr algn="r"/>
            <a:r>
              <a:rPr lang="en-US" dirty="0" smtClean="0"/>
              <a:t>RHIC Retreat, BNL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886200" y="1346200"/>
            <a:ext cx="825500" cy="5334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6" descr="2000 BNL.gif"/>
          <p:cNvPicPr>
            <a:picLocks noChangeAspect="1"/>
          </p:cNvPicPr>
          <p:nvPr/>
        </p:nvPicPr>
        <p:blipFill>
          <a:blip r:embed="rId4">
            <a:lum contrast="-20000"/>
          </a:blip>
          <a:srcRect/>
          <a:stretch>
            <a:fillRect/>
          </a:stretch>
        </p:blipFill>
        <p:spPr bwMode="auto">
          <a:xfrm>
            <a:off x="125520" y="5994029"/>
            <a:ext cx="263553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102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chemeClr val="accent2"/>
                </a:solidFill>
              </a:rPr>
              <a:t>Availability</a:t>
            </a:r>
            <a:r>
              <a:rPr lang="en-US" sz="2400" dirty="0" smtClean="0"/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(as reported to DOE)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Set</a:t>
            </a:r>
            <a:r>
              <a:rPr lang="en-US" sz="2400" dirty="0">
                <a:solidFill>
                  <a:srgbClr val="0000FF"/>
                </a:solidFill>
              </a:rPr>
              <a:t>-up </a:t>
            </a:r>
            <a:r>
              <a:rPr lang="en-US" sz="2400" dirty="0" smtClean="0">
                <a:solidFill>
                  <a:srgbClr val="0000FF"/>
                </a:solidFill>
              </a:rPr>
              <a:t>time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Store</a:t>
            </a:r>
            <a:r>
              <a:rPr lang="en-US" sz="2400" dirty="0">
                <a:solidFill>
                  <a:srgbClr val="0000FF"/>
                </a:solidFill>
              </a:rPr>
              <a:t>-to-store </a:t>
            </a:r>
            <a:r>
              <a:rPr lang="en-US" sz="2400" dirty="0" smtClean="0">
                <a:solidFill>
                  <a:srgbClr val="0000FF"/>
                </a:solidFill>
              </a:rPr>
              <a:t>time</a:t>
            </a:r>
          </a:p>
          <a:p>
            <a:pPr marL="342900" indent="-342900"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Time</a:t>
            </a:r>
            <a:r>
              <a:rPr lang="en-US" sz="2400" dirty="0">
                <a:solidFill>
                  <a:srgbClr val="0000FF"/>
                </a:solidFill>
              </a:rPr>
              <a:t>-in-</a:t>
            </a:r>
            <a:r>
              <a:rPr lang="en-US" sz="2400" dirty="0" smtClean="0">
                <a:solidFill>
                  <a:srgbClr val="0000FF"/>
                </a:solidFill>
              </a:rPr>
              <a:t>store </a:t>
            </a:r>
            <a:r>
              <a:rPr lang="en-US" sz="1800" dirty="0" smtClean="0">
                <a:solidFill>
                  <a:srgbClr val="000000"/>
                </a:solidFill>
              </a:rPr>
              <a:t>(primary internal efficiency measure)</a:t>
            </a:r>
            <a:endParaRPr lang="en-US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96838"/>
            <a:ext cx="8801101" cy="719137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Operational efficiency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20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4143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Operational efficiency           </a:t>
            </a:r>
            <a:r>
              <a:rPr lang="en-US" sz="2800" b="0" dirty="0" smtClean="0">
                <a:solidFill>
                  <a:schemeClr val="tx1"/>
                </a:solidFill>
              </a:rPr>
              <a:t>availability reported to DOE</a:t>
            </a:r>
            <a:endParaRPr lang="en-US" sz="2800" b="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071219"/>
              </p:ext>
            </p:extLst>
          </p:nvPr>
        </p:nvGraphicFramePr>
        <p:xfrm>
          <a:off x="114300" y="914400"/>
          <a:ext cx="8915400" cy="2959661"/>
        </p:xfrm>
        <a:graphic>
          <a:graphicData uri="http://schemas.openxmlformats.org/drawingml/2006/table">
            <a:tbl>
              <a:tblPr/>
              <a:tblGrid>
                <a:gridCol w="1943100"/>
                <a:gridCol w="598849"/>
                <a:gridCol w="486365"/>
                <a:gridCol w="486365"/>
                <a:gridCol w="486365"/>
                <a:gridCol w="486365"/>
                <a:gridCol w="486365"/>
                <a:gridCol w="486365"/>
                <a:gridCol w="486365"/>
                <a:gridCol w="486365"/>
                <a:gridCol w="486365"/>
                <a:gridCol w="492366"/>
                <a:gridCol w="429658"/>
                <a:gridCol w="502642"/>
                <a:gridCol w="571500"/>
              </a:tblGrid>
              <a:tr h="274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Facility Operations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FY2002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2007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2008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Research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(physics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machine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development)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1379 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1238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1611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2282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1920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1117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1198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1352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2194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1563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1752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1290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1909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Beam Studies (APEX)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 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158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129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118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75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Setup/Tuning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739 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2111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1439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1422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775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1228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1639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1486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1291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Operating Hours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2176 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3441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3186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3862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2824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2041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2529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3154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3530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3113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3072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2655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3060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3389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Failure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461 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975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696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699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516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526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517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Availability (%)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82.5%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77.9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80.1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84.7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80.2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69.8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83.1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80.3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83.0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76.3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85.4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83.7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86.6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87.5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Scheduled  shutdown </a:t>
                      </a:r>
                      <a:b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(maintain cool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-down)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252 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378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287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509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158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187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195.3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254.8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Injectors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/RHIC Beam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Operations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17.2 </a:t>
                      </a:r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wks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28.5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31.9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19.3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25.5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Cryogenic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Operation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17.0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wks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30.4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26.7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31.4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21.2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18.4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27.1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24.4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22.9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17.0</a:t>
                      </a: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47" marR="9747" marT="97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9409" y="4149804"/>
            <a:ext cx="66028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dirty="0" smtClean="0">
                <a:solidFill>
                  <a:schemeClr val="tx2"/>
                </a:solidFill>
                <a:latin typeface="Helvetica"/>
                <a:cs typeface="Helvetica"/>
              </a:rPr>
              <a:t>Availability = beam time / scheduled beam time</a:t>
            </a:r>
            <a:br>
              <a:rPr lang="en-US" b="0" dirty="0" smtClean="0">
                <a:solidFill>
                  <a:schemeClr val="tx2"/>
                </a:solidFill>
                <a:latin typeface="Helvetica"/>
                <a:cs typeface="Helvetica"/>
              </a:rPr>
            </a:br>
            <a:r>
              <a:rPr lang="en-US" sz="1800" b="0" dirty="0">
                <a:solidFill>
                  <a:schemeClr val="tx2"/>
                </a:solidFill>
                <a:latin typeface="Helvetica"/>
                <a:cs typeface="Helvetica"/>
              </a:rPr>
              <a:t>	</a:t>
            </a:r>
            <a:r>
              <a:rPr lang="en-US" sz="1800" b="0" dirty="0" smtClean="0">
                <a:solidFill>
                  <a:schemeClr val="tx2"/>
                </a:solidFill>
                <a:latin typeface="Helvetica"/>
                <a:cs typeface="Helvetica"/>
              </a:rPr>
              <a:t>           </a:t>
            </a:r>
            <a:r>
              <a:rPr lang="en-US" sz="1600" b="0" dirty="0" smtClean="0">
                <a:solidFill>
                  <a:schemeClr val="tx2"/>
                </a:solidFill>
                <a:latin typeface="Helvetica"/>
                <a:cs typeface="Helvetica"/>
              </a:rPr>
              <a:t> (denominator excludes scheduled maintenance)</a:t>
            </a:r>
            <a:endParaRPr lang="en-US" sz="2000" b="0" dirty="0" smtClean="0">
              <a:solidFill>
                <a:schemeClr val="tx2"/>
              </a:solidFill>
              <a:latin typeface="Helvetica"/>
              <a:cs typeface="Helvetica"/>
            </a:endParaRPr>
          </a:p>
          <a:p>
            <a:pPr algn="l"/>
            <a:r>
              <a:rPr lang="en-US" b="0" dirty="0" smtClean="0">
                <a:solidFill>
                  <a:schemeClr val="tx2"/>
                </a:solidFill>
                <a:latin typeface="Helvetica"/>
                <a:cs typeface="Helvetica"/>
              </a:rPr>
              <a:t>Availability goal: 80%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497541" y="5051480"/>
            <a:ext cx="3657600" cy="1815882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 type="none" w="sm" len="sm"/>
            <a:tailEnd type="none" w="med" len="lg"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1600" u="sng" dirty="0">
                <a:solidFill>
                  <a:srgbClr val="0000FF"/>
                </a:solidFill>
                <a:latin typeface="Helvetica" charset="0"/>
                <a:cs typeface="Helvetica" charset="0"/>
              </a:rPr>
              <a:t>Typical </a:t>
            </a:r>
            <a:r>
              <a:rPr lang="en-US" sz="1600" u="sng" dirty="0" smtClean="0">
                <a:solidFill>
                  <a:srgbClr val="0000FF"/>
                </a:solidFill>
                <a:latin typeface="Helvetica" charset="0"/>
                <a:cs typeface="Helvetica" charset="0"/>
              </a:rPr>
              <a:t>times</a:t>
            </a:r>
            <a:r>
              <a:rPr lang="en-US" sz="1600" u="sng" dirty="0">
                <a:solidFill>
                  <a:srgbClr val="0000FF"/>
                </a:solidFill>
                <a:latin typeface="Helvetica" charset="0"/>
                <a:cs typeface="Helvetica" charset="0"/>
              </a:rPr>
              <a:t>:</a:t>
            </a:r>
          </a:p>
          <a:p>
            <a:pPr algn="l"/>
            <a:r>
              <a:rPr lang="en-US" sz="1600" b="0" dirty="0">
                <a:solidFill>
                  <a:srgbClr val="0000FF"/>
                </a:solidFill>
                <a:latin typeface="Helvetica" charset="0"/>
                <a:cs typeface="Helvetica" charset="0"/>
              </a:rPr>
              <a:t>50K to 4K cool-</a:t>
            </a:r>
            <a:r>
              <a:rPr lang="en-US" sz="1600" b="0" dirty="0" smtClean="0">
                <a:solidFill>
                  <a:srgbClr val="0000FF"/>
                </a:solidFill>
                <a:latin typeface="Helvetica" charset="0"/>
                <a:cs typeface="Helvetica" charset="0"/>
              </a:rPr>
              <a:t>down : </a:t>
            </a:r>
            <a:r>
              <a:rPr lang="en-US" sz="1600" b="0" dirty="0">
                <a:solidFill>
                  <a:srgbClr val="0000FF"/>
                </a:solidFill>
                <a:latin typeface="Helvetica" charset="0"/>
                <a:cs typeface="Helvetica" charset="0"/>
              </a:rPr>
              <a:t>1 week</a:t>
            </a:r>
          </a:p>
          <a:p>
            <a:pPr algn="l"/>
            <a:r>
              <a:rPr lang="en-US" sz="1600" b="0" dirty="0">
                <a:solidFill>
                  <a:srgbClr val="0000FF"/>
                </a:solidFill>
                <a:latin typeface="Helvetica" charset="0"/>
                <a:cs typeface="Helvetica" charset="0"/>
              </a:rPr>
              <a:t>Initial set-</a:t>
            </a:r>
            <a:r>
              <a:rPr lang="en-US" sz="1600" b="0" dirty="0" smtClean="0">
                <a:solidFill>
                  <a:srgbClr val="0000FF"/>
                </a:solidFill>
                <a:latin typeface="Helvetica" charset="0"/>
                <a:cs typeface="Helvetica" charset="0"/>
              </a:rPr>
              <a:t>up	  : </a:t>
            </a:r>
            <a:r>
              <a:rPr lang="en-US" sz="1600" b="0" dirty="0">
                <a:solidFill>
                  <a:srgbClr val="0000FF"/>
                </a:solidFill>
                <a:latin typeface="Helvetica" charset="0"/>
                <a:cs typeface="Helvetica" charset="0"/>
              </a:rPr>
              <a:t>2 weeks</a:t>
            </a:r>
          </a:p>
          <a:p>
            <a:pPr algn="l"/>
            <a:r>
              <a:rPr lang="en-US" sz="1600" b="0" dirty="0">
                <a:solidFill>
                  <a:srgbClr val="0000FF"/>
                </a:solidFill>
                <a:latin typeface="Helvetica" charset="0"/>
                <a:cs typeface="Helvetica" charset="0"/>
              </a:rPr>
              <a:t>Changing </a:t>
            </a:r>
            <a:r>
              <a:rPr lang="en-US" sz="1600" b="0" dirty="0" smtClean="0">
                <a:solidFill>
                  <a:srgbClr val="0000FF"/>
                </a:solidFill>
                <a:latin typeface="Helvetica" charset="0"/>
                <a:cs typeface="Helvetica" charset="0"/>
              </a:rPr>
              <a:t>species	  : 1 week</a:t>
            </a:r>
            <a:endParaRPr lang="en-US" sz="1600" b="0" dirty="0">
              <a:solidFill>
                <a:srgbClr val="0000FF"/>
              </a:solidFill>
              <a:latin typeface="Helvetica" charset="0"/>
              <a:cs typeface="Helvetica" charset="0"/>
            </a:endParaRPr>
          </a:p>
          <a:p>
            <a:pPr algn="l"/>
            <a:r>
              <a:rPr lang="en-US" sz="1600" b="0" dirty="0">
                <a:solidFill>
                  <a:srgbClr val="0000FF"/>
                </a:solidFill>
                <a:latin typeface="Helvetica" charset="0"/>
                <a:cs typeface="Helvetica" charset="0"/>
              </a:rPr>
              <a:t>Beam studies (APEX</a:t>
            </a:r>
            <a:r>
              <a:rPr lang="en-US" sz="1600" b="0" dirty="0" smtClean="0">
                <a:solidFill>
                  <a:srgbClr val="0000FF"/>
                </a:solidFill>
                <a:latin typeface="Helvetica" charset="0"/>
                <a:cs typeface="Helvetica" charset="0"/>
              </a:rPr>
              <a:t>): 16h </a:t>
            </a:r>
            <a:r>
              <a:rPr lang="en-US" sz="1600" b="0" dirty="0">
                <a:solidFill>
                  <a:srgbClr val="0000FF"/>
                </a:solidFill>
                <a:latin typeface="Helvetica" charset="0"/>
                <a:cs typeface="Helvetica" charset="0"/>
              </a:rPr>
              <a:t>/ 2 weeks</a:t>
            </a:r>
          </a:p>
          <a:p>
            <a:pPr algn="l"/>
            <a:r>
              <a:rPr lang="en-US" sz="1600" b="0" dirty="0" smtClean="0">
                <a:solidFill>
                  <a:srgbClr val="0000FF"/>
                </a:solidFill>
                <a:latin typeface="Helvetica" charset="0"/>
                <a:cs typeface="Helvetica" charset="0"/>
              </a:rPr>
              <a:t>Maintenance	   : 14h </a:t>
            </a:r>
            <a:r>
              <a:rPr lang="en-US" sz="1600" b="0" dirty="0">
                <a:solidFill>
                  <a:srgbClr val="0000FF"/>
                </a:solidFill>
                <a:latin typeface="Helvetica" charset="0"/>
                <a:cs typeface="Helvetica" charset="0"/>
              </a:rPr>
              <a:t>/ 2 weeks</a:t>
            </a:r>
          </a:p>
          <a:p>
            <a:pPr algn="l"/>
            <a:r>
              <a:rPr lang="en-US" sz="1600" b="0" dirty="0">
                <a:solidFill>
                  <a:srgbClr val="0000FF"/>
                </a:solidFill>
                <a:latin typeface="Helvetica" charset="0"/>
                <a:cs typeface="Helvetica" charset="0"/>
              </a:rPr>
              <a:t>Warm-</a:t>
            </a:r>
            <a:r>
              <a:rPr lang="en-US" sz="1600" b="0" dirty="0" smtClean="0">
                <a:solidFill>
                  <a:srgbClr val="0000FF"/>
                </a:solidFill>
                <a:latin typeface="Helvetica" charset="0"/>
                <a:cs typeface="Helvetica" charset="0"/>
              </a:rPr>
              <a:t>up		   : </a:t>
            </a:r>
            <a:r>
              <a:rPr lang="en-US" sz="1600" b="0" dirty="0">
                <a:solidFill>
                  <a:srgbClr val="0000FF"/>
                </a:solidFill>
                <a:latin typeface="Helvetica" charset="0"/>
                <a:cs typeface="Helvetica" charset="0"/>
              </a:rPr>
              <a:t>0.5 </a:t>
            </a:r>
            <a:r>
              <a:rPr lang="en-US" sz="1600" b="0" dirty="0" smtClean="0">
                <a:solidFill>
                  <a:srgbClr val="0000FF"/>
                </a:solidFill>
                <a:latin typeface="Helvetica" charset="0"/>
                <a:cs typeface="Helvetica" charset="0"/>
              </a:rPr>
              <a:t>weeks</a:t>
            </a:r>
            <a:endParaRPr lang="en-US" sz="1600" b="0" dirty="0">
              <a:solidFill>
                <a:srgbClr val="0000FF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178822" y="5886390"/>
            <a:ext cx="46217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 dirty="0" smtClean="0">
                <a:solidFill>
                  <a:srgbClr val="FF0000"/>
                </a:solidFill>
                <a:latin typeface="Helvetica"/>
                <a:cs typeface="Helvetica"/>
              </a:rPr>
              <a:t>FY2015 with highest availability to date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8458200" y="2502360"/>
            <a:ext cx="685800" cy="6858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6230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hicTimeInSto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1700"/>
            <a:ext cx="9144000" cy="2738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838"/>
            <a:ext cx="9029700" cy="719137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Operational </a:t>
            </a:r>
            <a:r>
              <a:rPr lang="en-US" dirty="0">
                <a:solidFill>
                  <a:srgbClr val="FF0000"/>
                </a:solidFill>
              </a:rPr>
              <a:t>efficiency </a:t>
            </a:r>
            <a:r>
              <a:rPr lang="en-US" dirty="0" smtClean="0">
                <a:solidFill>
                  <a:srgbClr val="FF0000"/>
                </a:solidFill>
              </a:rPr>
              <a:t>                                            </a:t>
            </a:r>
            <a:r>
              <a:rPr lang="en-US" sz="2800" b="0" dirty="0" smtClean="0">
                <a:solidFill>
                  <a:schemeClr val="tx1"/>
                </a:solidFill>
              </a:rPr>
              <a:t>setup time</a:t>
            </a:r>
            <a:endParaRPr lang="en-US" sz="2800" b="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228600" y="1041737"/>
            <a:ext cx="781157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 dirty="0" smtClean="0">
                <a:latin typeface="Arial"/>
                <a:cs typeface="Arial"/>
              </a:rPr>
              <a:t>Setup time:</a:t>
            </a:r>
            <a:br>
              <a:rPr lang="en-US" sz="2000" b="0" dirty="0" smtClean="0">
                <a:latin typeface="Arial"/>
                <a:cs typeface="Arial"/>
              </a:rPr>
            </a:br>
            <a:r>
              <a:rPr lang="en-US" sz="2000" b="0" dirty="0" smtClean="0">
                <a:latin typeface="Arial"/>
                <a:cs typeface="Arial"/>
              </a:rPr>
              <a:t>- for 1</a:t>
            </a:r>
            <a:r>
              <a:rPr lang="en-US" sz="2000" b="0" baseline="30000" dirty="0" smtClean="0">
                <a:latin typeface="Arial"/>
                <a:cs typeface="Arial"/>
              </a:rPr>
              <a:t>st</a:t>
            </a:r>
            <a:r>
              <a:rPr lang="en-US" sz="2000" b="0" dirty="0" smtClean="0">
                <a:latin typeface="Arial"/>
                <a:cs typeface="Arial"/>
              </a:rPr>
              <a:t> species in run: from both rings cold to 1</a:t>
            </a:r>
            <a:r>
              <a:rPr lang="en-US" sz="2000" b="0" baseline="30000" dirty="0" smtClean="0">
                <a:latin typeface="Arial"/>
                <a:cs typeface="Arial"/>
              </a:rPr>
              <a:t>st</a:t>
            </a:r>
            <a:r>
              <a:rPr lang="en-US" sz="2000" b="0" dirty="0" smtClean="0">
                <a:latin typeface="Arial"/>
                <a:cs typeface="Arial"/>
              </a:rPr>
              <a:t> physics store</a:t>
            </a:r>
            <a:br>
              <a:rPr lang="en-US" sz="2000" b="0" dirty="0" smtClean="0">
                <a:latin typeface="Arial"/>
                <a:cs typeface="Arial"/>
              </a:rPr>
            </a:br>
            <a:r>
              <a:rPr lang="en-US" sz="2000" b="0" dirty="0" smtClean="0">
                <a:latin typeface="Arial"/>
                <a:cs typeface="Arial"/>
              </a:rPr>
              <a:t>- for following species: from beginning </a:t>
            </a:r>
            <a:r>
              <a:rPr lang="en-US" sz="2000" b="0" dirty="0">
                <a:latin typeface="Arial"/>
                <a:cs typeface="Arial"/>
              </a:rPr>
              <a:t>of setup to </a:t>
            </a:r>
            <a:r>
              <a:rPr lang="en-US" sz="2000" b="0" dirty="0" smtClean="0">
                <a:latin typeface="Arial"/>
                <a:cs typeface="Arial"/>
              </a:rPr>
              <a:t>1</a:t>
            </a:r>
            <a:r>
              <a:rPr lang="en-US" sz="2000" b="0" baseline="30000" dirty="0" smtClean="0">
                <a:latin typeface="Arial"/>
                <a:cs typeface="Arial"/>
              </a:rPr>
              <a:t>st</a:t>
            </a:r>
            <a:r>
              <a:rPr lang="en-US" sz="2000" b="0" dirty="0" smtClean="0">
                <a:latin typeface="Arial"/>
                <a:cs typeface="Arial"/>
              </a:rPr>
              <a:t> physics store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1620" y="6145768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TRANSPARENT: low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energy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400800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INTRANSPARENT: high </a:t>
            </a:r>
            <a:r>
              <a:rPr lang="en-US" sz="1800" b="1" dirty="0" smtClean="0"/>
              <a:t>energy</a:t>
            </a:r>
            <a:endParaRPr lang="en-US" sz="1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114800" y="6172200"/>
            <a:ext cx="2397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BLUE: heavy ion </a:t>
            </a:r>
            <a:r>
              <a:rPr lang="en-US" sz="1800" b="1" dirty="0" smtClean="0">
                <a:solidFill>
                  <a:srgbClr val="0000FF"/>
                </a:solidFill>
              </a:rPr>
              <a:t>runs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500" y="648866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RED: polarized proton runs</a:t>
            </a:r>
            <a:endParaRPr lang="en-US" sz="1800" dirty="0" smtClean="0"/>
          </a:p>
        </p:txBody>
      </p:sp>
      <p:pic>
        <p:nvPicPr>
          <p:cNvPr id="4" name="Picture 3" descr="RhicTimeToPhysic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7101"/>
            <a:ext cx="9144000" cy="159461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2238840"/>
            <a:ext cx="90297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ＭＳ Ｐゴシック" pitchFamily="34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72200" y="2228790"/>
            <a:ext cx="2885500" cy="4138881"/>
            <a:chOff x="6172200" y="2228790"/>
            <a:chExt cx="2885500" cy="413888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8153400" y="2628900"/>
              <a:ext cx="838200" cy="2209800"/>
            </a:xfrm>
            <a:prstGeom prst="rect">
              <a:avLst/>
            </a:prstGeom>
            <a:noFill/>
            <a:ln w="3175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01000" y="2228790"/>
              <a:ext cx="1056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b="1" dirty="0" smtClean="0">
                  <a:solidFill>
                    <a:srgbClr val="006600"/>
                  </a:solidFill>
                  <a:latin typeface="Helvetica"/>
                  <a:cs typeface="Helvetica"/>
                </a:rPr>
                <a:t>Run-15</a:t>
              </a: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6172200" y="4948029"/>
              <a:ext cx="22338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8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~2 weeks for p</a:t>
              </a:r>
              <a:r>
                <a:rPr lang="en-US" sz="1800" dirty="0">
                  <a:solidFill>
                    <a:srgbClr val="000000"/>
                  </a:solidFill>
                  <a:latin typeface="Arial"/>
                  <a:ea typeface="ＭＳ Ｐゴシック" pitchFamily="-107" charset="-128"/>
                  <a:cs typeface="Arial"/>
                  <a:sym typeface="Symbol" pitchFamily="-107" charset="2"/>
                </a:rPr>
                <a:t></a:t>
              </a:r>
              <a:r>
                <a:rPr lang="en-US" sz="18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+p</a:t>
              </a:r>
              <a:r>
                <a:rPr lang="en-US" sz="1800" dirty="0">
                  <a:solidFill>
                    <a:srgbClr val="000000"/>
                  </a:solidFill>
                  <a:latin typeface="Arial"/>
                  <a:ea typeface="ＭＳ Ｐゴシック" pitchFamily="-107" charset="-128"/>
                  <a:cs typeface="Arial"/>
                  <a:sym typeface="Symbol" pitchFamily="-107" charset="2"/>
                </a:rPr>
                <a:t></a:t>
              </a:r>
              <a:endParaRPr lang="en-US" sz="1800" b="0" dirty="0" smtClean="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30" name="TextBox 29"/>
            <p:cNvSpPr txBox="1"/>
            <p:nvPr/>
          </p:nvSpPr>
          <p:spPr bwMode="auto">
            <a:xfrm>
              <a:off x="7086600" y="5998339"/>
              <a:ext cx="175461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8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1 day for p</a:t>
              </a:r>
              <a:r>
                <a:rPr lang="en-US" sz="1800" dirty="0">
                  <a:solidFill>
                    <a:srgbClr val="000000"/>
                  </a:solidFill>
                  <a:latin typeface="Arial"/>
                  <a:ea typeface="ＭＳ Ｐゴシック" pitchFamily="-107" charset="-128"/>
                  <a:cs typeface="Arial"/>
                  <a:sym typeface="Symbol" pitchFamily="-107" charset="2"/>
                </a:rPr>
                <a:t></a:t>
              </a:r>
              <a:r>
                <a:rPr lang="en-US" sz="18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+Al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 flipV="1">
              <a:off x="8343900" y="4800600"/>
              <a:ext cx="0" cy="4572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lg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8801100" y="4800600"/>
              <a:ext cx="0" cy="14859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lg"/>
            </a:ln>
            <a:effectLst/>
          </p:spPr>
        </p:cxnSp>
        <p:sp>
          <p:nvSpPr>
            <p:cNvPr id="21" name="TextBox 20"/>
            <p:cNvSpPr txBox="1"/>
            <p:nvPr/>
          </p:nvSpPr>
          <p:spPr bwMode="auto">
            <a:xfrm>
              <a:off x="6374844" y="5449401"/>
              <a:ext cx="22486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8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~1 weeks for p</a:t>
              </a:r>
              <a:r>
                <a:rPr lang="en-US" sz="1800" dirty="0">
                  <a:solidFill>
                    <a:srgbClr val="000000"/>
                  </a:solidFill>
                  <a:latin typeface="Arial"/>
                  <a:ea typeface="ＭＳ Ｐゴシック" pitchFamily="-107" charset="-128"/>
                  <a:cs typeface="Arial"/>
                  <a:sym typeface="Symbol" pitchFamily="-107" charset="2"/>
                </a:rPr>
                <a:t></a:t>
              </a:r>
              <a:r>
                <a:rPr lang="en-US" sz="18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+Au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V="1">
              <a:off x="8572500" y="4800600"/>
              <a:ext cx="1541" cy="97157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5111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hicTimeInSto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9232"/>
            <a:ext cx="9144000" cy="2738188"/>
          </a:xfrm>
          <a:prstGeom prst="rect">
            <a:avLst/>
          </a:prstGeom>
        </p:spPr>
      </p:pic>
      <p:pic>
        <p:nvPicPr>
          <p:cNvPr id="5" name="Picture 4" descr="RhicTimeStoreToSto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246"/>
            <a:ext cx="9144000" cy="15080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839"/>
            <a:ext cx="9029700" cy="474661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 Operational </a:t>
            </a:r>
            <a:r>
              <a:rPr lang="en-US" dirty="0">
                <a:solidFill>
                  <a:srgbClr val="FF0000"/>
                </a:solidFill>
              </a:rPr>
              <a:t>efficiency </a:t>
            </a:r>
            <a:r>
              <a:rPr lang="en-US" dirty="0" smtClean="0">
                <a:solidFill>
                  <a:srgbClr val="FF0000"/>
                </a:solidFill>
              </a:rPr>
              <a:t>             </a:t>
            </a:r>
            <a:r>
              <a:rPr lang="en-US" sz="2800" b="0" dirty="0" smtClean="0">
                <a:solidFill>
                  <a:srgbClr val="000000"/>
                </a:solidFill>
              </a:rPr>
              <a:t>store-to-store, time in store</a:t>
            </a:r>
            <a:endParaRPr lang="en-US" sz="2800" b="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14800" y="6172200"/>
            <a:ext cx="2397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BLUE: heavy ion </a:t>
            </a:r>
            <a:r>
              <a:rPr lang="en-US" sz="1800" b="1" dirty="0" smtClean="0">
                <a:solidFill>
                  <a:srgbClr val="0000FF"/>
                </a:solidFill>
              </a:rPr>
              <a:t>runs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00500" y="648866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RED: polarized proton runs</a:t>
            </a:r>
            <a:endParaRPr lang="en-US" sz="18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114300" y="6172200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TRANSPARENT: low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ener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gy</a:t>
            </a:r>
            <a:endParaRPr lang="en-US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507831"/>
            <a:ext cx="3595856" cy="30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INTRANSPARENT: high </a:t>
            </a:r>
            <a:r>
              <a:rPr lang="en-US" sz="1800" b="1" dirty="0" smtClean="0"/>
              <a:t>energy</a:t>
            </a:r>
            <a:endParaRPr lang="en-US" sz="1800" b="1" dirty="0"/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586390" y="3074165"/>
            <a:ext cx="83058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92520" y="5102893"/>
            <a:ext cx="70606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Time in store = store time / calendar time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1600" dirty="0"/>
              <a:t> </a:t>
            </a:r>
            <a:r>
              <a:rPr lang="en-US" sz="1600" dirty="0" smtClean="0"/>
              <a:t>      </a:t>
            </a:r>
            <a:r>
              <a:rPr lang="en-US" sz="1400" dirty="0" smtClean="0"/>
              <a:t>(denominator includes scheduled maintenance, failure, setup, beam experiments)</a:t>
            </a:r>
            <a:endParaRPr lang="en-US" sz="1800" dirty="0" smtClean="0"/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Time in store goal: 60%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069043" y="554462"/>
            <a:ext cx="1056700" cy="4417138"/>
            <a:chOff x="8001000" y="383462"/>
            <a:chExt cx="1096742" cy="4417138"/>
          </a:xfrm>
        </p:grpSpPr>
        <p:sp>
          <p:nvSpPr>
            <p:cNvPr id="12" name="Rectangle 11"/>
            <p:cNvSpPr/>
            <p:nvPr/>
          </p:nvSpPr>
          <p:spPr bwMode="auto">
            <a:xfrm>
              <a:off x="8153400" y="762000"/>
              <a:ext cx="838200" cy="4038600"/>
            </a:xfrm>
            <a:prstGeom prst="rect">
              <a:avLst/>
            </a:prstGeom>
            <a:noFill/>
            <a:ln w="3175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01000" y="383462"/>
              <a:ext cx="10967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b="1" dirty="0" smtClean="0">
                  <a:solidFill>
                    <a:srgbClr val="006600"/>
                  </a:solidFill>
                  <a:latin typeface="Helvetica"/>
                  <a:cs typeface="Helvetica"/>
                </a:rPr>
                <a:t>Run-15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378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</a:t>
            </a:r>
            <a:r>
              <a:rPr lang="en-US" dirty="0" smtClean="0"/>
              <a:t>Upgrades                                                    </a:t>
            </a:r>
            <a:r>
              <a:rPr lang="en-US" sz="2800" b="0" dirty="0" smtClean="0">
                <a:solidFill>
                  <a:srgbClr val="FF0000"/>
                </a:solidFill>
              </a:rPr>
              <a:t>Overview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en-US" dirty="0" smtClean="0">
              <a:solidFill>
                <a:schemeClr val="accent2"/>
              </a:solidFill>
            </a:endParaRPr>
          </a:p>
          <a:p>
            <a:pPr marL="0" indent="0"/>
            <a:endParaRPr lang="en-US" dirty="0" smtClean="0">
              <a:solidFill>
                <a:schemeClr val="accent2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2"/>
                </a:solidFill>
              </a:rPr>
              <a:t>Linac reliability Upgrade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2"/>
                </a:solidFill>
              </a:rPr>
              <a:t>RHIC 9 MHz RF Upgrade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2"/>
                </a:solidFill>
              </a:rPr>
              <a:t>Low-Energy RHIC electron Cooling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accent2"/>
                </a:solidFill>
              </a:rPr>
              <a:t>Accelerator Development Technical Infrastructure Upgrade</a:t>
            </a:r>
            <a:endParaRPr lang="en-US" sz="2400" dirty="0" smtClean="0">
              <a:solidFill>
                <a:schemeClr val="accent2"/>
              </a:solidFill>
            </a:endParaRPr>
          </a:p>
          <a:p>
            <a:pPr marL="0" indent="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14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09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839"/>
            <a:ext cx="9144000" cy="588962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Linac reliability </a:t>
            </a:r>
            <a:r>
              <a:rPr lang="en-US" dirty="0" smtClean="0">
                <a:solidFill>
                  <a:srgbClr val="FF0000"/>
                </a:solidFill>
              </a:rPr>
              <a:t>upgrade</a:t>
            </a:r>
            <a:r>
              <a:rPr lang="en-US" b="0" dirty="0" smtClean="0">
                <a:solidFill>
                  <a:srgbClr val="FF0000"/>
                </a:solidFill>
              </a:rPr>
              <a:t>            </a:t>
            </a:r>
            <a:r>
              <a:rPr lang="en-US" dirty="0" smtClean="0">
                <a:solidFill>
                  <a:srgbClr val="FF0000"/>
                </a:solidFill>
              </a:rPr>
              <a:t>                           </a:t>
            </a:r>
            <a:r>
              <a:rPr lang="en-US" b="0" dirty="0" smtClean="0">
                <a:solidFill>
                  <a:schemeClr val="tx1"/>
                </a:solidFill>
              </a:rPr>
              <a:t>Capital Project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382000" cy="5562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Scope</a:t>
            </a:r>
            <a:r>
              <a:rPr lang="en-US" b="1" dirty="0" smtClean="0"/>
              <a:t> </a:t>
            </a:r>
            <a:endParaRPr lang="en-US" b="1" dirty="0"/>
          </a:p>
          <a:p>
            <a:pPr marL="342900" indent="-342900"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5 kW solid </a:t>
            </a:r>
            <a:r>
              <a:rPr lang="en-US" sz="1800" dirty="0">
                <a:solidFill>
                  <a:srgbClr val="0000FF"/>
                </a:solidFill>
              </a:rPr>
              <a:t>state amplifiers </a:t>
            </a:r>
            <a:r>
              <a:rPr lang="en-US" sz="1800" dirty="0" smtClean="0">
                <a:solidFill>
                  <a:srgbClr val="0000FF"/>
                </a:solidFill>
              </a:rPr>
              <a:t>replace </a:t>
            </a:r>
            <a:r>
              <a:rPr lang="en-US" sz="1600" dirty="0" smtClean="0">
                <a:solidFill>
                  <a:srgbClr val="0000FF"/>
                </a:solidFill>
              </a:rPr>
              <a:t>(</a:t>
            </a:r>
            <a:r>
              <a:rPr lang="en-US" sz="1400" dirty="0" smtClean="0">
                <a:solidFill>
                  <a:srgbClr val="0000FF"/>
                </a:solidFill>
              </a:rPr>
              <a:t>1 </a:t>
            </a:r>
            <a:r>
              <a:rPr lang="en-US" sz="1400" dirty="0">
                <a:solidFill>
                  <a:srgbClr val="0000FF"/>
                </a:solidFill>
              </a:rPr>
              <a:t>of 6 tube </a:t>
            </a:r>
            <a:r>
              <a:rPr lang="en-US" sz="1400" dirty="0" smtClean="0">
                <a:solidFill>
                  <a:srgbClr val="0000FF"/>
                </a:solidFill>
              </a:rPr>
              <a:t>types)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>
                <a:solidFill>
                  <a:srgbClr val="0000FF"/>
                </a:solidFill>
              </a:rPr>
              <a:t>n</a:t>
            </a:r>
            <a:r>
              <a:rPr lang="en-US" sz="1800" dirty="0" smtClean="0">
                <a:solidFill>
                  <a:srgbClr val="0000FF"/>
                </a:solidFill>
              </a:rPr>
              <a:t>ew low-level RF </a:t>
            </a:r>
            <a:r>
              <a:rPr lang="en-US" sz="1400" dirty="0" smtClean="0">
                <a:solidFill>
                  <a:srgbClr val="0000FF"/>
                </a:solidFill>
              </a:rPr>
              <a:t>(common C-AD platform)</a:t>
            </a:r>
            <a:endParaRPr lang="en-US" sz="1800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1800" dirty="0">
                <a:solidFill>
                  <a:srgbClr val="0000FF"/>
                </a:solidFill>
              </a:rPr>
              <a:t>i</a:t>
            </a:r>
            <a:r>
              <a:rPr lang="en-US" sz="1800" dirty="0" smtClean="0">
                <a:solidFill>
                  <a:srgbClr val="0000FF"/>
                </a:solidFill>
              </a:rPr>
              <a:t>nstrumentation </a:t>
            </a:r>
            <a:r>
              <a:rPr lang="en-US" sz="1800" dirty="0">
                <a:solidFill>
                  <a:srgbClr val="0000FF"/>
                </a:solidFill>
              </a:rPr>
              <a:t>upgrades </a:t>
            </a:r>
            <a:r>
              <a:rPr lang="en-US" sz="1600" dirty="0" smtClean="0">
                <a:solidFill>
                  <a:srgbClr val="0000FF"/>
                </a:solidFill>
              </a:rPr>
              <a:t>(BPMs, loss monitors)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Cost and funding</a:t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/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/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/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/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>Schedule</a:t>
            </a:r>
            <a:endParaRPr lang="en-US" b="1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1800" dirty="0">
                <a:solidFill>
                  <a:srgbClr val="0000FF"/>
                </a:solidFill>
              </a:rPr>
              <a:t>s</a:t>
            </a:r>
            <a:r>
              <a:rPr lang="en-US" sz="1800" dirty="0" smtClean="0">
                <a:solidFill>
                  <a:srgbClr val="0000FF"/>
                </a:solidFill>
              </a:rPr>
              <a:t>tarted</a:t>
            </a:r>
            <a:r>
              <a:rPr lang="en-US" sz="1800" dirty="0">
                <a:solidFill>
                  <a:srgbClr val="0000FF"/>
                </a:solidFill>
              </a:rPr>
              <a:t>: </a:t>
            </a:r>
            <a:r>
              <a:rPr lang="en-US" sz="1800" dirty="0" smtClean="0">
                <a:solidFill>
                  <a:srgbClr val="0000FF"/>
                </a:solidFill>
              </a:rPr>
              <a:t>08/2013</a:t>
            </a:r>
            <a:endParaRPr lang="en-US" sz="1800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1800" dirty="0">
                <a:solidFill>
                  <a:srgbClr val="0000FF"/>
                </a:solidFill>
              </a:rPr>
              <a:t>p</a:t>
            </a:r>
            <a:r>
              <a:rPr lang="en-US" sz="1800" dirty="0" smtClean="0">
                <a:solidFill>
                  <a:srgbClr val="0000FF"/>
                </a:solidFill>
              </a:rPr>
              <a:t>lanned completion</a:t>
            </a:r>
            <a:r>
              <a:rPr lang="en-US" sz="1800" dirty="0">
                <a:solidFill>
                  <a:srgbClr val="0000FF"/>
                </a:solidFill>
              </a:rPr>
              <a:t>: 12/</a:t>
            </a:r>
            <a:r>
              <a:rPr lang="en-US" sz="1800" dirty="0" smtClean="0">
                <a:solidFill>
                  <a:srgbClr val="0000FF"/>
                </a:solidFill>
              </a:rPr>
              <a:t>2016</a:t>
            </a:r>
          </a:p>
          <a:p>
            <a:pPr marL="0" indent="0">
              <a:buNone/>
            </a:pPr>
            <a:endParaRPr lang="en-US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Status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5 kW amps operational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loss monitors </a:t>
            </a:r>
            <a:r>
              <a:rPr lang="en-US" sz="1600" dirty="0" smtClean="0">
                <a:solidFill>
                  <a:srgbClr val="0000FF"/>
                </a:solidFill>
              </a:rPr>
              <a:t>(sensitive to low energy losses)</a:t>
            </a:r>
            <a:r>
              <a:rPr lang="en-US" sz="1800" dirty="0" smtClean="0">
                <a:solidFill>
                  <a:srgbClr val="0000FF"/>
                </a:solidFill>
              </a:rPr>
              <a:t> installed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LLRF next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</a:rPr>
              <a:t>presently </a:t>
            </a:r>
            <a:r>
              <a:rPr lang="en-US" sz="1800" dirty="0">
                <a:solidFill>
                  <a:srgbClr val="0000FF"/>
                </a:solidFill>
              </a:rPr>
              <a:t>on track for completion </a:t>
            </a:r>
            <a:r>
              <a:rPr lang="en-US" sz="1800" dirty="0" smtClean="0">
                <a:solidFill>
                  <a:srgbClr val="0000FF"/>
                </a:solidFill>
              </a:rPr>
              <a:t>as planned</a:t>
            </a:r>
            <a:endParaRPr lang="en-US" sz="18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E7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762000"/>
            <a:ext cx="3318761" cy="2514600"/>
          </a:xfrm>
          <a:prstGeom prst="rect">
            <a:avLst/>
          </a:prstGeom>
        </p:spPr>
      </p:pic>
      <p:pic>
        <p:nvPicPr>
          <p:cNvPr id="8" name="Picture 7" descr="IMG_0076 (Medium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280549"/>
            <a:ext cx="1588911" cy="11771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99772" y="3301827"/>
            <a:ext cx="1399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0" dirty="0" smtClean="0">
                <a:solidFill>
                  <a:schemeClr val="bg1"/>
                </a:solidFill>
                <a:latin typeface="Helvetica"/>
                <a:cs typeface="Helvetica"/>
              </a:rPr>
              <a:t>5kW tetrode 7651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533374" y="3831184"/>
            <a:ext cx="2541278" cy="1310545"/>
            <a:chOff x="3288022" y="4876800"/>
            <a:chExt cx="3569978" cy="1996345"/>
          </a:xfrm>
        </p:grpSpPr>
        <p:pic>
          <p:nvPicPr>
            <p:cNvPr id="12" name="Picture 11" descr="IMG_0084 (Medium)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299" y="4876800"/>
              <a:ext cx="2772701" cy="1996345"/>
            </a:xfrm>
            <a:prstGeom prst="rect">
              <a:avLst/>
            </a:prstGeom>
          </p:spPr>
        </p:pic>
        <p:sp>
          <p:nvSpPr>
            <p:cNvPr id="13" name="Right Arrow 12"/>
            <p:cNvSpPr/>
            <p:nvPr/>
          </p:nvSpPr>
          <p:spPr>
            <a:xfrm>
              <a:off x="3288022" y="5562600"/>
              <a:ext cx="990600" cy="5334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50278" y="4876800"/>
              <a:ext cx="2662222" cy="421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b="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5 kW solid state amplifier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500" y="5243025"/>
            <a:ext cx="2146300" cy="127207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3086100" y="4686300"/>
            <a:ext cx="3886200" cy="5715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5829300" y="5600700"/>
            <a:ext cx="5715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28646"/>
              </p:ext>
            </p:extLst>
          </p:nvPr>
        </p:nvGraphicFramePr>
        <p:xfrm>
          <a:off x="342900" y="2514600"/>
          <a:ext cx="3566160" cy="54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1540"/>
                <a:gridCol w="891540"/>
                <a:gridCol w="891540"/>
                <a:gridCol w="891540"/>
              </a:tblGrid>
              <a:tr h="2522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FY2013</a:t>
                      </a:r>
                      <a:endParaRPr lang="en-US" sz="1200" b="0" dirty="0">
                        <a:latin typeface="Helvetica"/>
                        <a:cs typeface="Helvetica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2014</a:t>
                      </a:r>
                      <a:endParaRPr lang="en-US" sz="1200" b="0" dirty="0">
                        <a:latin typeface="Helvetica"/>
                        <a:cs typeface="Helvetica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2015</a:t>
                      </a:r>
                      <a:endParaRPr lang="en-US" sz="1200" b="0" dirty="0">
                        <a:latin typeface="Helvetica"/>
                        <a:cs typeface="Helvetica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Total</a:t>
                      </a:r>
                      <a:endParaRPr lang="en-US" sz="1200" b="0" dirty="0">
                        <a:latin typeface="Helvetica"/>
                        <a:cs typeface="Helvetica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$475k (A)</a:t>
                      </a:r>
                      <a:endParaRPr lang="en-US" sz="1200" dirty="0">
                        <a:latin typeface="Helvetica"/>
                        <a:cs typeface="Helvetic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525k (A)</a:t>
                      </a:r>
                      <a:endParaRPr lang="en-US" sz="1200" dirty="0">
                        <a:latin typeface="Helvetica"/>
                        <a:cs typeface="Helvetic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500k (A)</a:t>
                      </a:r>
                      <a:endParaRPr lang="en-US" sz="1200" dirty="0">
                        <a:latin typeface="Helvetica"/>
                        <a:cs typeface="Helvetic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1.5M</a:t>
                      </a:r>
                      <a:endParaRPr lang="en-US" sz="1200" dirty="0">
                        <a:latin typeface="Helvetica"/>
                        <a:cs typeface="Helvetic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304413" y="685800"/>
            <a:ext cx="1410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D. Raparia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63697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900" y="3581400"/>
            <a:ext cx="482779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839"/>
            <a:ext cx="9029700" cy="474661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RHIC 9 MHz RF Upgrade                           </a:t>
            </a:r>
            <a:r>
              <a:rPr lang="en-US" sz="2800" b="0" dirty="0" smtClean="0">
                <a:solidFill>
                  <a:srgbClr val="FF0000"/>
                </a:solidFill>
              </a:rPr>
              <a:t>         </a:t>
            </a:r>
            <a:r>
              <a:rPr lang="en-US" b="0" dirty="0" smtClean="0">
                <a:solidFill>
                  <a:schemeClr val="tx1"/>
                </a:solidFill>
              </a:rPr>
              <a:t>Capital Project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Scope</a:t>
            </a:r>
            <a:r>
              <a:rPr lang="en-US" b="1" dirty="0" smtClean="0"/>
              <a:t> </a:t>
            </a:r>
            <a:endParaRPr lang="en-US" b="1" dirty="0"/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3 cavities per </a:t>
            </a:r>
            <a:r>
              <a:rPr lang="en-US" dirty="0" smtClean="0">
                <a:solidFill>
                  <a:srgbClr val="0000FF"/>
                </a:solidFill>
              </a:rPr>
              <a:t>ring (60 </a:t>
            </a:r>
            <a:r>
              <a:rPr lang="en-US" dirty="0">
                <a:solidFill>
                  <a:srgbClr val="0000FF"/>
                </a:solidFill>
              </a:rPr>
              <a:t>kV per </a:t>
            </a:r>
            <a:r>
              <a:rPr lang="en-US" dirty="0" smtClean="0">
                <a:solidFill>
                  <a:srgbClr val="0000FF"/>
                </a:solidFill>
              </a:rPr>
              <a:t>cavity)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sz="1600" dirty="0" smtClean="0">
                <a:solidFill>
                  <a:srgbClr val="0000FF"/>
                </a:solidFill>
              </a:rPr>
              <a:t>[existing 9 MHz RF: </a:t>
            </a:r>
            <a:r>
              <a:rPr lang="en-US" sz="1600" dirty="0">
                <a:solidFill>
                  <a:srgbClr val="0000FF"/>
                </a:solidFill>
              </a:rPr>
              <a:t>22 kV (p</a:t>
            </a:r>
            <a:r>
              <a:rPr lang="en-US" sz="1600" dirty="0">
                <a:solidFill>
                  <a:srgbClr val="0000FF"/>
                </a:solidFill>
                <a:ea typeface="ＭＳ Ｐゴシック" pitchFamily="-107" charset="-128"/>
                <a:cs typeface="Arial"/>
                <a:sym typeface="Symbol" pitchFamily="-107" charset="2"/>
              </a:rPr>
              <a:t>+</a:t>
            </a:r>
            <a:r>
              <a:rPr lang="en-US" sz="1600" dirty="0">
                <a:solidFill>
                  <a:srgbClr val="0000FF"/>
                </a:solidFill>
              </a:rPr>
              <a:t>p</a:t>
            </a:r>
            <a:r>
              <a:rPr lang="en-US" sz="1600" dirty="0">
                <a:solidFill>
                  <a:srgbClr val="0000FF"/>
                </a:solidFill>
                <a:ea typeface="ＭＳ Ｐゴシック" pitchFamily="-107" charset="-128"/>
                <a:cs typeface="Arial"/>
                <a:sym typeface="Symbol" pitchFamily="-107" charset="2"/>
              </a:rPr>
              <a:t></a:t>
            </a:r>
            <a:r>
              <a:rPr lang="en-US" sz="1600" dirty="0" smtClean="0">
                <a:solidFill>
                  <a:srgbClr val="0000FF"/>
                </a:solidFill>
              </a:rPr>
              <a:t>)]</a:t>
            </a:r>
            <a:endParaRPr lang="en-US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1400" b="1" dirty="0" smtClean="0">
                <a:solidFill>
                  <a:srgbClr val="0000FF"/>
                </a:solidFill>
              </a:rPr>
              <a:t>3 </a:t>
            </a:r>
            <a:r>
              <a:rPr lang="en-US" sz="1400" b="1" dirty="0">
                <a:solidFill>
                  <a:srgbClr val="0000FF"/>
                </a:solidFill>
              </a:rPr>
              <a:t>areas of benefit:</a:t>
            </a:r>
          </a:p>
          <a:p>
            <a:pPr marL="457200" indent="-27432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sz="1500" dirty="0">
                <a:solidFill>
                  <a:srgbClr val="0000FF"/>
                </a:solidFill>
              </a:rPr>
              <a:t>Larger bucket and ramp speed for protons </a:t>
            </a:r>
            <a:br>
              <a:rPr lang="en-US" sz="1500" dirty="0">
                <a:solidFill>
                  <a:srgbClr val="0000FF"/>
                </a:solidFill>
              </a:rPr>
            </a:br>
            <a:r>
              <a:rPr lang="en-US" sz="1500" dirty="0">
                <a:solidFill>
                  <a:srgbClr val="0000FF"/>
                </a:solidFill>
              </a:rPr>
              <a:t> </a:t>
            </a:r>
            <a:r>
              <a:rPr lang="en-US" sz="1300" dirty="0">
                <a:solidFill>
                  <a:srgbClr val="0000FF"/>
                </a:solidFill>
              </a:rPr>
              <a:t>(avoids squeeze out on early part of ramp, faster crossing of spin resonances)</a:t>
            </a:r>
          </a:p>
          <a:p>
            <a:pPr marL="457200" indent="-27432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sz="1500" dirty="0">
                <a:solidFill>
                  <a:srgbClr val="0000FF"/>
                </a:solidFill>
              </a:rPr>
              <a:t>Lower peak current for transition crossing</a:t>
            </a:r>
            <a:r>
              <a:rPr lang="en-US" sz="1300" dirty="0">
                <a:solidFill>
                  <a:srgbClr val="0000FF"/>
                </a:solidFill>
              </a:rPr>
              <a:t> (increase in bunch intensity)</a:t>
            </a:r>
          </a:p>
          <a:p>
            <a:pPr marL="457200" indent="-27432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sz="1500" dirty="0" smtClean="0">
                <a:solidFill>
                  <a:srgbClr val="0000FF"/>
                </a:solidFill>
              </a:rPr>
              <a:t>Operation </a:t>
            </a:r>
            <a:r>
              <a:rPr lang="en-US" sz="1500" dirty="0">
                <a:solidFill>
                  <a:srgbClr val="0000FF"/>
                </a:solidFill>
              </a:rPr>
              <a:t>with long bunches at low energy ions </a:t>
            </a:r>
            <a:r>
              <a:rPr lang="en-US" sz="1300" dirty="0">
                <a:solidFill>
                  <a:srgbClr val="0000FF"/>
                </a:solidFill>
              </a:rPr>
              <a:t>(enhancement to LEReC</a:t>
            </a:r>
            <a:r>
              <a:rPr lang="en-US" sz="1300" dirty="0" smtClean="0">
                <a:solidFill>
                  <a:srgbClr val="0000FF"/>
                </a:solidFill>
              </a:rPr>
              <a:t>)</a:t>
            </a:r>
            <a:br>
              <a:rPr lang="en-US" sz="1300" dirty="0" smtClean="0">
                <a:solidFill>
                  <a:srgbClr val="0000FF"/>
                </a:solidFill>
              </a:rPr>
            </a:br>
            <a:endParaRPr lang="en-US" sz="15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Cost and funding</a:t>
            </a:r>
            <a:endParaRPr lang="en-US" b="1" dirty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0" indent="0">
              <a:buNone/>
            </a:pPr>
            <a:endParaRPr lang="en-US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Schedule</a:t>
            </a:r>
            <a:endParaRPr lang="en-US" b="1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tarted</a:t>
            </a:r>
            <a:r>
              <a:rPr lang="en-US" dirty="0">
                <a:solidFill>
                  <a:srgbClr val="0000FF"/>
                </a:solidFill>
              </a:rPr>
              <a:t>: 08/2013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lanned </a:t>
            </a:r>
            <a:r>
              <a:rPr lang="en-US" dirty="0">
                <a:solidFill>
                  <a:srgbClr val="0000FF"/>
                </a:solidFill>
              </a:rPr>
              <a:t>completion: </a:t>
            </a:r>
            <a:r>
              <a:rPr lang="en-US" dirty="0" smtClean="0">
                <a:solidFill>
                  <a:srgbClr val="0000FF"/>
                </a:solidFill>
              </a:rPr>
              <a:t>10/2017 (begin of beam commissioning)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2"/>
                </a:solidFill>
              </a:rPr>
              <a:t>Status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f</a:t>
            </a:r>
            <a:r>
              <a:rPr lang="en-US" dirty="0" smtClean="0">
                <a:solidFill>
                  <a:srgbClr val="0000FF"/>
                </a:solidFill>
              </a:rPr>
              <a:t>irst article demonstrated design voltage in RHIC ring 07/2015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presently </a:t>
            </a:r>
            <a:r>
              <a:rPr lang="en-US" dirty="0">
                <a:solidFill>
                  <a:srgbClr val="0000FF"/>
                </a:solidFill>
              </a:rPr>
              <a:t>on track for completion </a:t>
            </a:r>
            <a:r>
              <a:rPr lang="en-US" dirty="0" smtClean="0">
                <a:solidFill>
                  <a:srgbClr val="0000FF"/>
                </a:solidFill>
              </a:rPr>
              <a:t>as planned</a:t>
            </a:r>
            <a:r>
              <a:rPr lang="en-US" dirty="0">
                <a:solidFill>
                  <a:srgbClr val="0000FF"/>
                </a:solidFill>
              </a:rPr>
              <a:t/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7848600" y="2362200"/>
            <a:ext cx="0" cy="1676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03074"/>
            <a:ext cx="2743200" cy="98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702417"/>
              </p:ext>
            </p:extLst>
          </p:nvPr>
        </p:nvGraphicFramePr>
        <p:xfrm>
          <a:off x="457200" y="3124200"/>
          <a:ext cx="3566160" cy="54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1540"/>
                <a:gridCol w="891540"/>
                <a:gridCol w="891540"/>
                <a:gridCol w="891540"/>
              </a:tblGrid>
              <a:tr h="2522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FY2014</a:t>
                      </a:r>
                      <a:endParaRPr lang="en-US" sz="1200" b="0" dirty="0">
                        <a:latin typeface="Helvetica"/>
                        <a:cs typeface="Helvetica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2015</a:t>
                      </a:r>
                      <a:endParaRPr lang="en-US" sz="1200" b="0" dirty="0">
                        <a:latin typeface="Helvetica"/>
                        <a:cs typeface="Helvetica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2016</a:t>
                      </a:r>
                      <a:endParaRPr lang="en-US" sz="1200" b="0" dirty="0">
                        <a:latin typeface="Helvetica"/>
                        <a:cs typeface="Helvetica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Total</a:t>
                      </a:r>
                      <a:endParaRPr lang="en-US" sz="1200" b="0" dirty="0">
                        <a:latin typeface="Helvetica"/>
                        <a:cs typeface="Helvetica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$675k (A)</a:t>
                      </a:r>
                      <a:endParaRPr lang="en-US" sz="1200" dirty="0">
                        <a:latin typeface="Helvetica"/>
                        <a:cs typeface="Helvetic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700k (A)</a:t>
                      </a:r>
                      <a:endParaRPr lang="en-US" sz="1200" dirty="0">
                        <a:latin typeface="Helvetica"/>
                        <a:cs typeface="Helvetic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625k (A)</a:t>
                      </a:r>
                      <a:endParaRPr lang="en-US" sz="1200" dirty="0">
                        <a:latin typeface="Helvetica"/>
                        <a:cs typeface="Helvetic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2.0M</a:t>
                      </a:r>
                      <a:endParaRPr lang="en-US" sz="1200" dirty="0">
                        <a:latin typeface="Helvetica"/>
                        <a:cs typeface="Helvetic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096000" y="685800"/>
            <a:ext cx="2848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A. Zaltsman, S. Polizzo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650995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990600"/>
            <a:ext cx="7229475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itle 1"/>
          <p:cNvSpPr>
            <a:spLocks noGrp="1"/>
          </p:cNvSpPr>
          <p:nvPr>
            <p:ph type="title"/>
          </p:nvPr>
        </p:nvSpPr>
        <p:spPr>
          <a:xfrm>
            <a:off x="0" y="76201"/>
            <a:ext cx="8915400" cy="609600"/>
          </a:xfrm>
        </p:spPr>
        <p:txBody>
          <a:bodyPr/>
          <a:lstStyle/>
          <a:p>
            <a:pPr algn="l"/>
            <a:r>
              <a:rPr lang="en-US" altLang="en-US" dirty="0" smtClean="0"/>
              <a:t> </a:t>
            </a:r>
            <a:r>
              <a:rPr lang="en-US" altLang="en-US" dirty="0" smtClean="0">
                <a:solidFill>
                  <a:srgbClr val="FF0000"/>
                </a:solidFill>
              </a:rPr>
              <a:t>Low Energy RHIC electron Cooling (LEReC) Phase-I      </a:t>
            </a:r>
            <a:r>
              <a:rPr lang="en-US" altLang="en-US" sz="2800" b="0" dirty="0" smtClean="0">
                <a:solidFill>
                  <a:schemeClr val="tx1"/>
                </a:solidFill>
              </a:rPr>
              <a:t>AIP</a:t>
            </a:r>
            <a:endParaRPr lang="en-US" altLang="en-US" b="0" dirty="0" smtClean="0">
              <a:solidFill>
                <a:schemeClr val="tx1"/>
              </a:solidFill>
            </a:endParaRPr>
          </a:p>
        </p:txBody>
      </p:sp>
      <p:sp>
        <p:nvSpPr>
          <p:cNvPr id="12294" name="TextBox 7"/>
          <p:cNvSpPr txBox="1">
            <a:spLocks noChangeArrowheads="1"/>
          </p:cNvSpPr>
          <p:nvPr/>
        </p:nvSpPr>
        <p:spPr bwMode="auto">
          <a:xfrm>
            <a:off x="7107964" y="5105400"/>
            <a:ext cx="1322522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800" b="0" dirty="0">
                <a:latin typeface="Helvetica"/>
                <a:cs typeface="Helvetica"/>
              </a:rPr>
              <a:t>180</a:t>
            </a:r>
            <a:r>
              <a:rPr lang="en-US" altLang="en-US" sz="1800" b="0" baseline="30000" dirty="0">
                <a:latin typeface="Helvetica"/>
                <a:cs typeface="Helvetica"/>
              </a:rPr>
              <a:t>o</a:t>
            </a:r>
            <a:r>
              <a:rPr lang="en-US" altLang="en-US" sz="1800" b="0" dirty="0">
                <a:latin typeface="Helvetica"/>
                <a:cs typeface="Helvetica"/>
              </a:rPr>
              <a:t> return</a:t>
            </a:r>
          </a:p>
          <a:p>
            <a:pPr algn="ctr"/>
            <a:r>
              <a:rPr lang="en-US" altLang="en-US" sz="1800" b="0" dirty="0" smtClean="0">
                <a:latin typeface="Helvetica"/>
                <a:cs typeface="Helvetica"/>
              </a:rPr>
              <a:t>Dipole</a:t>
            </a:r>
            <a:endParaRPr lang="en-US" altLang="en-US" sz="1800" b="0" dirty="0">
              <a:latin typeface="Helvetica"/>
              <a:cs typeface="Helvetica"/>
            </a:endParaRPr>
          </a:p>
        </p:txBody>
      </p:sp>
      <p:sp>
        <p:nvSpPr>
          <p:cNvPr id="12295" name="TextBox 7"/>
          <p:cNvSpPr txBox="1">
            <a:spLocks noChangeArrowheads="1"/>
          </p:cNvSpPr>
          <p:nvPr/>
        </p:nvSpPr>
        <p:spPr bwMode="auto">
          <a:xfrm>
            <a:off x="4648002" y="1295400"/>
            <a:ext cx="954483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800" b="0" dirty="0">
                <a:latin typeface="Helvetica"/>
                <a:cs typeface="Helvetica"/>
              </a:rPr>
              <a:t>Inj/Ext.</a:t>
            </a:r>
          </a:p>
          <a:p>
            <a:pPr algn="ctr"/>
            <a:r>
              <a:rPr lang="en-US" altLang="en-US" sz="1800" b="0" dirty="0">
                <a:latin typeface="Helvetica"/>
                <a:cs typeface="Helvetica"/>
              </a:rPr>
              <a:t>Dipoles</a:t>
            </a:r>
          </a:p>
        </p:txBody>
      </p:sp>
      <p:sp>
        <p:nvSpPr>
          <p:cNvPr id="12296" name="TextBox 9"/>
          <p:cNvSpPr txBox="1">
            <a:spLocks noChangeArrowheads="1"/>
          </p:cNvSpPr>
          <p:nvPr/>
        </p:nvSpPr>
        <p:spPr bwMode="auto">
          <a:xfrm>
            <a:off x="6171731" y="2286000"/>
            <a:ext cx="1878376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800" b="0" dirty="0" smtClean="0">
                <a:latin typeface="Helvetica"/>
                <a:cs typeface="Helvetica"/>
              </a:rPr>
              <a:t>Cooling sections</a:t>
            </a:r>
          </a:p>
        </p:txBody>
      </p:sp>
      <p:sp>
        <p:nvSpPr>
          <p:cNvPr id="12297" name="TextBox 7"/>
          <p:cNvSpPr txBox="1">
            <a:spLocks noChangeArrowheads="1"/>
          </p:cNvSpPr>
          <p:nvPr/>
        </p:nvSpPr>
        <p:spPr bwMode="auto">
          <a:xfrm>
            <a:off x="7897143" y="3200400"/>
            <a:ext cx="1211014" cy="646331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 sz="1800" b="0" dirty="0" smtClean="0">
                <a:latin typeface="Helvetica"/>
                <a:cs typeface="Helvetica"/>
              </a:rPr>
              <a:t>64 </a:t>
            </a:r>
            <a:r>
              <a:rPr lang="en-US" altLang="en-US" sz="1800" b="0" dirty="0">
                <a:latin typeface="Helvetica"/>
                <a:cs typeface="Helvetica"/>
              </a:rPr>
              <a:t>meters</a:t>
            </a:r>
          </a:p>
          <a:p>
            <a:pPr algn="ctr"/>
            <a:r>
              <a:rPr lang="en-US" altLang="en-US" sz="1800" b="0" dirty="0">
                <a:latin typeface="Helvetica"/>
                <a:cs typeface="Helvetica"/>
              </a:rPr>
              <a:t>From </a:t>
            </a:r>
            <a:r>
              <a:rPr lang="en-US" altLang="en-US" sz="1800" b="0" dirty="0" smtClean="0">
                <a:latin typeface="Helvetica"/>
                <a:cs typeface="Helvetica"/>
              </a:rPr>
              <a:t>IP2</a:t>
            </a:r>
            <a:endParaRPr lang="en-US" altLang="en-US" sz="1800" b="0" dirty="0">
              <a:latin typeface="Helvetica"/>
              <a:cs typeface="Helvetica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648200" y="2590800"/>
            <a:ext cx="3581400" cy="19812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876800" y="2286000"/>
            <a:ext cx="3625850" cy="19812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019800" y="2743200"/>
            <a:ext cx="7620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629400" y="2743200"/>
            <a:ext cx="2286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295" idx="2"/>
          </p:cNvCxnSpPr>
          <p:nvPr/>
        </p:nvCxnSpPr>
        <p:spPr>
          <a:xfrm flipH="1">
            <a:off x="4572000" y="1941731"/>
            <a:ext cx="553244" cy="191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610600" y="3962400"/>
            <a:ext cx="76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8077200" y="4724400"/>
            <a:ext cx="457200" cy="3230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Untitle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733800"/>
            <a:ext cx="5408178" cy="304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114300" y="1050429"/>
            <a:ext cx="203234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  <a:t>Scope</a:t>
            </a:r>
            <a:br>
              <a:rPr lang="en-US" sz="200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800" b="0" dirty="0" smtClean="0">
                <a:solidFill>
                  <a:srgbClr val="0000FF"/>
                </a:solidFill>
                <a:latin typeface="Helvetica"/>
                <a:cs typeface="Helvetica"/>
              </a:rPr>
              <a:t>electron cooler  </a:t>
            </a:r>
            <a:br>
              <a:rPr lang="en-US" sz="1800" b="0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1800" b="0" dirty="0" smtClean="0">
                <a:solidFill>
                  <a:srgbClr val="0000FF"/>
                </a:solidFill>
                <a:latin typeface="Helvetica"/>
                <a:cs typeface="Helvetica"/>
              </a:rPr>
              <a:t>(1.6 and 2.0 MeV)</a:t>
            </a:r>
            <a:br>
              <a:rPr lang="en-US" sz="1800" b="0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1800" b="0" dirty="0" smtClean="0">
                <a:solidFill>
                  <a:srgbClr val="0000FF"/>
                </a:solidFill>
                <a:latin typeface="Helvetica"/>
                <a:cs typeface="Helvetica"/>
              </a:rPr>
              <a:t>for 4x luminosity</a:t>
            </a:r>
            <a:br>
              <a:rPr lang="en-US" sz="1800" b="0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1800" b="0" dirty="0" smtClean="0">
                <a:solidFill>
                  <a:srgbClr val="0000FF"/>
                </a:solidFill>
                <a:latin typeface="Helvetica"/>
                <a:cs typeface="Helvetica"/>
              </a:rPr>
              <a:t>increase </a:t>
            </a:r>
            <a:endParaRPr lang="en-US" sz="1800" b="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39000" y="685800"/>
            <a:ext cx="1685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A. Fedotov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47291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8991600" cy="414338"/>
          </a:xfrm>
        </p:spPr>
        <p:txBody>
          <a:bodyPr/>
          <a:lstStyle/>
          <a:p>
            <a:pPr algn="l"/>
            <a:r>
              <a:rPr lang="en-US" sz="2200" dirty="0" smtClean="0">
                <a:solidFill>
                  <a:srgbClr val="FF0000"/>
                </a:solidFill>
              </a:rPr>
              <a:t>RHIC Accelerator Development Technical Infrastructure Upgrade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Scope </a:t>
            </a:r>
            <a:endParaRPr lang="en-US" b="1" dirty="0" smtClean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n-US" dirty="0"/>
              <a:t>u</a:t>
            </a:r>
            <a:r>
              <a:rPr lang="en-US" dirty="0" smtClean="0"/>
              <a:t>pgrade </a:t>
            </a:r>
            <a:r>
              <a:rPr lang="en-US" dirty="0"/>
              <a:t>of buildings, tunnel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technical </a:t>
            </a:r>
            <a:r>
              <a:rPr lang="en-US" dirty="0" smtClean="0"/>
              <a:t>infrastructure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RHIC Interaction Region 2  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(</a:t>
            </a:r>
            <a:r>
              <a:rPr lang="en-US" sz="1600" dirty="0"/>
              <a:t>electrical, water, and </a:t>
            </a:r>
            <a:r>
              <a:rPr lang="en-US" sz="1600" dirty="0" smtClean="0"/>
              <a:t>cryogenic</a:t>
            </a:r>
            <a:br>
              <a:rPr lang="en-US" sz="1600" dirty="0" smtClean="0"/>
            </a:br>
            <a:r>
              <a:rPr lang="en-US" sz="1600" dirty="0" smtClean="0"/>
              <a:t>distribution</a:t>
            </a:r>
            <a:r>
              <a:rPr lang="en-US" sz="1600" dirty="0"/>
              <a:t>, </a:t>
            </a:r>
            <a:r>
              <a:rPr lang="en-US" sz="1600" dirty="0" smtClean="0"/>
              <a:t>access </a:t>
            </a:r>
            <a:r>
              <a:rPr lang="en-US" sz="1600" dirty="0"/>
              <a:t>controls</a:t>
            </a:r>
            <a:r>
              <a:rPr lang="en-US" sz="1600" dirty="0" smtClean="0"/>
              <a:t>)</a:t>
            </a:r>
            <a:br>
              <a:rPr lang="en-US" sz="1600" dirty="0" smtClean="0"/>
            </a:br>
            <a:endParaRPr lang="en-US" sz="1600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Cost and funding</a:t>
            </a:r>
          </a:p>
          <a:p>
            <a:pPr marL="0" indent="0">
              <a:buNone/>
            </a:pPr>
            <a:endParaRPr lang="en-US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 </a:t>
            </a:r>
            <a:endParaRPr lang="en-US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Schedule</a:t>
            </a:r>
            <a:endParaRPr lang="en-US" b="1" dirty="0">
              <a:solidFill>
                <a:srgbClr val="000000"/>
              </a:solidFill>
            </a:endParaRP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00E7"/>
                </a:solidFill>
              </a:rPr>
              <a:t>s</a:t>
            </a:r>
            <a:r>
              <a:rPr lang="en-US" dirty="0" smtClean="0">
                <a:solidFill>
                  <a:srgbClr val="0000E7"/>
                </a:solidFill>
              </a:rPr>
              <a:t>tarted</a:t>
            </a:r>
            <a:r>
              <a:rPr lang="en-US" dirty="0">
                <a:solidFill>
                  <a:srgbClr val="0000E7"/>
                </a:solidFill>
              </a:rPr>
              <a:t>: </a:t>
            </a:r>
            <a:r>
              <a:rPr lang="en-US" dirty="0" smtClean="0">
                <a:solidFill>
                  <a:srgbClr val="0000E7"/>
                </a:solidFill>
              </a:rPr>
              <a:t>03/2015</a:t>
            </a:r>
            <a:endParaRPr lang="en-US" dirty="0">
              <a:solidFill>
                <a:srgbClr val="0000E7"/>
              </a:solidFill>
            </a:endParaRP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00E7"/>
                </a:solidFill>
              </a:rPr>
              <a:t>p</a:t>
            </a:r>
            <a:r>
              <a:rPr lang="en-US" dirty="0" smtClean="0">
                <a:solidFill>
                  <a:srgbClr val="0000E7"/>
                </a:solidFill>
              </a:rPr>
              <a:t>lanned early completion</a:t>
            </a:r>
            <a:r>
              <a:rPr lang="en-US" dirty="0">
                <a:solidFill>
                  <a:srgbClr val="0000E7"/>
                </a:solidFill>
              </a:rPr>
              <a:t>: </a:t>
            </a:r>
            <a:r>
              <a:rPr lang="en-US" dirty="0" smtClean="0">
                <a:solidFill>
                  <a:srgbClr val="0000E7"/>
                </a:solidFill>
              </a:rPr>
              <a:t>12/</a:t>
            </a:r>
            <a:r>
              <a:rPr lang="en-US" dirty="0">
                <a:solidFill>
                  <a:srgbClr val="0000E7"/>
                </a:solidFill>
              </a:rPr>
              <a:t>2016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2"/>
                </a:solidFill>
              </a:rPr>
              <a:t>Status</a:t>
            </a:r>
            <a:endParaRPr lang="en-US" b="1" dirty="0">
              <a:solidFill>
                <a:schemeClr val="tx2"/>
              </a:solidFill>
            </a:endParaRPr>
          </a:p>
          <a:p>
            <a:pPr>
              <a:buFont typeface="Arial"/>
              <a:buChar char="•"/>
            </a:pPr>
            <a:r>
              <a:rPr lang="en-US" dirty="0"/>
              <a:t>presently on track for for completion </a:t>
            </a:r>
            <a:r>
              <a:rPr lang="en-US" dirty="0" smtClean="0"/>
              <a:t>as planned</a:t>
            </a:r>
            <a:endParaRPr lang="en-US" strike="sngStrike" dirty="0">
              <a:solidFill>
                <a:srgbClr val="0000E7"/>
              </a:solidFill>
            </a:endParaRPr>
          </a:p>
          <a:p>
            <a:pPr marL="0" indent="0">
              <a:buNone/>
            </a:pPr>
            <a:endParaRPr lang="en-US" strike="sngStrike" dirty="0"/>
          </a:p>
          <a:p>
            <a:endParaRPr lang="en-US" strike="sngStrike" dirty="0"/>
          </a:p>
        </p:txBody>
      </p:sp>
      <p:pic>
        <p:nvPicPr>
          <p:cNvPr id="6" name="Picture 5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60" y="1143000"/>
            <a:ext cx="4899339" cy="3657600"/>
          </a:xfrm>
          <a:prstGeom prst="rect">
            <a:avLst/>
          </a:prstGeom>
        </p:spPr>
      </p:pic>
      <p:pic>
        <p:nvPicPr>
          <p:cNvPr id="4" name="Picture 3" descr="2015-0715 IR2 parking lo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5629955"/>
            <a:ext cx="2171700" cy="12280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6935752" y="5065744"/>
            <a:ext cx="221086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  <a:t>New parking lot at IR2 </a:t>
            </a:r>
            <a:b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  <a:t>provided by lab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349314"/>
              </p:ext>
            </p:extLst>
          </p:nvPr>
        </p:nvGraphicFramePr>
        <p:xfrm>
          <a:off x="320040" y="3543480"/>
          <a:ext cx="3566160" cy="54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1540"/>
                <a:gridCol w="891540"/>
                <a:gridCol w="891540"/>
                <a:gridCol w="891540"/>
              </a:tblGrid>
              <a:tr h="2522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FY2014</a:t>
                      </a:r>
                      <a:endParaRPr lang="en-US" sz="1200" b="0" dirty="0">
                        <a:latin typeface="Helvetica"/>
                        <a:cs typeface="Helvetica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2015</a:t>
                      </a:r>
                      <a:endParaRPr lang="en-US" sz="1200" b="0" dirty="0">
                        <a:latin typeface="Helvetica"/>
                        <a:cs typeface="Helvetica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2016</a:t>
                      </a:r>
                      <a:endParaRPr lang="en-US" sz="1200" b="0" dirty="0">
                        <a:latin typeface="Helvetica"/>
                        <a:cs typeface="Helvetica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Total</a:t>
                      </a:r>
                      <a:endParaRPr lang="en-US" sz="1200" b="0" dirty="0">
                        <a:latin typeface="Helvetica"/>
                        <a:cs typeface="Helvetica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$1.0M (A)</a:t>
                      </a:r>
                      <a:endParaRPr lang="en-US" sz="1200" dirty="0">
                        <a:latin typeface="Helvetica"/>
                        <a:cs typeface="Helvetic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−</a:t>
                      </a:r>
                      <a:r>
                        <a:rPr lang="en-US" sz="1200" baseline="0" dirty="0" smtClean="0">
                          <a:latin typeface="Helvetica"/>
                          <a:cs typeface="Helvetica"/>
                        </a:rPr>
                        <a:t> </a:t>
                      </a:r>
                      <a:endParaRPr lang="en-US" sz="1200" dirty="0">
                        <a:latin typeface="Helvetica"/>
                        <a:cs typeface="Helvetic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0.5M</a:t>
                      </a:r>
                      <a:endParaRPr lang="en-US" sz="1200" dirty="0">
                        <a:latin typeface="Helvetica"/>
                        <a:cs typeface="Helvetic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1.5M</a:t>
                      </a:r>
                      <a:endParaRPr lang="en-US" sz="1200" dirty="0">
                        <a:latin typeface="Helvetica"/>
                        <a:cs typeface="Helvetic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832208" y="609600"/>
            <a:ext cx="1159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C. </a:t>
            </a:r>
            <a:r>
              <a:rPr lang="en-US" dirty="0" err="1" smtClean="0"/>
              <a:t>Folz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75491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029700" cy="633413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Outlook</a:t>
            </a:r>
            <a:r>
              <a:rPr lang="en-US" dirty="0" smtClean="0"/>
              <a:t>                                         </a:t>
            </a:r>
            <a:r>
              <a:rPr lang="en-US" sz="2800" b="0" dirty="0" smtClean="0">
                <a:solidFill>
                  <a:srgbClr val="000000"/>
                </a:solidFill>
              </a:rPr>
              <a:t>RHIC </a:t>
            </a:r>
            <a:r>
              <a:rPr lang="en-US" sz="2800" b="0" dirty="0">
                <a:solidFill>
                  <a:srgbClr val="000000"/>
                </a:solidFill>
              </a:rPr>
              <a:t>Run-</a:t>
            </a:r>
            <a:r>
              <a:rPr lang="en-US" sz="2800" b="0" dirty="0" smtClean="0">
                <a:solidFill>
                  <a:srgbClr val="000000"/>
                </a:solidFill>
              </a:rPr>
              <a:t>16 and Run-17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3492" y="900411"/>
            <a:ext cx="852613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dirty="0" smtClean="0">
                <a:latin typeface="Helvetica"/>
                <a:cs typeface="Helvetica"/>
              </a:rPr>
              <a:t>PAC recommendations</a:t>
            </a:r>
            <a:r>
              <a:rPr lang="en-US" sz="1600" b="0" dirty="0" smtClean="0">
                <a:latin typeface="Helvetica"/>
                <a:cs typeface="Helvetica"/>
              </a:rPr>
              <a:t> (in order of priority)</a:t>
            </a:r>
            <a:r>
              <a:rPr lang="en-US" b="0" dirty="0" smtClean="0">
                <a:latin typeface="Helvetica"/>
                <a:cs typeface="Helvetica"/>
              </a:rPr>
              <a:t>:</a:t>
            </a:r>
          </a:p>
          <a:p>
            <a:pPr algn="l"/>
            <a:endParaRPr lang="en-US" dirty="0">
              <a:latin typeface="Helvetica"/>
              <a:cs typeface="Helvetica"/>
            </a:endParaRPr>
          </a:p>
          <a:p>
            <a:pPr algn="l"/>
            <a:r>
              <a:rPr lang="en-US" sz="2800" dirty="0" smtClean="0">
                <a:latin typeface="Helvetica"/>
                <a:cs typeface="Helvetica"/>
              </a:rPr>
              <a:t>Run-</a:t>
            </a:r>
            <a:r>
              <a:rPr lang="en-US" sz="2800" dirty="0" smtClean="0">
                <a:latin typeface="Helvetica"/>
                <a:cs typeface="Helvetica"/>
              </a:rPr>
              <a:t>16 </a:t>
            </a:r>
            <a:r>
              <a:rPr lang="en-US" sz="2000" dirty="0" smtClean="0">
                <a:latin typeface="Helvetica"/>
                <a:cs typeface="Helvetica"/>
              </a:rPr>
              <a:t>(last run for PHENIX, sPHENIX in ≥ 2012)</a:t>
            </a:r>
            <a:endParaRPr lang="en-US" sz="1800" b="0" dirty="0" smtClean="0">
              <a:latin typeface="Helvetica"/>
              <a:cs typeface="Helvetica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>
                <a:latin typeface="Helvetica"/>
                <a:cs typeface="Helvetica"/>
              </a:rPr>
              <a:t>Au+Au at 100 GeV, </a:t>
            </a:r>
            <a:r>
              <a:rPr lang="en-US" sz="1600" b="0" dirty="0" smtClean="0">
                <a:latin typeface="Helvetica"/>
                <a:cs typeface="Helvetica"/>
              </a:rPr>
              <a:t>10 weeks</a:t>
            </a:r>
            <a:br>
              <a:rPr lang="en-US" sz="1600" b="0" dirty="0" smtClean="0">
                <a:latin typeface="Helvetica"/>
                <a:cs typeface="Helvetica"/>
              </a:rPr>
            </a:br>
            <a:r>
              <a:rPr lang="en-US" sz="2000" b="0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sz="1800" b="0" dirty="0" smtClean="0">
                <a:solidFill>
                  <a:srgbClr val="0000FF"/>
                </a:solidFill>
                <a:latin typeface="Helvetica"/>
                <a:cs typeface="Helvetica"/>
              </a:rPr>
              <a:t> 56 MHz SRF, further increase in bunch intensity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err="1" smtClean="0">
                <a:latin typeface="Helvetica"/>
                <a:cs typeface="Helvetica"/>
              </a:rPr>
              <a:t>Au+p</a:t>
            </a:r>
            <a:r>
              <a:rPr lang="en-US" sz="2000" dirty="0" err="1" smtClean="0">
                <a:solidFill>
                  <a:srgbClr val="000000"/>
                </a:solidFill>
                <a:latin typeface="Wingdings 3" charset="2"/>
                <a:cs typeface="Wingdings 3" charset="2"/>
              </a:rPr>
              <a:t>h</a:t>
            </a:r>
            <a:r>
              <a:rPr lang="en-US" sz="2000" b="0" dirty="0" smtClean="0">
                <a:latin typeface="Helvetica"/>
                <a:cs typeface="Helvetica"/>
              </a:rPr>
              <a:t> (</a:t>
            </a:r>
            <a:r>
              <a:rPr lang="en-US" sz="2000" b="0" dirty="0">
                <a:latin typeface="Helvetica"/>
                <a:cs typeface="Helvetica"/>
              </a:rPr>
              <a:t>or </a:t>
            </a:r>
            <a:r>
              <a:rPr lang="en-US" sz="2000" b="0" dirty="0" smtClean="0">
                <a:latin typeface="Helvetica"/>
                <a:cs typeface="Helvetica"/>
              </a:rPr>
              <a:t>p</a:t>
            </a:r>
            <a:r>
              <a:rPr lang="en-US" sz="2000" dirty="0" smtClean="0">
                <a:solidFill>
                  <a:srgbClr val="000000"/>
                </a:solidFill>
                <a:latin typeface="Wingdings 3" charset="2"/>
                <a:cs typeface="Wingdings 3" charset="2"/>
              </a:rPr>
              <a:t>h</a:t>
            </a:r>
            <a:r>
              <a:rPr lang="en-US" sz="2000" b="0" dirty="0" smtClean="0">
                <a:latin typeface="Helvetica"/>
                <a:cs typeface="Helvetica"/>
              </a:rPr>
              <a:t>+Au or d+Au) at 100, 31.2, 20, 10 GeV/nucleon, 5 weeks</a:t>
            </a:r>
            <a:br>
              <a:rPr lang="en-US" sz="2000" b="0" dirty="0" smtClean="0">
                <a:latin typeface="Helvetica"/>
                <a:cs typeface="Helvetica"/>
              </a:rPr>
            </a:br>
            <a:r>
              <a:rPr lang="en-US" sz="2000" b="0" dirty="0" smtClean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sz="1800" b="0" dirty="0" smtClean="0">
                <a:solidFill>
                  <a:srgbClr val="0000FF"/>
                </a:solidFill>
                <a:latin typeface="Helvetica"/>
                <a:cs typeface="Helvetica"/>
              </a:rPr>
              <a:t>PHENIX / STAR protection, minimization of setup time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>
                <a:latin typeface="Helvetica"/>
                <a:cs typeface="Helvetica"/>
              </a:rPr>
              <a:t>p</a:t>
            </a:r>
            <a:r>
              <a:rPr lang="en-US" sz="2000" dirty="0" smtClean="0">
                <a:solidFill>
                  <a:srgbClr val="000000"/>
                </a:solidFill>
                <a:latin typeface="Wingdings 3" charset="2"/>
                <a:cs typeface="Wingdings 3" charset="2"/>
              </a:rPr>
              <a:t>h</a:t>
            </a:r>
            <a:r>
              <a:rPr lang="en-US" sz="2000" b="0" dirty="0" smtClean="0">
                <a:latin typeface="Helvetica"/>
                <a:cs typeface="Helvetica"/>
              </a:rPr>
              <a:t>+p</a:t>
            </a:r>
            <a:r>
              <a:rPr lang="en-US" sz="2000" dirty="0">
                <a:solidFill>
                  <a:srgbClr val="000000"/>
                </a:solidFill>
                <a:latin typeface="Wingdings 3" charset="2"/>
                <a:cs typeface="Wingdings 3" charset="2"/>
              </a:rPr>
              <a:t>h</a:t>
            </a:r>
            <a:r>
              <a:rPr lang="en-US" sz="2000" b="0" dirty="0" smtClean="0">
                <a:latin typeface="Helvetica"/>
                <a:cs typeface="Helvetica"/>
              </a:rPr>
              <a:t> at 31.2 GeV, </a:t>
            </a:r>
            <a:r>
              <a:rPr lang="en-US" sz="1600" b="0" dirty="0" smtClean="0">
                <a:latin typeface="Helvetica"/>
                <a:cs typeface="Helvetica"/>
              </a:rPr>
              <a:t>2 weeks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>
                <a:latin typeface="Helvetica"/>
                <a:cs typeface="Helvetica"/>
              </a:rPr>
              <a:t>Au+Au at 31.2 GeV, </a:t>
            </a:r>
            <a:r>
              <a:rPr lang="en-US" sz="1600" b="0" dirty="0" smtClean="0">
                <a:latin typeface="Helvetica"/>
                <a:cs typeface="Helvetica"/>
              </a:rPr>
              <a:t>up to 4 weeks</a:t>
            </a:r>
          </a:p>
          <a:p>
            <a:pPr marL="342900" indent="-342900" algn="l">
              <a:buFont typeface="Arial"/>
              <a:buChar char="•"/>
            </a:pPr>
            <a:endParaRPr lang="en-US" b="0" dirty="0" smtClean="0">
              <a:latin typeface="Helvetica"/>
              <a:cs typeface="Helvetica"/>
            </a:endParaRPr>
          </a:p>
          <a:p>
            <a:pPr algn="l"/>
            <a:r>
              <a:rPr lang="en-US" sz="2800" dirty="0">
                <a:latin typeface="Helvetica"/>
                <a:cs typeface="Helvetica"/>
              </a:rPr>
              <a:t>Run-</a:t>
            </a:r>
            <a:r>
              <a:rPr lang="en-US" sz="2800" dirty="0" smtClean="0">
                <a:latin typeface="Helvetica"/>
                <a:cs typeface="Helvetica"/>
              </a:rPr>
              <a:t>17</a:t>
            </a:r>
            <a:r>
              <a:rPr lang="en-US" b="0" dirty="0" smtClean="0">
                <a:latin typeface="Helvetica"/>
                <a:cs typeface="Helvetica"/>
              </a:rPr>
              <a:t> </a:t>
            </a:r>
            <a:endParaRPr lang="en-US" sz="2800" b="0" dirty="0" smtClean="0">
              <a:latin typeface="Helvetica"/>
              <a:cs typeface="Helvetica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b="0" dirty="0">
                <a:latin typeface="Helvetica"/>
                <a:cs typeface="Helvetica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Wingdings 3" charset="2"/>
                <a:cs typeface="Wingdings 3" charset="2"/>
              </a:rPr>
              <a:t>h</a:t>
            </a:r>
            <a:r>
              <a:rPr lang="en-US" sz="2000" b="0" dirty="0">
                <a:latin typeface="Helvetica"/>
                <a:cs typeface="Helvetica"/>
              </a:rPr>
              <a:t>+p</a:t>
            </a:r>
            <a:r>
              <a:rPr lang="en-US" sz="2000" dirty="0">
                <a:solidFill>
                  <a:srgbClr val="000000"/>
                </a:solidFill>
                <a:latin typeface="Wingdings 3" charset="2"/>
                <a:cs typeface="Wingdings 3" charset="2"/>
              </a:rPr>
              <a:t>h</a:t>
            </a:r>
            <a:r>
              <a:rPr lang="en-US" sz="2000" b="0" dirty="0">
                <a:latin typeface="Helvetica"/>
                <a:cs typeface="Helvetica"/>
              </a:rPr>
              <a:t> at 255 GeV, </a:t>
            </a:r>
            <a:r>
              <a:rPr lang="en-US" sz="2000" b="0" dirty="0" smtClean="0">
                <a:latin typeface="Helvetica"/>
                <a:cs typeface="Helvetica"/>
              </a:rPr>
              <a:t>≥ </a:t>
            </a:r>
            <a:r>
              <a:rPr lang="en-US" sz="1600" b="0" dirty="0" smtClean="0">
                <a:latin typeface="Helvetica"/>
                <a:cs typeface="Helvetica"/>
              </a:rPr>
              <a:t>11 weeks</a:t>
            </a:r>
            <a:r>
              <a:rPr lang="en-US" sz="1600" b="0" dirty="0">
                <a:latin typeface="Helvetica"/>
                <a:cs typeface="Helvetica"/>
              </a:rPr>
              <a:t/>
            </a:r>
            <a:br>
              <a:rPr lang="en-US" sz="1600" b="0" dirty="0">
                <a:latin typeface="Helvetica"/>
                <a:cs typeface="Helvetica"/>
              </a:rPr>
            </a:br>
            <a:r>
              <a:rPr lang="en-US" sz="2000" b="0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sz="1800" b="0" dirty="0">
                <a:solidFill>
                  <a:srgbClr val="0000FF"/>
                </a:solidFill>
                <a:latin typeface="Helvetica"/>
                <a:cs typeface="Helvetica"/>
              </a:rPr>
              <a:t> leveled luminosity </a:t>
            </a:r>
            <a:r>
              <a:rPr lang="en-US" sz="1600" b="0" dirty="0">
                <a:solidFill>
                  <a:srgbClr val="0000FF"/>
                </a:solidFill>
                <a:latin typeface="Helvetica"/>
                <a:cs typeface="Helvetica"/>
              </a:rPr>
              <a:t>(50% of </a:t>
            </a:r>
            <a: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  <a:t>demonstrated peak, ~30</a:t>
            </a:r>
            <a:r>
              <a:rPr lang="en-US" sz="1600" b="0" dirty="0">
                <a:solidFill>
                  <a:srgbClr val="0000FF"/>
                </a:solidFill>
                <a:latin typeface="Helvetica"/>
                <a:cs typeface="Helvetica"/>
              </a:rPr>
              <a:t>% of potential</a:t>
            </a:r>
            <a: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  <a:t>)</a:t>
            </a:r>
            <a:endParaRPr lang="en-US" sz="1600" b="0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b="0" dirty="0">
                <a:latin typeface="Helvetica"/>
                <a:cs typeface="Helvetica"/>
              </a:rPr>
              <a:t>Ru+Ru and Zr+Zr (A = 96 in both cases</a:t>
            </a:r>
            <a:r>
              <a:rPr lang="en-US" sz="2000" b="0" dirty="0" smtClean="0">
                <a:latin typeface="Helvetica"/>
                <a:cs typeface="Helvetica"/>
              </a:rPr>
              <a:t>)</a:t>
            </a:r>
            <a:br>
              <a:rPr lang="en-US" sz="2000" b="0" dirty="0" smtClean="0">
                <a:latin typeface="Helvetica"/>
                <a:cs typeface="Helvetica"/>
              </a:rPr>
            </a:br>
            <a:r>
              <a:rPr lang="en-US" sz="1800" b="0" dirty="0" smtClean="0">
                <a:solidFill>
                  <a:srgbClr val="0000FF"/>
                </a:solidFill>
                <a:latin typeface="Helvetica"/>
                <a:cs typeface="Helvetica"/>
              </a:rPr>
              <a:t>  Ru-96 source material</a:t>
            </a:r>
            <a:endParaRPr lang="en-US" sz="2000" b="0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b="0" dirty="0">
                <a:latin typeface="Helvetica"/>
                <a:cs typeface="Helvetica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Wingdings 3" charset="2"/>
                <a:cs typeface="Wingdings 3" charset="2"/>
              </a:rPr>
              <a:t>h</a:t>
            </a:r>
            <a:r>
              <a:rPr lang="en-US" sz="2000" b="0" dirty="0">
                <a:latin typeface="Helvetica"/>
                <a:cs typeface="Helvetica"/>
              </a:rPr>
              <a:t>+p</a:t>
            </a:r>
            <a:r>
              <a:rPr lang="en-US" sz="2000" dirty="0">
                <a:solidFill>
                  <a:srgbClr val="000000"/>
                </a:solidFill>
                <a:latin typeface="Wingdings 3" charset="2"/>
                <a:cs typeface="Wingdings 3" charset="2"/>
              </a:rPr>
              <a:t>h</a:t>
            </a:r>
            <a:r>
              <a:rPr lang="en-US" sz="2000" b="0" dirty="0">
                <a:latin typeface="Helvetica"/>
                <a:cs typeface="Helvetica"/>
              </a:rPr>
              <a:t> at energies matching p+Au (d+Au) energy </a:t>
            </a:r>
            <a:r>
              <a:rPr lang="en-US" sz="2000" b="0" dirty="0" smtClean="0">
                <a:latin typeface="Helvetica"/>
                <a:cs typeface="Helvetica"/>
              </a:rPr>
              <a:t>scan</a:t>
            </a:r>
            <a:endParaRPr lang="en-US" sz="2000" b="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97553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Contents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sz="2800" dirty="0" smtClean="0"/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accent2"/>
                </a:solidFill>
              </a:rPr>
              <a:t>Recent </a:t>
            </a:r>
            <a:r>
              <a:rPr lang="en-US" sz="2800" dirty="0" smtClean="0">
                <a:solidFill>
                  <a:schemeClr val="accent2"/>
                </a:solidFill>
              </a:rPr>
              <a:t>performance</a:t>
            </a:r>
            <a:endParaRPr lang="en-US" sz="2800" dirty="0">
              <a:solidFill>
                <a:schemeClr val="accent2"/>
              </a:solidFill>
            </a:endParaRP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>
                <a:solidFill>
                  <a:schemeClr val="accent2"/>
                </a:solidFill>
              </a:rPr>
              <a:t>U</a:t>
            </a:r>
            <a:r>
              <a:rPr lang="en-US" sz="2800" dirty="0" smtClean="0">
                <a:solidFill>
                  <a:schemeClr val="accent2"/>
                </a:solidFill>
              </a:rPr>
              <a:t>pgrades</a:t>
            </a:r>
            <a:endParaRPr lang="en-US" sz="2800" dirty="0">
              <a:solidFill>
                <a:schemeClr val="accent2"/>
              </a:solidFill>
            </a:endParaRP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US" sz="2800" dirty="0" smtClean="0">
                <a:solidFill>
                  <a:schemeClr val="accent2"/>
                </a:solidFill>
              </a:rPr>
              <a:t>Run</a:t>
            </a:r>
            <a:r>
              <a:rPr lang="en-US" sz="2800" dirty="0" smtClean="0">
                <a:solidFill>
                  <a:schemeClr val="accent2"/>
                </a:solidFill>
              </a:rPr>
              <a:t>-16 and Run-</a:t>
            </a:r>
            <a:r>
              <a:rPr lang="en-US" sz="2800" dirty="0" smtClean="0">
                <a:solidFill>
                  <a:schemeClr val="accent2"/>
                </a:solidFill>
              </a:rPr>
              <a:t>17</a:t>
            </a:r>
            <a:endParaRPr lang="en-US" sz="2800" dirty="0" smtClean="0">
              <a:solidFill>
                <a:schemeClr val="accent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2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101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2015-0715 56 MHz SRF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284" y="3771900"/>
            <a:ext cx="1745116" cy="3086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838"/>
            <a:ext cx="9029700" cy="719137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Run-16 Au+Au at 100 GeV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Untitle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269"/>
            <a:ext cx="9144000" cy="4007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" y="4343400"/>
            <a:ext cx="5638695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latin typeface="Arial"/>
                <a:cs typeface="Arial"/>
              </a:rPr>
              <a:t>Upgrades: </a:t>
            </a:r>
            <a:endParaRPr lang="en-US" dirty="0">
              <a:latin typeface="Arial"/>
              <a:cs typeface="Arial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>
                <a:solidFill>
                  <a:srgbClr val="0000FF"/>
                </a:solidFill>
                <a:latin typeface="Arial"/>
                <a:cs typeface="Arial"/>
              </a:rPr>
              <a:t>56 MHz SRF operational</a:t>
            </a:r>
            <a:br>
              <a:rPr lang="en-US" sz="2000" b="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2000" b="0" dirty="0" smtClean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lang="en-US" sz="1800" b="0" dirty="0" smtClean="0">
                <a:latin typeface="Arial"/>
                <a:cs typeface="Arial"/>
              </a:rPr>
              <a:t>reached 1.5 MV with amplifier and low cryo load </a:t>
            </a:r>
            <a:br>
              <a:rPr lang="en-US" sz="1800" b="0" dirty="0" smtClean="0">
                <a:latin typeface="Arial"/>
                <a:cs typeface="Arial"/>
              </a:rPr>
            </a:br>
            <a:r>
              <a:rPr lang="en-US" sz="1800" b="0" dirty="0" smtClean="0">
                <a:latin typeface="Arial"/>
                <a:cs typeface="Arial"/>
              </a:rPr>
              <a:t>  </a:t>
            </a:r>
            <a:r>
              <a:rPr lang="en-US" sz="1400" b="0" dirty="0" smtClean="0">
                <a:latin typeface="Arial"/>
                <a:cs typeface="Arial"/>
              </a:rPr>
              <a:t>(reached 2.1 MV pulsed; 2 MV design)</a:t>
            </a:r>
            <a:r>
              <a:rPr lang="en-US" sz="1800" b="0" dirty="0" smtClean="0">
                <a:latin typeface="Arial"/>
                <a:cs typeface="Arial"/>
              </a:rPr>
              <a:t/>
            </a:r>
            <a:br>
              <a:rPr lang="en-US" sz="1800" b="0" dirty="0" smtClean="0">
                <a:latin typeface="Arial"/>
                <a:cs typeface="Arial"/>
              </a:rPr>
            </a:br>
            <a:r>
              <a:rPr lang="en-US" sz="1800" b="0" dirty="0" smtClean="0">
                <a:latin typeface="Arial"/>
                <a:cs typeface="Arial"/>
              </a:rPr>
              <a:t>  will install 2 new HOM dampers made by </a:t>
            </a:r>
            <a:r>
              <a:rPr lang="en-US" sz="1800" b="0" dirty="0" err="1" smtClean="0">
                <a:latin typeface="Arial"/>
                <a:cs typeface="Arial"/>
              </a:rPr>
              <a:t>JLab</a:t>
            </a:r>
            <a:r>
              <a:rPr lang="en-US" sz="1800" b="0" dirty="0" smtClean="0">
                <a:solidFill>
                  <a:srgbClr val="0000FF"/>
                </a:solidFill>
                <a:latin typeface="Arial"/>
                <a:cs typeface="Arial"/>
              </a:rPr>
              <a:t>  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b="0" dirty="0" smtClean="0">
                <a:solidFill>
                  <a:srgbClr val="0000FF"/>
                </a:solidFill>
                <a:latin typeface="Arial"/>
                <a:cs typeface="Arial"/>
              </a:rPr>
              <a:t>increases in bunch intensity</a:t>
            </a:r>
            <a:r>
              <a:rPr lang="en-US" b="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br>
              <a:rPr lang="en-US" b="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1600" b="0" dirty="0" smtClean="0">
                <a:latin typeface="Arial"/>
                <a:cs typeface="Arial"/>
              </a:rPr>
              <a:t>  upgraded beam dump window in 2014</a:t>
            </a:r>
            <a:br>
              <a:rPr lang="en-US" sz="1600" b="0" dirty="0" smtClean="0">
                <a:latin typeface="Arial"/>
                <a:cs typeface="Arial"/>
              </a:rPr>
            </a:br>
            <a:r>
              <a:rPr lang="en-US" sz="1600" b="0" dirty="0" smtClean="0">
                <a:latin typeface="Arial"/>
                <a:cs typeface="Arial"/>
              </a:rPr>
              <a:t>  upgrade AGS sextupole circuits in 2015  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553" y="5638800"/>
            <a:ext cx="99714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>
            <a:off x="5658479" y="5227843"/>
            <a:ext cx="1428121" cy="727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4297723" y="6361865"/>
            <a:ext cx="1440133" cy="1134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840115" y="1428690"/>
            <a:ext cx="1089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0" i="1" dirty="0" smtClean="0">
                <a:solidFill>
                  <a:srgbClr val="FF0000"/>
                </a:solidFill>
                <a:latin typeface="Helvetica"/>
                <a:cs typeface="Helvetica"/>
              </a:rPr>
              <a:t>L</a:t>
            </a:r>
            <a:r>
              <a:rPr lang="en-US" sz="2000" b="0" dirty="0" smtClean="0">
                <a:solidFill>
                  <a:srgbClr val="FF0000"/>
                </a:solidFill>
                <a:latin typeface="Helvetica"/>
                <a:cs typeface="Helvetica"/>
              </a:rPr>
              <a:t> +40%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43704" y="438090"/>
            <a:ext cx="3724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0" dirty="0" smtClean="0">
                <a:latin typeface="Arial"/>
                <a:cs typeface="Arial"/>
              </a:rPr>
              <a:t>Run Coordinator: </a:t>
            </a:r>
            <a:r>
              <a:rPr lang="en-US" sz="2000" b="0" dirty="0" smtClean="0">
                <a:latin typeface="Arial"/>
                <a:cs typeface="Arial"/>
              </a:rPr>
              <a:t>Xioafeng Gu</a:t>
            </a:r>
            <a:endParaRPr lang="en-US" sz="2000" b="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947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838"/>
            <a:ext cx="9029700" cy="719137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Run</a:t>
            </a:r>
            <a:r>
              <a:rPr lang="en-US" dirty="0">
                <a:solidFill>
                  <a:srgbClr val="FF0000"/>
                </a:solidFill>
              </a:rPr>
              <a:t>-17 p</a:t>
            </a:r>
            <a:r>
              <a:rPr lang="en-US" dirty="0">
                <a:solidFill>
                  <a:srgbClr val="FF0000"/>
                </a:solidFill>
                <a:latin typeface="Wingdings 3" charset="2"/>
                <a:cs typeface="Wingdings 3" charset="2"/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+p</a:t>
            </a:r>
            <a:r>
              <a:rPr lang="en-US" dirty="0">
                <a:solidFill>
                  <a:srgbClr val="FF0000"/>
                </a:solidFill>
                <a:latin typeface="Wingdings 3" charset="2"/>
                <a:cs typeface="Wingdings 3" charset="2"/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 at </a:t>
            </a:r>
            <a:r>
              <a:rPr lang="en-US" dirty="0" smtClean="0">
                <a:solidFill>
                  <a:srgbClr val="FF0000"/>
                </a:solidFill>
              </a:rPr>
              <a:t>255 </a:t>
            </a:r>
            <a:r>
              <a:rPr lang="en-US" dirty="0">
                <a:solidFill>
                  <a:srgbClr val="FF0000"/>
                </a:solidFill>
              </a:rPr>
              <a:t>GeV </a:t>
            </a:r>
            <a:r>
              <a:rPr lang="en-US" b="0" dirty="0">
                <a:solidFill>
                  <a:srgbClr val="FF0000"/>
                </a:solidFill>
              </a:rPr>
              <a:t>(</a:t>
            </a:r>
            <a:r>
              <a:rPr lang="en-US" b="0" dirty="0" smtClean="0">
                <a:solidFill>
                  <a:srgbClr val="FF0000"/>
                </a:solidFill>
              </a:rPr>
              <a:t>STAR)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534400" cy="556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STAR requested </a:t>
            </a:r>
            <a:r>
              <a:rPr lang="en-US" dirty="0" smtClean="0">
                <a:solidFill>
                  <a:srgbClr val="0000FF"/>
                </a:solidFill>
              </a:rPr>
              <a:t>level luminosity at 1.3×10</a:t>
            </a:r>
            <a:r>
              <a:rPr lang="en-US" baseline="30000" dirty="0" smtClean="0">
                <a:solidFill>
                  <a:srgbClr val="0000FF"/>
                </a:solidFill>
              </a:rPr>
              <a:t>32</a:t>
            </a:r>
            <a:r>
              <a:rPr lang="en-US" dirty="0" smtClean="0">
                <a:solidFill>
                  <a:srgbClr val="0000FF"/>
                </a:solidFill>
              </a:rPr>
              <a:t> cm</a:t>
            </a:r>
            <a:r>
              <a:rPr lang="en-US" baseline="30000" dirty="0" smtClean="0">
                <a:solidFill>
                  <a:srgbClr val="0000FF"/>
                </a:solidFill>
              </a:rPr>
              <a:t>-2</a:t>
            </a:r>
            <a:r>
              <a:rPr lang="en-US" dirty="0" smtClean="0">
                <a:solidFill>
                  <a:srgbClr val="0000FF"/>
                </a:solidFill>
              </a:rPr>
              <a:t>s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  <a:br>
              <a:rPr lang="en-US" baseline="30000" dirty="0" smtClean="0">
                <a:solidFill>
                  <a:srgbClr val="0000FF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(0.9 events per bunch-bunch crossing,  </a:t>
            </a:r>
            <a:r>
              <a:rPr lang="en-US" sz="1400" dirty="0" smtClean="0">
                <a:solidFill>
                  <a:srgbClr val="000000"/>
                </a:solidFill>
              </a:rPr>
              <a:t>≈ 50% of Run-13 max, ≈ 30% of Run-17 expected max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br>
              <a:rPr lang="en-US" sz="1600" dirty="0" smtClean="0">
                <a:solidFill>
                  <a:srgbClr val="000000"/>
                </a:solidFill>
              </a:rPr>
            </a:br>
            <a:endParaRPr lang="en-US" sz="1600" dirty="0" smtClean="0">
              <a:solidFill>
                <a:srgbClr val="000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Possible methods for leveling: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1800" dirty="0" smtClean="0">
                <a:solidFill>
                  <a:srgbClr val="000000"/>
                </a:solidFill>
              </a:rPr>
              <a:t>  </a:t>
            </a:r>
            <a:r>
              <a:rPr lang="en-US" sz="1800" dirty="0" smtClean="0">
                <a:solidFill>
                  <a:srgbClr val="0000FF"/>
                </a:solidFill>
              </a:rPr>
              <a:t>Dynamic </a:t>
            </a:r>
            <a:r>
              <a:rPr lang="en-US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b</a:t>
            </a:r>
            <a:r>
              <a:rPr lang="en-US" sz="1800" dirty="0" smtClean="0">
                <a:solidFill>
                  <a:srgbClr val="0000FF"/>
                </a:solidFill>
              </a:rPr>
              <a:t>* change during store (used for Au+Au Run-14)</a:t>
            </a:r>
            <a:br>
              <a:rPr lang="en-US" sz="1800" dirty="0" smtClean="0">
                <a:solidFill>
                  <a:srgbClr val="0000FF"/>
                </a:solidFill>
              </a:rPr>
            </a:br>
            <a:r>
              <a:rPr lang="en-US" sz="1800" dirty="0" smtClean="0">
                <a:solidFill>
                  <a:srgbClr val="0000FF"/>
                </a:solidFill>
              </a:rPr>
              <a:t>  Changing transverse offset with electron lens (needs study)</a:t>
            </a:r>
            <a:endParaRPr lang="en-US" sz="1800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N</a:t>
            </a:r>
            <a:r>
              <a:rPr lang="en-US" dirty="0" smtClean="0">
                <a:solidFill>
                  <a:schemeClr val="tx2"/>
                </a:solidFill>
              </a:rPr>
              <a:t>ew operating mode, goal of </a:t>
            </a:r>
            <a:r>
              <a:rPr lang="en-US" i="1" dirty="0" err="1" smtClean="0">
                <a:solidFill>
                  <a:schemeClr val="tx2"/>
                </a:solidFill>
              </a:rPr>
              <a:t>L</a:t>
            </a:r>
            <a:r>
              <a:rPr lang="en-US" baseline="-25000" dirty="0" err="1" smtClean="0">
                <a:solidFill>
                  <a:schemeClr val="tx2"/>
                </a:solidFill>
              </a:rPr>
              <a:t>avg</a:t>
            </a:r>
            <a:r>
              <a:rPr lang="en-US" dirty="0" smtClean="0">
                <a:solidFill>
                  <a:schemeClr val="tx2"/>
                </a:solidFill>
              </a:rPr>
              <a:t> ≈ 90% </a:t>
            </a:r>
            <a:r>
              <a:rPr lang="en-US" i="1" dirty="0" err="1" smtClean="0">
                <a:solidFill>
                  <a:schemeClr val="tx2"/>
                </a:solidFill>
              </a:rPr>
              <a:t>L</a:t>
            </a:r>
            <a:r>
              <a:rPr lang="en-US" baseline="-25000" dirty="0" err="1" smtClean="0">
                <a:solidFill>
                  <a:schemeClr val="tx2"/>
                </a:solidFill>
              </a:rPr>
              <a:t>peak</a:t>
            </a:r>
            <a:r>
              <a:rPr lang="en-US" sz="1600" dirty="0" smtClean="0">
                <a:solidFill>
                  <a:schemeClr val="tx2"/>
                </a:solidFill>
              </a:rPr>
              <a:t/>
            </a:r>
            <a:br>
              <a:rPr lang="en-US" sz="1600" dirty="0" smtClean="0">
                <a:solidFill>
                  <a:schemeClr val="tx2"/>
                </a:solidFill>
              </a:rPr>
            </a:br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US" sz="1600" dirty="0" smtClean="0">
                <a:solidFill>
                  <a:schemeClr val="tx2"/>
                </a:solidFill>
              </a:rPr>
              <a:t>Need Run-17 also for high-luminosity test for sPHENIX era</a:t>
            </a:r>
            <a:endParaRPr lang="en-US" sz="1600" dirty="0">
              <a:solidFill>
                <a:schemeClr val="tx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3400" y="1828800"/>
            <a:ext cx="7810500" cy="3022600"/>
            <a:chOff x="533400" y="1625600"/>
            <a:chExt cx="7188200" cy="2794000"/>
          </a:xfrm>
        </p:grpSpPr>
        <p:pic>
          <p:nvPicPr>
            <p:cNvPr id="6" name="Picture 5" descr="Untitled1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1625600"/>
              <a:ext cx="7188200" cy="2794000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1143000" y="2777344"/>
              <a:ext cx="6248400" cy="341399"/>
              <a:chOff x="1143000" y="2777344"/>
              <a:chExt cx="6248400" cy="341399"/>
            </a:xfrm>
          </p:grpSpPr>
          <p:cxnSp>
            <p:nvCxnSpPr>
              <p:cNvPr id="8" name="Straight Connector 7"/>
              <p:cNvCxnSpPr/>
              <p:nvPr/>
            </p:nvCxnSpPr>
            <p:spPr bwMode="auto">
              <a:xfrm>
                <a:off x="1143000" y="2819400"/>
                <a:ext cx="6248400" cy="76200"/>
              </a:xfrm>
              <a:prstGeom prst="line">
                <a:avLst/>
              </a:prstGeom>
              <a:noFill/>
              <a:ln w="31750" cap="flat" cmpd="sng" algn="ctr">
                <a:solidFill>
                  <a:srgbClr val="0000FF"/>
                </a:solidFill>
                <a:prstDash val="dash"/>
                <a:round/>
                <a:headEnd type="none" w="med" len="med"/>
                <a:tailEnd type="none"/>
              </a:ln>
              <a:effectLst/>
            </p:spPr>
          </p:cxnSp>
          <p:sp>
            <p:nvSpPr>
              <p:cNvPr id="9" name="TextBox 8"/>
              <p:cNvSpPr txBox="1"/>
              <p:nvPr/>
            </p:nvSpPr>
            <p:spPr>
              <a:xfrm>
                <a:off x="1329117" y="2777344"/>
                <a:ext cx="3370052" cy="3413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800" b="0" dirty="0" smtClean="0">
                    <a:solidFill>
                      <a:srgbClr val="0000FF"/>
                    </a:solidFill>
                    <a:latin typeface="Helvetica"/>
                    <a:cs typeface="Helvetica"/>
                  </a:rPr>
                  <a:t>Run-17 leveled luminosity request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771900" y="1824335"/>
              <a:ext cx="36802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0" dirty="0" smtClean="0">
                  <a:latin typeface="Helvetica"/>
                  <a:cs typeface="Helvetica"/>
                </a:rPr>
                <a:t>Run-13 luminosities </a:t>
              </a:r>
              <a:r>
                <a:rPr lang="en-US" sz="1600" b="0" dirty="0" smtClean="0">
                  <a:latin typeface="Helvetica"/>
                  <a:cs typeface="Helvetica"/>
                </a:rPr>
                <a:t>(17491)</a:t>
              </a:r>
              <a:endParaRPr lang="en-US" b="0" dirty="0" smtClean="0">
                <a:latin typeface="Helvetica"/>
                <a:cs typeface="Helvetica"/>
              </a:endParaRPr>
            </a:p>
          </p:txBody>
        </p:sp>
        <p:sp>
          <p:nvSpPr>
            <p:cNvPr id="4" name="TextBox 3"/>
            <p:cNvSpPr txBox="1"/>
            <p:nvPr/>
          </p:nvSpPr>
          <p:spPr bwMode="auto">
            <a:xfrm>
              <a:off x="1943100" y="1828800"/>
              <a:ext cx="76174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PHENIX</a:t>
              </a: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1828800" y="2343600"/>
              <a:ext cx="80009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0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STAR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81600" y="514290"/>
            <a:ext cx="3815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0" dirty="0" smtClean="0">
                <a:latin typeface="Arial"/>
                <a:cs typeface="Arial"/>
              </a:rPr>
              <a:t>Run Coordinator: </a:t>
            </a:r>
            <a:r>
              <a:rPr lang="en-US" sz="2000" dirty="0" smtClean="0">
                <a:latin typeface="Arial"/>
                <a:cs typeface="Arial"/>
              </a:rPr>
              <a:t>Vahid Ranjbar</a:t>
            </a:r>
            <a:endParaRPr lang="en-US" sz="2000" b="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6486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Request for Ru-96 and Zr-96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Full intensity: Ru</a:t>
            </a:r>
            <a:r>
              <a:rPr lang="en-US" dirty="0">
                <a:solidFill>
                  <a:schemeClr val="tx2"/>
                </a:solidFill>
              </a:rPr>
              <a:t>, Zr charge per bunch ≥ Au charge per </a:t>
            </a:r>
            <a:r>
              <a:rPr lang="en-US" dirty="0" smtClean="0">
                <a:solidFill>
                  <a:schemeClr val="tx2"/>
                </a:solidFill>
              </a:rPr>
              <a:t>bunch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Need enriched source material for laser ion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or </a:t>
            </a:r>
            <a:r>
              <a:rPr lang="en-US" dirty="0">
                <a:solidFill>
                  <a:schemeClr val="tx2"/>
                </a:solidFill>
              </a:rPr>
              <a:t>hollow cathode source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rgbClr val="0000E7"/>
                </a:solidFill>
              </a:rPr>
              <a:t>  Ru-96   </a:t>
            </a:r>
            <a:r>
              <a:rPr lang="en-US" sz="1600" dirty="0" smtClean="0">
                <a:solidFill>
                  <a:srgbClr val="0000E7"/>
                </a:solidFill>
              </a:rPr>
              <a:t>natural abundance: 5.52% </a:t>
            </a:r>
            <a:r>
              <a:rPr lang="en-US" sz="1600" dirty="0">
                <a:solidFill>
                  <a:srgbClr val="0000E7"/>
                </a:solidFill>
              </a:rPr>
              <a:t/>
            </a:r>
            <a:br>
              <a:rPr lang="en-US" sz="1600" dirty="0">
                <a:solidFill>
                  <a:srgbClr val="0000E7"/>
                </a:solidFill>
              </a:rPr>
            </a:br>
            <a:r>
              <a:rPr lang="en-US" sz="1600" dirty="0">
                <a:solidFill>
                  <a:srgbClr val="0000E7"/>
                </a:solidFill>
              </a:rPr>
              <a:t>  Zr-96    </a:t>
            </a:r>
            <a:r>
              <a:rPr lang="en-US" sz="1600" dirty="0" smtClean="0">
                <a:solidFill>
                  <a:srgbClr val="0000E7"/>
                </a:solidFill>
              </a:rPr>
              <a:t>natural abundance: 2.78%</a:t>
            </a:r>
          </a:p>
          <a:p>
            <a:endParaRPr lang="en-US" sz="1800" dirty="0">
              <a:solidFill>
                <a:srgbClr val="0000E7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Enriched Zr-96 available in metallic form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=&gt; can run at full intensity</a:t>
            </a:r>
          </a:p>
          <a:p>
            <a:endParaRPr lang="en-US" dirty="0" smtClean="0"/>
          </a:p>
          <a:p>
            <a:r>
              <a:rPr lang="en-US" dirty="0">
                <a:solidFill>
                  <a:schemeClr val="tx1"/>
                </a:solidFill>
              </a:rPr>
              <a:t>Enriched Ru-96 not available from any </a:t>
            </a:r>
            <a:r>
              <a:rPr lang="en-US" dirty="0" smtClean="0">
                <a:solidFill>
                  <a:schemeClr val="tx1"/>
                </a:solidFill>
              </a:rPr>
              <a:t>source,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still </a:t>
            </a:r>
            <a:r>
              <a:rPr lang="en-US" dirty="0">
                <a:solidFill>
                  <a:schemeClr val="tx1"/>
                </a:solidFill>
              </a:rPr>
              <a:t>searching ..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/>
              <a:t>  </a:t>
            </a:r>
            <a:r>
              <a:rPr lang="en-US" sz="1600" dirty="0" smtClean="0"/>
              <a:t>need </a:t>
            </a:r>
            <a:r>
              <a:rPr lang="en-US" sz="1600" dirty="0"/>
              <a:t>≈ 1 g for </a:t>
            </a:r>
            <a:r>
              <a:rPr lang="en-US" sz="1600" dirty="0" smtClean="0"/>
              <a:t>operation, have </a:t>
            </a:r>
            <a:r>
              <a:rPr lang="en-US" sz="1600" dirty="0"/>
              <a:t>40 mg in hand (97.92% enriched)</a:t>
            </a:r>
            <a:br>
              <a:rPr lang="en-US" sz="1600" dirty="0"/>
            </a:br>
            <a:r>
              <a:rPr lang="en-US" sz="1600" dirty="0"/>
              <a:t>  400 mg target material at GSI (not available to us)</a:t>
            </a:r>
            <a:br>
              <a:rPr lang="en-US" sz="1600" dirty="0"/>
            </a:br>
            <a:r>
              <a:rPr lang="en-US" dirty="0" smtClean="0">
                <a:solidFill>
                  <a:srgbClr val="FF0000"/>
                </a:solidFill>
              </a:rPr>
              <a:t>=</a:t>
            </a:r>
            <a:r>
              <a:rPr lang="en-US" dirty="0">
                <a:solidFill>
                  <a:srgbClr val="FF0000"/>
                </a:solidFill>
              </a:rPr>
              <a:t>&gt; can likely run at 5% of full </a:t>
            </a:r>
            <a:r>
              <a:rPr lang="en-US" dirty="0" smtClean="0">
                <a:solidFill>
                  <a:srgbClr val="FF0000"/>
                </a:solidFill>
              </a:rPr>
              <a:t>intensity without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     enriched material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Need </a:t>
            </a:r>
            <a:r>
              <a:rPr lang="en-US" dirty="0">
                <a:solidFill>
                  <a:schemeClr val="tx2"/>
                </a:solidFill>
              </a:rPr>
              <a:t>test low intensity operation in Run-</a:t>
            </a:r>
            <a:r>
              <a:rPr lang="en-US" dirty="0" smtClean="0">
                <a:solidFill>
                  <a:schemeClr val="tx2"/>
                </a:solidFill>
              </a:rPr>
              <a:t>16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96838"/>
            <a:ext cx="8801101" cy="719137"/>
          </a:xfrm>
        </p:spPr>
        <p:txBody>
          <a:bodyPr/>
          <a:lstStyle/>
          <a:p>
            <a:pPr algn="l"/>
            <a:r>
              <a:rPr lang="en-US" dirty="0" smtClean="0"/>
              <a:t> Run-17 Ru</a:t>
            </a:r>
            <a:r>
              <a:rPr lang="en-US" dirty="0"/>
              <a:t>+Ru and Zr+Zr Run-17 at </a:t>
            </a:r>
            <a:r>
              <a:rPr lang="en-US" dirty="0" smtClean="0"/>
              <a:t>100 </a:t>
            </a:r>
            <a:r>
              <a:rPr lang="en-US" dirty="0"/>
              <a:t>GeV </a:t>
            </a:r>
            <a:r>
              <a:rPr lang="en-US" b="0" dirty="0"/>
              <a:t>(STAR)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451942" y="1905000"/>
            <a:ext cx="2541464" cy="2209800"/>
            <a:chOff x="6451942" y="1371600"/>
            <a:chExt cx="2541464" cy="22098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942" y="1371600"/>
              <a:ext cx="2539658" cy="22098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701843" y="2996624"/>
              <a:ext cx="229156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0" dirty="0">
                  <a:latin typeface="Helvetica"/>
                  <a:cs typeface="Helvetica"/>
                </a:rPr>
                <a:t>r</a:t>
              </a:r>
              <a:r>
                <a:rPr lang="en-US" sz="1600" b="0" dirty="0" smtClean="0">
                  <a:latin typeface="Helvetica"/>
                  <a:cs typeface="Helvetica"/>
                </a:rPr>
                <a:t>uthenium grown out of </a:t>
              </a:r>
              <a:br>
                <a:rPr lang="en-US" sz="1600" b="0" dirty="0" smtClean="0">
                  <a:latin typeface="Helvetica"/>
                  <a:cs typeface="Helvetica"/>
                </a:rPr>
              </a:br>
              <a:r>
                <a:rPr lang="en-US" sz="1600" b="0" dirty="0" smtClean="0">
                  <a:latin typeface="Helvetica"/>
                  <a:cs typeface="Helvetica"/>
                </a:rPr>
                <a:t>gas phase </a:t>
              </a:r>
              <a:r>
                <a:rPr lang="en-US" sz="1200" b="0" dirty="0" smtClean="0">
                  <a:latin typeface="Helvetica"/>
                  <a:cs typeface="Helvetica"/>
                </a:rPr>
                <a:t>(Wikipedia)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77000" y="4437385"/>
            <a:ext cx="2514600" cy="1849115"/>
            <a:chOff x="6477000" y="3947839"/>
            <a:chExt cx="2514600" cy="18491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7000" y="3947839"/>
              <a:ext cx="2514600" cy="18491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477000" y="5452646"/>
              <a:ext cx="18892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0" dirty="0" smtClean="0">
                  <a:latin typeface="Helvetica"/>
                  <a:cs typeface="Helvetica"/>
                </a:rPr>
                <a:t>zirconium </a:t>
              </a:r>
              <a:r>
                <a:rPr lang="en-US" sz="1200" b="0" dirty="0" smtClean="0">
                  <a:latin typeface="Helvetica"/>
                  <a:cs typeface="Helvetica"/>
                </a:rPr>
                <a:t>(Wikipedia)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064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725" y="685800"/>
            <a:ext cx="8829675" cy="60960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Run-15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100" dirty="0" smtClean="0">
                <a:solidFill>
                  <a:srgbClr val="000000"/>
                </a:solidFill>
              </a:rPr>
              <a:t>p</a:t>
            </a:r>
            <a:r>
              <a:rPr lang="en-US" sz="2100" dirty="0" smtClean="0">
                <a:solidFill>
                  <a:srgbClr val="000000"/>
                </a:solidFill>
                <a:latin typeface="Arial"/>
                <a:ea typeface="ＭＳ Ｐゴシック" pitchFamily="-107" charset="-128"/>
                <a:cs typeface="Arial"/>
                <a:sym typeface="Symbol" pitchFamily="-107" charset="2"/>
              </a:rPr>
              <a:t></a:t>
            </a:r>
            <a:r>
              <a:rPr lang="en-US" sz="2100" dirty="0">
                <a:solidFill>
                  <a:srgbClr val="000000"/>
                </a:solidFill>
              </a:rPr>
              <a:t>+p</a:t>
            </a:r>
            <a:r>
              <a:rPr lang="en-US" sz="2100" dirty="0">
                <a:solidFill>
                  <a:srgbClr val="000000"/>
                </a:solidFill>
                <a:latin typeface="Arial"/>
                <a:ea typeface="ＭＳ Ｐゴシック" pitchFamily="-107" charset="-128"/>
                <a:cs typeface="Arial"/>
                <a:sym typeface="Symbol" pitchFamily="-107" charset="2"/>
              </a:rPr>
              <a:t></a:t>
            </a:r>
            <a:r>
              <a:rPr lang="en-US" sz="2100" dirty="0">
                <a:solidFill>
                  <a:srgbClr val="000000"/>
                </a:solidFill>
              </a:rPr>
              <a:t> at 100 GeV	</a:t>
            </a:r>
            <a:r>
              <a:rPr lang="en-US" sz="2100" dirty="0"/>
              <a:t/>
            </a:r>
            <a:br>
              <a:rPr lang="en-US" sz="2100" dirty="0"/>
            </a:br>
            <a:r>
              <a:rPr lang="en-US" sz="1600" dirty="0" smtClean="0"/>
              <a:t>   </a:t>
            </a:r>
            <a:r>
              <a:rPr lang="en-US" sz="1600" dirty="0" smtClean="0">
                <a:solidFill>
                  <a:schemeClr val="accent2"/>
                </a:solidFill>
              </a:rPr>
              <a:t>first collider with head-on beam</a:t>
            </a:r>
            <a:r>
              <a:rPr lang="en-US" sz="1600" dirty="0">
                <a:solidFill>
                  <a:schemeClr val="accent2"/>
                </a:solidFill>
              </a:rPr>
              <a:t>-beam compensation </a:t>
            </a:r>
            <a:r>
              <a:rPr lang="en-US" sz="1600" dirty="0" smtClean="0">
                <a:solidFill>
                  <a:schemeClr val="accent2"/>
                </a:solidFill>
              </a:rPr>
              <a:t>using e</a:t>
            </a:r>
            <a:r>
              <a:rPr lang="en-US" sz="1600" dirty="0">
                <a:solidFill>
                  <a:schemeClr val="accent2"/>
                </a:solidFill>
              </a:rPr>
              <a:t>-lenses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   </a:t>
            </a:r>
            <a:r>
              <a:rPr lang="en-US" sz="1600" dirty="0" smtClean="0">
                <a:solidFill>
                  <a:srgbClr val="FF0000"/>
                </a:solidFill>
              </a:rPr>
              <a:t>record </a:t>
            </a:r>
            <a:r>
              <a:rPr lang="en-US" sz="1600" dirty="0">
                <a:solidFill>
                  <a:srgbClr val="FF0000"/>
                </a:solidFill>
              </a:rPr>
              <a:t>luminosities</a:t>
            </a:r>
            <a:r>
              <a:rPr lang="en-US" sz="1600" dirty="0"/>
              <a:t>, </a:t>
            </a:r>
            <a:r>
              <a:rPr lang="en-US" sz="1600" i="1" dirty="0" err="1">
                <a:solidFill>
                  <a:srgbClr val="0000FF"/>
                </a:solidFill>
              </a:rPr>
              <a:t>L</a:t>
            </a:r>
            <a:r>
              <a:rPr lang="en-US" sz="1600" baseline="-25000" dirty="0" err="1">
                <a:solidFill>
                  <a:srgbClr val="0000FF"/>
                </a:solidFill>
              </a:rPr>
              <a:t>week</a:t>
            </a:r>
            <a:r>
              <a:rPr lang="en-US" sz="1600" dirty="0">
                <a:solidFill>
                  <a:srgbClr val="0000FF"/>
                </a:solidFill>
              </a:rPr>
              <a:t> = 2.7× Run-</a:t>
            </a:r>
            <a:r>
              <a:rPr lang="en-US" sz="1600" dirty="0" smtClean="0">
                <a:solidFill>
                  <a:srgbClr val="0000FF"/>
                </a:solidFill>
              </a:rPr>
              <a:t>12</a:t>
            </a:r>
            <a:r>
              <a:rPr lang="en-US" sz="1600" dirty="0">
                <a:solidFill>
                  <a:srgbClr val="0000FF"/>
                </a:solidFill>
              </a:rPr>
              <a:t/>
            </a:r>
            <a:br>
              <a:rPr lang="en-US" sz="1600" dirty="0">
                <a:solidFill>
                  <a:srgbClr val="0000FF"/>
                </a:solidFill>
              </a:rPr>
            </a:br>
            <a:r>
              <a:rPr lang="en-US" sz="1600" dirty="0" smtClean="0">
                <a:solidFill>
                  <a:srgbClr val="0000FF"/>
                </a:solidFill>
              </a:rPr>
              <a:t>   </a:t>
            </a:r>
            <a:r>
              <a:rPr lang="en-US" sz="1600" i="1" dirty="0" smtClean="0">
                <a:solidFill>
                  <a:srgbClr val="0000FF"/>
                </a:solidFill>
              </a:rPr>
              <a:t>L</a:t>
            </a:r>
            <a:r>
              <a:rPr lang="en-US" sz="1600" baseline="-25000" dirty="0" smtClean="0">
                <a:solidFill>
                  <a:srgbClr val="0000FF"/>
                </a:solidFill>
              </a:rPr>
              <a:t>int</a:t>
            </a:r>
            <a:r>
              <a:rPr lang="en-US" sz="1600" dirty="0" smtClean="0">
                <a:solidFill>
                  <a:srgbClr val="0000FF"/>
                </a:solidFill>
              </a:rPr>
              <a:t> larger than all </a:t>
            </a:r>
            <a:r>
              <a:rPr lang="en-US" sz="1600" dirty="0">
                <a:solidFill>
                  <a:srgbClr val="0000FF"/>
                </a:solidFill>
              </a:rPr>
              <a:t>previous runs </a:t>
            </a:r>
            <a:r>
              <a:rPr lang="en-US" sz="1600" dirty="0" smtClean="0">
                <a:solidFill>
                  <a:srgbClr val="0000FF"/>
                </a:solidFill>
              </a:rPr>
              <a:t>combined at 100 GeV</a:t>
            </a:r>
            <a:r>
              <a:rPr lang="en-US" sz="1600" dirty="0">
                <a:solidFill>
                  <a:srgbClr val="0000FF"/>
                </a:solidFill>
              </a:rPr>
              <a:t/>
            </a:r>
            <a:br>
              <a:rPr lang="en-US" sz="1600" dirty="0">
                <a:solidFill>
                  <a:srgbClr val="0000FF"/>
                </a:solidFill>
              </a:rPr>
            </a:br>
            <a:r>
              <a:rPr lang="en-US" sz="1600" dirty="0" smtClean="0">
                <a:solidFill>
                  <a:srgbClr val="0000FF"/>
                </a:solidFill>
              </a:rPr>
              <a:t>   </a:t>
            </a:r>
            <a:r>
              <a:rPr lang="en-US" sz="1600" dirty="0" smtClean="0">
                <a:solidFill>
                  <a:srgbClr val="7F7F7F"/>
                </a:solidFill>
              </a:rPr>
              <a:t>period </a:t>
            </a:r>
            <a:r>
              <a:rPr lang="en-US" sz="1600" dirty="0">
                <a:solidFill>
                  <a:srgbClr val="7F7F7F"/>
                </a:solidFill>
              </a:rPr>
              <a:t>of </a:t>
            </a:r>
            <a:r>
              <a:rPr lang="en-US" sz="1600" dirty="0" smtClean="0">
                <a:solidFill>
                  <a:srgbClr val="7F7F7F"/>
                </a:solidFill>
              </a:rPr>
              <a:t>low Blue polarization with spin rotators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600" dirty="0" smtClean="0"/>
              <a:t> </a:t>
            </a:r>
            <a:r>
              <a:rPr lang="en-US" sz="2100" dirty="0" smtClean="0">
                <a:solidFill>
                  <a:schemeClr val="tx2"/>
                </a:solidFill>
              </a:rPr>
              <a:t>p</a:t>
            </a:r>
            <a:r>
              <a:rPr lang="en-US" sz="2100" dirty="0" smtClean="0">
                <a:solidFill>
                  <a:srgbClr val="000000"/>
                </a:solidFill>
                <a:latin typeface="Arial"/>
                <a:ea typeface="ＭＳ Ｐゴシック" pitchFamily="-107" charset="-128"/>
                <a:cs typeface="Arial"/>
                <a:sym typeface="Symbol" pitchFamily="-107" charset="2"/>
              </a:rPr>
              <a:t></a:t>
            </a:r>
            <a:r>
              <a:rPr lang="en-US" sz="2100" dirty="0" smtClean="0">
                <a:solidFill>
                  <a:schemeClr val="tx2"/>
                </a:solidFill>
              </a:rPr>
              <a:t>+</a:t>
            </a:r>
            <a:r>
              <a:rPr lang="en-US" sz="2100" dirty="0">
                <a:solidFill>
                  <a:schemeClr val="tx2"/>
                </a:solidFill>
              </a:rPr>
              <a:t>Au/Al at 100 GeV</a:t>
            </a:r>
            <a:r>
              <a:rPr lang="en-US" sz="2100" dirty="0"/>
              <a:t>	</a:t>
            </a:r>
            <a:br>
              <a:rPr lang="en-US" sz="2100" dirty="0"/>
            </a:br>
            <a:r>
              <a:rPr lang="en-US" sz="1600" dirty="0" smtClean="0"/>
              <a:t>   </a:t>
            </a:r>
            <a:r>
              <a:rPr lang="en-US" sz="1600" dirty="0" smtClean="0">
                <a:solidFill>
                  <a:srgbClr val="FF0000"/>
                </a:solidFill>
              </a:rPr>
              <a:t>new modes</a:t>
            </a:r>
            <a:r>
              <a:rPr lang="en-US" sz="1600" dirty="0" smtClean="0"/>
              <a:t>, </a:t>
            </a:r>
            <a:r>
              <a:rPr lang="en-US" sz="1600" dirty="0">
                <a:solidFill>
                  <a:srgbClr val="0000FF"/>
                </a:solidFill>
              </a:rPr>
              <a:t>met max luminosity </a:t>
            </a:r>
            <a:r>
              <a:rPr lang="en-US" sz="1600" dirty="0" smtClean="0">
                <a:solidFill>
                  <a:srgbClr val="0000FF"/>
                </a:solidFill>
              </a:rPr>
              <a:t>goals </a:t>
            </a:r>
            <a:r>
              <a:rPr lang="en-US" sz="1600" i="1" dirty="0" err="1">
                <a:solidFill>
                  <a:srgbClr val="0000FF"/>
                </a:solidFill>
              </a:rPr>
              <a:t>P</a:t>
            </a:r>
            <a:r>
              <a:rPr lang="en-US" sz="1600" baseline="-25000" dirty="0" err="1">
                <a:solidFill>
                  <a:srgbClr val="0000FF"/>
                </a:solidFill>
              </a:rPr>
              <a:t>avg</a:t>
            </a:r>
            <a:r>
              <a:rPr lang="en-US" sz="1600" dirty="0">
                <a:solidFill>
                  <a:srgbClr val="0000FF"/>
                </a:solidFill>
              </a:rPr>
              <a:t> = 60</a:t>
            </a:r>
            <a:r>
              <a:rPr lang="en-US" sz="1600" dirty="0" smtClean="0">
                <a:solidFill>
                  <a:srgbClr val="0000FF"/>
                </a:solidFill>
              </a:rPr>
              <a:t>% / 55%</a:t>
            </a:r>
            <a:r>
              <a:rPr lang="en-US" sz="1600" dirty="0">
                <a:solidFill>
                  <a:srgbClr val="0000FF"/>
                </a:solidFill>
              </a:rPr>
              <a:t/>
            </a:r>
            <a:br>
              <a:rPr lang="en-US" sz="1600" dirty="0">
                <a:solidFill>
                  <a:srgbClr val="0000FF"/>
                </a:solidFill>
              </a:rPr>
            </a:br>
            <a:r>
              <a:rPr lang="en-US" sz="1600" dirty="0" smtClean="0">
                <a:solidFill>
                  <a:srgbClr val="0000FF"/>
                </a:solidFill>
              </a:rPr>
              <a:t>   PHENIX MPC</a:t>
            </a:r>
            <a:r>
              <a:rPr lang="en-US" sz="16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detector </a:t>
            </a:r>
            <a:r>
              <a:rPr lang="en-US" sz="16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damage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after Yellow abort pre</a:t>
            </a:r>
            <a:r>
              <a:rPr lang="en-US" sz="1600" dirty="0">
                <a:solidFill>
                  <a:srgbClr val="0000FF"/>
                </a:solidFill>
              </a:rPr>
              <a:t>-</a:t>
            </a:r>
            <a:r>
              <a:rPr lang="en-US" sz="1600" dirty="0" smtClean="0">
                <a:solidFill>
                  <a:srgbClr val="0000FF"/>
                </a:solidFill>
              </a:rPr>
              <a:t>fire</a:t>
            </a:r>
            <a:r>
              <a:rPr lang="en-US" sz="1000" dirty="0" smtClean="0">
                <a:solidFill>
                  <a:srgbClr val="0000FF"/>
                </a:solidFill>
              </a:rPr>
              <a:t/>
            </a:r>
            <a:br>
              <a:rPr lang="en-US" sz="1000" dirty="0" smtClean="0">
                <a:solidFill>
                  <a:srgbClr val="0000FF"/>
                </a:solidFill>
              </a:rPr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 </a:t>
            </a:r>
            <a:r>
              <a:rPr lang="en-US" sz="2100" dirty="0" smtClean="0">
                <a:solidFill>
                  <a:srgbClr val="000000"/>
                </a:solidFill>
              </a:rPr>
              <a:t>Maintained </a:t>
            </a:r>
            <a:r>
              <a:rPr lang="en-US" sz="2100" dirty="0">
                <a:solidFill>
                  <a:srgbClr val="000000"/>
                </a:solidFill>
              </a:rPr>
              <a:t>high </a:t>
            </a:r>
            <a:r>
              <a:rPr lang="en-US" sz="2100" dirty="0" smtClean="0">
                <a:solidFill>
                  <a:srgbClr val="000000"/>
                </a:solidFill>
              </a:rPr>
              <a:t>operational </a:t>
            </a:r>
            <a:r>
              <a:rPr lang="en-US" sz="2100" dirty="0">
                <a:solidFill>
                  <a:srgbClr val="000000"/>
                </a:solidFill>
              </a:rPr>
              <a:t>efficiency </a:t>
            </a:r>
            <a:r>
              <a:rPr lang="en-US" sz="2100" dirty="0" smtClean="0">
                <a:solidFill>
                  <a:srgbClr val="000000"/>
                </a:solidFill>
              </a:rPr>
              <a:t/>
            </a:r>
            <a:br>
              <a:rPr lang="en-US" sz="21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   </a:t>
            </a:r>
            <a:r>
              <a:rPr lang="en-US" sz="1600" dirty="0" smtClean="0">
                <a:solidFill>
                  <a:srgbClr val="0000FF"/>
                </a:solidFill>
              </a:rPr>
              <a:t>87.5% availability (</a:t>
            </a:r>
            <a:r>
              <a:rPr lang="en-US" sz="1600" dirty="0" smtClean="0">
                <a:solidFill>
                  <a:srgbClr val="FF0000"/>
                </a:solidFill>
              </a:rPr>
              <a:t>highest to date</a:t>
            </a:r>
            <a:r>
              <a:rPr lang="en-US" sz="1600" dirty="0" smtClean="0">
                <a:solidFill>
                  <a:srgbClr val="0000FF"/>
                </a:solidFill>
              </a:rPr>
              <a:t>, goal: 80%), </a:t>
            </a:r>
            <a:br>
              <a:rPr lang="en-US" sz="1600" dirty="0" smtClean="0">
                <a:solidFill>
                  <a:srgbClr val="0000FF"/>
                </a:solidFill>
              </a:rPr>
            </a:br>
            <a:r>
              <a:rPr lang="en-US" sz="1600" dirty="0" smtClean="0">
                <a:solidFill>
                  <a:srgbClr val="0000FF"/>
                </a:solidFill>
              </a:rPr>
              <a:t>   64% of calendar time </a:t>
            </a:r>
            <a:r>
              <a:rPr lang="en-US" sz="1600" dirty="0">
                <a:solidFill>
                  <a:srgbClr val="0000FF"/>
                </a:solidFill>
              </a:rPr>
              <a:t>in </a:t>
            </a:r>
            <a:r>
              <a:rPr lang="en-US" sz="1600" dirty="0" smtClean="0">
                <a:solidFill>
                  <a:srgbClr val="0000FF"/>
                </a:solidFill>
              </a:rPr>
              <a:t>store (goal: 60%)</a:t>
            </a:r>
            <a:br>
              <a:rPr lang="en-US" sz="1600" dirty="0" smtClean="0">
                <a:solidFill>
                  <a:srgbClr val="0000FF"/>
                </a:solidFill>
              </a:rPr>
            </a:br>
            <a:endParaRPr lang="en-US" sz="15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Preparation for next runs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100" dirty="0" smtClean="0">
                <a:solidFill>
                  <a:srgbClr val="FF0000"/>
                </a:solidFill>
              </a:rPr>
              <a:t> </a:t>
            </a:r>
            <a:r>
              <a:rPr lang="en-US" sz="2100" dirty="0" smtClean="0">
                <a:solidFill>
                  <a:schemeClr val="tx1"/>
                </a:solidFill>
              </a:rPr>
              <a:t>Run-16: Au</a:t>
            </a:r>
            <a:r>
              <a:rPr lang="en-US" sz="2100" dirty="0">
                <a:solidFill>
                  <a:schemeClr val="tx1"/>
                </a:solidFill>
              </a:rPr>
              <a:t>+</a:t>
            </a:r>
            <a:r>
              <a:rPr lang="en-US" sz="2100" dirty="0" smtClean="0">
                <a:solidFill>
                  <a:schemeClr val="tx1"/>
                </a:solidFill>
              </a:rPr>
              <a:t>Au, </a:t>
            </a:r>
            <a:r>
              <a:rPr lang="en-US" sz="2100" dirty="0" err="1" smtClean="0">
                <a:solidFill>
                  <a:schemeClr val="tx1"/>
                </a:solidFill>
              </a:rPr>
              <a:t>Au+</a:t>
            </a:r>
            <a:r>
              <a:rPr lang="en-US" sz="2100" dirty="0" err="1">
                <a:solidFill>
                  <a:srgbClr val="000000"/>
                </a:solidFill>
              </a:rPr>
              <a:t>p</a:t>
            </a:r>
            <a:r>
              <a:rPr lang="en-US" sz="2100" dirty="0" smtClean="0">
                <a:solidFill>
                  <a:srgbClr val="000000"/>
                </a:solidFill>
                <a:latin typeface="Arial"/>
                <a:ea typeface="ＭＳ Ｐゴシック" pitchFamily="-107" charset="-128"/>
                <a:cs typeface="Arial"/>
                <a:sym typeface="Symbol" pitchFamily="-107" charset="2"/>
              </a:rPr>
              <a:t></a:t>
            </a:r>
            <a:r>
              <a:rPr lang="en-US" sz="2100" dirty="0" smtClean="0">
                <a:solidFill>
                  <a:schemeClr val="tx1"/>
                </a:solidFill>
              </a:rPr>
              <a:t> or d+Au at 100 GeV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(+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other)</a:t>
            </a:r>
            <a:r>
              <a:rPr lang="en-US" sz="1900" dirty="0" smtClean="0"/>
              <a:t>   </a:t>
            </a:r>
            <a:br>
              <a:rPr lang="en-US" sz="1900" dirty="0" smtClean="0"/>
            </a:br>
            <a:r>
              <a:rPr lang="en-US" sz="1600" dirty="0" smtClean="0"/>
              <a:t>   </a:t>
            </a:r>
            <a:r>
              <a:rPr lang="en-US" sz="1600" dirty="0" smtClean="0">
                <a:solidFill>
                  <a:srgbClr val="0000FF"/>
                </a:solidFill>
              </a:rPr>
              <a:t>Ops use of 56 MHz SRF, </a:t>
            </a:r>
            <a:r>
              <a:rPr lang="en-US" sz="1600" i="1" dirty="0" smtClean="0">
                <a:solidFill>
                  <a:srgbClr val="0000FF"/>
                </a:solidFill>
              </a:rPr>
              <a:t>L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FF"/>
                </a:solidFill>
              </a:rPr>
              <a:t>+40% </a:t>
            </a:r>
            <a:r>
              <a:rPr lang="en-US" sz="1600" dirty="0" smtClean="0">
                <a:solidFill>
                  <a:srgbClr val="0000FF"/>
                </a:solidFill>
              </a:rPr>
              <a:t>rel. </a:t>
            </a:r>
            <a:r>
              <a:rPr lang="en-US" sz="1600" dirty="0">
                <a:solidFill>
                  <a:srgbClr val="0000FF"/>
                </a:solidFill>
              </a:rPr>
              <a:t>to Run-</a:t>
            </a:r>
            <a:r>
              <a:rPr lang="en-US" sz="1600" dirty="0" smtClean="0">
                <a:solidFill>
                  <a:srgbClr val="0000FF"/>
                </a:solidFill>
              </a:rPr>
              <a:t>14, </a:t>
            </a:r>
            <a:r>
              <a:rPr lang="en-US" sz="1600" dirty="0" smtClean="0">
                <a:solidFill>
                  <a:srgbClr val="0000FF"/>
                </a:solidFill>
              </a:rPr>
              <a:t/>
            </a:r>
            <a:br>
              <a:rPr lang="en-US" sz="1600" dirty="0" smtClean="0">
                <a:solidFill>
                  <a:srgbClr val="0000FF"/>
                </a:solidFill>
              </a:rPr>
            </a:br>
            <a:r>
              <a:rPr lang="en-US" sz="1600" dirty="0" smtClean="0">
                <a:solidFill>
                  <a:srgbClr val="0000FF"/>
                </a:solidFill>
              </a:rPr>
              <a:t>   experimental </a:t>
            </a:r>
            <a:r>
              <a:rPr lang="en-US" sz="1600" dirty="0" smtClean="0">
                <a:solidFill>
                  <a:srgbClr val="0000FF"/>
                </a:solidFill>
              </a:rPr>
              <a:t>protection</a:t>
            </a:r>
            <a:r>
              <a:rPr lang="en-US" sz="1000" dirty="0" smtClean="0">
                <a:solidFill>
                  <a:srgbClr val="0000FF"/>
                </a:solidFill>
              </a:rPr>
              <a:t/>
            </a:r>
            <a:br>
              <a:rPr lang="en-US" sz="1000" dirty="0" smtClean="0">
                <a:solidFill>
                  <a:srgbClr val="0000FF"/>
                </a:solidFill>
              </a:rPr>
            </a:br>
            <a:r>
              <a:rPr lang="en-US" sz="1000" dirty="0" smtClean="0">
                <a:solidFill>
                  <a:srgbClr val="FF0000"/>
                </a:solidFill>
              </a:rPr>
              <a:t/>
            </a:r>
            <a:br>
              <a:rPr lang="en-US" sz="10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2100" dirty="0" smtClean="0">
                <a:solidFill>
                  <a:schemeClr val="tx1"/>
                </a:solidFill>
              </a:rPr>
              <a:t>Run</a:t>
            </a:r>
            <a:r>
              <a:rPr lang="en-US" sz="2100" dirty="0">
                <a:solidFill>
                  <a:schemeClr val="tx1"/>
                </a:solidFill>
              </a:rPr>
              <a:t>-</a:t>
            </a:r>
            <a:r>
              <a:rPr lang="en-US" sz="2100" dirty="0" smtClean="0">
                <a:solidFill>
                  <a:schemeClr val="tx1"/>
                </a:solidFill>
              </a:rPr>
              <a:t>17: </a:t>
            </a:r>
            <a:r>
              <a:rPr lang="en-US" sz="2100" dirty="0" smtClean="0">
                <a:solidFill>
                  <a:srgbClr val="000000"/>
                </a:solidFill>
              </a:rPr>
              <a:t>p</a:t>
            </a:r>
            <a:r>
              <a:rPr lang="en-US" sz="2100" dirty="0">
                <a:solidFill>
                  <a:srgbClr val="000000"/>
                </a:solidFill>
                <a:latin typeface="Arial"/>
                <a:ea typeface="ＭＳ Ｐゴシック" pitchFamily="-107" charset="-128"/>
                <a:cs typeface="Arial"/>
                <a:sym typeface="Symbol" pitchFamily="-107" charset="2"/>
              </a:rPr>
              <a:t></a:t>
            </a:r>
            <a:r>
              <a:rPr lang="en-US" sz="2100" dirty="0">
                <a:solidFill>
                  <a:srgbClr val="000000"/>
                </a:solidFill>
              </a:rPr>
              <a:t>+p</a:t>
            </a:r>
            <a:r>
              <a:rPr lang="en-US" sz="2100" dirty="0">
                <a:solidFill>
                  <a:srgbClr val="000000"/>
                </a:solidFill>
                <a:latin typeface="Arial"/>
                <a:ea typeface="ＭＳ Ｐゴシック" pitchFamily="-107" charset="-128"/>
                <a:cs typeface="Arial"/>
                <a:sym typeface="Symbol" pitchFamily="-107" charset="2"/>
              </a:rPr>
              <a:t></a:t>
            </a:r>
            <a:r>
              <a:rPr lang="en-US" sz="2100" dirty="0">
                <a:solidFill>
                  <a:srgbClr val="000000"/>
                </a:solidFill>
              </a:rPr>
              <a:t> at </a:t>
            </a:r>
            <a:r>
              <a:rPr lang="en-US" sz="2100" dirty="0" smtClean="0">
                <a:solidFill>
                  <a:srgbClr val="000000"/>
                </a:solidFill>
              </a:rPr>
              <a:t>255 GeV</a:t>
            </a:r>
            <a:r>
              <a:rPr lang="en-US" sz="19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(+ other)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/>
              <a:t>  </a:t>
            </a:r>
            <a:r>
              <a:rPr lang="en-US" sz="1600" dirty="0" smtClean="0">
                <a:solidFill>
                  <a:srgbClr val="0000FF"/>
                </a:solidFill>
              </a:rPr>
              <a:t>Luminosity leveling at 1.3×10</a:t>
            </a:r>
            <a:r>
              <a:rPr lang="en-US" sz="1600" baseline="30000" dirty="0" smtClean="0">
                <a:solidFill>
                  <a:srgbClr val="0000FF"/>
                </a:solidFill>
              </a:rPr>
              <a:t>32</a:t>
            </a:r>
            <a:r>
              <a:rPr lang="en-US" sz="1600" dirty="0" smtClean="0">
                <a:solidFill>
                  <a:srgbClr val="0000FF"/>
                </a:solidFill>
              </a:rPr>
              <a:t> cm</a:t>
            </a:r>
            <a:r>
              <a:rPr lang="en-US" sz="1600" baseline="30000" dirty="0" smtClean="0">
                <a:solidFill>
                  <a:srgbClr val="0000FF"/>
                </a:solidFill>
              </a:rPr>
              <a:t>-2</a:t>
            </a:r>
            <a:r>
              <a:rPr lang="en-US" sz="1600" dirty="0" smtClean="0">
                <a:solidFill>
                  <a:srgbClr val="0000FF"/>
                </a:solidFill>
              </a:rPr>
              <a:t>s</a:t>
            </a:r>
            <a:r>
              <a:rPr lang="en-US" sz="1600" baseline="30000" dirty="0" smtClean="0">
                <a:solidFill>
                  <a:srgbClr val="0000FF"/>
                </a:solidFill>
              </a:rPr>
              <a:t>-1</a:t>
            </a:r>
            <a:r>
              <a:rPr lang="en-US" sz="1600" dirty="0" smtClean="0">
                <a:solidFill>
                  <a:srgbClr val="0000FF"/>
                </a:solidFill>
              </a:rPr>
              <a:t> at STAR (≈ 30% of </a:t>
            </a:r>
            <a:r>
              <a:rPr lang="en-US" sz="1600" i="1" dirty="0" err="1" smtClean="0">
                <a:solidFill>
                  <a:srgbClr val="0000FF"/>
                </a:solidFill>
              </a:rPr>
              <a:t>L</a:t>
            </a:r>
            <a:r>
              <a:rPr lang="en-US" sz="1600" baseline="-25000" dirty="0" err="1" smtClean="0">
                <a:solidFill>
                  <a:srgbClr val="0000FF"/>
                </a:solidFill>
              </a:rPr>
              <a:t>peak</a:t>
            </a:r>
            <a:r>
              <a:rPr lang="en-US" sz="1600" dirty="0" smtClean="0">
                <a:solidFill>
                  <a:srgbClr val="0000FF"/>
                </a:solidFill>
              </a:rPr>
              <a:t>)</a:t>
            </a:r>
            <a:r>
              <a:rPr lang="en-US" sz="2100" dirty="0">
                <a:solidFill>
                  <a:srgbClr val="0000FF"/>
                </a:solidFill>
              </a:rPr>
              <a:t/>
            </a:r>
            <a:br>
              <a:rPr lang="en-US" sz="2100" dirty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Main upgrades</a:t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100" dirty="0" smtClean="0">
                <a:solidFill>
                  <a:schemeClr val="tx2"/>
                </a:solidFill>
              </a:rPr>
              <a:t> Linac reliability (CP) and RHIC 9 MHz RF (CP) </a:t>
            </a:r>
            <a:br>
              <a:rPr lang="en-US" sz="2100" dirty="0" smtClean="0">
                <a:solidFill>
                  <a:schemeClr val="tx2"/>
                </a:solidFill>
              </a:rPr>
            </a:br>
            <a:r>
              <a:rPr lang="en-US" sz="1000" dirty="0" smtClean="0"/>
              <a:t> </a:t>
            </a:r>
            <a:r>
              <a:rPr lang="en-US" sz="1000" dirty="0" smtClean="0">
                <a:solidFill>
                  <a:schemeClr val="tx2"/>
                </a:solidFill>
              </a:rPr>
              <a:t/>
            </a:r>
            <a:br>
              <a:rPr lang="en-US" sz="1000" dirty="0" smtClean="0">
                <a:solidFill>
                  <a:schemeClr val="tx2"/>
                </a:solidFill>
              </a:rPr>
            </a:br>
            <a:r>
              <a:rPr lang="en-US" sz="2400" dirty="0" smtClean="0"/>
              <a:t> </a:t>
            </a:r>
            <a:r>
              <a:rPr lang="en-US" sz="2100" dirty="0" smtClean="0"/>
              <a:t>RHIC Low-Energy electron Cooling (LEReC, AIP) </a:t>
            </a:r>
            <a:r>
              <a:rPr lang="en-US" sz="2400" dirty="0"/>
              <a:t>	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000" dirty="0" smtClean="0">
                <a:solidFill>
                  <a:srgbClr val="0000FF"/>
                </a:solidFill>
              </a:rPr>
              <a:t/>
            </a:r>
            <a:br>
              <a:rPr lang="en-US" sz="10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100" dirty="0" smtClean="0">
                <a:solidFill>
                  <a:srgbClr val="000000"/>
                </a:solidFill>
              </a:rPr>
              <a:t>RHIC Accelerator Development Technical </a:t>
            </a:r>
            <a:r>
              <a:rPr lang="en-US" sz="2100" dirty="0" smtClean="0">
                <a:solidFill>
                  <a:srgbClr val="000000"/>
                </a:solidFill>
              </a:rPr>
              <a:t>Infrastructure</a:t>
            </a:r>
            <a:br>
              <a:rPr lang="en-US" sz="2100" dirty="0" smtClean="0">
                <a:solidFill>
                  <a:srgbClr val="000000"/>
                </a:solidFill>
              </a:rPr>
            </a:br>
            <a:r>
              <a:rPr lang="en-US" sz="2100" dirty="0" smtClean="0">
                <a:solidFill>
                  <a:srgbClr val="000000"/>
                </a:solidFill>
              </a:rPr>
              <a:t>   </a:t>
            </a:r>
            <a:r>
              <a:rPr lang="en-US" sz="2100" dirty="0" smtClean="0">
                <a:solidFill>
                  <a:srgbClr val="000000"/>
                </a:solidFill>
              </a:rPr>
              <a:t>Upgrade </a:t>
            </a:r>
            <a:r>
              <a:rPr lang="en-US" sz="2100" dirty="0">
                <a:solidFill>
                  <a:srgbClr val="000000"/>
                </a:solidFill>
              </a:rPr>
              <a:t>(</a:t>
            </a:r>
            <a:r>
              <a:rPr lang="en-US" sz="2100" dirty="0" smtClean="0">
                <a:solidFill>
                  <a:srgbClr val="000000"/>
                </a:solidFill>
              </a:rPr>
              <a:t>RADTIU, AIP)</a:t>
            </a:r>
            <a:r>
              <a:rPr lang="en-US" sz="1600" dirty="0" smtClean="0">
                <a:solidFill>
                  <a:srgbClr val="000000"/>
                </a:solidFill>
              </a:rPr>
              <a:t/>
            </a:r>
            <a:br>
              <a:rPr lang="en-US" sz="1600" dirty="0" smtClean="0">
                <a:solidFill>
                  <a:srgbClr val="000000"/>
                </a:solidFill>
              </a:rPr>
            </a:b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96839"/>
            <a:ext cx="9029700" cy="474662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dirty="0" smtClean="0"/>
              <a:t>Summary</a:t>
            </a:r>
            <a:endParaRPr lang="en-US" sz="2800" b="0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829300" y="1972771"/>
            <a:ext cx="3429000" cy="2484929"/>
            <a:chOff x="5829300" y="413639"/>
            <a:chExt cx="3429000" cy="2484929"/>
          </a:xfrm>
        </p:grpSpPr>
        <p:pic>
          <p:nvPicPr>
            <p:cNvPr id="6" name="Picture 5" descr="100GeVp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9300" y="413639"/>
              <a:ext cx="3429000" cy="248492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211628" y="608526"/>
              <a:ext cx="17893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b="0" dirty="0" smtClean="0">
                  <a:latin typeface="Arial"/>
                  <a:cs typeface="Arial"/>
                </a:rPr>
                <a:t>p</a:t>
              </a:r>
              <a:r>
                <a:rPr lang="en-US" sz="1200" b="0" dirty="0" smtClean="0">
                  <a:solidFill>
                    <a:srgbClr val="000000"/>
                  </a:solidFill>
                  <a:latin typeface="Arial"/>
                  <a:ea typeface="ＭＳ Ｐゴシック" pitchFamily="-107" charset="-128"/>
                  <a:cs typeface="Arial"/>
                  <a:sym typeface="Symbol" pitchFamily="-107" charset="2"/>
                </a:rPr>
                <a:t></a:t>
              </a:r>
              <a:r>
                <a:rPr lang="en-US" sz="1200" b="0" dirty="0" smtClean="0">
                  <a:latin typeface="Arial"/>
                  <a:cs typeface="Arial"/>
                </a:rPr>
                <a:t>+p</a:t>
              </a:r>
              <a:r>
                <a:rPr lang="en-US" sz="1200" b="0" dirty="0" smtClean="0">
                  <a:solidFill>
                    <a:srgbClr val="000000"/>
                  </a:solidFill>
                  <a:latin typeface="Arial"/>
                  <a:ea typeface="ＭＳ Ｐゴシック" pitchFamily="-107" charset="-128"/>
                  <a:cs typeface="Arial"/>
                  <a:sym typeface="Symbol" pitchFamily="-107" charset="2"/>
                </a:rPr>
                <a:t></a:t>
              </a:r>
              <a:r>
                <a:rPr lang="en-US" sz="1200" b="0" dirty="0" smtClean="0">
                  <a:latin typeface="Arial"/>
                  <a:cs typeface="Arial"/>
                </a:rPr>
                <a:t> </a:t>
              </a:r>
              <a:r>
                <a:rPr lang="en-US" sz="1200" b="0" dirty="0">
                  <a:latin typeface="Arial"/>
                  <a:cs typeface="Arial"/>
                </a:rPr>
                <a:t>at √</a:t>
              </a:r>
              <a:r>
                <a:rPr lang="en-US" sz="1200" b="0" i="1" dirty="0">
                  <a:latin typeface="Arial"/>
                  <a:cs typeface="Arial"/>
                </a:rPr>
                <a:t>s</a:t>
              </a:r>
              <a:r>
                <a:rPr lang="en-US" sz="1200" b="0" dirty="0">
                  <a:latin typeface="Arial"/>
                  <a:cs typeface="Arial"/>
                </a:rPr>
                <a:t> = 200 </a:t>
              </a:r>
              <a:r>
                <a:rPr lang="en-US" sz="1200" b="0" dirty="0" smtClean="0">
                  <a:latin typeface="Arial"/>
                  <a:cs typeface="Arial"/>
                </a:rPr>
                <a:t>GeV</a:t>
              </a:r>
              <a:br>
                <a:rPr lang="en-US" sz="1200" b="0" dirty="0" smtClean="0">
                  <a:latin typeface="Arial"/>
                  <a:cs typeface="Arial"/>
                </a:rPr>
              </a:br>
              <a:r>
                <a:rPr lang="en-US" sz="1200" b="0" dirty="0" err="1" smtClean="0">
                  <a:latin typeface="Arial"/>
                  <a:cs typeface="Arial"/>
                </a:rPr>
                <a:t>P</a:t>
              </a:r>
              <a:r>
                <a:rPr lang="en-US" sz="1200" b="0" baseline="-25000" dirty="0" err="1" smtClean="0">
                  <a:latin typeface="Arial"/>
                  <a:cs typeface="Arial"/>
                </a:rPr>
                <a:t>avg</a:t>
              </a:r>
              <a:r>
                <a:rPr lang="en-US" sz="1200" b="0" dirty="0" smtClean="0">
                  <a:latin typeface="Arial"/>
                  <a:cs typeface="Arial"/>
                </a:rPr>
                <a:t> = 55% </a:t>
              </a:r>
            </a:p>
          </p:txBody>
        </p:sp>
      </p:grpSp>
      <p:pic>
        <p:nvPicPr>
          <p:cNvPr id="8" name="Picture 7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71" y="4479676"/>
            <a:ext cx="2735630" cy="237832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4811839" y="1501524"/>
            <a:ext cx="1143000" cy="5334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4800600" y="1752600"/>
            <a:ext cx="1600200" cy="29337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pic>
        <p:nvPicPr>
          <p:cNvPr id="16" name="Picture 5" descr="elensblueinstl_mod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914400"/>
            <a:ext cx="2514600" cy="91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 bwMode="auto">
          <a:xfrm>
            <a:off x="5988556" y="1382838"/>
            <a:ext cx="4572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lg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H="1">
            <a:off x="3841244" y="1501524"/>
            <a:ext cx="9906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7772400" y="4800600"/>
            <a:ext cx="6893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0" dirty="0" smtClean="0">
                <a:latin typeface="Arial"/>
                <a:cs typeface="Arial"/>
              </a:rPr>
              <a:t>Run-15</a:t>
            </a:r>
          </a:p>
        </p:txBody>
      </p:sp>
    </p:spTree>
    <p:extLst>
      <p:ext uri="{BB962C8B-B14F-4D97-AF65-F5344CB8AC3E}">
        <p14:creationId xmlns:p14="http://schemas.microsoft.com/office/powerpoint/2010/main" val="2028341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B558D05A-655E-48D6-BEE5-5A6C8F729379}" type="slidenum">
              <a:rPr lang="en-US" smtClean="0"/>
              <a:pPr>
                <a:defRPr/>
              </a:pPr>
              <a:t>24</a:t>
            </a:fld>
            <a:r>
              <a:rPr lang="en-US" smtClean="0"/>
              <a:t> </a:t>
            </a:r>
            <a:endParaRPr lang="en-US" sz="80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968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763000" cy="414338"/>
          </a:xfrm>
        </p:spPr>
        <p:txBody>
          <a:bodyPr/>
          <a:lstStyle/>
          <a:p>
            <a:pPr algn="l"/>
            <a:r>
              <a:rPr lang="en-US" smtClean="0"/>
              <a:t> RHIC </a:t>
            </a:r>
            <a:r>
              <a:rPr lang="en-US" dirty="0" smtClean="0"/>
              <a:t>proposed run plan</a:t>
            </a:r>
            <a:endParaRPr lang="en-US" dirty="0"/>
          </a:p>
        </p:txBody>
      </p:sp>
      <p:pic>
        <p:nvPicPr>
          <p:cNvPr id="3" name="Picture 2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1666"/>
            <a:ext cx="9144000" cy="584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30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838"/>
            <a:ext cx="9144000" cy="719137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Run</a:t>
            </a:r>
            <a:r>
              <a:rPr lang="en-US" dirty="0">
                <a:solidFill>
                  <a:srgbClr val="FF0000"/>
                </a:solidFill>
              </a:rPr>
              <a:t>-15 p</a:t>
            </a:r>
            <a:r>
              <a:rPr lang="en-US" dirty="0">
                <a:solidFill>
                  <a:srgbClr val="FF0000"/>
                </a:solidFill>
                <a:latin typeface="Wingdings 3" charset="2"/>
                <a:cs typeface="Wingdings 3" charset="2"/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+p</a:t>
            </a:r>
            <a:r>
              <a:rPr lang="en-US" dirty="0">
                <a:solidFill>
                  <a:srgbClr val="FF0000"/>
                </a:solidFill>
                <a:latin typeface="Wingdings 3" charset="2"/>
                <a:cs typeface="Wingdings 3" charset="2"/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 at </a:t>
            </a:r>
            <a:r>
              <a:rPr lang="en-US" dirty="0" smtClean="0">
                <a:solidFill>
                  <a:srgbClr val="FF0000"/>
                </a:solidFill>
              </a:rPr>
              <a:t>100 </a:t>
            </a:r>
            <a:r>
              <a:rPr lang="en-US" dirty="0">
                <a:solidFill>
                  <a:srgbClr val="FF0000"/>
                </a:solidFill>
              </a:rPr>
              <a:t>GeV     </a:t>
            </a:r>
            <a:r>
              <a:rPr lang="en-US" dirty="0" smtClean="0">
                <a:solidFill>
                  <a:srgbClr val="FF0000"/>
                </a:solidFill>
              </a:rPr>
              <a:t>                                  </a:t>
            </a:r>
            <a:r>
              <a:rPr lang="en-US" sz="2800" b="0" dirty="0" smtClean="0">
                <a:solidFill>
                  <a:srgbClr val="000000"/>
                </a:solidFill>
              </a:rPr>
              <a:t>Polarization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2552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55287" y="742890"/>
            <a:ext cx="4160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0" dirty="0" smtClean="0">
                <a:latin typeface="Arial"/>
                <a:cs typeface="Arial"/>
              </a:rPr>
              <a:t>Run Coordinator: Vincent Schoefer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6515100" y="2514600"/>
            <a:ext cx="1611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0" dirty="0">
                <a:solidFill>
                  <a:srgbClr val="0000FF"/>
                </a:solidFill>
                <a:latin typeface="Helvetica"/>
                <a:cs typeface="Helvetica"/>
              </a:rPr>
              <a:t>p</a:t>
            </a:r>
            <a:r>
              <a:rPr lang="en-US" sz="1400" b="0" dirty="0" smtClean="0">
                <a:solidFill>
                  <a:srgbClr val="0000FF"/>
                </a:solidFill>
                <a:latin typeface="Helvetica"/>
                <a:cs typeface="Helvetica"/>
              </a:rPr>
              <a:t>eriod of low Blue </a:t>
            </a:r>
            <a:br>
              <a:rPr lang="en-US" sz="1400" b="0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1400" b="0" dirty="0" smtClean="0">
                <a:solidFill>
                  <a:srgbClr val="0000FF"/>
                </a:solidFill>
                <a:latin typeface="Helvetica"/>
                <a:cs typeface="Helvetica"/>
              </a:rPr>
              <a:t>beam polarization</a:t>
            </a:r>
          </a:p>
        </p:txBody>
      </p:sp>
    </p:spTree>
    <p:extLst>
      <p:ext uri="{BB962C8B-B14F-4D97-AF65-F5344CB8AC3E}">
        <p14:creationId xmlns:p14="http://schemas.microsoft.com/office/powerpoint/2010/main" val="333954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154620" y="462984"/>
            <a:ext cx="8646480" cy="4109016"/>
            <a:chOff x="628200" y="462984"/>
            <a:chExt cx="8646480" cy="4109016"/>
          </a:xfrm>
        </p:grpSpPr>
        <p:pic>
          <p:nvPicPr>
            <p:cNvPr id="8" name="Picture 7" descr="Untitled3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00" y="462984"/>
              <a:ext cx="431800" cy="3938016"/>
            </a:xfrm>
            <a:prstGeom prst="rect">
              <a:avLst/>
            </a:prstGeom>
          </p:spPr>
        </p:pic>
        <p:pic>
          <p:nvPicPr>
            <p:cNvPr id="6" name="Picture 5" descr="Untitled1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400" y="568411"/>
              <a:ext cx="7759700" cy="377498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543300" y="3402568"/>
              <a:ext cx="3109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00" b="0" dirty="0">
                  <a:latin typeface="Helvetica"/>
                  <a:cs typeface="Helvetica"/>
                </a:rPr>
                <a:t>b</a:t>
              </a:r>
              <a:r>
                <a:rPr lang="en-US" sz="1800" b="0" dirty="0" smtClean="0">
                  <a:latin typeface="Helvetica"/>
                  <a:cs typeface="Helvetica"/>
                </a:rPr>
                <a:t>eam-beam parameters </a:t>
              </a:r>
              <a:r>
                <a:rPr lang="en-US" sz="1800" b="0" dirty="0" smtClean="0">
                  <a:latin typeface="Symbol" charset="2"/>
                  <a:cs typeface="Symbol" charset="2"/>
                </a:rPr>
                <a:t>x</a:t>
              </a:r>
              <a:r>
                <a:rPr lang="en-US" sz="1800" b="0" dirty="0" smtClean="0">
                  <a:latin typeface="Helvetica"/>
                  <a:cs typeface="Helvetica"/>
                </a:rPr>
                <a:t>/IP</a:t>
              </a:r>
            </a:p>
          </p:txBody>
        </p:sp>
        <p:pic>
          <p:nvPicPr>
            <p:cNvPr id="4" name="Picture 3" descr="Untitled2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" y="4267200"/>
              <a:ext cx="8474580" cy="304800"/>
            </a:xfrm>
            <a:prstGeom prst="rect">
              <a:avLst/>
            </a:prstGeom>
          </p:spPr>
        </p:pic>
        <p:pic>
          <p:nvPicPr>
            <p:cNvPr id="7" name="Picture 6" descr="Untitled2.tif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340" y="572400"/>
              <a:ext cx="221101" cy="3771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14338"/>
          </a:xfrm>
        </p:spPr>
        <p:txBody>
          <a:bodyPr/>
          <a:lstStyle/>
          <a:p>
            <a:pPr algn="l"/>
            <a:r>
              <a:rPr lang="en-US" dirty="0" smtClean="0"/>
              <a:t>Max beam-beam parameter with and w/o e-lens in operation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514600" y="4800600"/>
            <a:ext cx="6232662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 algn="l">
              <a:spcAft>
                <a:spcPts val="600"/>
              </a:spcAft>
              <a:buFont typeface="Arial"/>
              <a:buChar char="•"/>
            </a:pPr>
            <a:r>
              <a:rPr lang="en-US" sz="1600" b="0" dirty="0" smtClean="0">
                <a:latin typeface="Helvetica"/>
                <a:cs typeface="Helvetica"/>
              </a:rPr>
              <a:t>determination of </a:t>
            </a:r>
            <a:r>
              <a:rPr lang="en-US" sz="1600" b="0" dirty="0" smtClean="0">
                <a:latin typeface="Symbol" charset="2"/>
                <a:cs typeface="Symbol" charset="2"/>
              </a:rPr>
              <a:t>x</a:t>
            </a:r>
            <a:r>
              <a:rPr lang="en-US" sz="1600" b="0" dirty="0" smtClean="0">
                <a:latin typeface="Helvetica"/>
                <a:cs typeface="Helvetica"/>
              </a:rPr>
              <a:t>/</a:t>
            </a:r>
            <a:r>
              <a:rPr lang="en-US" sz="1600" b="0" dirty="0" err="1" smtClean="0">
                <a:latin typeface="Helvetica"/>
                <a:cs typeface="Helvetica"/>
              </a:rPr>
              <a:t>IP</a:t>
            </a:r>
            <a:r>
              <a:rPr lang="en-US" sz="1600" b="0" baseline="-25000" dirty="0" err="1" smtClean="0">
                <a:latin typeface="Helvetica"/>
                <a:cs typeface="Helvetica"/>
              </a:rPr>
              <a:t>max</a:t>
            </a:r>
            <a:r>
              <a:rPr lang="en-US" sz="1600" b="0" dirty="0" smtClean="0">
                <a:latin typeface="Helvetica"/>
                <a:cs typeface="Helvetica"/>
              </a:rPr>
              <a:t> (2015, w/o e-lenses) only possible with</a:t>
            </a:r>
            <a:br>
              <a:rPr lang="en-US" sz="1600" b="0" dirty="0" smtClean="0">
                <a:latin typeface="Helvetica"/>
                <a:cs typeface="Helvetica"/>
              </a:rPr>
            </a:br>
            <a:r>
              <a:rPr lang="en-US" sz="1600" b="0" dirty="0" smtClean="0">
                <a:latin typeface="Helvetica"/>
                <a:cs typeface="Helvetica"/>
              </a:rPr>
              <a:t>limited APEX data</a:t>
            </a:r>
            <a:br>
              <a:rPr lang="en-US" sz="1600" b="0" dirty="0" smtClean="0">
                <a:latin typeface="Helvetica"/>
                <a:cs typeface="Helvetica"/>
              </a:rPr>
            </a:br>
            <a:r>
              <a:rPr lang="en-US" sz="1600" b="0" dirty="0" smtClean="0">
                <a:latin typeface="Helvetica"/>
                <a:cs typeface="Helvetica"/>
              </a:rPr>
              <a:t>  </a:t>
            </a:r>
            <a: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  <a:t>in operation would need ~1 week w/o e-lenses, or</a:t>
            </a:r>
            <a:b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  <a:t>  frequent e-lens failures with Q adjustments (had no failures)</a:t>
            </a:r>
          </a:p>
          <a:p>
            <a:pPr marL="228600" indent="-228600" algn="l">
              <a:spcAft>
                <a:spcPts val="600"/>
              </a:spcAft>
              <a:buFont typeface="Arial"/>
              <a:buChar char="•"/>
            </a:pPr>
            <a:r>
              <a:rPr lang="en-US" sz="1600" b="0" dirty="0" smtClean="0">
                <a:latin typeface="Helvetica"/>
                <a:cs typeface="Helvetica"/>
              </a:rPr>
              <a:t>Injectors provided higher intensity and brightness than in 2012</a:t>
            </a:r>
            <a:br>
              <a:rPr lang="en-US" sz="1600" b="0" dirty="0" smtClean="0">
                <a:latin typeface="Helvetica"/>
                <a:cs typeface="Helvetica"/>
              </a:rPr>
            </a:br>
            <a: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  <a:t>  APEX studies to maximize </a:t>
            </a:r>
            <a:r>
              <a:rPr lang="en-US" sz="1600" b="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x</a:t>
            </a:r>
            <a: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  <a:t> were still limited by available </a:t>
            </a:r>
            <a:r>
              <a:rPr lang="en-US" sz="1600" b="0" i="1" dirty="0" smtClean="0">
                <a:solidFill>
                  <a:srgbClr val="0000FF"/>
                </a:solidFill>
                <a:latin typeface="Helvetica"/>
                <a:cs typeface="Helvetica"/>
              </a:rPr>
              <a:t>N</a:t>
            </a:r>
            <a:r>
              <a:rPr lang="en-US" sz="1600" b="0" baseline="-25000" dirty="0" smtClean="0">
                <a:solidFill>
                  <a:srgbClr val="0000FF"/>
                </a:solidFill>
                <a:latin typeface="Helvetica"/>
                <a:cs typeface="Helvetica"/>
              </a:rPr>
              <a:t>b</a:t>
            </a:r>
            <a: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  <a:t>/</a:t>
            </a:r>
            <a:r>
              <a:rPr lang="en-US" sz="1600" b="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e</a:t>
            </a:r>
            <a:r>
              <a:rPr lang="en-US" sz="1600" b="0" baseline="-25000" dirty="0" smtClean="0">
                <a:solidFill>
                  <a:srgbClr val="0000FF"/>
                </a:solidFill>
                <a:latin typeface="Helvetica"/>
                <a:cs typeface="Helvetica"/>
              </a:rPr>
              <a:t>n</a:t>
            </a:r>
            <a:br>
              <a:rPr lang="en-US" sz="1600" b="0" baseline="-25000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  <a:t>  i.e. higher </a:t>
            </a:r>
            <a:r>
              <a:rPr lang="en-US" sz="1600" b="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x</a:t>
            </a:r>
            <a: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  <a:t> possible with injector upgrade</a:t>
            </a:r>
            <a:endParaRPr lang="en-US" sz="1600" b="0" baseline="-25000" dirty="0" smtClean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4457700"/>
            <a:ext cx="2400300" cy="2349499"/>
            <a:chOff x="449386" y="4495800"/>
            <a:chExt cx="2883828" cy="2311399"/>
          </a:xfrm>
        </p:grpSpPr>
        <p:pic>
          <p:nvPicPr>
            <p:cNvPr id="16" name="Picture 15" descr="Untitled.tif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386" y="4495800"/>
              <a:ext cx="2883828" cy="231139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86711" y="5732711"/>
              <a:ext cx="2439150" cy="477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 smtClean="0">
                  <a:latin typeface="Arial"/>
                  <a:cs typeface="Arial"/>
                </a:rPr>
                <a:t>higher p</a:t>
              </a:r>
              <a:r>
                <a:rPr lang="en-US" sz="1200" b="0" dirty="0" smtClean="0">
                  <a:latin typeface="Wingdings 3" charset="2"/>
                  <a:cs typeface="Wingdings 3" charset="2"/>
                </a:rPr>
                <a:t>h</a:t>
              </a:r>
              <a:r>
                <a:rPr lang="en-US" sz="1200" b="0" dirty="0" smtClean="0">
                  <a:latin typeface="Arial"/>
                  <a:cs typeface="Arial"/>
                </a:rPr>
                <a:t> intensity and </a:t>
              </a:r>
              <a:br>
                <a:rPr lang="en-US" sz="1200" b="0" dirty="0" smtClean="0">
                  <a:latin typeface="Arial"/>
                  <a:cs typeface="Arial"/>
                </a:rPr>
              </a:br>
              <a:r>
                <a:rPr lang="en-US" sz="1200" b="0" dirty="0" smtClean="0">
                  <a:latin typeface="Arial"/>
                  <a:cs typeface="Arial"/>
                </a:rPr>
                <a:t>brightness from AGS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000500" y="4457700"/>
            <a:ext cx="1119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0" dirty="0" smtClean="0">
                <a:latin typeface="Helvetica"/>
                <a:cs typeface="Helvetica"/>
              </a:rPr>
              <a:t>Time [</a:t>
            </a:r>
            <a:r>
              <a:rPr lang="en-US" sz="1200" b="0" dirty="0" err="1" smtClean="0">
                <a:latin typeface="Helvetica"/>
                <a:cs typeface="Helvetica"/>
              </a:rPr>
              <a:t>hh:mm</a:t>
            </a:r>
            <a:r>
              <a:rPr lang="en-US" sz="1200" b="0" dirty="0" smtClean="0">
                <a:latin typeface="Helvetica"/>
                <a:cs typeface="Helvetica"/>
              </a:rPr>
              <a:t>]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800100" y="2515890"/>
            <a:ext cx="4581711" cy="411450"/>
            <a:chOff x="1337580" y="2515890"/>
            <a:chExt cx="4581711" cy="411450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 flipH="1">
              <a:off x="1337580" y="2925780"/>
              <a:ext cx="4581711" cy="156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3771900" y="2515890"/>
              <a:ext cx="16121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b="0" dirty="0" smtClean="0">
                  <a:latin typeface="Symbol" charset="2"/>
                  <a:cs typeface="Symbol" charset="2"/>
                </a:rPr>
                <a:t>x</a:t>
              </a:r>
              <a:r>
                <a:rPr lang="en-US" sz="2000" b="0" dirty="0" smtClean="0">
                  <a:latin typeface="Helvetica"/>
                  <a:cs typeface="Helvetica"/>
                </a:rPr>
                <a:t>/</a:t>
              </a:r>
              <a:r>
                <a:rPr lang="en-US" sz="2000" b="0" dirty="0" err="1" smtClean="0">
                  <a:latin typeface="Helvetica"/>
                  <a:cs typeface="Helvetica"/>
                </a:rPr>
                <a:t>IP</a:t>
              </a:r>
              <a:r>
                <a:rPr lang="en-US" sz="2000" b="0" baseline="-25000" dirty="0" err="1" smtClean="0">
                  <a:latin typeface="Helvetica"/>
                  <a:cs typeface="Helvetica"/>
                </a:rPr>
                <a:t>max</a:t>
              </a:r>
              <a:r>
                <a:rPr lang="en-US" sz="2000" b="0" dirty="0" smtClean="0">
                  <a:latin typeface="Helvetica"/>
                  <a:cs typeface="Helvetica"/>
                </a:rPr>
                <a:t> </a:t>
              </a:r>
              <a:r>
                <a:rPr lang="en-US" sz="1600" b="0" dirty="0" smtClean="0">
                  <a:latin typeface="Helvetica"/>
                  <a:cs typeface="Helvetica"/>
                </a:rPr>
                <a:t>(2012)</a:t>
              </a:r>
              <a:endParaRPr lang="en-US" sz="2000" b="0" dirty="0" smtClean="0">
                <a:latin typeface="Helvetica"/>
                <a:cs typeface="Helvetica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00100" y="1496340"/>
            <a:ext cx="7432421" cy="1429200"/>
            <a:chOff x="800100" y="1496340"/>
            <a:chExt cx="7432421" cy="1429200"/>
          </a:xfrm>
        </p:grpSpPr>
        <p:grpSp>
          <p:nvGrpSpPr>
            <p:cNvPr id="49" name="Group 48"/>
            <p:cNvGrpSpPr/>
            <p:nvPr/>
          </p:nvGrpSpPr>
          <p:grpSpPr>
            <a:xfrm>
              <a:off x="800100" y="1496340"/>
              <a:ext cx="4571271" cy="411840"/>
              <a:chOff x="1348020" y="1496340"/>
              <a:chExt cx="4571271" cy="411840"/>
            </a:xfrm>
          </p:grpSpPr>
          <p:cxnSp>
            <p:nvCxnSpPr>
              <p:cNvPr id="27" name="Straight Arrow Connector 26"/>
              <p:cNvCxnSpPr/>
              <p:nvPr/>
            </p:nvCxnSpPr>
            <p:spPr bwMode="auto">
              <a:xfrm flipH="1">
                <a:off x="1348020" y="1905155"/>
                <a:ext cx="4571271" cy="3025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2" name="TextBox 31"/>
              <p:cNvSpPr txBox="1"/>
              <p:nvPr/>
            </p:nvSpPr>
            <p:spPr>
              <a:xfrm>
                <a:off x="2577977" y="1496340"/>
                <a:ext cx="28780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2000" b="0" dirty="0" smtClean="0">
                    <a:latin typeface="Symbol" charset="2"/>
                    <a:cs typeface="Symbol" charset="2"/>
                  </a:rPr>
                  <a:t>x</a:t>
                </a:r>
                <a:r>
                  <a:rPr lang="en-US" sz="2000" b="0" dirty="0" smtClean="0">
                    <a:latin typeface="Helvetica"/>
                    <a:cs typeface="Helvetica"/>
                  </a:rPr>
                  <a:t>/</a:t>
                </a:r>
                <a:r>
                  <a:rPr lang="en-US" sz="2000" b="0" dirty="0" err="1" smtClean="0">
                    <a:latin typeface="Helvetica"/>
                    <a:cs typeface="Helvetica"/>
                  </a:rPr>
                  <a:t>IP</a:t>
                </a:r>
                <a:r>
                  <a:rPr lang="en-US" sz="2000" b="0" baseline="-25000" dirty="0" err="1" smtClean="0">
                    <a:latin typeface="Helvetica"/>
                    <a:cs typeface="Helvetica"/>
                  </a:rPr>
                  <a:t>max</a:t>
                </a:r>
                <a:r>
                  <a:rPr lang="en-US" sz="2000" b="0" dirty="0" smtClean="0">
                    <a:latin typeface="Helvetica"/>
                    <a:cs typeface="Helvetica"/>
                  </a:rPr>
                  <a:t> </a:t>
                </a:r>
                <a:r>
                  <a:rPr lang="en-US" sz="1600" b="0" dirty="0" smtClean="0">
                    <a:latin typeface="Helvetica"/>
                    <a:cs typeface="Helvetica"/>
                  </a:rPr>
                  <a:t>(2015, w/o e-lenses)</a:t>
                </a:r>
                <a:endParaRPr lang="en-US" sz="2000" b="0" dirty="0" smtClean="0">
                  <a:latin typeface="Helvetica"/>
                  <a:cs typeface="Helvetica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5257800" y="1896840"/>
              <a:ext cx="2974721" cy="1028700"/>
              <a:chOff x="5715000" y="1896840"/>
              <a:chExt cx="2974721" cy="1028700"/>
            </a:xfrm>
          </p:grpSpPr>
          <p:cxnSp>
            <p:nvCxnSpPr>
              <p:cNvPr id="36" name="Straight Arrow Connector 35"/>
              <p:cNvCxnSpPr/>
              <p:nvPr/>
            </p:nvCxnSpPr>
            <p:spPr bwMode="auto">
              <a:xfrm>
                <a:off x="5715000" y="1896840"/>
                <a:ext cx="0" cy="102870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none"/>
              </a:ln>
              <a:effectLst/>
            </p:spPr>
          </p:cxnSp>
          <p:sp>
            <p:nvSpPr>
              <p:cNvPr id="45" name="TextBox 44"/>
              <p:cNvSpPr txBox="1"/>
              <p:nvPr/>
            </p:nvSpPr>
            <p:spPr bwMode="auto">
              <a:xfrm>
                <a:off x="5787214" y="2092914"/>
                <a:ext cx="2902507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600" b="0" dirty="0" smtClean="0">
                    <a:solidFill>
                      <a:srgbClr val="FF0000"/>
                    </a:solidFill>
                    <a:latin typeface="Helvetica"/>
                    <a:cs typeface="Helvetica"/>
                  </a:rPr>
                  <a:t>gain from lattice:</a:t>
                </a:r>
                <a:r>
                  <a:rPr lang="en-US" sz="1600" b="0" dirty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/>
                </a:r>
                <a:br>
                  <a:rPr lang="en-US" sz="1600" b="0" dirty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</a:br>
                <a:r>
                  <a:rPr lang="en-US" sz="2000" b="0" dirty="0" err="1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Dx</a:t>
                </a:r>
                <a:r>
                  <a:rPr lang="en-US" sz="2000" b="0" dirty="0" smtClean="0">
                    <a:solidFill>
                      <a:srgbClr val="FF0000"/>
                    </a:solidFill>
                    <a:latin typeface="Helvetica"/>
                    <a:cs typeface="Helvetica"/>
                  </a:rPr>
                  <a:t> ≈ +35% (</a:t>
                </a:r>
                <a:r>
                  <a:rPr lang="en-US" sz="2000" b="0" dirty="0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D</a:t>
                </a:r>
                <a:r>
                  <a:rPr lang="en-US" sz="2000" b="0" i="1" dirty="0" smtClean="0">
                    <a:solidFill>
                      <a:srgbClr val="FF0000"/>
                    </a:solidFill>
                    <a:latin typeface="Helvetica"/>
                    <a:cs typeface="Helvetica"/>
                  </a:rPr>
                  <a:t>L</a:t>
                </a:r>
                <a:r>
                  <a:rPr lang="en-US" sz="2000" b="0" dirty="0" smtClean="0">
                    <a:solidFill>
                      <a:srgbClr val="FF0000"/>
                    </a:solidFill>
                    <a:latin typeface="Helvetica"/>
                    <a:cs typeface="Helvetica"/>
                  </a:rPr>
                  <a:t> ≈ +85%) </a:t>
                </a:r>
              </a:p>
            </p:txBody>
          </p:sp>
        </p:grpSp>
      </p:grpSp>
      <p:grpSp>
        <p:nvGrpSpPr>
          <p:cNvPr id="59" name="Group 58"/>
          <p:cNvGrpSpPr/>
          <p:nvPr/>
        </p:nvGrpSpPr>
        <p:grpSpPr>
          <a:xfrm>
            <a:off x="800100" y="914400"/>
            <a:ext cx="7450927" cy="1024151"/>
            <a:chOff x="800100" y="914400"/>
            <a:chExt cx="7450927" cy="1024151"/>
          </a:xfrm>
        </p:grpSpPr>
        <p:cxnSp>
          <p:nvCxnSpPr>
            <p:cNvPr id="22" name="Straight Arrow Connector 21"/>
            <p:cNvCxnSpPr/>
            <p:nvPr/>
          </p:nvCxnSpPr>
          <p:spPr bwMode="auto">
            <a:xfrm flipH="1" flipV="1">
              <a:off x="800100" y="1313100"/>
              <a:ext cx="4512772" cy="2366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3" name="TextBox 32"/>
            <p:cNvSpPr txBox="1"/>
            <p:nvPr/>
          </p:nvSpPr>
          <p:spPr>
            <a:xfrm>
              <a:off x="1979090" y="914400"/>
              <a:ext cx="29349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000" b="0" dirty="0" smtClean="0">
                  <a:latin typeface="Symbol" charset="2"/>
                  <a:cs typeface="Symbol" charset="2"/>
                </a:rPr>
                <a:t>x</a:t>
              </a:r>
              <a:r>
                <a:rPr lang="en-US" sz="2000" b="0" dirty="0" smtClean="0">
                  <a:latin typeface="Helvetica"/>
                  <a:cs typeface="Helvetica"/>
                </a:rPr>
                <a:t>/</a:t>
              </a:r>
              <a:r>
                <a:rPr lang="en-US" sz="2000" b="0" dirty="0" err="1" smtClean="0">
                  <a:latin typeface="Helvetica"/>
                  <a:cs typeface="Helvetica"/>
                </a:rPr>
                <a:t>IP</a:t>
              </a:r>
              <a:r>
                <a:rPr lang="en-US" sz="2000" b="0" baseline="-25000" dirty="0" err="1" smtClean="0">
                  <a:latin typeface="Helvetica"/>
                  <a:cs typeface="Helvetica"/>
                </a:rPr>
                <a:t>max</a:t>
              </a:r>
              <a:r>
                <a:rPr lang="en-US" sz="2000" b="0" dirty="0" smtClean="0">
                  <a:latin typeface="Helvetica"/>
                  <a:cs typeface="Helvetica"/>
                </a:rPr>
                <a:t> </a:t>
              </a:r>
              <a:r>
                <a:rPr lang="en-US" sz="1600" b="0" dirty="0" smtClean="0">
                  <a:latin typeface="Helvetica"/>
                  <a:cs typeface="Helvetica"/>
                </a:rPr>
                <a:t>(2015, w    e-lenses)</a:t>
              </a:r>
              <a:endParaRPr lang="en-US" sz="2000" b="0" dirty="0" smtClean="0">
                <a:latin typeface="Helvetica"/>
                <a:cs typeface="Helvetica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>
              <a:off x="5257800" y="1314900"/>
              <a:ext cx="177" cy="59025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/>
              <a:tailEnd type="none"/>
            </a:ln>
            <a:effectLst/>
          </p:spPr>
        </p:cxnSp>
        <p:sp>
          <p:nvSpPr>
            <p:cNvPr id="46" name="TextBox 45"/>
            <p:cNvSpPr txBox="1"/>
            <p:nvPr/>
          </p:nvSpPr>
          <p:spPr bwMode="auto">
            <a:xfrm>
              <a:off x="5348520" y="1292220"/>
              <a:ext cx="290250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600" b="0" dirty="0">
                  <a:solidFill>
                    <a:srgbClr val="FF0000"/>
                  </a:solidFill>
                  <a:latin typeface="Helvetica"/>
                  <a:cs typeface="Helvetica"/>
                </a:rPr>
                <a:t>a</a:t>
              </a:r>
              <a:r>
                <a:rPr lang="en-US" sz="1600" b="0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dditional gain from e-lens:</a:t>
              </a:r>
              <a:r>
                <a:rPr lang="en-US" sz="2000" b="0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/>
              </a:r>
              <a:br>
                <a:rPr lang="en-US" sz="2000" b="0" dirty="0">
                  <a:solidFill>
                    <a:srgbClr val="FF0000"/>
                  </a:solidFill>
                  <a:latin typeface="Symbol" charset="2"/>
                  <a:cs typeface="Symbol" charset="2"/>
                </a:rPr>
              </a:br>
              <a:r>
                <a:rPr lang="en-US" sz="2000" b="0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Dx</a:t>
              </a:r>
              <a:r>
                <a:rPr lang="en-US" sz="2000" b="0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 ≈ +15% (</a:t>
              </a:r>
              <a:r>
                <a:rPr lang="en-US" sz="2000" b="0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2000" b="0" i="1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L</a:t>
              </a:r>
              <a:r>
                <a:rPr lang="en-US" sz="2000" b="0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 ≈ +35%) 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029377" y="612372"/>
            <a:ext cx="3353194" cy="1291886"/>
            <a:chOff x="5715177" y="613272"/>
            <a:chExt cx="3353194" cy="1291886"/>
          </a:xfrm>
        </p:grpSpPr>
        <p:cxnSp>
          <p:nvCxnSpPr>
            <p:cNvPr id="54" name="Straight Arrow Connector 53"/>
            <p:cNvCxnSpPr/>
            <p:nvPr/>
          </p:nvCxnSpPr>
          <p:spPr bwMode="auto">
            <a:xfrm flipH="1">
              <a:off x="5715177" y="613272"/>
              <a:ext cx="5422" cy="129188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/>
              <a:tailEnd type="none"/>
            </a:ln>
            <a:effectLst/>
          </p:spPr>
        </p:cxnSp>
        <p:sp>
          <p:nvSpPr>
            <p:cNvPr id="55" name="TextBox 54"/>
            <p:cNvSpPr txBox="1"/>
            <p:nvPr/>
          </p:nvSpPr>
          <p:spPr bwMode="auto">
            <a:xfrm>
              <a:off x="5749020" y="747126"/>
              <a:ext cx="3319351" cy="47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100" b="0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APEX demonstration:</a:t>
              </a:r>
              <a:r>
                <a:rPr lang="en-US" sz="1400" b="0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/>
              </a:r>
              <a:br>
                <a:rPr lang="en-US" sz="1400" b="0" dirty="0">
                  <a:solidFill>
                    <a:srgbClr val="FF0000"/>
                  </a:solidFill>
                  <a:latin typeface="Symbol" charset="2"/>
                  <a:cs typeface="Symbol" charset="2"/>
                </a:rPr>
              </a:br>
              <a:r>
                <a:rPr lang="en-US" sz="1400" b="0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Dx</a:t>
              </a:r>
              <a:r>
                <a:rPr lang="en-US" sz="1400" b="0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 ≈ +30% </a:t>
              </a:r>
              <a:r>
                <a:rPr lang="en-US" sz="1200" b="0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(30 bunches, brightness limited) </a:t>
              </a:r>
            </a:p>
          </p:txBody>
        </p:sp>
      </p:grpSp>
      <p:sp>
        <p:nvSpPr>
          <p:cNvPr id="60" name="TextBox 59"/>
          <p:cNvSpPr txBox="1"/>
          <p:nvPr/>
        </p:nvSpPr>
        <p:spPr bwMode="auto">
          <a:xfrm>
            <a:off x="914400" y="3657600"/>
            <a:ext cx="1125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0" i="1" dirty="0" smtClean="0">
                <a:solidFill>
                  <a:srgbClr val="000000"/>
                </a:solidFill>
                <a:latin typeface="Helvetica"/>
                <a:cs typeface="Helvetica"/>
              </a:rPr>
              <a:t>L</a:t>
            </a:r>
            <a:r>
              <a:rPr lang="en-US" sz="2800" b="0" dirty="0" smtClean="0">
                <a:solidFill>
                  <a:srgbClr val="000000"/>
                </a:solidFill>
                <a:latin typeface="Helvetica"/>
                <a:cs typeface="Helvetica"/>
              </a:rPr>
              <a:t> ~ </a:t>
            </a:r>
            <a:r>
              <a:rPr lang="en-US" sz="2800" b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x</a:t>
            </a:r>
            <a:r>
              <a:rPr lang="en-US" sz="2800" b="0" baseline="30000" dirty="0" smtClean="0">
                <a:solidFill>
                  <a:srgbClr val="000000"/>
                </a:solidFill>
                <a:latin typeface="Helvetica"/>
                <a:cs typeface="Helvetica"/>
              </a:rPr>
              <a:t>2</a:t>
            </a:r>
            <a:r>
              <a:rPr lang="en-US" sz="2800" b="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</a:p>
        </p:txBody>
      </p:sp>
      <p:sp>
        <p:nvSpPr>
          <p:cNvPr id="61" name="TextBox 60"/>
          <p:cNvSpPr txBox="1"/>
          <p:nvPr/>
        </p:nvSpPr>
        <p:spPr bwMode="auto">
          <a:xfrm>
            <a:off x="962163" y="2162770"/>
            <a:ext cx="4867137" cy="92333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  <a:scene3d>
            <a:camera prst="orthographicFront">
              <a:rot lat="0" lon="0" rev="1800000"/>
            </a:camera>
            <a:lightRig rig="threePt" dir="t"/>
          </a:scene3d>
          <a:extLst/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PRELIMINARY</a:t>
            </a:r>
          </a:p>
        </p:txBody>
      </p:sp>
      <p:cxnSp>
        <p:nvCxnSpPr>
          <p:cNvPr id="63" name="Straight Arrow Connector 62"/>
          <p:cNvCxnSpPr/>
          <p:nvPr/>
        </p:nvCxnSpPr>
        <p:spPr bwMode="auto">
          <a:xfrm flipH="1" flipV="1">
            <a:off x="1828800" y="5486400"/>
            <a:ext cx="685800" cy="457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6853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685800"/>
            <a:ext cx="8677275" cy="6042025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Cost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and funding</a:t>
            </a:r>
            <a:r>
              <a:rPr lang="en-US" b="1" dirty="0" smtClean="0"/>
              <a:t> </a:t>
            </a:r>
            <a:endParaRPr lang="en-US" b="1" dirty="0"/>
          </a:p>
          <a:p>
            <a:pPr marL="0" indent="0">
              <a:buNone/>
            </a:pPr>
            <a:endParaRPr lang="en-US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Schedule</a:t>
            </a:r>
          </a:p>
          <a:p>
            <a:pPr>
              <a:buFont typeface="Arial"/>
              <a:buChar char="•"/>
            </a:pPr>
            <a:r>
              <a:rPr lang="en-US" dirty="0"/>
              <a:t>s</a:t>
            </a:r>
            <a:r>
              <a:rPr lang="en-US" dirty="0" smtClean="0"/>
              <a:t>tarted</a:t>
            </a:r>
            <a:r>
              <a:rPr lang="en-US" dirty="0"/>
              <a:t>: </a:t>
            </a:r>
            <a:r>
              <a:rPr lang="en-US" dirty="0" smtClean="0"/>
              <a:t>05/2015</a:t>
            </a:r>
          </a:p>
          <a:p>
            <a:pPr>
              <a:buFont typeface="Arial"/>
              <a:buChar char="•"/>
            </a:pPr>
            <a:r>
              <a:rPr lang="en-US" dirty="0"/>
              <a:t>p</a:t>
            </a:r>
            <a:r>
              <a:rPr lang="en-US" dirty="0" smtClean="0"/>
              <a:t>lanned </a:t>
            </a:r>
            <a:r>
              <a:rPr lang="en-US" dirty="0"/>
              <a:t>completion: </a:t>
            </a:r>
            <a:r>
              <a:rPr lang="en-US" dirty="0" smtClean="0"/>
              <a:t>12/2018</a:t>
            </a: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Status</a:t>
            </a:r>
            <a:r>
              <a:rPr lang="en-US" dirty="0"/>
              <a:t> 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/>
              <a:t>p</a:t>
            </a:r>
            <a:r>
              <a:rPr lang="en-US" dirty="0" smtClean="0"/>
              <a:t>resently within</a:t>
            </a:r>
            <a:br>
              <a:rPr lang="en-US" dirty="0" smtClean="0"/>
            </a:br>
            <a:r>
              <a:rPr lang="en-US" dirty="0" smtClean="0"/>
              <a:t>cost </a:t>
            </a:r>
            <a:r>
              <a:rPr lang="en-US" sz="1400" dirty="0" smtClean="0"/>
              <a:t>(so far no </a:t>
            </a:r>
            <a:br>
              <a:rPr lang="en-US" sz="1400" dirty="0" smtClean="0"/>
            </a:br>
            <a:r>
              <a:rPr lang="en-US" sz="1400" dirty="0" smtClean="0"/>
              <a:t>contingency use)</a:t>
            </a: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dirty="0"/>
              <a:t>p</a:t>
            </a:r>
            <a:r>
              <a:rPr lang="en-US" dirty="0" smtClean="0"/>
              <a:t>resently on </a:t>
            </a:r>
            <a:br>
              <a:rPr lang="en-US" dirty="0" smtClean="0"/>
            </a:br>
            <a:r>
              <a:rPr lang="en-US" dirty="0" smtClean="0"/>
              <a:t>track for </a:t>
            </a:r>
            <a:br>
              <a:rPr lang="en-US" dirty="0" smtClean="0"/>
            </a:br>
            <a:r>
              <a:rPr lang="en-US" dirty="0" smtClean="0"/>
              <a:t>completion</a:t>
            </a:r>
            <a:br>
              <a:rPr lang="en-US" dirty="0" smtClean="0"/>
            </a:br>
            <a:r>
              <a:rPr lang="en-US" dirty="0" smtClean="0"/>
              <a:t>as planned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96839"/>
            <a:ext cx="9029700" cy="474662"/>
          </a:xfrm>
        </p:spPr>
        <p:txBody>
          <a:bodyPr/>
          <a:lstStyle/>
          <a:p>
            <a:r>
              <a:rPr lang="en-US" altLang="en-US" dirty="0" smtClean="0"/>
              <a:t> </a:t>
            </a:r>
            <a:r>
              <a:rPr lang="en-US" altLang="en-US" dirty="0" smtClean="0">
                <a:solidFill>
                  <a:srgbClr val="FF0000"/>
                </a:solidFill>
              </a:rPr>
              <a:t>Low </a:t>
            </a:r>
            <a:r>
              <a:rPr lang="en-US" altLang="en-US" dirty="0">
                <a:solidFill>
                  <a:srgbClr val="FF0000"/>
                </a:solidFill>
              </a:rPr>
              <a:t>Energy RHIC electron Cooling (LEReC) Phase-I      </a:t>
            </a:r>
            <a:r>
              <a:rPr lang="en-US" altLang="en-US" sz="2800" b="0" dirty="0">
                <a:solidFill>
                  <a:schemeClr val="tx1"/>
                </a:solidFill>
              </a:rPr>
              <a:t>AIP</a:t>
            </a:r>
            <a:endParaRPr lang="en-US" dirty="0"/>
          </a:p>
        </p:txBody>
      </p:sp>
      <p:pic>
        <p:nvPicPr>
          <p:cNvPr id="4" name="Picture 3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200400"/>
            <a:ext cx="6743700" cy="3515904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519103"/>
              </p:ext>
            </p:extLst>
          </p:nvPr>
        </p:nvGraphicFramePr>
        <p:xfrm>
          <a:off x="342900" y="1051560"/>
          <a:ext cx="4457700" cy="54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1540"/>
                <a:gridCol w="891540"/>
                <a:gridCol w="891540"/>
                <a:gridCol w="891540"/>
                <a:gridCol w="891540"/>
              </a:tblGrid>
              <a:tr h="2522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FY2014</a:t>
                      </a:r>
                      <a:endParaRPr lang="en-US" sz="1200" b="0" dirty="0">
                        <a:latin typeface="Helvetica"/>
                        <a:cs typeface="Helvetica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2015</a:t>
                      </a:r>
                      <a:endParaRPr lang="en-US" sz="1200" b="0" dirty="0">
                        <a:latin typeface="Helvetica"/>
                        <a:cs typeface="Helvetica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2016</a:t>
                      </a:r>
                      <a:endParaRPr lang="en-US" sz="1200" b="0" dirty="0">
                        <a:latin typeface="Helvetica"/>
                        <a:cs typeface="Helvetica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2017</a:t>
                      </a:r>
                      <a:endParaRPr lang="en-US" sz="1200" b="0" dirty="0">
                        <a:latin typeface="Helvetica"/>
                        <a:cs typeface="Helvetica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Total</a:t>
                      </a:r>
                      <a:endParaRPr lang="en-US" sz="1200" b="0" dirty="0">
                        <a:latin typeface="Helvetica"/>
                        <a:cs typeface="Helvetica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$2.8M (A)</a:t>
                      </a:r>
                      <a:endParaRPr lang="en-US" sz="1200" dirty="0">
                        <a:latin typeface="Helvetica"/>
                        <a:cs typeface="Helvetic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2.3M (A)</a:t>
                      </a:r>
                      <a:endParaRPr lang="en-US" sz="1200" dirty="0">
                        <a:latin typeface="Helvetica"/>
                        <a:cs typeface="Helvetic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1.9M</a:t>
                      </a:r>
                      <a:endParaRPr lang="en-US" sz="1200" dirty="0">
                        <a:latin typeface="Helvetica"/>
                        <a:cs typeface="Helvetic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1.3M</a:t>
                      </a:r>
                      <a:endParaRPr lang="en-US" sz="1200" dirty="0">
                        <a:latin typeface="Helvetica"/>
                        <a:cs typeface="Helvetic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Helvetica"/>
                          <a:cs typeface="Helvetica"/>
                        </a:rPr>
                        <a:t>8.3M</a:t>
                      </a:r>
                      <a:endParaRPr lang="en-US" sz="1200" dirty="0">
                        <a:latin typeface="Helvetica"/>
                        <a:cs typeface="Helvetica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 bwMode="auto">
          <a:xfrm>
            <a:off x="4091870" y="3140916"/>
            <a:ext cx="11117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 dirty="0" smtClean="0">
                <a:solidFill>
                  <a:srgbClr val="000000"/>
                </a:solidFill>
                <a:latin typeface="Helvetica"/>
                <a:cs typeface="Helvetica"/>
              </a:rPr>
              <a:t>06/2015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0" y="5543372"/>
            <a:ext cx="2095445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  <a:t>Expect to make</a:t>
            </a:r>
            <a:b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  <a:t>up in manufacturing</a:t>
            </a:r>
          </a:p>
          <a:p>
            <a:pPr algn="l">
              <a:spcBef>
                <a:spcPct val="50000"/>
              </a:spcBef>
            </a:pPr>
            <a: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  <a:t>Magnet also became</a:t>
            </a:r>
            <a:b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  <a:t>diagnostic tool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1600200" y="5070694"/>
            <a:ext cx="939927" cy="7586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1982761" y="5162058"/>
            <a:ext cx="612189" cy="111463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07090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697559" cy="633413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RHIC Run-15                                                     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492" y="900411"/>
            <a:ext cx="8526134" cy="520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400" b="0" dirty="0">
              <a:latin typeface="Helvetica"/>
              <a:cs typeface="Helvetica"/>
            </a:endParaRPr>
          </a:p>
          <a:p>
            <a:pPr algn="l"/>
            <a:r>
              <a:rPr lang="en-US" dirty="0" smtClean="0">
                <a:latin typeface="Helvetica"/>
                <a:cs typeface="Helvetica"/>
              </a:rPr>
              <a:t>3 operating modes:</a:t>
            </a:r>
            <a:br>
              <a:rPr lang="en-US" dirty="0" smtClean="0">
                <a:latin typeface="Helvetica"/>
                <a:cs typeface="Helvetica"/>
              </a:rPr>
            </a:br>
            <a:endParaRPr lang="en-US" dirty="0" smtClean="0">
              <a:latin typeface="Helvetica"/>
              <a:cs typeface="Helvetica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400" b="0" dirty="0" smtClean="0">
                <a:latin typeface="Helvetica"/>
                <a:cs typeface="Helvetica"/>
              </a:rPr>
              <a:t>p</a:t>
            </a:r>
            <a:r>
              <a:rPr lang="en-US" dirty="0" smtClean="0">
                <a:solidFill>
                  <a:srgbClr val="000000"/>
                </a:solidFill>
                <a:latin typeface="Wingdings 3" charset="2"/>
                <a:cs typeface="Wingdings 3" charset="2"/>
              </a:rPr>
              <a:t>h</a:t>
            </a:r>
            <a:r>
              <a:rPr lang="en-US" sz="2400" b="0" dirty="0" smtClean="0">
                <a:latin typeface="Helvetica"/>
                <a:cs typeface="Helvetica"/>
              </a:rPr>
              <a:t>+p</a:t>
            </a:r>
            <a:r>
              <a:rPr lang="en-US" dirty="0" smtClean="0">
                <a:solidFill>
                  <a:srgbClr val="000000"/>
                </a:solidFill>
                <a:latin typeface="Wingdings 3" charset="2"/>
                <a:cs typeface="Wingdings 3" charset="2"/>
              </a:rPr>
              <a:t>h</a:t>
            </a:r>
            <a:r>
              <a:rPr lang="en-US" sz="2400" b="0" dirty="0" smtClean="0">
                <a:latin typeface="Helvetica"/>
                <a:cs typeface="Helvetica"/>
              </a:rPr>
              <a:t> at 100 GeV, </a:t>
            </a:r>
            <a:r>
              <a:rPr lang="en-US" sz="1800" b="0" dirty="0" smtClean="0">
                <a:latin typeface="Helvetica"/>
                <a:cs typeface="Helvetica"/>
              </a:rPr>
              <a:t>11 weeks</a:t>
            </a:r>
            <a:br>
              <a:rPr lang="en-US" sz="1800" b="0" dirty="0" smtClean="0">
                <a:latin typeface="Helvetica"/>
                <a:cs typeface="Helvetica"/>
              </a:rPr>
            </a:br>
            <a:r>
              <a:rPr lang="en-US" sz="2400" b="0" dirty="0" smtClean="0">
                <a:solidFill>
                  <a:srgbClr val="0000FF"/>
                </a:solidFill>
                <a:latin typeface="Helvetica"/>
                <a:cs typeface="Helvetica"/>
              </a:rPr>
              <a:t> 	</a:t>
            </a:r>
            <a:r>
              <a:rPr lang="en-US" sz="2000" b="0" dirty="0" smtClean="0">
                <a:solidFill>
                  <a:srgbClr val="0000FF"/>
                </a:solidFill>
                <a:latin typeface="Helvetica"/>
                <a:cs typeface="Helvetica"/>
              </a:rPr>
              <a:t>head</a:t>
            </a:r>
            <a:r>
              <a:rPr lang="en-US" sz="2000" b="0" dirty="0">
                <a:solidFill>
                  <a:srgbClr val="0000FF"/>
                </a:solidFill>
                <a:latin typeface="Helvetica"/>
                <a:cs typeface="Helvetica"/>
              </a:rPr>
              <a:t>-on beam-beam </a:t>
            </a:r>
            <a:r>
              <a:rPr lang="en-US" sz="2000" b="0" dirty="0" smtClean="0">
                <a:solidFill>
                  <a:srgbClr val="0000FF"/>
                </a:solidFill>
                <a:latin typeface="Helvetica"/>
                <a:cs typeface="Helvetica"/>
              </a:rPr>
              <a:t>compensation: </a:t>
            </a:r>
            <a:r>
              <a:rPr lang="en-US" sz="2000" b="0" dirty="0">
                <a:solidFill>
                  <a:srgbClr val="0000FF"/>
                </a:solidFill>
                <a:latin typeface="Helvetica"/>
                <a:cs typeface="Helvetica"/>
              </a:rPr>
              <a:t/>
            </a:r>
            <a:br>
              <a:rPr lang="en-US" sz="2000" b="0" dirty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2000" b="0" dirty="0" smtClean="0">
                <a:solidFill>
                  <a:srgbClr val="0000FF"/>
                </a:solidFill>
                <a:latin typeface="Helvetica"/>
                <a:cs typeface="Helvetica"/>
              </a:rPr>
              <a:t>	   new lattice </a:t>
            </a:r>
            <a:r>
              <a:rPr lang="en-US" sz="2000" b="0" dirty="0">
                <a:solidFill>
                  <a:srgbClr val="0000FF"/>
                </a:solidFill>
                <a:latin typeface="Helvetica"/>
                <a:cs typeface="Helvetica"/>
              </a:rPr>
              <a:t>+ </a:t>
            </a:r>
            <a:r>
              <a:rPr lang="en-US" sz="2000" b="0" dirty="0" smtClean="0">
                <a:solidFill>
                  <a:srgbClr val="0000FF"/>
                </a:solidFill>
                <a:latin typeface="Helvetica"/>
                <a:cs typeface="Helvetica"/>
              </a:rPr>
              <a:t>first operational use of e</a:t>
            </a:r>
            <a:r>
              <a:rPr lang="en-US" sz="2000" b="0" dirty="0">
                <a:solidFill>
                  <a:srgbClr val="0000FF"/>
                </a:solidFill>
                <a:latin typeface="Helvetica"/>
                <a:cs typeface="Helvetica"/>
              </a:rPr>
              <a:t>-</a:t>
            </a:r>
            <a:r>
              <a:rPr lang="en-US" sz="2000" b="0" dirty="0" smtClean="0">
                <a:solidFill>
                  <a:srgbClr val="0000FF"/>
                </a:solidFill>
                <a:latin typeface="Helvetica"/>
                <a:cs typeface="Helvetica"/>
              </a:rPr>
              <a:t>lenses </a:t>
            </a:r>
            <a:r>
              <a:rPr lang="en-US" b="0" dirty="0" smtClean="0">
                <a:solidFill>
                  <a:srgbClr val="0000FF"/>
                </a:solidFill>
                <a:latin typeface="Helvetica"/>
                <a:cs typeface="Helvetica"/>
              </a:rPr>
              <a:t/>
            </a:r>
            <a:br>
              <a:rPr lang="en-US" b="0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b="0" dirty="0" smtClean="0">
                <a:solidFill>
                  <a:srgbClr val="0000FF"/>
                </a:solidFill>
                <a:latin typeface="Helvetica"/>
                <a:cs typeface="Helvetica"/>
              </a:rPr>
              <a:t> 	</a:t>
            </a:r>
            <a:r>
              <a:rPr lang="en-US" sz="2000" b="0" dirty="0" smtClean="0">
                <a:solidFill>
                  <a:srgbClr val="0000FF"/>
                </a:solidFill>
                <a:latin typeface="Helvetica"/>
                <a:cs typeface="Helvetica"/>
              </a:rPr>
              <a:t>higher bunch intensities</a:t>
            </a:r>
            <a:br>
              <a:rPr lang="en-US" sz="2000" b="0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endParaRPr lang="en-US" b="0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400" b="0" dirty="0" smtClean="0">
                <a:latin typeface="Helvetica"/>
                <a:cs typeface="Helvetica"/>
              </a:rPr>
              <a:t>p</a:t>
            </a:r>
            <a:r>
              <a:rPr lang="en-US" dirty="0" smtClean="0">
                <a:solidFill>
                  <a:srgbClr val="000000"/>
                </a:solidFill>
                <a:latin typeface="Wingdings 3" charset="2"/>
                <a:cs typeface="Wingdings 3" charset="2"/>
              </a:rPr>
              <a:t>h</a:t>
            </a:r>
            <a:r>
              <a:rPr lang="en-US" sz="2400" b="0" dirty="0" smtClean="0">
                <a:latin typeface="Helvetica"/>
                <a:cs typeface="Helvetica"/>
              </a:rPr>
              <a:t>+Au at 100 GeV/nucleon, </a:t>
            </a:r>
            <a:r>
              <a:rPr lang="en-US" sz="1800" b="0" dirty="0" smtClean="0">
                <a:latin typeface="Helvetica"/>
                <a:cs typeface="Helvetica"/>
              </a:rPr>
              <a:t>5 weeks</a:t>
            </a:r>
            <a:br>
              <a:rPr lang="en-US" sz="1800" b="0" dirty="0" smtClean="0">
                <a:latin typeface="Helvetica"/>
                <a:cs typeface="Helvetica"/>
              </a:rPr>
            </a:br>
            <a:r>
              <a:rPr lang="en-US" sz="2400" b="0" dirty="0" smtClean="0">
                <a:solidFill>
                  <a:srgbClr val="0000FF"/>
                </a:solidFill>
                <a:latin typeface="Helvetica"/>
                <a:cs typeface="Helvetica"/>
              </a:rPr>
              <a:t> 	</a:t>
            </a:r>
            <a:r>
              <a:rPr lang="en-US" sz="2000" b="0" dirty="0" smtClean="0">
                <a:solidFill>
                  <a:srgbClr val="0000FF"/>
                </a:solidFill>
                <a:latin typeface="Helvetica"/>
                <a:cs typeface="Helvetica"/>
              </a:rPr>
              <a:t>DX dipoles moved</a:t>
            </a:r>
            <a:br>
              <a:rPr lang="en-US" sz="2000" b="0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2000" b="0" dirty="0" smtClean="0">
                <a:solidFill>
                  <a:srgbClr val="0000FF"/>
                </a:solidFill>
                <a:latin typeface="Helvetica"/>
                <a:cs typeface="Helvetica"/>
              </a:rPr>
              <a:t> 	RHIC ramp between injections</a:t>
            </a:r>
            <a:br>
              <a:rPr lang="en-US" sz="2000" b="0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endParaRPr lang="en-US" sz="2400" b="0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400" b="0" dirty="0" smtClean="0">
                <a:latin typeface="Helvetica"/>
                <a:cs typeface="Helvetica"/>
              </a:rPr>
              <a:t>p</a:t>
            </a:r>
            <a:r>
              <a:rPr lang="en-US" dirty="0" smtClean="0">
                <a:solidFill>
                  <a:srgbClr val="000000"/>
                </a:solidFill>
                <a:latin typeface="Wingdings 3" charset="2"/>
                <a:cs typeface="Wingdings 3" charset="2"/>
              </a:rPr>
              <a:t>h</a:t>
            </a:r>
            <a:r>
              <a:rPr lang="en-US" sz="2400" b="0" dirty="0" smtClean="0">
                <a:latin typeface="Helvetica"/>
                <a:cs typeface="Helvetica"/>
              </a:rPr>
              <a:t>+Al at 100 GeV, </a:t>
            </a:r>
            <a:r>
              <a:rPr lang="en-US" sz="1800" b="0" dirty="0" smtClean="0">
                <a:latin typeface="Helvetica"/>
                <a:cs typeface="Helvetica"/>
              </a:rPr>
              <a:t>2 weeks</a:t>
            </a:r>
            <a:br>
              <a:rPr lang="en-US" sz="1800" b="0" dirty="0" smtClean="0">
                <a:latin typeface="Helvetica"/>
                <a:cs typeface="Helvetica"/>
              </a:rPr>
            </a:br>
            <a:r>
              <a:rPr lang="en-US" sz="2400" b="0" dirty="0" smtClean="0">
                <a:solidFill>
                  <a:srgbClr val="0000FF"/>
                </a:solidFill>
                <a:latin typeface="Helvetica"/>
                <a:cs typeface="Helvetica"/>
              </a:rPr>
              <a:t> 	</a:t>
            </a:r>
            <a:r>
              <a:rPr lang="en-US" sz="2000" b="0" dirty="0" smtClean="0">
                <a:solidFill>
                  <a:srgbClr val="0000FF"/>
                </a:solidFill>
                <a:latin typeface="Helvetica"/>
                <a:cs typeface="Helvetica"/>
              </a:rPr>
              <a:t>Al intensity</a:t>
            </a:r>
            <a:endParaRPr lang="en-US" sz="2000" b="0" dirty="0">
              <a:latin typeface="Helvetica"/>
              <a:cs typeface="Helvetica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560460" y="2884873"/>
            <a:ext cx="2218738" cy="544127"/>
            <a:chOff x="6560460" y="1600200"/>
            <a:chExt cx="2218738" cy="544127"/>
          </a:xfrm>
        </p:grpSpPr>
        <p:sp>
          <p:nvSpPr>
            <p:cNvPr id="9" name="Oval 8"/>
            <p:cNvSpPr/>
            <p:nvPr/>
          </p:nvSpPr>
          <p:spPr bwMode="auto">
            <a:xfrm>
              <a:off x="6743700" y="1943100"/>
              <a:ext cx="182880" cy="18288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8343900" y="1931862"/>
              <a:ext cx="182880" cy="18288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6560460" y="1600200"/>
              <a:ext cx="2218738" cy="544127"/>
              <a:chOff x="6560460" y="1950688"/>
              <a:chExt cx="2218738" cy="544127"/>
            </a:xfrm>
          </p:grpSpPr>
          <p:cxnSp>
            <p:nvCxnSpPr>
              <p:cNvPr id="11" name="Straight Arrow Connector 10"/>
              <p:cNvCxnSpPr/>
              <p:nvPr/>
            </p:nvCxnSpPr>
            <p:spPr bwMode="auto">
              <a:xfrm>
                <a:off x="6972300" y="2377620"/>
                <a:ext cx="457200" cy="0"/>
              </a:xfrm>
              <a:prstGeom prst="straightConnector1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6" name="Straight Arrow Connector 15"/>
              <p:cNvCxnSpPr/>
              <p:nvPr/>
            </p:nvCxnSpPr>
            <p:spPr bwMode="auto">
              <a:xfrm>
                <a:off x="7451280" y="2377620"/>
                <a:ext cx="803976" cy="3827"/>
              </a:xfrm>
              <a:prstGeom prst="straightConnector1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sp>
            <p:nvSpPr>
              <p:cNvPr id="21" name="TextBox 20"/>
              <p:cNvSpPr txBox="1"/>
              <p:nvPr/>
            </p:nvSpPr>
            <p:spPr bwMode="auto">
              <a:xfrm>
                <a:off x="6707501" y="2217816"/>
                <a:ext cx="27443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 b="0" dirty="0" smtClean="0">
                    <a:solidFill>
                      <a:srgbClr val="000000"/>
                    </a:solidFill>
                    <a:latin typeface="Helvetica"/>
                    <a:cs typeface="Helvetica"/>
                  </a:rPr>
                  <a:t>p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 bwMode="auto">
              <a:xfrm>
                <a:off x="8309880" y="2206620"/>
                <a:ext cx="27443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 b="0" dirty="0" smtClean="0">
                    <a:solidFill>
                      <a:srgbClr val="000000"/>
                    </a:solidFill>
                    <a:latin typeface="Helvetica"/>
                    <a:cs typeface="Helvetica"/>
                  </a:rPr>
                  <a:t>p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 bwMode="auto">
              <a:xfrm>
                <a:off x="6560460" y="1950688"/>
                <a:ext cx="59335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800" dirty="0" smtClean="0">
                    <a:solidFill>
                      <a:srgbClr val="000000"/>
                    </a:solidFill>
                    <a:latin typeface="Wingdings 3" charset="2"/>
                    <a:cs typeface="Wingdings 3" charset="2"/>
                  </a:rPr>
                  <a:t>h</a:t>
                </a:r>
                <a:r>
                  <a:rPr lang="en-US" sz="1800" b="0" dirty="0" smtClean="0">
                    <a:solidFill>
                      <a:srgbClr val="000000"/>
                    </a:solidFill>
                    <a:latin typeface="Helvetica"/>
                    <a:cs typeface="Helvetica"/>
                  </a:rPr>
                  <a:t>/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Wingdings 3" charset="2"/>
                    <a:cs typeface="Wingdings 3" charset="2"/>
                  </a:rPr>
                  <a:t>g</a:t>
                </a:r>
                <a:endParaRPr lang="en-US" sz="1800" b="0" dirty="0" smtClean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 bwMode="auto">
              <a:xfrm>
                <a:off x="8184163" y="1962028"/>
                <a:ext cx="59503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800" dirty="0" smtClean="0">
                    <a:solidFill>
                      <a:srgbClr val="000000"/>
                    </a:solidFill>
                    <a:latin typeface="Wingdings 3" charset="2"/>
                    <a:cs typeface="Wingdings 3" charset="2"/>
                  </a:rPr>
                  <a:t>h</a:t>
                </a:r>
                <a:r>
                  <a:rPr lang="en-US" sz="1800" b="0" dirty="0" smtClean="0">
                    <a:solidFill>
                      <a:srgbClr val="000000"/>
                    </a:solidFill>
                    <a:latin typeface="Helvetica"/>
                    <a:cs typeface="Helvetica"/>
                  </a:rPr>
                  <a:t>/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Wingdings 3" charset="2"/>
                    <a:cs typeface="Wingdings 3" charset="2"/>
                  </a:rPr>
                  <a:t>f</a:t>
                </a:r>
                <a:endParaRPr lang="en-US" sz="1800" b="0" dirty="0" smtClean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6667500" y="3968496"/>
            <a:ext cx="2362200" cy="1060704"/>
            <a:chOff x="6667500" y="3314700"/>
            <a:chExt cx="2362200" cy="1060704"/>
          </a:xfrm>
        </p:grpSpPr>
        <p:sp>
          <p:nvSpPr>
            <p:cNvPr id="7" name="Oval 6"/>
            <p:cNvSpPr/>
            <p:nvPr/>
          </p:nvSpPr>
          <p:spPr bwMode="auto">
            <a:xfrm>
              <a:off x="6743700" y="3783240"/>
              <a:ext cx="182880" cy="18288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6667500" y="3314700"/>
              <a:ext cx="2362200" cy="1060704"/>
              <a:chOff x="6667500" y="3968496"/>
              <a:chExt cx="2362200" cy="1060704"/>
            </a:xfrm>
          </p:grpSpPr>
          <p:sp>
            <p:nvSpPr>
              <p:cNvPr id="3" name="Oval 2"/>
              <p:cNvSpPr/>
              <p:nvPr/>
            </p:nvSpPr>
            <p:spPr bwMode="auto">
              <a:xfrm>
                <a:off x="7968996" y="3968496"/>
                <a:ext cx="1060704" cy="1060704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  <a:ea typeface="ＭＳ Ｐゴシック" pitchFamily="34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  <a:ea typeface="ＭＳ Ｐゴシック" pitchFamily="34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  <a:ea typeface="ＭＳ Ｐゴシック" pitchFamily="34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  <a:ea typeface="ＭＳ Ｐゴシック" pitchFamily="34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  <a:ea typeface="ＭＳ Ｐゴシック" pitchFamily="34" charset="-128"/>
                </a:endParaRP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6971400" y="4561560"/>
                <a:ext cx="457200" cy="0"/>
              </a:xfrm>
              <a:prstGeom prst="straightConnector1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" name="Straight Arrow Connector 12"/>
              <p:cNvCxnSpPr/>
              <p:nvPr/>
            </p:nvCxnSpPr>
            <p:spPr bwMode="auto">
              <a:xfrm>
                <a:off x="7452180" y="4560660"/>
                <a:ext cx="457200" cy="0"/>
              </a:xfrm>
              <a:prstGeom prst="straightConnector1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sp>
            <p:nvSpPr>
              <p:cNvPr id="19" name="TextBox 18"/>
              <p:cNvSpPr txBox="1"/>
              <p:nvPr/>
            </p:nvSpPr>
            <p:spPr bwMode="auto">
              <a:xfrm>
                <a:off x="6709680" y="4378320"/>
                <a:ext cx="27443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 b="0" dirty="0" smtClean="0">
                    <a:solidFill>
                      <a:srgbClr val="000000"/>
                    </a:solidFill>
                    <a:latin typeface="Helvetica"/>
                    <a:cs typeface="Helvetica"/>
                  </a:rPr>
                  <a:t>p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 bwMode="auto">
              <a:xfrm>
                <a:off x="8327605" y="4371294"/>
                <a:ext cx="37289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 b="0" dirty="0" smtClean="0">
                    <a:solidFill>
                      <a:srgbClr val="FFFFFF"/>
                    </a:solidFill>
                    <a:latin typeface="Helvetica"/>
                    <a:cs typeface="Helvetica"/>
                  </a:rPr>
                  <a:t>Au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 bwMode="auto">
              <a:xfrm>
                <a:off x="6667500" y="4122388"/>
                <a:ext cx="32352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800" dirty="0" smtClean="0">
                    <a:solidFill>
                      <a:srgbClr val="000000"/>
                    </a:solidFill>
                    <a:latin typeface="Wingdings 3" charset="2"/>
                    <a:cs typeface="Wingdings 3" charset="2"/>
                  </a:rPr>
                  <a:t>h</a:t>
                </a:r>
                <a:endParaRPr lang="en-US" sz="1800" b="0" dirty="0" smtClean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6674760" y="5505508"/>
            <a:ext cx="2126340" cy="666692"/>
            <a:chOff x="6674760" y="5962708"/>
            <a:chExt cx="2126340" cy="666692"/>
          </a:xfrm>
        </p:grpSpPr>
        <p:sp>
          <p:nvSpPr>
            <p:cNvPr id="8" name="Oval 7"/>
            <p:cNvSpPr/>
            <p:nvPr/>
          </p:nvSpPr>
          <p:spPr bwMode="auto">
            <a:xfrm>
              <a:off x="6743700" y="6263820"/>
              <a:ext cx="182880" cy="18288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6674760" y="5962708"/>
              <a:ext cx="2126340" cy="666692"/>
              <a:chOff x="6674760" y="5288068"/>
              <a:chExt cx="2126340" cy="666692"/>
            </a:xfrm>
          </p:grpSpPr>
          <p:sp>
            <p:nvSpPr>
              <p:cNvPr id="6" name="Oval 5"/>
              <p:cNvSpPr/>
              <p:nvPr/>
            </p:nvSpPr>
            <p:spPr bwMode="auto">
              <a:xfrm>
                <a:off x="8252460" y="5406120"/>
                <a:ext cx="548640" cy="54864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  <a:ea typeface="ＭＳ Ｐゴシック" pitchFamily="34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  <a:ea typeface="ＭＳ Ｐゴシック" pitchFamily="34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  <a:ea typeface="ＭＳ Ｐゴシック" pitchFamily="34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  <a:ea typeface="ＭＳ Ｐゴシック" pitchFamily="34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  <a:ea typeface="ＭＳ Ｐゴシック" pitchFamily="34" charset="-128"/>
                </a:endParaRPr>
              </a:p>
            </p:txBody>
          </p:sp>
          <p:cxnSp>
            <p:nvCxnSpPr>
              <p:cNvPr id="14" name="Straight Arrow Connector 13"/>
              <p:cNvCxnSpPr/>
              <p:nvPr/>
            </p:nvCxnSpPr>
            <p:spPr bwMode="auto">
              <a:xfrm>
                <a:off x="7453080" y="5692320"/>
                <a:ext cx="711459" cy="472"/>
              </a:xfrm>
              <a:prstGeom prst="straightConnector1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15" name="Straight Arrow Connector 14"/>
              <p:cNvCxnSpPr/>
              <p:nvPr/>
            </p:nvCxnSpPr>
            <p:spPr bwMode="auto">
              <a:xfrm>
                <a:off x="6973200" y="5692320"/>
                <a:ext cx="457200" cy="0"/>
              </a:xfrm>
              <a:prstGeom prst="straightConnector1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0" name="TextBox 19"/>
              <p:cNvSpPr txBox="1"/>
              <p:nvPr/>
            </p:nvSpPr>
            <p:spPr bwMode="auto">
              <a:xfrm>
                <a:off x="6709680" y="5521320"/>
                <a:ext cx="27443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 b="0" dirty="0" smtClean="0">
                    <a:solidFill>
                      <a:srgbClr val="000000"/>
                    </a:solidFill>
                    <a:latin typeface="Helvetica"/>
                    <a:cs typeface="Helvetica"/>
                  </a:rPr>
                  <a:t>p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 bwMode="auto">
              <a:xfrm>
                <a:off x="8366580" y="5544000"/>
                <a:ext cx="32149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 b="0" dirty="0" smtClean="0">
                    <a:solidFill>
                      <a:schemeClr val="bg1"/>
                    </a:solidFill>
                    <a:latin typeface="Helvetica"/>
                    <a:cs typeface="Helvetica"/>
                  </a:rPr>
                  <a:t>Al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 bwMode="auto">
              <a:xfrm>
                <a:off x="6674760" y="5288068"/>
                <a:ext cx="32352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800" dirty="0" smtClean="0">
                    <a:solidFill>
                      <a:srgbClr val="000000"/>
                    </a:solidFill>
                    <a:latin typeface="Wingdings 3" charset="2"/>
                    <a:cs typeface="Wingdings 3" charset="2"/>
                  </a:rPr>
                  <a:t>h</a:t>
                </a:r>
                <a:endParaRPr lang="en-US" sz="1800" b="0" dirty="0" smtClean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</p:grpSp>
      </p:grpSp>
      <p:pic>
        <p:nvPicPr>
          <p:cNvPr id="36" name="Picture 35" descr="2012-0710 RHIC complex aerial 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158" y="-1705"/>
            <a:ext cx="3577841" cy="228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02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53" y="2057400"/>
            <a:ext cx="4294162" cy="3733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839"/>
            <a:ext cx="9144000" cy="588962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Run-15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>
                <a:solidFill>
                  <a:srgbClr val="FF0000"/>
                </a:solidFill>
                <a:latin typeface="Wingdings 3" charset="2"/>
                <a:cs typeface="Wingdings 3" charset="2"/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+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Wingdings 3" charset="2"/>
                <a:cs typeface="Wingdings 3" charset="2"/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 at 100 GeV                      </a:t>
            </a:r>
            <a:r>
              <a:rPr lang="en-US" sz="2800" b="0" dirty="0" smtClean="0">
                <a:solidFill>
                  <a:schemeClr val="tx2"/>
                </a:solidFill>
              </a:rPr>
              <a:t>Integrated luminosity</a:t>
            </a:r>
            <a:endParaRPr lang="en-US" sz="3200" b="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500" y="1257300"/>
            <a:ext cx="41478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0" i="1" dirty="0" smtClean="0">
                <a:latin typeface="Arial"/>
                <a:cs typeface="Arial"/>
              </a:rPr>
              <a:t>L</a:t>
            </a:r>
            <a:r>
              <a:rPr lang="en-US" b="0" dirty="0" smtClean="0">
                <a:latin typeface="Arial"/>
                <a:cs typeface="Arial"/>
              </a:rPr>
              <a:t> = 25 pb</a:t>
            </a:r>
            <a:r>
              <a:rPr lang="en-US" b="0" baseline="30000" dirty="0" smtClean="0">
                <a:latin typeface="Arial"/>
                <a:cs typeface="Arial"/>
              </a:rPr>
              <a:t>-1</a:t>
            </a:r>
            <a:r>
              <a:rPr lang="en-US" b="0" dirty="0" smtClean="0">
                <a:latin typeface="Arial"/>
                <a:cs typeface="Arial"/>
              </a:rPr>
              <a:t>/week 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(2.7× 2012)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10200" y="1257300"/>
            <a:ext cx="33795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latin typeface="Arial"/>
                <a:cs typeface="Arial"/>
              </a:rPr>
              <a:t>Run-15 integrated </a:t>
            </a:r>
            <a:r>
              <a:rPr lang="en-US" sz="1800" b="0" dirty="0">
                <a:latin typeface="Arial"/>
                <a:cs typeface="Arial"/>
              </a:rPr>
              <a:t>luminosity </a:t>
            </a:r>
            <a:r>
              <a:rPr lang="en-US" sz="1800" b="0" dirty="0" smtClean="0">
                <a:latin typeface="Arial"/>
                <a:cs typeface="Arial"/>
              </a:rPr>
              <a:t>at </a:t>
            </a:r>
            <a:br>
              <a:rPr lang="en-US" sz="1800" b="0" dirty="0" smtClean="0">
                <a:latin typeface="Arial"/>
                <a:cs typeface="Arial"/>
              </a:rPr>
            </a:br>
            <a:r>
              <a:rPr lang="en-US" sz="1800" b="0" dirty="0" smtClean="0">
                <a:latin typeface="Arial"/>
                <a:cs typeface="Arial"/>
              </a:rPr>
              <a:t>√</a:t>
            </a:r>
            <a:r>
              <a:rPr lang="en-US" sz="1800" b="0" i="1" dirty="0">
                <a:latin typeface="Arial"/>
                <a:cs typeface="Arial"/>
              </a:rPr>
              <a:t>s</a:t>
            </a:r>
            <a:r>
              <a:rPr lang="en-US" sz="1800" b="0" dirty="0">
                <a:latin typeface="Arial"/>
                <a:cs typeface="Arial"/>
              </a:rPr>
              <a:t> = 200 GeV </a:t>
            </a:r>
            <a:r>
              <a:rPr lang="en-US" sz="1800" b="0" dirty="0" smtClean="0">
                <a:latin typeface="Arial"/>
                <a:cs typeface="Arial"/>
              </a:rPr>
              <a:t>exceeds sum of </a:t>
            </a:r>
            <a:br>
              <a:rPr lang="en-US" sz="1800" b="0" dirty="0" smtClean="0">
                <a:latin typeface="Arial"/>
                <a:cs typeface="Arial"/>
              </a:rPr>
            </a:br>
            <a:r>
              <a:rPr lang="en-US" sz="1800" b="0" dirty="0" smtClean="0">
                <a:latin typeface="Arial"/>
                <a:cs typeface="Arial"/>
              </a:rPr>
              <a:t>all previous runs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2057400"/>
            <a:ext cx="5047190" cy="3657600"/>
            <a:chOff x="0" y="2057400"/>
            <a:chExt cx="5047190" cy="3657600"/>
          </a:xfrm>
        </p:grpSpPr>
        <p:pic>
          <p:nvPicPr>
            <p:cNvPr id="6" name="Picture 5" descr="100GeVp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57400"/>
              <a:ext cx="5047190" cy="36576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 bwMode="auto">
            <a:xfrm>
              <a:off x="685800" y="2395835"/>
              <a:ext cx="146321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 b="0" i="1" dirty="0" err="1" smtClean="0">
                  <a:solidFill>
                    <a:srgbClr val="000000"/>
                  </a:solidFill>
                  <a:latin typeface="Helvetica"/>
                  <a:cs typeface="Helvetica"/>
                </a:rPr>
                <a:t>P</a:t>
              </a:r>
              <a:r>
                <a:rPr lang="en-US" sz="2000" b="0" baseline="-25000" dirty="0" err="1" smtClean="0">
                  <a:solidFill>
                    <a:srgbClr val="000000"/>
                  </a:solidFill>
                  <a:latin typeface="Helvetica"/>
                  <a:cs typeface="Helvetica"/>
                </a:rPr>
                <a:t>avg</a:t>
              </a:r>
              <a:r>
                <a:rPr lang="en-US" sz="20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 = 55%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8395" y="4343400"/>
            <a:ext cx="3994303" cy="2286000"/>
            <a:chOff x="736995" y="4166176"/>
            <a:chExt cx="3994303" cy="2286000"/>
          </a:xfrm>
        </p:grpSpPr>
        <p:sp>
          <p:nvSpPr>
            <p:cNvPr id="10" name="TextBox 9"/>
            <p:cNvSpPr txBox="1"/>
            <p:nvPr/>
          </p:nvSpPr>
          <p:spPr>
            <a:xfrm>
              <a:off x="736995" y="5867400"/>
              <a:ext cx="3994303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0" dirty="0" smtClean="0">
                  <a:latin typeface="Arial"/>
                  <a:cs typeface="Arial"/>
                </a:rPr>
                <a:t>2/3 of liquid He inventory evaporated after </a:t>
              </a:r>
              <a:br>
                <a:rPr lang="en-US" sz="1600" b="0" dirty="0" smtClean="0">
                  <a:latin typeface="Arial"/>
                  <a:cs typeface="Arial"/>
                </a:rPr>
              </a:br>
              <a:r>
                <a:rPr lang="en-US" sz="1600" b="0" dirty="0" smtClean="0">
                  <a:latin typeface="Arial"/>
                  <a:cs typeface="Arial"/>
                </a:rPr>
                <a:t>power outage – 3 days for re-liquefaction</a:t>
              </a:r>
            </a:p>
          </p:txBody>
        </p:sp>
        <p:cxnSp>
          <p:nvCxnSpPr>
            <p:cNvPr id="11" name="Straight Arrow Connector 10"/>
            <p:cNvCxnSpPr>
              <a:stCxn id="10" idx="0"/>
            </p:cNvCxnSpPr>
            <p:nvPr/>
          </p:nvCxnSpPr>
          <p:spPr bwMode="auto">
            <a:xfrm flipV="1">
              <a:off x="2734147" y="4166176"/>
              <a:ext cx="9053" cy="1701224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2" name="TextBox 11"/>
          <p:cNvSpPr txBox="1"/>
          <p:nvPr/>
        </p:nvSpPr>
        <p:spPr>
          <a:xfrm>
            <a:off x="4755287" y="742890"/>
            <a:ext cx="4160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0" dirty="0" smtClean="0">
                <a:latin typeface="Arial"/>
                <a:cs typeface="Arial"/>
              </a:rPr>
              <a:t>Run Coordinator: Vincent Schoefer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53250" y="2691580"/>
            <a:ext cx="94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0" dirty="0" smtClean="0">
                <a:latin typeface="Arial"/>
                <a:cs typeface="Arial"/>
              </a:rPr>
              <a:t>Run-15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1447800" y="2362200"/>
            <a:ext cx="609600" cy="5334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196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First hadron collider with head-on beam-beam</a:t>
            </a:r>
            <a:br>
              <a:rPr lang="en-US" dirty="0" smtClean="0"/>
            </a:br>
            <a:r>
              <a:rPr lang="en-US" dirty="0" smtClean="0"/>
              <a:t>compensation: lattice + e-lenses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0155"/>
            <a:ext cx="9144000" cy="588962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Run-15 p</a:t>
            </a:r>
            <a:r>
              <a:rPr lang="en-US" dirty="0">
                <a:solidFill>
                  <a:srgbClr val="FF0000"/>
                </a:solidFill>
                <a:latin typeface="Wingdings 3" charset="2"/>
                <a:cs typeface="Wingdings 3" charset="2"/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+p</a:t>
            </a:r>
            <a:r>
              <a:rPr lang="en-US" dirty="0">
                <a:solidFill>
                  <a:srgbClr val="FF0000"/>
                </a:solidFill>
                <a:latin typeface="Wingdings 3" charset="2"/>
                <a:cs typeface="Wingdings 3" charset="2"/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 at </a:t>
            </a:r>
            <a:r>
              <a:rPr lang="en-US" dirty="0" smtClean="0">
                <a:solidFill>
                  <a:srgbClr val="FF0000"/>
                </a:solidFill>
              </a:rPr>
              <a:t>100 </a:t>
            </a:r>
            <a:r>
              <a:rPr lang="en-US" dirty="0">
                <a:solidFill>
                  <a:srgbClr val="FF0000"/>
                </a:solidFill>
              </a:rPr>
              <a:t>GeV</a:t>
            </a:r>
            <a:r>
              <a:rPr lang="en-US" dirty="0"/>
              <a:t>            </a:t>
            </a:r>
            <a:r>
              <a:rPr lang="en-US" sz="2800" b="0" dirty="0" smtClean="0">
                <a:solidFill>
                  <a:srgbClr val="000000"/>
                </a:solidFill>
              </a:rPr>
              <a:t>Beam-beam compensation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11" descr="013120133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800" y="629602"/>
            <a:ext cx="2743200" cy="2057401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0" y="1485900"/>
            <a:ext cx="3543300" cy="3223846"/>
            <a:chOff x="0" y="1485900"/>
            <a:chExt cx="3543300" cy="3223846"/>
          </a:xfrm>
        </p:grpSpPr>
        <p:pic>
          <p:nvPicPr>
            <p:cNvPr id="8" name="Picture 7" descr="Untitled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98987"/>
              <a:ext cx="3543300" cy="141075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8600" y="2011684"/>
              <a:ext cx="3170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b="0" dirty="0" smtClean="0">
                  <a:latin typeface="Arial"/>
                  <a:cs typeface="Arial"/>
                </a:rPr>
                <a:t>New lattice (ATS type, S. White) – phase advance </a:t>
              </a:r>
              <a:r>
                <a:rPr lang="en-US" sz="1600" b="0" i="1" dirty="0" err="1">
                  <a:latin typeface="Arial"/>
                  <a:cs typeface="Arial"/>
                </a:rPr>
                <a:t>k</a:t>
              </a:r>
              <a:r>
                <a:rPr lang="en-US" sz="1600" b="0" i="1" dirty="0" err="1">
                  <a:latin typeface="Symbol" charset="2"/>
                  <a:cs typeface="Symbol" charset="2"/>
                </a:rPr>
                <a:t>p</a:t>
              </a:r>
              <a:r>
                <a:rPr lang="en-US" sz="1600" b="0" dirty="0">
                  <a:latin typeface="Arial"/>
                  <a:cs typeface="Arial"/>
                </a:rPr>
                <a:t> between </a:t>
              </a:r>
              <a:r>
                <a:rPr lang="en-US" sz="1600" b="0" dirty="0" smtClean="0">
                  <a:latin typeface="Arial"/>
                  <a:cs typeface="Arial"/>
                </a:rPr>
                <a:t>IP8 and e-lens minimizes</a:t>
              </a:r>
              <a:r>
                <a:rPr lang="en-US" sz="1600" b="0" dirty="0">
                  <a:latin typeface="Arial"/>
                  <a:cs typeface="Arial"/>
                </a:rPr>
                <a:t> </a:t>
              </a:r>
              <a:r>
                <a:rPr lang="en-US" sz="1600" b="0" dirty="0" smtClean="0">
                  <a:latin typeface="Arial"/>
                  <a:cs typeface="Arial"/>
                </a:rPr>
                <a:t>beam-beam resonance driving terms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 flipH="1">
              <a:off x="1943100" y="1485900"/>
              <a:ext cx="342900" cy="5715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9" name="TextBox 18"/>
          <p:cNvSpPr txBox="1"/>
          <p:nvPr/>
        </p:nvSpPr>
        <p:spPr bwMode="auto">
          <a:xfrm>
            <a:off x="6400800" y="2334639"/>
            <a:ext cx="13901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0" dirty="0" smtClean="0">
                <a:solidFill>
                  <a:schemeClr val="accent3"/>
                </a:solidFill>
                <a:latin typeface="Helvetica"/>
                <a:cs typeface="Helvetica"/>
              </a:rPr>
              <a:t>Yellow e-lens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543300" y="1485900"/>
            <a:ext cx="5635645" cy="5163619"/>
            <a:chOff x="3543300" y="1485900"/>
            <a:chExt cx="5635645" cy="5163619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>
              <a:off x="3543300" y="1485900"/>
              <a:ext cx="2171700" cy="12573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37" name="Group 36"/>
            <p:cNvGrpSpPr/>
            <p:nvPr/>
          </p:nvGrpSpPr>
          <p:grpSpPr>
            <a:xfrm>
              <a:off x="3644291" y="2678905"/>
              <a:ext cx="5534654" cy="3970614"/>
              <a:chOff x="3644291" y="2678905"/>
              <a:chExt cx="5534654" cy="3970614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667600" y="2678905"/>
                <a:ext cx="55113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b="0" dirty="0" smtClean="0">
                    <a:latin typeface="Arial"/>
                    <a:cs typeface="Arial"/>
                  </a:rPr>
                  <a:t>Electron lenses – reduce beam-beam induced tune spread</a:t>
                </a:r>
              </a:p>
            </p:txBody>
          </p:sp>
          <p:pic>
            <p:nvPicPr>
              <p:cNvPr id="18" name="Picture 17" descr="Untitled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4291" y="3543300"/>
                <a:ext cx="5499709" cy="3106219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 bwMode="auto">
              <a:xfrm>
                <a:off x="3731900" y="3020080"/>
                <a:ext cx="491792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400" b="0" dirty="0" smtClean="0">
                    <a:solidFill>
                      <a:srgbClr val="0000FF"/>
                    </a:solidFill>
                    <a:latin typeface="Helvetica"/>
                    <a:cs typeface="Helvetica"/>
                  </a:rPr>
                  <a:t>Tune width measurement: imaginary part of complex beam</a:t>
                </a:r>
                <a:br>
                  <a:rPr lang="en-US" sz="1400" b="0" dirty="0" smtClean="0">
                    <a:solidFill>
                      <a:srgbClr val="0000FF"/>
                    </a:solidFill>
                    <a:latin typeface="Helvetica"/>
                    <a:cs typeface="Helvetica"/>
                  </a:rPr>
                </a:br>
                <a:r>
                  <a:rPr lang="en-US" sz="1400" b="0" dirty="0" smtClean="0">
                    <a:solidFill>
                      <a:srgbClr val="0000FF"/>
                    </a:solidFill>
                    <a:latin typeface="Helvetica"/>
                    <a:cs typeface="Helvetica"/>
                  </a:rPr>
                  <a:t>transfer function (BTF); p+Al – no coherent bb modes</a:t>
                </a: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4686300" y="5765005"/>
            <a:ext cx="1257300" cy="369332"/>
            <a:chOff x="4686300" y="5765005"/>
            <a:chExt cx="1257300" cy="369332"/>
          </a:xfrm>
        </p:grpSpPr>
        <p:cxnSp>
          <p:nvCxnSpPr>
            <p:cNvPr id="22" name="Straight Arrow Connector 21"/>
            <p:cNvCxnSpPr/>
            <p:nvPr/>
          </p:nvCxnSpPr>
          <p:spPr bwMode="auto">
            <a:xfrm>
              <a:off x="4686300" y="5829300"/>
              <a:ext cx="125730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23" name="TextBox 22"/>
            <p:cNvSpPr txBox="1"/>
            <p:nvPr/>
          </p:nvSpPr>
          <p:spPr bwMode="auto">
            <a:xfrm>
              <a:off x="4912689" y="5765005"/>
              <a:ext cx="7623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800" b="0" dirty="0">
                  <a:solidFill>
                    <a:srgbClr val="000000"/>
                  </a:solidFill>
                  <a:latin typeface="Helvetica"/>
                  <a:cs typeface="Helvetica"/>
                </a:rPr>
                <a:t>n</a:t>
              </a:r>
              <a:r>
                <a:rPr lang="en-US" sz="18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o bb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943600" y="5432106"/>
            <a:ext cx="1714500" cy="397194"/>
            <a:chOff x="5943600" y="5432106"/>
            <a:chExt cx="1714500" cy="397194"/>
          </a:xfrm>
        </p:grpSpPr>
        <p:sp>
          <p:nvSpPr>
            <p:cNvPr id="28" name="TextBox 27"/>
            <p:cNvSpPr txBox="1"/>
            <p:nvPr/>
          </p:nvSpPr>
          <p:spPr bwMode="auto">
            <a:xfrm>
              <a:off x="6324289" y="5432106"/>
              <a:ext cx="7493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8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2x bb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 bwMode="auto">
            <a:xfrm>
              <a:off x="5943600" y="5829300"/>
              <a:ext cx="171450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6" name="Group 35"/>
          <p:cNvGrpSpPr/>
          <p:nvPr/>
        </p:nvGrpSpPr>
        <p:grpSpPr>
          <a:xfrm>
            <a:off x="5943600" y="4704577"/>
            <a:ext cx="1257300" cy="553223"/>
            <a:chOff x="5943600" y="4704577"/>
            <a:chExt cx="1257300" cy="553223"/>
          </a:xfrm>
        </p:grpSpPr>
        <p:cxnSp>
          <p:nvCxnSpPr>
            <p:cNvPr id="32" name="Straight Arrow Connector 31"/>
            <p:cNvCxnSpPr/>
            <p:nvPr/>
          </p:nvCxnSpPr>
          <p:spPr bwMode="auto">
            <a:xfrm flipH="1">
              <a:off x="6057900" y="5257800"/>
              <a:ext cx="114300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3" name="TextBox 32"/>
            <p:cNvSpPr txBox="1"/>
            <p:nvPr/>
          </p:nvSpPr>
          <p:spPr bwMode="auto">
            <a:xfrm>
              <a:off x="5943600" y="4704577"/>
              <a:ext cx="124242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sz="1400" b="0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Q reduction</a:t>
              </a:r>
              <a:br>
                <a:rPr lang="en-US" sz="1400" b="0" dirty="0" smtClean="0">
                  <a:solidFill>
                    <a:srgbClr val="FF0000"/>
                  </a:solidFill>
                  <a:latin typeface="Helvetica"/>
                  <a:cs typeface="Helvetica"/>
                </a:rPr>
              </a:br>
              <a:r>
                <a:rPr lang="en-US" sz="1400" b="0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from e-lens</a:t>
              </a:r>
            </a:p>
          </p:txBody>
        </p:sp>
      </p:grpSp>
      <p:sp>
        <p:nvSpPr>
          <p:cNvPr id="40" name="TextBox 39"/>
          <p:cNvSpPr txBox="1"/>
          <p:nvPr/>
        </p:nvSpPr>
        <p:spPr bwMode="auto">
          <a:xfrm>
            <a:off x="96867" y="4884003"/>
            <a:ext cx="36215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  <a:t>New lattice has larger off-momentum</a:t>
            </a:r>
            <a:b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  <a:t>dynamic aperture and accommodates</a:t>
            </a:r>
            <a:b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  <a:t>higher beam-beam parameter </a:t>
            </a:r>
            <a:r>
              <a:rPr lang="en-US" sz="1600" b="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0930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2680" y="2653351"/>
            <a:ext cx="4800600" cy="3633149"/>
            <a:chOff x="-22680" y="2196151"/>
            <a:chExt cx="4800600" cy="3633149"/>
          </a:xfrm>
        </p:grpSpPr>
        <p:pic>
          <p:nvPicPr>
            <p:cNvPr id="7" name="Picture 6" descr="Untitled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80" y="2196151"/>
              <a:ext cx="4800600" cy="363314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 bwMode="auto">
            <a:xfrm>
              <a:off x="685800" y="3257490"/>
              <a:ext cx="146321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 b="0" i="1" dirty="0" err="1" smtClean="0">
                  <a:solidFill>
                    <a:srgbClr val="000000"/>
                  </a:solidFill>
                  <a:latin typeface="Helvetica"/>
                  <a:cs typeface="Helvetica"/>
                </a:rPr>
                <a:t>P</a:t>
              </a:r>
              <a:r>
                <a:rPr lang="en-US" sz="2000" b="0" baseline="-25000" dirty="0" err="1" smtClean="0">
                  <a:solidFill>
                    <a:srgbClr val="000000"/>
                  </a:solidFill>
                  <a:latin typeface="Helvetica"/>
                  <a:cs typeface="Helvetica"/>
                </a:rPr>
                <a:t>avg</a:t>
              </a:r>
              <a:r>
                <a:rPr lang="en-US" sz="20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 = 60%</a:t>
              </a:r>
            </a:p>
          </p:txBody>
        </p:sp>
      </p:grpSp>
      <p:pic>
        <p:nvPicPr>
          <p:cNvPr id="14" name="Picture 13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39141"/>
            <a:ext cx="4571999" cy="3633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839"/>
            <a:ext cx="9144000" cy="588962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Run-15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>
                <a:solidFill>
                  <a:srgbClr val="FF0000"/>
                </a:solidFill>
                <a:latin typeface="Wingdings 3" charset="2"/>
                <a:cs typeface="Wingdings 3" charset="2"/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+Au/Al 100 GeV</a:t>
            </a:r>
            <a:r>
              <a:rPr lang="en-US" sz="2800" b="0" dirty="0" smtClean="0">
                <a:solidFill>
                  <a:srgbClr val="FF0000"/>
                </a:solidFill>
              </a:rPr>
              <a:t>         </a:t>
            </a:r>
            <a:r>
              <a:rPr lang="en-US" sz="2800" b="0" dirty="0" smtClean="0">
                <a:solidFill>
                  <a:srgbClr val="000000"/>
                </a:solidFill>
              </a:rPr>
              <a:t>luminosity and polarization</a:t>
            </a:r>
            <a:endParaRPr lang="en-US" sz="2800" b="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5372100" y="3657600"/>
            <a:ext cx="14632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 i="1" dirty="0" err="1" smtClean="0">
                <a:solidFill>
                  <a:srgbClr val="000000"/>
                </a:solidFill>
                <a:latin typeface="Helvetica"/>
                <a:cs typeface="Helvetica"/>
              </a:rPr>
              <a:t>P</a:t>
            </a:r>
            <a:r>
              <a:rPr lang="en-US" sz="2000" b="0" baseline="-25000" dirty="0" err="1" smtClean="0">
                <a:solidFill>
                  <a:srgbClr val="000000"/>
                </a:solidFill>
                <a:latin typeface="Helvetica"/>
                <a:cs typeface="Helvetica"/>
              </a:rPr>
              <a:t>avg</a:t>
            </a:r>
            <a:r>
              <a:rPr lang="en-US" sz="2000" b="0" dirty="0" smtClean="0">
                <a:solidFill>
                  <a:srgbClr val="000000"/>
                </a:solidFill>
                <a:latin typeface="Helvetica"/>
                <a:cs typeface="Helvetica"/>
              </a:rPr>
              <a:t> = 54%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305615" y="1143000"/>
            <a:ext cx="84954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0" dirty="0" smtClean="0">
                <a:solidFill>
                  <a:srgbClr val="FF0000"/>
                </a:solidFill>
                <a:latin typeface="Helvetica"/>
                <a:cs typeface="Helvetica"/>
              </a:rPr>
              <a:t>2 new (asymmetric) operating modes – met or exceeded luminosity goals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74908" y="742890"/>
            <a:ext cx="345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0" dirty="0" smtClean="0">
                <a:latin typeface="Arial"/>
                <a:cs typeface="Arial"/>
              </a:rPr>
              <a:t>Run Coordinator: Chuyu Liu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242995" y="3983328"/>
            <a:ext cx="3341029" cy="2874672"/>
            <a:chOff x="5298329" y="3634979"/>
            <a:chExt cx="3341029" cy="2874672"/>
          </a:xfrm>
        </p:grpSpPr>
        <p:sp>
          <p:nvSpPr>
            <p:cNvPr id="4" name="TextBox 3"/>
            <p:cNvSpPr txBox="1"/>
            <p:nvPr/>
          </p:nvSpPr>
          <p:spPr bwMode="auto">
            <a:xfrm>
              <a:off x="5298329" y="5863320"/>
              <a:ext cx="3341029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Inspection found hot STAR main magnet </a:t>
              </a:r>
              <a:br>
                <a:rPr lang="en-US" sz="12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</a:br>
              <a:r>
                <a:rPr lang="en-US" sz="12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transformer that needed replacement</a:t>
              </a:r>
              <a:br>
                <a:rPr lang="en-US" sz="12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</a:br>
              <a:r>
                <a:rPr lang="en-US" sz="12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insufficient time for completion before run end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H="1" flipV="1">
              <a:off x="7981740" y="3634979"/>
              <a:ext cx="19261" cy="230862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1371600" y="1568196"/>
            <a:ext cx="2362200" cy="1060704"/>
            <a:chOff x="6667500" y="3314700"/>
            <a:chExt cx="2362200" cy="1060704"/>
          </a:xfrm>
        </p:grpSpPr>
        <p:sp>
          <p:nvSpPr>
            <p:cNvPr id="20" name="Oval 19"/>
            <p:cNvSpPr/>
            <p:nvPr/>
          </p:nvSpPr>
          <p:spPr bwMode="auto">
            <a:xfrm>
              <a:off x="6743700" y="3783240"/>
              <a:ext cx="182880" cy="18288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6667500" y="3314700"/>
              <a:ext cx="2362200" cy="1060704"/>
              <a:chOff x="6667500" y="3968496"/>
              <a:chExt cx="2362200" cy="1060704"/>
            </a:xfrm>
          </p:grpSpPr>
          <p:sp>
            <p:nvSpPr>
              <p:cNvPr id="22" name="Oval 21"/>
              <p:cNvSpPr/>
              <p:nvPr/>
            </p:nvSpPr>
            <p:spPr bwMode="auto">
              <a:xfrm>
                <a:off x="7968996" y="3968496"/>
                <a:ext cx="1060704" cy="1060704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  <a:ea typeface="ＭＳ Ｐゴシック" pitchFamily="34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  <a:ea typeface="ＭＳ Ｐゴシック" pitchFamily="34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  <a:ea typeface="ＭＳ Ｐゴシック" pitchFamily="34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  <a:ea typeface="ＭＳ Ｐゴシック" pitchFamily="34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  <a:ea typeface="ＭＳ Ｐゴシック" pitchFamily="34" charset="-128"/>
                </a:endParaRP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 bwMode="auto">
              <a:xfrm>
                <a:off x="6971400" y="4561560"/>
                <a:ext cx="457200" cy="0"/>
              </a:xfrm>
              <a:prstGeom prst="straightConnector1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>
                <a:off x="7452180" y="4560660"/>
                <a:ext cx="457200" cy="0"/>
              </a:xfrm>
              <a:prstGeom prst="straightConnector1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sp>
            <p:nvSpPr>
              <p:cNvPr id="25" name="TextBox 24"/>
              <p:cNvSpPr txBox="1"/>
              <p:nvPr/>
            </p:nvSpPr>
            <p:spPr bwMode="auto">
              <a:xfrm>
                <a:off x="6709680" y="4378320"/>
                <a:ext cx="27443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 b="0" dirty="0" smtClean="0">
                    <a:solidFill>
                      <a:srgbClr val="000000"/>
                    </a:solidFill>
                    <a:latin typeface="Helvetica"/>
                    <a:cs typeface="Helvetica"/>
                  </a:rPr>
                  <a:t>p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 bwMode="auto">
              <a:xfrm>
                <a:off x="8327605" y="4371294"/>
                <a:ext cx="37289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 b="0" dirty="0" smtClean="0">
                    <a:solidFill>
                      <a:srgbClr val="FFFFFF"/>
                    </a:solidFill>
                    <a:latin typeface="Helvetica"/>
                    <a:cs typeface="Helvetica"/>
                  </a:rPr>
                  <a:t>Au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 bwMode="auto">
              <a:xfrm>
                <a:off x="6667500" y="4122388"/>
                <a:ext cx="32352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800" dirty="0" smtClean="0">
                    <a:solidFill>
                      <a:srgbClr val="000000"/>
                    </a:solidFill>
                    <a:latin typeface="Wingdings 3" charset="2"/>
                    <a:cs typeface="Wingdings 3" charset="2"/>
                  </a:rPr>
                  <a:t>h</a:t>
                </a:r>
                <a:endParaRPr lang="en-US" sz="1800" b="0" dirty="0" smtClean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5829300" y="1702260"/>
            <a:ext cx="2126340" cy="666692"/>
            <a:chOff x="6674760" y="5962708"/>
            <a:chExt cx="2126340" cy="666692"/>
          </a:xfrm>
        </p:grpSpPr>
        <p:sp>
          <p:nvSpPr>
            <p:cNvPr id="29" name="Oval 28"/>
            <p:cNvSpPr/>
            <p:nvPr/>
          </p:nvSpPr>
          <p:spPr bwMode="auto">
            <a:xfrm>
              <a:off x="6743700" y="6263820"/>
              <a:ext cx="182880" cy="18288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6674760" y="5962708"/>
              <a:ext cx="2126340" cy="666692"/>
              <a:chOff x="6674760" y="5288068"/>
              <a:chExt cx="2126340" cy="666692"/>
            </a:xfrm>
          </p:grpSpPr>
          <p:sp>
            <p:nvSpPr>
              <p:cNvPr id="31" name="Oval 30"/>
              <p:cNvSpPr/>
              <p:nvPr/>
            </p:nvSpPr>
            <p:spPr bwMode="auto">
              <a:xfrm>
                <a:off x="8252460" y="5406120"/>
                <a:ext cx="548640" cy="54864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  <a:ea typeface="ＭＳ Ｐゴシック" pitchFamily="34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  <a:ea typeface="ＭＳ Ｐゴシック" pitchFamily="34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  <a:ea typeface="ＭＳ Ｐゴシック" pitchFamily="34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  <a:ea typeface="ＭＳ Ｐゴシック" pitchFamily="34" charset="-128"/>
                </a:endParaRPr>
              </a:p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  <a:ea typeface="ＭＳ Ｐゴシック" pitchFamily="34" charset="-128"/>
                </a:endParaRPr>
              </a:p>
            </p:txBody>
          </p:sp>
          <p:cxnSp>
            <p:nvCxnSpPr>
              <p:cNvPr id="32" name="Straight Arrow Connector 31"/>
              <p:cNvCxnSpPr/>
              <p:nvPr/>
            </p:nvCxnSpPr>
            <p:spPr bwMode="auto">
              <a:xfrm>
                <a:off x="7453080" y="5692320"/>
                <a:ext cx="711459" cy="472"/>
              </a:xfrm>
              <a:prstGeom prst="straightConnector1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33" name="Straight Arrow Connector 32"/>
              <p:cNvCxnSpPr/>
              <p:nvPr/>
            </p:nvCxnSpPr>
            <p:spPr bwMode="auto">
              <a:xfrm>
                <a:off x="6973200" y="5692320"/>
                <a:ext cx="457200" cy="0"/>
              </a:xfrm>
              <a:prstGeom prst="straightConnector1">
                <a:avLst/>
              </a:prstGeom>
              <a:solidFill>
                <a:schemeClr val="accent1"/>
              </a:solidFill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4" name="TextBox 33"/>
              <p:cNvSpPr txBox="1"/>
              <p:nvPr/>
            </p:nvSpPr>
            <p:spPr bwMode="auto">
              <a:xfrm>
                <a:off x="6709680" y="5521320"/>
                <a:ext cx="27443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 b="0" dirty="0" smtClean="0">
                    <a:solidFill>
                      <a:srgbClr val="000000"/>
                    </a:solidFill>
                    <a:latin typeface="Helvetica"/>
                    <a:cs typeface="Helvetica"/>
                  </a:rPr>
                  <a:t>p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 bwMode="auto">
              <a:xfrm>
                <a:off x="8366580" y="5544000"/>
                <a:ext cx="32149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200" b="0" dirty="0" smtClean="0">
                    <a:solidFill>
                      <a:schemeClr val="bg1"/>
                    </a:solidFill>
                    <a:latin typeface="Helvetica"/>
                    <a:cs typeface="Helvetica"/>
                  </a:rPr>
                  <a:t>Al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 bwMode="auto">
              <a:xfrm>
                <a:off x="6674760" y="5288068"/>
                <a:ext cx="32352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800" dirty="0" smtClean="0">
                    <a:solidFill>
                      <a:srgbClr val="000000"/>
                    </a:solidFill>
                    <a:latin typeface="Wingdings 3" charset="2"/>
                    <a:cs typeface="Wingdings 3" charset="2"/>
                  </a:rPr>
                  <a:t>h</a:t>
                </a:r>
                <a:endParaRPr lang="en-US" sz="1800" b="0" dirty="0" smtClean="0">
                  <a:solidFill>
                    <a:srgbClr val="000000"/>
                  </a:solidFill>
                  <a:latin typeface="Helvetica"/>
                  <a:cs typeface="Helvetic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140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28600" y="571500"/>
            <a:ext cx="1861874" cy="1419403"/>
            <a:chOff x="195526" y="571500"/>
            <a:chExt cx="1861874" cy="1419403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526" y="571500"/>
              <a:ext cx="1861874" cy="137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 bwMode="auto">
            <a:xfrm>
              <a:off x="200379" y="1590793"/>
              <a:ext cx="75460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 b="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MPC</a:t>
              </a:r>
            </a:p>
          </p:txBody>
        </p:sp>
      </p:grp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96839"/>
            <a:ext cx="8915400" cy="703261"/>
          </a:xfrm>
        </p:spPr>
        <p:txBody>
          <a:bodyPr/>
          <a:lstStyle/>
          <a:p>
            <a:pPr algn="r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Run-15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>
                <a:solidFill>
                  <a:srgbClr val="FF0000"/>
                </a:solidFill>
                <a:latin typeface="Wingdings 3" charset="2"/>
                <a:cs typeface="Wingdings 3" charset="2"/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+Au 100 GeV</a:t>
            </a:r>
            <a:r>
              <a:rPr lang="en-US" sz="2800" b="0" dirty="0" smtClean="0">
                <a:solidFill>
                  <a:srgbClr val="FF0000"/>
                </a:solidFill>
              </a:rPr>
              <a:t>           </a:t>
            </a:r>
            <a:r>
              <a:rPr lang="en-US" sz="2000" b="0" dirty="0" smtClean="0">
                <a:solidFill>
                  <a:srgbClr val="000000"/>
                </a:solidFill>
              </a:rPr>
              <a:t>PHENIX MPC </a:t>
            </a:r>
            <a:r>
              <a:rPr lang="en-US" sz="1600" b="0" dirty="0" smtClean="0">
                <a:solidFill>
                  <a:srgbClr val="000000"/>
                </a:solidFill>
              </a:rPr>
              <a:t>(and VTX)</a:t>
            </a:r>
            <a:r>
              <a:rPr lang="en-US" sz="2000" b="0" dirty="0" smtClean="0">
                <a:solidFill>
                  <a:srgbClr val="000000"/>
                </a:solidFill>
              </a:rPr>
              <a:t> damage after Yellow abort kicker pre-fire</a:t>
            </a:r>
            <a:endParaRPr lang="en-US" b="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048703"/>
            <a:ext cx="3124200" cy="179845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H="1">
            <a:off x="1371600" y="1600200"/>
            <a:ext cx="114300" cy="132550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7" name="Group 16"/>
          <p:cNvGrpSpPr/>
          <p:nvPr/>
        </p:nvGrpSpPr>
        <p:grpSpPr>
          <a:xfrm>
            <a:off x="91462" y="4000500"/>
            <a:ext cx="3794738" cy="2801874"/>
            <a:chOff x="169987" y="2257779"/>
            <a:chExt cx="3794738" cy="2801874"/>
          </a:xfrm>
        </p:grpSpPr>
        <p:pic>
          <p:nvPicPr>
            <p:cNvPr id="5" name="Picture 4" descr="Untitled1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87" y="2704156"/>
              <a:ext cx="2535585" cy="2171699"/>
            </a:xfrm>
            <a:prstGeom prst="rect">
              <a:avLst/>
            </a:prstGeom>
          </p:spPr>
        </p:pic>
        <p:pic>
          <p:nvPicPr>
            <p:cNvPr id="6" name="Picture 5" descr="Untitled2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572" y="2685341"/>
              <a:ext cx="1226724" cy="217360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 bwMode="auto">
            <a:xfrm>
              <a:off x="3049320" y="4828821"/>
              <a:ext cx="82604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9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M. Purschke</a:t>
              </a: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228600" y="2295407"/>
              <a:ext cx="85214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beginning </a:t>
              </a:r>
              <a:br>
                <a:rPr lang="en-US" sz="12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</a:br>
              <a:r>
                <a:rPr lang="en-US" sz="12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of run</a:t>
              </a: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1371600" y="2267186"/>
              <a:ext cx="13025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after Yellow</a:t>
              </a:r>
              <a:br>
                <a:rPr lang="en-US" sz="12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</a:br>
              <a:r>
                <a:rPr lang="en-US" sz="12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pre-fire </a:t>
              </a:r>
              <a:r>
                <a:rPr lang="en-US" sz="11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05/11/15</a:t>
              </a:r>
              <a:endParaRPr lang="en-US" sz="1200" b="0" dirty="0" smtClean="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2650844" y="2257779"/>
              <a:ext cx="131388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after Yellow</a:t>
              </a:r>
              <a:br>
                <a:rPr lang="en-US" sz="12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</a:br>
              <a:r>
                <a:rPr lang="en-US" sz="12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pre-fire </a:t>
              </a:r>
              <a:r>
                <a:rPr lang="en-US" sz="1100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06/01/15</a:t>
              </a:r>
              <a:endParaRPr lang="en-US" sz="1200" b="0" dirty="0" smtClean="0">
                <a:solidFill>
                  <a:srgbClr val="000000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16" name="TextBox 15"/>
          <p:cNvSpPr txBox="1"/>
          <p:nvPr/>
        </p:nvSpPr>
        <p:spPr bwMode="auto">
          <a:xfrm>
            <a:off x="4114800" y="869684"/>
            <a:ext cx="4750018" cy="594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137160" indent="-137160" algn="l">
              <a:spcBef>
                <a:spcPts val="0"/>
              </a:spcBef>
              <a:buFont typeface="Arial"/>
              <a:buChar char="•"/>
            </a:pPr>
            <a: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  <a:t>MPC has experienced &gt;100 pre-fires since </a:t>
            </a:r>
            <a:b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  <a:t>installation in 2006</a:t>
            </a:r>
          </a:p>
          <a:p>
            <a:pPr marL="137160" indent="-137160" algn="l">
              <a:spcBef>
                <a:spcPts val="0"/>
              </a:spcBef>
              <a:buFont typeface="Arial"/>
              <a:buChar char="•"/>
            </a:pPr>
            <a: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  <a:t>Yellow pre-fire made MPC unusable in 2 events</a:t>
            </a:r>
            <a:b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200" b="0" dirty="0" smtClean="0">
                <a:solidFill>
                  <a:srgbClr val="000000"/>
                </a:solidFill>
                <a:latin typeface="Helvetica"/>
                <a:cs typeface="Helvetica"/>
              </a:rPr>
              <a:t>(May 2012, Cu+Au; June 2015 p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 pitchFamily="-107" charset="-128"/>
                <a:cs typeface="Arial"/>
                <a:sym typeface="Symbol" pitchFamily="-107" charset="2"/>
              </a:rPr>
              <a:t></a:t>
            </a:r>
            <a:r>
              <a:rPr lang="en-US" sz="1200" b="0" dirty="0" smtClean="0">
                <a:solidFill>
                  <a:srgbClr val="000000"/>
                </a:solidFill>
                <a:latin typeface="Helvetica"/>
                <a:cs typeface="Helvetica"/>
              </a:rPr>
              <a:t>+Au)</a:t>
            </a:r>
          </a:p>
          <a:p>
            <a:pPr marL="137160" indent="-137160" algn="l">
              <a:spcBef>
                <a:spcPts val="0"/>
              </a:spcBef>
              <a:buFont typeface="Arial"/>
              <a:buChar char="•"/>
            </a:pPr>
            <a: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  <a:t>Secondary particles after beam loss near MPC</a:t>
            </a:r>
            <a:b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1200" b="0" dirty="0" smtClean="0">
                <a:solidFill>
                  <a:srgbClr val="0000FF"/>
                </a:solidFill>
                <a:latin typeface="Helvetica"/>
                <a:cs typeface="Helvetica"/>
              </a:rPr>
              <a:t>(especially in DX magnet)</a:t>
            </a:r>
            <a: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  <a:t> create over-current</a:t>
            </a:r>
            <a:b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  <a:t>in MPC amplifiers</a:t>
            </a:r>
          </a:p>
          <a:p>
            <a:pPr marL="137160" indent="-137160" algn="l">
              <a:spcBef>
                <a:spcPts val="0"/>
              </a:spcBef>
              <a:buFont typeface="Arial"/>
              <a:buChar char="•"/>
            </a:pPr>
            <a: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  <a:t>Energy of a 1.5 Au ions at 100 GeV/nucleon </a:t>
            </a:r>
            <a:b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200" b="0" dirty="0" smtClean="0">
                <a:solidFill>
                  <a:srgbClr val="000000"/>
                </a:solidFill>
                <a:latin typeface="Helvetica"/>
                <a:cs typeface="Helvetica"/>
              </a:rPr>
              <a:t>(if fully converted into light)</a:t>
            </a:r>
            <a: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  <a:t> sufficient to damage a pixel</a:t>
            </a:r>
          </a:p>
          <a:p>
            <a:pPr marL="137160" indent="-137160" algn="l">
              <a:spcBef>
                <a:spcPts val="0"/>
              </a:spcBef>
              <a:buFont typeface="Arial"/>
              <a:buChar char="•"/>
            </a:pPr>
            <a: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  <a:t>For pre-fire protection installed </a:t>
            </a:r>
            <a:r>
              <a:rPr lang="en-US" sz="1600" b="0" dirty="0">
                <a:solidFill>
                  <a:srgbClr val="0000FF"/>
                </a:solidFill>
                <a:latin typeface="Helvetica"/>
                <a:cs typeface="Helvetica"/>
              </a:rPr>
              <a:t>large orbit </a:t>
            </a:r>
            <a: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  <a:t>bumps</a:t>
            </a:r>
            <a:b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  <a:t>in </a:t>
            </a:r>
            <a:r>
              <a:rPr lang="en-US" sz="1600" b="0" dirty="0">
                <a:solidFill>
                  <a:srgbClr val="0000FF"/>
                </a:solidFill>
                <a:latin typeface="Helvetica"/>
                <a:cs typeface="Helvetica"/>
              </a:rPr>
              <a:t>arcs 2014, </a:t>
            </a:r>
            <a: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  <a:t>and </a:t>
            </a:r>
            <a:r>
              <a:rPr lang="en-US" sz="1600" b="0" dirty="0">
                <a:solidFill>
                  <a:srgbClr val="0000FF"/>
                </a:solidFill>
                <a:latin typeface="Helvetica"/>
                <a:cs typeface="Helvetica"/>
              </a:rPr>
              <a:t>new masks in 2015 </a:t>
            </a:r>
            <a:endParaRPr lang="en-US" sz="1600" b="0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137160" indent="-137160" algn="l">
              <a:spcBef>
                <a:spcPts val="0"/>
              </a:spcBef>
              <a:buFont typeface="Arial"/>
              <a:buChar char="•"/>
            </a:pPr>
            <a:endParaRPr lang="en-US" sz="1600" b="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137160" indent="-137160" algn="l">
              <a:spcBef>
                <a:spcPts val="0"/>
              </a:spcBef>
              <a:buFont typeface="Arial"/>
              <a:buChar char="•"/>
            </a:pPr>
            <a:endParaRPr lang="en-US" sz="1600" b="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137160" indent="-137160" algn="l">
              <a:spcBef>
                <a:spcPts val="0"/>
              </a:spcBef>
              <a:buFont typeface="Arial"/>
              <a:buChar char="•"/>
            </a:pPr>
            <a:endParaRPr lang="en-US" sz="1600" b="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137160" indent="-137160" algn="l">
              <a:spcBef>
                <a:spcPts val="0"/>
              </a:spcBef>
              <a:buFont typeface="Arial"/>
              <a:buChar char="•"/>
            </a:pPr>
            <a:endParaRPr lang="en-US" sz="1600" b="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137160" indent="-137160" algn="l">
              <a:spcBef>
                <a:spcPts val="0"/>
              </a:spcBef>
              <a:buFont typeface="Arial"/>
              <a:buChar char="•"/>
            </a:pPr>
            <a:endParaRPr lang="en-US" sz="1600" b="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137160" indent="-137160" algn="l">
              <a:spcBef>
                <a:spcPts val="0"/>
              </a:spcBef>
              <a:buFont typeface="Arial"/>
              <a:buChar char="•"/>
            </a:pPr>
            <a:r>
              <a:rPr lang="en-US" sz="1600" b="0" dirty="0">
                <a:latin typeface="Helvetica"/>
                <a:cs typeface="Helvetica"/>
              </a:rPr>
              <a:t>For PHENIX only one arc between </a:t>
            </a:r>
            <a:r>
              <a:rPr lang="en-US" sz="1600" b="0" dirty="0" smtClean="0">
                <a:latin typeface="Helvetica"/>
                <a:cs typeface="Helvetica"/>
              </a:rPr>
              <a:t>Yellow abort</a:t>
            </a:r>
            <a:br>
              <a:rPr lang="en-US" sz="1600" b="0" dirty="0" smtClean="0">
                <a:latin typeface="Helvetica"/>
                <a:cs typeface="Helvetica"/>
              </a:rPr>
            </a:br>
            <a:r>
              <a:rPr lang="en-US" sz="1600" b="0" dirty="0" smtClean="0">
                <a:latin typeface="Helvetica"/>
                <a:cs typeface="Helvetica"/>
              </a:rPr>
              <a:t>system and </a:t>
            </a:r>
            <a:r>
              <a:rPr lang="en-US" sz="1600" b="0" dirty="0">
                <a:latin typeface="Helvetica"/>
                <a:cs typeface="Helvetica"/>
              </a:rPr>
              <a:t>detector</a:t>
            </a:r>
          </a:p>
          <a:p>
            <a:pPr marL="137160" indent="-137160" algn="l">
              <a:spcBef>
                <a:spcPts val="0"/>
              </a:spcBef>
              <a:buFont typeface="Arial"/>
              <a:buChar char="•"/>
            </a:pPr>
            <a: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  <a:t>Higher risk for asymmetric species since less </a:t>
            </a:r>
            <a:b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</a:br>
            <a:r>
              <a:rPr lang="en-US" sz="1600" b="0" dirty="0" smtClean="0">
                <a:solidFill>
                  <a:srgbClr val="0000FF"/>
                </a:solidFill>
                <a:latin typeface="Helvetica"/>
                <a:cs typeface="Helvetica"/>
              </a:rPr>
              <a:t>aperture in DX magnets</a:t>
            </a:r>
          </a:p>
          <a:p>
            <a:pPr algn="l">
              <a:spcBef>
                <a:spcPts val="0"/>
              </a:spcBef>
            </a:pPr>
            <a:endParaRPr lang="en-US" sz="1600" b="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137160" indent="-137160" algn="l">
              <a:spcBef>
                <a:spcPts val="0"/>
              </a:spcBef>
              <a:buFont typeface="Arial"/>
              <a:buChar char="•"/>
            </a:pPr>
            <a: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  <a:t>PHENIX/STAR/C-AD Task Force created to </a:t>
            </a:r>
            <a:b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  <a:t>re-evaluate experimental protection for Run-16</a:t>
            </a:r>
            <a:b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  <a:t>and sPHENIX 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398426" y="3522578"/>
            <a:ext cx="4516974" cy="1230987"/>
            <a:chOff x="4398426" y="3522578"/>
            <a:chExt cx="4516974" cy="1230987"/>
          </a:xfrm>
        </p:grpSpPr>
        <p:pic>
          <p:nvPicPr>
            <p:cNvPr id="20" name="Picture 19" descr="Untitled.tif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8426" y="3660438"/>
              <a:ext cx="2345274" cy="1077160"/>
            </a:xfrm>
            <a:prstGeom prst="rect">
              <a:avLst/>
            </a:prstGeom>
          </p:spPr>
        </p:pic>
        <p:pic>
          <p:nvPicPr>
            <p:cNvPr id="21" name="Picture 20" descr="Untitled.tif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1942" y="3724865"/>
              <a:ext cx="1403458" cy="10287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551770" y="3543300"/>
              <a:ext cx="22108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b="0" dirty="0" smtClean="0">
                  <a:latin typeface="Helvetica"/>
                  <a:cs typeface="Helvetica"/>
                </a:rPr>
                <a:t>20 mm horizontal arc orbit bump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858000" y="3522578"/>
              <a:ext cx="197228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b="0" dirty="0">
                  <a:latin typeface="Helvetica"/>
                  <a:cs typeface="Helvetica"/>
                </a:rPr>
                <a:t>m</a:t>
              </a:r>
              <a:r>
                <a:rPr lang="en-US" sz="1100" b="0" dirty="0" smtClean="0">
                  <a:latin typeface="Helvetica"/>
                  <a:cs typeface="Helvetica"/>
                </a:rPr>
                <a:t>ask to intercept beam after</a:t>
              </a:r>
              <a:br>
                <a:rPr lang="en-US" sz="1100" b="0" dirty="0" smtClean="0">
                  <a:latin typeface="Helvetica"/>
                  <a:cs typeface="Helvetica"/>
                </a:rPr>
              </a:br>
              <a:r>
                <a:rPr lang="en-US" sz="1100" b="0" dirty="0" smtClean="0">
                  <a:latin typeface="Helvetica"/>
                  <a:cs typeface="Helvetica"/>
                </a:rPr>
                <a:t>abort pre-fire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73139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4989"/>
            <a:ext cx="9144000" cy="55201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1143000" y="685800"/>
            <a:ext cx="7886700" cy="3429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838"/>
            <a:ext cx="9029700" cy="719137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RHIC – all running modes to date                    </a:t>
            </a:r>
            <a:r>
              <a:rPr lang="en-US" b="0" dirty="0" smtClean="0">
                <a:solidFill>
                  <a:schemeClr val="tx1"/>
                </a:solidFill>
              </a:rPr>
              <a:t>Run-1 to Run-15</a:t>
            </a:r>
            <a:endParaRPr lang="en-US" b="0" dirty="0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94186" y="1257300"/>
            <a:ext cx="1909971" cy="984528"/>
            <a:chOff x="5486400" y="1257300"/>
            <a:chExt cx="1909971" cy="984528"/>
          </a:xfrm>
        </p:grpSpPr>
        <p:sp>
          <p:nvSpPr>
            <p:cNvPr id="5" name="Oval 4"/>
            <p:cNvSpPr/>
            <p:nvPr/>
          </p:nvSpPr>
          <p:spPr bwMode="auto">
            <a:xfrm>
              <a:off x="6596271" y="1327428"/>
              <a:ext cx="800100" cy="914400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Book Antiqua" pitchFamily="18" charset="0"/>
                <a:ea typeface="ＭＳ Ｐゴシック" pitchFamily="34" charset="-128"/>
              </a:endParaRPr>
            </a:p>
          </p:txBody>
        </p:sp>
        <p:sp>
          <p:nvSpPr>
            <p:cNvPr id="6" name="TextBox 5"/>
            <p:cNvSpPr txBox="1"/>
            <p:nvPr/>
          </p:nvSpPr>
          <p:spPr bwMode="auto">
            <a:xfrm>
              <a:off x="5486400" y="1257300"/>
              <a:ext cx="11941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b="0" dirty="0" smtClean="0">
                  <a:solidFill>
                    <a:srgbClr val="000000"/>
                  </a:solidFill>
                  <a:latin typeface="Helvetica"/>
                  <a:cs typeface="Helvetica"/>
                </a:rPr>
                <a:t>Run-15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82552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838"/>
            <a:ext cx="8801101" cy="719137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  <a:ea typeface="ＭＳ Ｐゴシック" pitchFamily="30" charset="-128"/>
                <a:cs typeface="ＭＳ Ｐゴシック" pitchFamily="30" charset="-128"/>
              </a:rPr>
              <a:t>RHIC ultimate luminosity and polarization goals</a:t>
            </a:r>
          </a:p>
        </p:txBody>
      </p:sp>
      <p:graphicFrame>
        <p:nvGraphicFramePr>
          <p:cNvPr id="640145" name="Group 1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514549"/>
              </p:ext>
            </p:extLst>
          </p:nvPr>
        </p:nvGraphicFramePr>
        <p:xfrm>
          <a:off x="114300" y="800100"/>
          <a:ext cx="8801099" cy="5206718"/>
        </p:xfrm>
        <a:graphic>
          <a:graphicData uri="http://schemas.openxmlformats.org/drawingml/2006/table">
            <a:tbl>
              <a:tblPr/>
              <a:tblGrid>
                <a:gridCol w="2747896"/>
                <a:gridCol w="1611733"/>
                <a:gridCol w="946653"/>
                <a:gridCol w="794006"/>
                <a:gridCol w="1410366"/>
                <a:gridCol w="1290445"/>
              </a:tblGrid>
              <a:tr h="2660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parameter</a:t>
                      </a:r>
                    </a:p>
                  </a:txBody>
                  <a:tcPr marT="0" marB="0" anchor="ctr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unit</a:t>
                      </a:r>
                    </a:p>
                  </a:txBody>
                  <a:tcPr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achieved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-128"/>
                          <a:cs typeface="Arial"/>
                        </a:rPr>
                        <a:t>goals</a:t>
                      </a:r>
                    </a:p>
                  </a:txBody>
                  <a:tcPr marT="0" marB="0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1633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Au-Au operation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Mathematica1" charset="0"/>
                        </a:rPr>
                        <a:t>2014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Mathematica1" charset="0"/>
                        </a:rPr>
                        <a:t>≥ 2021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Mathematica1" charset="0"/>
                        </a:rPr>
                        <a:t/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Mathematica1" charset="0"/>
                        </a:rPr>
                      </a:b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Mathematica1" charset="0"/>
                        </a:rPr>
                        <a:t>56 MHz SRF + AGS + 9 MHz RF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52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energy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GeV/nucleon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-128"/>
                          <a:cs typeface="Arial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52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no colliding bunches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…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-128"/>
                          <a:cs typeface="Arial"/>
                        </a:rPr>
                        <a:t>111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52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bunch intensity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charset="-128"/>
                          <a:cs typeface="Arial"/>
                        </a:rPr>
                        <a:t>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65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avg. luminosity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26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cm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-2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s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cs typeface="Arial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charset="-128"/>
                          <a:cs typeface="Arial"/>
                        </a:rPr>
                        <a:t>100</a:t>
                      </a:r>
                      <a:br>
                        <a:rPr kumimoji="0" 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charset="-128"/>
                          <a:cs typeface="Arial"/>
                        </a:rPr>
                      </a:b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2× achieved</a:t>
                      </a:r>
                      <a:endParaRPr kumimoji="0" lang="en-US" sz="2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ＭＳ Ｐゴシック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31633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p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Symbol" pitchFamily="-107" charset="2"/>
                        </a:rPr>
                        <a:t>-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p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Symbol" pitchFamily="-107" charset="2"/>
                        </a:rPr>
                        <a:t> operation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itchFamily="-107" charset="0"/>
                          <a:cs typeface="Arial"/>
                        </a:rPr>
                        <a:t>2015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  <a:sym typeface="Mathematica1" charset="0"/>
                        </a:rPr>
                        <a:t>≥ 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itchFamily="-107" charset="0"/>
                          <a:cs typeface="Arial"/>
                          <a:sym typeface="Mathematica1" charset="0"/>
                        </a:rPr>
                        <a:t>2021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itchFamily="-107" charset="0"/>
                          <a:cs typeface="Arial"/>
                          <a:sym typeface="Mathematica1" charset="0"/>
                        </a:rPr>
                        <a:t/>
                      </a:r>
                      <a:b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itchFamily="-107" charset="0"/>
                          <a:cs typeface="Arial"/>
                          <a:sym typeface="Mathematica1" charset="0"/>
                        </a:rPr>
                      </a:b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/>
                          <a:ea typeface="Times New Roman" pitchFamily="-107" charset="0"/>
                          <a:cs typeface="Arial"/>
                          <a:sym typeface="Mathematica1" charset="0"/>
                        </a:rPr>
                        <a:t>OPPIS + 9 MHz RF + e-lenses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/>
                        <a:ea typeface="Times New Roman" pitchFamily="-107" charset="0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52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energy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GeV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255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255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52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no colliding bunches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…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-107" charset="-128"/>
                          <a:cs typeface="Arial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– 111 –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– 111 –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52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bunch intensity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10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2.25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1.85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3.0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65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avg. luminosity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30</a:t>
                      </a:r>
                      <a:r>
                        <a:rPr kumimoji="0" lang="en-US" sz="1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cm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-2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s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-1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160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175 </a:t>
                      </a:r>
                      <a:b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</a:b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2.8× achieved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600</a:t>
                      </a:r>
                      <a:b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</a:b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3.8× achieved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65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avg. polarization</a:t>
                      </a:r>
                      <a:r>
                        <a:rPr kumimoji="0" lang="en-US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*</a:t>
                      </a:r>
                      <a:endParaRPr kumimoji="0" lang="en-US" sz="18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/>
                        <a:ea typeface="ＭＳ Ｐゴシック" pitchFamily="-107" charset="-128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 %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med" len="lg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52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/>
                          <a:ea typeface="ＭＳ Ｐゴシック" pitchFamily="-107" charset="-128"/>
                          <a:cs typeface="Arial"/>
                        </a:rPr>
                        <a:t>55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1463" y="6167735"/>
            <a:ext cx="8723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0" baseline="30000" dirty="0" smtClean="0">
                <a:latin typeface="Arial"/>
                <a:cs typeface="Arial"/>
              </a:rPr>
              <a:t>*</a:t>
            </a:r>
            <a:r>
              <a:rPr lang="en-US" sz="1200" b="0" dirty="0" smtClean="0">
                <a:latin typeface="Arial"/>
                <a:cs typeface="Arial"/>
              </a:rPr>
              <a:t>Intensity and time-averaged polarization as measured by the H-jet. Luminosity-averaged polarizations, relevant in single-spin </a:t>
            </a:r>
            <a:br>
              <a:rPr lang="en-US" sz="1200" b="0" dirty="0" smtClean="0">
                <a:latin typeface="Arial"/>
                <a:cs typeface="Arial"/>
              </a:rPr>
            </a:br>
            <a:r>
              <a:rPr lang="en-US" sz="1200" b="0" dirty="0" smtClean="0">
                <a:latin typeface="Arial"/>
                <a:cs typeface="Arial"/>
              </a:rPr>
              <a:t>colliding beam experiments, are higher. </a:t>
            </a:r>
          </a:p>
        </p:txBody>
      </p:sp>
    </p:spTree>
    <p:extLst>
      <p:ext uri="{BB962C8B-B14F-4D97-AF65-F5344CB8AC3E}">
        <p14:creationId xmlns:p14="http://schemas.microsoft.com/office/powerpoint/2010/main" val="22295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slhc">
  <a:themeElements>
    <a:clrScheme name="Uslhc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Uslh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defRPr dirty="0" smtClean="0"/>
        </a:defPPr>
      </a:lstStyle>
    </a:txDef>
  </a:objectDefaults>
  <a:extraClrSchemeLst>
    <a:extraClrScheme>
      <a:clrScheme name="Uslh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slh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slh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46419343</TotalTime>
  <Words>1531</Words>
  <Application>Microsoft Macintosh PowerPoint</Application>
  <PresentationFormat>Letter Paper (8.5x11 in)</PresentationFormat>
  <Paragraphs>562</Paragraphs>
  <Slides>28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Uslhc</vt:lpstr>
      <vt:lpstr> Projections for Run-16/17  Wolfram Fischer  </vt:lpstr>
      <vt:lpstr>Contents</vt:lpstr>
      <vt:lpstr> RHIC Run-15                                                        </vt:lpstr>
      <vt:lpstr> Run-15 ph+ph at 100 GeV                      Integrated luminosity</vt:lpstr>
      <vt:lpstr>Run-15 ph+ph at 100 GeV            Beam-beam compensation</vt:lpstr>
      <vt:lpstr> Run-15 ph+Au/Al 100 GeV         luminosity and polarization</vt:lpstr>
      <vt:lpstr> Run-15 ph+Au 100 GeV           PHENIX MPC (and VTX) damage after Yellow abort kicker pre-fire</vt:lpstr>
      <vt:lpstr> RHIC – all running modes to date                    Run-1 to Run-15</vt:lpstr>
      <vt:lpstr>RHIC ultimate luminosity and polarization goals</vt:lpstr>
      <vt:lpstr> Operational efficiency</vt:lpstr>
      <vt:lpstr>Operational efficiency           availability reported to DOE</vt:lpstr>
      <vt:lpstr> Operational efficiency                                             setup time</vt:lpstr>
      <vt:lpstr> Operational efficiency              store-to-store, time in store</vt:lpstr>
      <vt:lpstr>RHIC Upgrades                                                    Overview</vt:lpstr>
      <vt:lpstr> Linac reliability upgrade                                       Capital Project</vt:lpstr>
      <vt:lpstr> RHIC 9 MHz RF Upgrade                                    Capital Project</vt:lpstr>
      <vt:lpstr> Low Energy RHIC electron Cooling (LEReC) Phase-I      AIP</vt:lpstr>
      <vt:lpstr>RHIC Accelerator Development Technical Infrastructure Upgrade</vt:lpstr>
      <vt:lpstr> Outlook                                         RHIC Run-16 and Run-17 </vt:lpstr>
      <vt:lpstr> Run-16 Au+Au at 100 GeV</vt:lpstr>
      <vt:lpstr> Run-17 ph+ph at 255 GeV (STAR)</vt:lpstr>
      <vt:lpstr> Run-17 Ru+Ru and Zr+Zr Run-17 at 100 GeV (STAR)</vt:lpstr>
      <vt:lpstr> Summary</vt:lpstr>
      <vt:lpstr>PowerPoint Presentation</vt:lpstr>
      <vt:lpstr> RHIC proposed run plan</vt:lpstr>
      <vt:lpstr> Run-15 ph+ph at 100 GeV                                       Polarization</vt:lpstr>
      <vt:lpstr>Max beam-beam parameter with and w/o e-lens in operation</vt:lpstr>
      <vt:lpstr> Low Energy RHIC electron Cooling (LEReC) Phase-I      AIP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creator>Jim Strait</dc:creator>
  <cp:lastModifiedBy>Wolfram Fischer</cp:lastModifiedBy>
  <cp:revision>3239</cp:revision>
  <cp:lastPrinted>1998-09-11T14:49:03Z</cp:lastPrinted>
  <dcterms:created xsi:type="dcterms:W3CDTF">2010-11-14T17:34:40Z</dcterms:created>
  <dcterms:modified xsi:type="dcterms:W3CDTF">2015-07-27T01:46:08Z</dcterms:modified>
</cp:coreProperties>
</file>