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301" r:id="rId3"/>
    <p:sldId id="388" r:id="rId4"/>
    <p:sldId id="389" r:id="rId5"/>
    <p:sldId id="403" r:id="rId6"/>
    <p:sldId id="387" r:id="rId7"/>
    <p:sldId id="383" r:id="rId8"/>
    <p:sldId id="384" r:id="rId9"/>
    <p:sldId id="391" r:id="rId10"/>
    <p:sldId id="385" r:id="rId11"/>
    <p:sldId id="332" r:id="rId12"/>
    <p:sldId id="335" r:id="rId13"/>
    <p:sldId id="390" r:id="rId14"/>
    <p:sldId id="376" r:id="rId15"/>
    <p:sldId id="377" r:id="rId16"/>
    <p:sldId id="378" r:id="rId17"/>
    <p:sldId id="404" r:id="rId18"/>
    <p:sldId id="405" r:id="rId19"/>
    <p:sldId id="379" r:id="rId20"/>
    <p:sldId id="348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363" r:id="rId32"/>
    <p:sldId id="364" r:id="rId33"/>
    <p:sldId id="286" r:id="rId34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36"/>
    </p:embeddedFont>
    <p:embeddedFont>
      <p:font typeface="Gabriola" panose="04040605051002020D02" pitchFamily="82" charset="0"/>
      <p:regular r:id="rId37"/>
    </p:embeddedFont>
    <p:embeddedFont>
      <p:font typeface="Comic Sans MS" panose="030F0702030302020204" pitchFamily="66" charset="0"/>
      <p:regular r:id="rId38"/>
      <p:bold r:id="rId39"/>
    </p:embeddedFont>
    <p:embeddedFont>
      <p:font typeface="ＭＳ Ｐゴシック" panose="020B0600070205080204" pitchFamily="34" charset="-128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rial Unicode MS" panose="020B0604020202020204" pitchFamily="34" charset="-128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37" autoAdjust="0"/>
  </p:normalViewPr>
  <p:slideViewPr>
    <p:cSldViewPr>
      <p:cViewPr varScale="1">
        <p:scale>
          <a:sx n="96" d="100"/>
          <a:sy n="96" d="100"/>
        </p:scale>
        <p:origin x="-109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4252-8B52-4181-8315-EAC1855E84DD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A44AC-0EDE-4FBD-B8D8-7F4CB0FA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99D534F3-9883-413B-96EF-AC23014D8FD6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21</a:t>
            </a:fld>
            <a:endParaRPr lang="en-US" altLang="en-US" sz="120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0A440C2-F24A-41BF-95A9-981F0F76F21F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92E60D-43BF-4E9E-8CAF-52E0883F9E89}" type="slidenum">
              <a:rPr lang="en-US" altLang="en-US" b="1">
                <a:ea typeface="SimSun" pitchFamily="2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b="1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25B8FF85-98AF-4791-A865-266230372FFA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30</a:t>
            </a:fld>
            <a:endParaRPr lang="en-US" altLang="en-US" sz="120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5E8CD6-B5CC-4749-B659-49786132C9B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993"/>
              </a:spcBef>
              <a:buClrTx/>
            </a:pPr>
            <a:r>
              <a:rPr lang="en-US" altLang="en-US" sz="2600">
                <a:latin typeface="Arial" charset="0"/>
              </a:rPr>
              <a:t>Le plan de l’expose se presente de la manière suivante :</a:t>
            </a: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7988AFE6-0605-4322-802D-F6BE07D9EE10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22</a:t>
            </a:fld>
            <a:endParaRPr lang="en-US" altLang="en-US" sz="120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410FCED-28F3-4571-9D2F-26D9A11412B8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993"/>
              </a:spcBef>
              <a:buClrTx/>
            </a:pPr>
            <a:r>
              <a:rPr lang="en-US" altLang="en-US" sz="2600">
                <a:latin typeface="Arial" charset="0"/>
              </a:rPr>
              <a:t>Le plan de l’expose se presente de la manière suivante :</a:t>
            </a: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6DE45D31-98EC-4B71-82CD-08E99DAEE525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23</a:t>
            </a:fld>
            <a:endParaRPr lang="en-US" altLang="en-US" sz="120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FBB9B50-FA07-4EEE-83FA-639B45EF46E3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993"/>
              </a:spcBef>
              <a:buClrTx/>
            </a:pPr>
            <a:r>
              <a:rPr lang="en-US" altLang="en-US" sz="2600">
                <a:latin typeface="Arial" charset="0"/>
              </a:rPr>
              <a:t>Le plan de l’expose se presente de la manière suivante :</a:t>
            </a: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0DB7F6E4-6739-4901-9087-B96EE0E4335C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24</a:t>
            </a:fld>
            <a:endParaRPr lang="en-US" altLang="en-US" sz="120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2051F65-BB69-47A9-A472-A8776663006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993"/>
              </a:spcBef>
              <a:buClrTx/>
            </a:pPr>
            <a:r>
              <a:rPr lang="en-US" altLang="en-US" sz="2600">
                <a:latin typeface="Arial" charset="0"/>
              </a:rPr>
              <a:t>Le plan de l’expose se presente de la manière suivante :</a:t>
            </a: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A6999EA8-B9CC-4AAA-BF98-B16C5621DBEF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25</a:t>
            </a:fld>
            <a:endParaRPr lang="en-US" altLang="en-US" sz="120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D08DF6C-2837-43B2-A1E5-9AD21D44414D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993"/>
              </a:spcBef>
              <a:buClrTx/>
            </a:pPr>
            <a:r>
              <a:rPr lang="en-US" altLang="en-US" sz="2600">
                <a:latin typeface="Arial" charset="0"/>
              </a:rPr>
              <a:t>Le plan de l’expose se presente de la manière suivante :</a:t>
            </a: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7AC8E6E3-4204-45A0-AD39-E3939E631FAA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26</a:t>
            </a:fld>
            <a:endParaRPr lang="en-US" altLang="en-US" sz="120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2A6E3D-5B48-419A-A51D-FF9B9BD34190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2E5F115-5BA6-46C6-A9D4-FE9997095EA9}" type="slidenum">
              <a:rPr lang="en-US" altLang="en-US" b="1">
                <a:ea typeface="SimSun" pitchFamily="2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b="1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328F4F9B-E6E6-4DBE-AB94-06860098C4B6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27</a:t>
            </a:fld>
            <a:endParaRPr lang="en-US" altLang="en-US" sz="120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2FA9C9-673A-43C3-8741-DA822C0EBECF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993"/>
              </a:spcBef>
              <a:buClrTx/>
            </a:pPr>
            <a:r>
              <a:rPr lang="en-US" altLang="en-US" sz="2600">
                <a:latin typeface="Arial" charset="0"/>
              </a:rPr>
              <a:t>Le plan de l’expose se presente de la manière suivante :</a:t>
            </a: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297A0DAD-9F43-4C2D-A5EC-E200BC2815A6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28</a:t>
            </a:fld>
            <a:endParaRPr lang="en-US" altLang="en-US" sz="120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A81F9D-366D-46EC-B3BE-037CA8F5FF79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993"/>
              </a:spcBef>
              <a:buClrTx/>
            </a:pPr>
            <a:r>
              <a:rPr lang="en-US" altLang="en-US" sz="2600">
                <a:latin typeface="Arial" charset="0"/>
              </a:rPr>
              <a:t>Le plan de l’expose se presente de la manière suivante :</a:t>
            </a: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4220" indent="-20422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8A187024-F24F-48C2-AAEB-67689B6DBB6F}" type="slidenum">
              <a:rPr lang="en-US" altLang="en-US" sz="1200"/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29</a:t>
            </a:fld>
            <a:endParaRPr lang="en-US" altLang="en-US" sz="120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2950F1A-ECFC-43F1-BB32-CDA8DB196403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686098" y="4343703"/>
            <a:ext cx="5485805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60" tIns="45630" rIns="91260" bIns="4563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993"/>
              </a:spcBef>
              <a:buClrTx/>
            </a:pPr>
            <a:r>
              <a:rPr lang="en-US" altLang="en-US" sz="2600">
                <a:latin typeface="Arial" charset="0"/>
              </a:rPr>
              <a:t>Le plan de l’expose se presente de la manière suivante :</a:t>
            </a: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  <a:p>
            <a:pPr>
              <a:spcBef>
                <a:spcPts val="709"/>
              </a:spcBef>
              <a:buClrTx/>
            </a:pPr>
            <a:endParaRPr lang="en-US" altLang="en-US" sz="19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9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399"/>
            <a:ext cx="1143000" cy="228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14A08B-D126-49C8-AAD3-512D9C536B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4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5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alpha val="67000"/>
                <a:lumMod val="78000"/>
                <a:lumOff val="2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629400"/>
            <a:ext cx="990600" cy="231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8832" y="6613525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648321"/>
            <a:ext cx="381000" cy="190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414A08B-D126-49C8-AAD3-512D9C536B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88" y="6151098"/>
            <a:ext cx="1219200" cy="478302"/>
          </a:xfrm>
          <a:prstGeom prst="rect">
            <a:avLst/>
          </a:prstGeom>
        </p:spPr>
      </p:pic>
      <p:pic>
        <p:nvPicPr>
          <p:cNvPr id="1026" name="Picture 2" descr="C:\Users\fields\Documents\UNM\unmlogo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1215"/>
            <a:ext cx="1066800" cy="6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882933" y="6260068"/>
            <a:ext cx="137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 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Run-15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Douglas Fields </a:t>
            </a:r>
          </a:p>
          <a:p>
            <a:r>
              <a:rPr lang="en-US" sz="1700" dirty="0" smtClean="0"/>
              <a:t>University </a:t>
            </a:r>
            <a:r>
              <a:rPr lang="en-US" sz="1700" dirty="0"/>
              <a:t>of New Mexico</a:t>
            </a:r>
          </a:p>
          <a:p>
            <a:r>
              <a:rPr lang="en-US" dirty="0" smtClean="0"/>
              <a:t>For the PHENIX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8321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MPC Repair and Modification</a:t>
            </a:r>
            <a:endParaRPr lang="en-US" dirty="0"/>
          </a:p>
        </p:txBody>
      </p:sp>
      <p:pic>
        <p:nvPicPr>
          <p:cNvPr id="5" name="Picture 4" descr="IMG_22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3" t="18304" r="22648" b="21615"/>
          <a:stretch/>
        </p:blipFill>
        <p:spPr>
          <a:xfrm rot="10800000">
            <a:off x="5138655" y="838877"/>
            <a:ext cx="3664042" cy="3175171"/>
          </a:xfrm>
          <a:prstGeom prst="rect">
            <a:avLst/>
          </a:prstGeom>
        </p:spPr>
      </p:pic>
      <p:pic>
        <p:nvPicPr>
          <p:cNvPr id="6" name="Picture 14" descr="GN-0261-30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6" t="4688" r="3531" b="37612"/>
          <a:stretch/>
        </p:blipFill>
        <p:spPr bwMode="auto">
          <a:xfrm>
            <a:off x="1033085" y="838877"/>
            <a:ext cx="3215719" cy="32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185485" y="2925918"/>
            <a:ext cx="5164002" cy="807534"/>
            <a:chOff x="1185485" y="3120818"/>
            <a:chExt cx="5164002" cy="807534"/>
          </a:xfrm>
        </p:grpSpPr>
        <p:sp>
          <p:nvSpPr>
            <p:cNvPr id="8" name="Frame 7"/>
            <p:cNvSpPr/>
            <p:nvPr/>
          </p:nvSpPr>
          <p:spPr>
            <a:xfrm>
              <a:off x="1185485" y="3273214"/>
              <a:ext cx="601231" cy="655138"/>
            </a:xfrm>
            <a:prstGeom prst="frame">
              <a:avLst>
                <a:gd name="adj1" fmla="val 304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5782527" y="3120818"/>
              <a:ext cx="566960" cy="479966"/>
            </a:xfrm>
            <a:prstGeom prst="frame">
              <a:avLst>
                <a:gd name="adj1" fmla="val 304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3"/>
              <a:endCxn id="9" idx="1"/>
            </p:cNvCxnSpPr>
            <p:nvPr/>
          </p:nvCxnSpPr>
          <p:spPr>
            <a:xfrm flipV="1">
              <a:off x="1786716" y="3360801"/>
              <a:ext cx="3995811" cy="2399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185485" y="1621594"/>
            <a:ext cx="5405000" cy="1092849"/>
            <a:chOff x="1033085" y="1816494"/>
            <a:chExt cx="5405000" cy="1092849"/>
          </a:xfrm>
        </p:grpSpPr>
        <p:sp>
          <p:nvSpPr>
            <p:cNvPr id="16" name="Frame 15"/>
            <p:cNvSpPr/>
            <p:nvPr/>
          </p:nvSpPr>
          <p:spPr>
            <a:xfrm>
              <a:off x="1033085" y="1816494"/>
              <a:ext cx="753631" cy="1092849"/>
            </a:xfrm>
            <a:prstGeom prst="frame">
              <a:avLst>
                <a:gd name="adj1" fmla="val 304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5630127" y="2032684"/>
              <a:ext cx="807958" cy="807535"/>
            </a:xfrm>
            <a:prstGeom prst="frame">
              <a:avLst>
                <a:gd name="adj1" fmla="val 304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1786716" y="2362919"/>
              <a:ext cx="3843411" cy="73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80560" y="4038600"/>
            <a:ext cx="8667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Replacing JFET 2SK932 seems to repair the preamp (no APD damage).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 far 6/6 successful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Also tested new protection circuit using BAS416 diode and resistor in series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Compared to last trials in 2012, the BAS416 has 1000x lower leakage current, seems to do the trick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Noise increases a little, and amplitude drops a little.  Noise proportional to resistor value, but increases protection.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Should handle at least 400x more light (0 ohm resistor) to full-scale (100 ohm)</a:t>
            </a:r>
          </a:p>
        </p:txBody>
      </p:sp>
    </p:spTree>
    <p:extLst>
      <p:ext uri="{BB962C8B-B14F-4D97-AF65-F5344CB8AC3E}">
        <p14:creationId xmlns:p14="http://schemas.microsoft.com/office/powerpoint/2010/main" val="27959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914400"/>
            <a:ext cx="5178338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5930" y="198438"/>
            <a:ext cx="499187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MPC-EX Detector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57" y="4680641"/>
            <a:ext cx="2082592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914400"/>
            <a:ext cx="4114799" cy="255454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 combined charged particle tracker and EM pre-shower detector – dual gain readout allows sensitivity to MIPs and full energy EM showers.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 rejection (direct photons)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aseline="30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reconstruction out to &gt;</a:t>
            </a:r>
            <a:r>
              <a:rPr lang="en-US" sz="2400" dirty="0" smtClean="0">
                <a:solidFill>
                  <a:srgbClr val="FF0000"/>
                </a:solidFill>
              </a:rPr>
              <a:t>80GeV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Charged track identification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9" y="3613413"/>
            <a:ext cx="4312651" cy="24825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79262" y="4863219"/>
            <a:ext cx="76200" cy="114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43775" y="4848133"/>
            <a:ext cx="76200" cy="114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343401" y="1981200"/>
            <a:ext cx="2098991" cy="28669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352800" y="4467678"/>
            <a:ext cx="3089592" cy="4935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4562" y="3450063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3.1&lt;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&lt;3.8</a:t>
            </a:r>
            <a:endParaRPr lang="en-US" dirty="0"/>
          </a:p>
        </p:txBody>
      </p:sp>
      <p:pic>
        <p:nvPicPr>
          <p:cNvPr id="1026" name="Picture 2" descr="http://www.phenix.bnl.gov/WWW/INTEGRTN/ME&amp;Integration/MPC/MPC%20S%20Install%20Photos/DSCN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199"/>
            <a:ext cx="2485174" cy="18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stCxn id="1026" idx="0"/>
          </p:cNvCxnSpPr>
          <p:nvPr/>
        </p:nvCxnSpPr>
        <p:spPr>
          <a:xfrm flipV="1">
            <a:off x="1394987" y="3545147"/>
            <a:ext cx="373361" cy="7220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943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MPC-EX in Run 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DSCN50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200" y="1371600"/>
            <a:ext cx="4876800" cy="3657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94983" y="33182"/>
            <a:ext cx="6630138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38400" y="2743200"/>
            <a:ext cx="1" cy="3118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38401" y="4894059"/>
            <a:ext cx="478235" cy="967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8501" y="5726132"/>
            <a:ext cx="227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 Distribution Boards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8579" y="19812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Both North and South MPC-EX detectors were  installed a few weeks before the run began.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Work on the readout continued into the second half of the </a:t>
            </a:r>
            <a:r>
              <a:rPr lang="en-US" sz="2000" dirty="0" err="1" smtClean="0"/>
              <a:t>p+p</a:t>
            </a:r>
            <a:r>
              <a:rPr lang="en-US" sz="2000" dirty="0" smtClean="0"/>
              <a:t> run.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Successfully began collecting data on March 17.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Offline analysis is on-going.</a:t>
            </a:r>
          </a:p>
        </p:txBody>
      </p:sp>
    </p:spTree>
    <p:extLst>
      <p:ext uri="{BB962C8B-B14F-4D97-AF65-F5344CB8AC3E}">
        <p14:creationId xmlns:p14="http://schemas.microsoft.com/office/powerpoint/2010/main" val="38377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4B50-08D5-463E-B04E-31BC62AE6409}" type="datetime1">
              <a:rPr lang="en-US" smtClean="0"/>
              <a:pPr/>
              <a:t>7/26/2015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Boose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D737-48EA-4846-8419-520C51415C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685800"/>
            <a:ext cx="7291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MPC-EX </a:t>
            </a:r>
            <a:r>
              <a:rPr lang="en-US" sz="3600" dirty="0">
                <a:latin typeface="Arial" panose="020B0604020202020204" pitchFamily="34" charset="0"/>
              </a:rPr>
              <a:t>LV Distribution </a:t>
            </a:r>
            <a:r>
              <a:rPr lang="en-US" sz="3600" dirty="0" smtClean="0">
                <a:latin typeface="Arial" panose="020B0604020202020204" pitchFamily="34" charset="0"/>
              </a:rPr>
              <a:t>Controller</a:t>
            </a:r>
          </a:p>
          <a:p>
            <a:r>
              <a:rPr lang="en-US" sz="3600" dirty="0" smtClean="0">
                <a:latin typeface="Arial" panose="020B0604020202020204" pitchFamily="34" charset="0"/>
              </a:rPr>
              <a:t>Communication Failure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380028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We now have all active components and cable for retrofit in hand.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A small pc board for mounting the connector is on order.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We will inspect / test the three functioning controllers and do post mortem on the failed one as soon as they become available.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New boards will be made with these new components.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We will then run control cables to the ADAM relays in the bridge racks and modify the LV GUIs.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666" y="1902974"/>
            <a:ext cx="21603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</a:rPr>
              <a:t>Update:</a:t>
            </a:r>
            <a:endParaRPr lang="en-US" sz="2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Refurbished F/VTX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0480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VTX pixels and Strip-pixels were refurbished for Run 14.</a:t>
            </a:r>
          </a:p>
          <a:p>
            <a:r>
              <a:rPr lang="en-US" dirty="0" smtClean="0"/>
              <a:t>Improved cooling, environment containment, etc.</a:t>
            </a:r>
          </a:p>
          <a:p>
            <a:r>
              <a:rPr lang="en-US" dirty="0" smtClean="0"/>
              <a:t>FVTX ran well for Run 15.</a:t>
            </a:r>
          </a:p>
          <a:p>
            <a:r>
              <a:rPr lang="en-US" dirty="0" smtClean="0"/>
              <a:t>Together, provides heavy flavor program in PHENIX (DCA).</a:t>
            </a:r>
          </a:p>
          <a:p>
            <a:r>
              <a:rPr lang="en-US" dirty="0" smtClean="0"/>
              <a:t>And…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5392594" cy="35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2"/>
          <a:srcRect l="-20648" r="-20648"/>
          <a:stretch>
            <a:fillRect/>
          </a:stretch>
        </p:blipFill>
        <p:spPr>
          <a:xfrm>
            <a:off x="-388457" y="1181204"/>
            <a:ext cx="9831307" cy="4931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FVTX Multiplicity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テキスト ボックス 4"/>
          <p:cNvSpPr txBox="1"/>
          <p:nvPr/>
        </p:nvSpPr>
        <p:spPr>
          <a:xfrm>
            <a:off x="1143000" y="5753062"/>
            <a:ext cx="33841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from Wei </a:t>
            </a:r>
            <a:r>
              <a:rPr kumimoji="1" lang="en-US" altLang="ja-JP" dirty="0" smtClean="0"/>
              <a:t>Li</a:t>
            </a:r>
            <a:r>
              <a:rPr kumimoji="1" lang="en-US" altLang="ja-JP" dirty="0" smtClean="0"/>
              <a:t>, Rice University</a:t>
            </a:r>
            <a:endParaRPr kumimoji="1" lang="ja-JP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303352" y="4306956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3181"/>
          </a:xfrm>
        </p:spPr>
        <p:txBody>
          <a:bodyPr/>
          <a:lstStyle/>
          <a:p>
            <a:r>
              <a:rPr lang="en-US" dirty="0" smtClean="0"/>
              <a:t>FVTX Multiplicity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角丸四角形 111"/>
          <p:cNvSpPr/>
          <p:nvPr/>
        </p:nvSpPr>
        <p:spPr>
          <a:xfrm>
            <a:off x="238693" y="1131097"/>
            <a:ext cx="3243911" cy="2202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図形グループ 4"/>
          <p:cNvGrpSpPr/>
          <p:nvPr/>
        </p:nvGrpSpPr>
        <p:grpSpPr>
          <a:xfrm>
            <a:off x="820606" y="946843"/>
            <a:ext cx="8006105" cy="5595123"/>
            <a:chOff x="631743" y="607542"/>
            <a:chExt cx="8006105" cy="5595123"/>
          </a:xfrm>
        </p:grpSpPr>
        <p:grpSp>
          <p:nvGrpSpPr>
            <p:cNvPr id="11" name="図形グループ 5"/>
            <p:cNvGrpSpPr/>
            <p:nvPr/>
          </p:nvGrpSpPr>
          <p:grpSpPr>
            <a:xfrm>
              <a:off x="5082824" y="747733"/>
              <a:ext cx="3555024" cy="3555024"/>
              <a:chOff x="5515172" y="86123"/>
              <a:chExt cx="3555024" cy="3555024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97" name="円/楕円 91"/>
              <p:cNvSpPr/>
              <p:nvPr/>
            </p:nvSpPr>
            <p:spPr>
              <a:xfrm>
                <a:off x="5515172" y="86123"/>
                <a:ext cx="3555024" cy="355502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正方形/長方形 92"/>
              <p:cNvSpPr/>
              <p:nvPr/>
            </p:nvSpPr>
            <p:spPr>
              <a:xfrm>
                <a:off x="7220761" y="86123"/>
                <a:ext cx="102747" cy="3555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円/楕円 93"/>
              <p:cNvSpPr/>
              <p:nvPr/>
            </p:nvSpPr>
            <p:spPr>
              <a:xfrm>
                <a:off x="6829512" y="1399283"/>
                <a:ext cx="894706" cy="894706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台形 94"/>
              <p:cNvSpPr/>
              <p:nvPr/>
            </p:nvSpPr>
            <p:spPr>
              <a:xfrm rot="14131712">
                <a:off x="7978845" y="610198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台形 95"/>
              <p:cNvSpPr/>
              <p:nvPr/>
            </p:nvSpPr>
            <p:spPr>
              <a:xfrm rot="17472523">
                <a:off x="8127297" y="1556478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台形 96"/>
              <p:cNvSpPr/>
              <p:nvPr/>
            </p:nvSpPr>
            <p:spPr>
              <a:xfrm rot="13209680">
                <a:off x="7737934" y="343456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台形 97"/>
              <p:cNvSpPr/>
              <p:nvPr/>
            </p:nvSpPr>
            <p:spPr>
              <a:xfrm rot="7380440">
                <a:off x="6132510" y="651323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台形 98"/>
              <p:cNvSpPr/>
              <p:nvPr/>
            </p:nvSpPr>
            <p:spPr>
              <a:xfrm rot="3485883">
                <a:off x="6115346" y="1786398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台形 99"/>
              <p:cNvSpPr/>
              <p:nvPr/>
            </p:nvSpPr>
            <p:spPr>
              <a:xfrm rot="1151663">
                <a:off x="6644569" y="2248092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台形 100"/>
              <p:cNvSpPr/>
              <p:nvPr/>
            </p:nvSpPr>
            <p:spPr>
              <a:xfrm rot="19867263">
                <a:off x="7653343" y="2166767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図形グループ 6"/>
            <p:cNvGrpSpPr/>
            <p:nvPr/>
          </p:nvGrpSpPr>
          <p:grpSpPr>
            <a:xfrm>
              <a:off x="3590460" y="1567324"/>
              <a:ext cx="3555024" cy="3555024"/>
              <a:chOff x="3708840" y="3270071"/>
              <a:chExt cx="3555024" cy="3555024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86" name="円/楕円 80"/>
              <p:cNvSpPr/>
              <p:nvPr/>
            </p:nvSpPr>
            <p:spPr>
              <a:xfrm>
                <a:off x="3708840" y="3270071"/>
                <a:ext cx="3555024" cy="355502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1"/>
              <p:cNvSpPr/>
              <p:nvPr/>
            </p:nvSpPr>
            <p:spPr>
              <a:xfrm>
                <a:off x="5414429" y="3270071"/>
                <a:ext cx="102747" cy="3555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/楕円 82"/>
              <p:cNvSpPr/>
              <p:nvPr/>
            </p:nvSpPr>
            <p:spPr>
              <a:xfrm>
                <a:off x="5023180" y="4583231"/>
                <a:ext cx="894706" cy="894706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台形 83"/>
              <p:cNvSpPr/>
              <p:nvPr/>
            </p:nvSpPr>
            <p:spPr>
              <a:xfrm rot="14131712">
                <a:off x="6172513" y="3794146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台形 84"/>
              <p:cNvSpPr/>
              <p:nvPr/>
            </p:nvSpPr>
            <p:spPr>
              <a:xfrm rot="17472523">
                <a:off x="6320965" y="4740426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台形 85"/>
              <p:cNvSpPr/>
              <p:nvPr/>
            </p:nvSpPr>
            <p:spPr>
              <a:xfrm rot="13209680">
                <a:off x="5931602" y="3527404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台形 86"/>
              <p:cNvSpPr/>
              <p:nvPr/>
            </p:nvSpPr>
            <p:spPr>
              <a:xfrm rot="7380440">
                <a:off x="4326178" y="3835271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台形 87"/>
              <p:cNvSpPr/>
              <p:nvPr/>
            </p:nvSpPr>
            <p:spPr>
              <a:xfrm rot="3485883">
                <a:off x="4309014" y="4970346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台形 88"/>
              <p:cNvSpPr/>
              <p:nvPr/>
            </p:nvSpPr>
            <p:spPr>
              <a:xfrm rot="1151663">
                <a:off x="4838237" y="5432040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台形 89"/>
              <p:cNvSpPr/>
              <p:nvPr/>
            </p:nvSpPr>
            <p:spPr>
              <a:xfrm rot="19867263">
                <a:off x="5847011" y="5350715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台形 90"/>
              <p:cNvSpPr/>
              <p:nvPr/>
            </p:nvSpPr>
            <p:spPr>
              <a:xfrm rot="9550111">
                <a:off x="4877150" y="3376735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図形グループ 7"/>
            <p:cNvGrpSpPr/>
            <p:nvPr/>
          </p:nvGrpSpPr>
          <p:grpSpPr>
            <a:xfrm>
              <a:off x="2244482" y="2308237"/>
              <a:ext cx="3555024" cy="3555024"/>
              <a:chOff x="445378" y="233705"/>
              <a:chExt cx="3555024" cy="3555024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74" name="円/楕円 68"/>
              <p:cNvSpPr/>
              <p:nvPr/>
            </p:nvSpPr>
            <p:spPr>
              <a:xfrm>
                <a:off x="445378" y="233705"/>
                <a:ext cx="3555024" cy="355502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69"/>
              <p:cNvSpPr/>
              <p:nvPr/>
            </p:nvSpPr>
            <p:spPr>
              <a:xfrm>
                <a:off x="2150967" y="233705"/>
                <a:ext cx="102747" cy="3555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0"/>
              <p:cNvSpPr/>
              <p:nvPr/>
            </p:nvSpPr>
            <p:spPr>
              <a:xfrm>
                <a:off x="1759718" y="1546865"/>
                <a:ext cx="894706" cy="894706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台形 71"/>
              <p:cNvSpPr/>
              <p:nvPr/>
            </p:nvSpPr>
            <p:spPr>
              <a:xfrm rot="14131712">
                <a:off x="2909051" y="757780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台形 72"/>
              <p:cNvSpPr/>
              <p:nvPr/>
            </p:nvSpPr>
            <p:spPr>
              <a:xfrm rot="17472523">
                <a:off x="3057503" y="1704060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爆発 2 73"/>
              <p:cNvSpPr/>
              <p:nvPr/>
            </p:nvSpPr>
            <p:spPr>
              <a:xfrm>
                <a:off x="2782922" y="919736"/>
                <a:ext cx="221356" cy="174160"/>
              </a:xfrm>
              <a:prstGeom prst="irregularSeal2">
                <a:avLst/>
              </a:prstGeom>
              <a:solidFill>
                <a:srgbClr val="FFFF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74"/>
              <p:cNvSpPr/>
              <p:nvPr/>
            </p:nvSpPr>
            <p:spPr>
              <a:xfrm rot="7380440">
                <a:off x="1062716" y="798905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台形 75"/>
              <p:cNvSpPr/>
              <p:nvPr/>
            </p:nvSpPr>
            <p:spPr>
              <a:xfrm rot="3485883">
                <a:off x="1045552" y="1933980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台形 76"/>
              <p:cNvSpPr/>
              <p:nvPr/>
            </p:nvSpPr>
            <p:spPr>
              <a:xfrm rot="1151663">
                <a:off x="1574775" y="2395674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台形 77"/>
              <p:cNvSpPr/>
              <p:nvPr/>
            </p:nvSpPr>
            <p:spPr>
              <a:xfrm rot="19867263">
                <a:off x="2583549" y="2314349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台形 78"/>
              <p:cNvSpPr/>
              <p:nvPr/>
            </p:nvSpPr>
            <p:spPr>
              <a:xfrm rot="11707471">
                <a:off x="2300604" y="298041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台形 79"/>
              <p:cNvSpPr/>
              <p:nvPr/>
            </p:nvSpPr>
            <p:spPr>
              <a:xfrm rot="13209680">
                <a:off x="2668140" y="491038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図形グループ 8"/>
            <p:cNvGrpSpPr/>
            <p:nvPr/>
          </p:nvGrpSpPr>
          <p:grpSpPr>
            <a:xfrm>
              <a:off x="1458895" y="3643765"/>
              <a:ext cx="2558900" cy="2558900"/>
              <a:chOff x="391848" y="4266369"/>
              <a:chExt cx="2558900" cy="2558900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61" name="円/楕円 55"/>
              <p:cNvSpPr/>
              <p:nvPr/>
            </p:nvSpPr>
            <p:spPr>
              <a:xfrm>
                <a:off x="391848" y="4266369"/>
                <a:ext cx="2558900" cy="25589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56"/>
              <p:cNvSpPr/>
              <p:nvPr/>
            </p:nvSpPr>
            <p:spPr>
              <a:xfrm>
                <a:off x="1619528" y="4266369"/>
                <a:ext cx="73957" cy="25589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57"/>
              <p:cNvSpPr/>
              <p:nvPr/>
            </p:nvSpPr>
            <p:spPr>
              <a:xfrm>
                <a:off x="1337908" y="5211579"/>
                <a:ext cx="644008" cy="644008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台形 58"/>
              <p:cNvSpPr/>
              <p:nvPr/>
            </p:nvSpPr>
            <p:spPr>
              <a:xfrm rot="14131712">
                <a:off x="2165195" y="4643597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台形 59"/>
              <p:cNvSpPr/>
              <p:nvPr/>
            </p:nvSpPr>
            <p:spPr>
              <a:xfrm rot="17472523">
                <a:off x="2272051" y="5324728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台形 60"/>
              <p:cNvSpPr/>
              <p:nvPr/>
            </p:nvSpPr>
            <p:spPr>
              <a:xfrm rot="13209680">
                <a:off x="1991788" y="4451597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台形 61"/>
              <p:cNvSpPr/>
              <p:nvPr/>
            </p:nvSpPr>
            <p:spPr>
              <a:xfrm rot="7380440">
                <a:off x="836207" y="4673199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台形 62"/>
              <p:cNvSpPr/>
              <p:nvPr/>
            </p:nvSpPr>
            <p:spPr>
              <a:xfrm rot="3485883">
                <a:off x="823852" y="5490224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台形 63"/>
              <p:cNvSpPr/>
              <p:nvPr/>
            </p:nvSpPr>
            <p:spPr>
              <a:xfrm rot="1151663">
                <a:off x="1204786" y="5822550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台形 64"/>
              <p:cNvSpPr/>
              <p:nvPr/>
            </p:nvSpPr>
            <p:spPr>
              <a:xfrm rot="19867263">
                <a:off x="1930900" y="5764013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台形 65"/>
              <p:cNvSpPr/>
              <p:nvPr/>
            </p:nvSpPr>
            <p:spPr>
              <a:xfrm rot="9550111">
                <a:off x="1232795" y="4343146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台形 66"/>
              <p:cNvSpPr/>
              <p:nvPr/>
            </p:nvSpPr>
            <p:spPr>
              <a:xfrm rot="21255850">
                <a:off x="1648158" y="5887745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台形 67"/>
              <p:cNvSpPr/>
              <p:nvPr/>
            </p:nvSpPr>
            <p:spPr>
              <a:xfrm rot="4546674">
                <a:off x="728297" y="5259224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5" name="直線矢印コネクタ 9"/>
            <p:cNvCxnSpPr/>
            <p:nvPr/>
          </p:nvCxnSpPr>
          <p:spPr>
            <a:xfrm flipV="1">
              <a:off x="667181" y="1005860"/>
              <a:ext cx="7591509" cy="4857401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線矢印コネクタ 10"/>
            <p:cNvCxnSpPr/>
            <p:nvPr/>
          </p:nvCxnSpPr>
          <p:spPr>
            <a:xfrm flipV="1">
              <a:off x="667181" y="2796520"/>
              <a:ext cx="7915172" cy="3066741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矢印コネクタ 11"/>
            <p:cNvCxnSpPr/>
            <p:nvPr/>
          </p:nvCxnSpPr>
          <p:spPr>
            <a:xfrm flipV="1">
              <a:off x="667181" y="3829563"/>
              <a:ext cx="7745828" cy="2033698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矢印コネクタ 12"/>
            <p:cNvCxnSpPr/>
            <p:nvPr/>
          </p:nvCxnSpPr>
          <p:spPr>
            <a:xfrm flipV="1">
              <a:off x="667181" y="607542"/>
              <a:ext cx="6921670" cy="5255719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爆発 2 13"/>
            <p:cNvSpPr/>
            <p:nvPr/>
          </p:nvSpPr>
          <p:spPr>
            <a:xfrm>
              <a:off x="4402135" y="4260555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爆発 2 14"/>
            <p:cNvSpPr/>
            <p:nvPr/>
          </p:nvSpPr>
          <p:spPr>
            <a:xfrm>
              <a:off x="5649183" y="4407598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爆発 2 15"/>
            <p:cNvSpPr/>
            <p:nvPr/>
          </p:nvSpPr>
          <p:spPr>
            <a:xfrm>
              <a:off x="7259629" y="3969334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爆発 2 16"/>
            <p:cNvSpPr/>
            <p:nvPr/>
          </p:nvSpPr>
          <p:spPr>
            <a:xfrm>
              <a:off x="5949828" y="365950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爆発 2 17"/>
            <p:cNvSpPr/>
            <p:nvPr/>
          </p:nvSpPr>
          <p:spPr>
            <a:xfrm>
              <a:off x="7631348" y="2981410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爆発 2 18"/>
            <p:cNvSpPr/>
            <p:nvPr/>
          </p:nvSpPr>
          <p:spPr>
            <a:xfrm>
              <a:off x="7481026" y="1330781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爆発 2 19"/>
            <p:cNvSpPr/>
            <p:nvPr/>
          </p:nvSpPr>
          <p:spPr>
            <a:xfrm>
              <a:off x="5720702" y="2411224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爆発 2 20"/>
            <p:cNvSpPr/>
            <p:nvPr/>
          </p:nvSpPr>
          <p:spPr>
            <a:xfrm>
              <a:off x="4303205" y="3346770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爆発 2 21"/>
            <p:cNvSpPr/>
            <p:nvPr/>
          </p:nvSpPr>
          <p:spPr>
            <a:xfrm>
              <a:off x="2934200" y="417319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爆発 2 22"/>
            <p:cNvSpPr/>
            <p:nvPr/>
          </p:nvSpPr>
          <p:spPr>
            <a:xfrm>
              <a:off x="2507942" y="4235155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爆発 2 23"/>
            <p:cNvSpPr/>
            <p:nvPr/>
          </p:nvSpPr>
          <p:spPr>
            <a:xfrm>
              <a:off x="3488705" y="3503125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爆発 2 24"/>
            <p:cNvSpPr/>
            <p:nvPr/>
          </p:nvSpPr>
          <p:spPr>
            <a:xfrm>
              <a:off x="5051167" y="229326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爆発 2 25"/>
            <p:cNvSpPr/>
            <p:nvPr/>
          </p:nvSpPr>
          <p:spPr>
            <a:xfrm>
              <a:off x="6017734" y="157109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26"/>
            <p:cNvCxnSpPr/>
            <p:nvPr/>
          </p:nvCxnSpPr>
          <p:spPr>
            <a:xfrm flipV="1">
              <a:off x="667181" y="4302757"/>
              <a:ext cx="2417342" cy="159239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線コネクタ 27"/>
            <p:cNvCxnSpPr/>
            <p:nvPr/>
          </p:nvCxnSpPr>
          <p:spPr>
            <a:xfrm flipV="1">
              <a:off x="631743" y="4357024"/>
              <a:ext cx="2039553" cy="15339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爆発 2 28"/>
            <p:cNvSpPr/>
            <p:nvPr/>
          </p:nvSpPr>
          <p:spPr>
            <a:xfrm>
              <a:off x="2739140" y="516666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爆発 2 29"/>
            <p:cNvSpPr/>
            <p:nvPr/>
          </p:nvSpPr>
          <p:spPr>
            <a:xfrm>
              <a:off x="2933937" y="487830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0"/>
            <p:cNvCxnSpPr/>
            <p:nvPr/>
          </p:nvCxnSpPr>
          <p:spPr>
            <a:xfrm flipV="1">
              <a:off x="728268" y="5288611"/>
              <a:ext cx="2147164" cy="56568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線コネクタ 31"/>
            <p:cNvCxnSpPr/>
            <p:nvPr/>
          </p:nvCxnSpPr>
          <p:spPr>
            <a:xfrm flipV="1">
              <a:off x="663341" y="4940499"/>
              <a:ext cx="2421182" cy="92276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2"/>
            <p:cNvCxnSpPr/>
            <p:nvPr/>
          </p:nvCxnSpPr>
          <p:spPr>
            <a:xfrm flipV="1">
              <a:off x="3283328" y="3616114"/>
              <a:ext cx="351164" cy="27649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コネクタ 33"/>
            <p:cNvCxnSpPr/>
            <p:nvPr/>
          </p:nvCxnSpPr>
          <p:spPr>
            <a:xfrm flipV="1">
              <a:off x="3440845" y="3465042"/>
              <a:ext cx="1012683" cy="62997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線コネクタ 34"/>
            <p:cNvCxnSpPr/>
            <p:nvPr/>
          </p:nvCxnSpPr>
          <p:spPr>
            <a:xfrm flipV="1">
              <a:off x="3688096" y="4357024"/>
              <a:ext cx="864362" cy="3395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爆発 2 35"/>
            <p:cNvSpPr/>
            <p:nvPr/>
          </p:nvSpPr>
          <p:spPr>
            <a:xfrm>
              <a:off x="4199805" y="480494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36"/>
            <p:cNvCxnSpPr/>
            <p:nvPr/>
          </p:nvCxnSpPr>
          <p:spPr>
            <a:xfrm flipV="1">
              <a:off x="3717945" y="4923215"/>
              <a:ext cx="632183" cy="15857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線コネクタ 37"/>
            <p:cNvCxnSpPr/>
            <p:nvPr/>
          </p:nvCxnSpPr>
          <p:spPr>
            <a:xfrm flipV="1">
              <a:off x="5398796" y="4516103"/>
              <a:ext cx="400710" cy="11416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線コネクタ 38"/>
            <p:cNvCxnSpPr/>
            <p:nvPr/>
          </p:nvCxnSpPr>
          <p:spPr>
            <a:xfrm flipV="1">
              <a:off x="5417166" y="3775190"/>
              <a:ext cx="682985" cy="260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線コネクタ 39"/>
            <p:cNvCxnSpPr/>
            <p:nvPr/>
          </p:nvCxnSpPr>
          <p:spPr>
            <a:xfrm flipV="1">
              <a:off x="5106882" y="2549258"/>
              <a:ext cx="763013" cy="4726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直線コネクタ 40"/>
            <p:cNvCxnSpPr/>
            <p:nvPr/>
          </p:nvCxnSpPr>
          <p:spPr>
            <a:xfrm flipV="1">
              <a:off x="4875585" y="2403212"/>
              <a:ext cx="351164" cy="27649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線コネクタ 41"/>
            <p:cNvCxnSpPr/>
            <p:nvPr/>
          </p:nvCxnSpPr>
          <p:spPr>
            <a:xfrm flipV="1">
              <a:off x="6021347" y="1674342"/>
              <a:ext cx="157581" cy="12682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線コネクタ 42"/>
            <p:cNvCxnSpPr/>
            <p:nvPr/>
          </p:nvCxnSpPr>
          <p:spPr>
            <a:xfrm flipV="1">
              <a:off x="6385115" y="1406402"/>
              <a:ext cx="1246234" cy="77972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直線コネクタ 43"/>
            <p:cNvCxnSpPr/>
            <p:nvPr/>
          </p:nvCxnSpPr>
          <p:spPr>
            <a:xfrm flipV="1">
              <a:off x="7291870" y="632943"/>
              <a:ext cx="268404" cy="18243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線コネクタ 44"/>
            <p:cNvCxnSpPr/>
            <p:nvPr/>
          </p:nvCxnSpPr>
          <p:spPr>
            <a:xfrm flipV="1">
              <a:off x="7811749" y="1043575"/>
              <a:ext cx="411879" cy="24085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線コネクタ 45"/>
            <p:cNvCxnSpPr/>
            <p:nvPr/>
          </p:nvCxnSpPr>
          <p:spPr>
            <a:xfrm flipV="1">
              <a:off x="6748496" y="3134842"/>
              <a:ext cx="1033175" cy="38410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直線コネクタ 46"/>
            <p:cNvCxnSpPr/>
            <p:nvPr/>
          </p:nvCxnSpPr>
          <p:spPr>
            <a:xfrm flipV="1">
              <a:off x="8223628" y="2811171"/>
              <a:ext cx="355771" cy="14595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直線コネクタ 47"/>
            <p:cNvCxnSpPr/>
            <p:nvPr/>
          </p:nvCxnSpPr>
          <p:spPr>
            <a:xfrm flipV="1">
              <a:off x="6614548" y="4095016"/>
              <a:ext cx="808980" cy="20774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線コネクタ 48"/>
            <p:cNvCxnSpPr/>
            <p:nvPr/>
          </p:nvCxnSpPr>
          <p:spPr>
            <a:xfrm flipV="1">
              <a:off x="7796713" y="3829563"/>
              <a:ext cx="562382" cy="16369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爆発 2 49"/>
            <p:cNvSpPr/>
            <p:nvPr/>
          </p:nvSpPr>
          <p:spPr>
            <a:xfrm>
              <a:off x="7553880" y="1949580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爆発 2 50"/>
            <p:cNvSpPr/>
            <p:nvPr/>
          </p:nvSpPr>
          <p:spPr>
            <a:xfrm>
              <a:off x="3293741" y="4357024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爆発 2 51"/>
            <p:cNvSpPr/>
            <p:nvPr/>
          </p:nvSpPr>
          <p:spPr>
            <a:xfrm>
              <a:off x="2933937" y="5776881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爆発 2 52"/>
            <p:cNvSpPr/>
            <p:nvPr/>
          </p:nvSpPr>
          <p:spPr>
            <a:xfrm>
              <a:off x="2293049" y="551541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爆発 2 53"/>
            <p:cNvSpPr/>
            <p:nvPr/>
          </p:nvSpPr>
          <p:spPr>
            <a:xfrm>
              <a:off x="2273128" y="481645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爆発 2 54"/>
            <p:cNvSpPr/>
            <p:nvPr/>
          </p:nvSpPr>
          <p:spPr>
            <a:xfrm>
              <a:off x="1983430" y="414228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8" name="テキスト ボックス 102"/>
          <p:cNvSpPr txBox="1"/>
          <p:nvPr/>
        </p:nvSpPr>
        <p:spPr>
          <a:xfrm>
            <a:off x="5293119" y="5622695"/>
            <a:ext cx="365035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omic Sans MS"/>
                <a:cs typeface="Comic Sans MS"/>
              </a:rPr>
              <a:t>Trigger : #track &gt; Threshold</a:t>
            </a:r>
            <a:endParaRPr kumimoji="1" lang="ja-JP" altLang="en-US" sz="2000" dirty="0">
              <a:latin typeface="Comic Sans MS"/>
              <a:cs typeface="Comic Sans MS"/>
            </a:endParaRPr>
          </a:p>
        </p:txBody>
      </p:sp>
      <p:sp>
        <p:nvSpPr>
          <p:cNvPr id="109" name="台形 104"/>
          <p:cNvSpPr/>
          <p:nvPr/>
        </p:nvSpPr>
        <p:spPr>
          <a:xfrm rot="12779932">
            <a:off x="2215044" y="1238327"/>
            <a:ext cx="646971" cy="1243320"/>
          </a:xfrm>
          <a:prstGeom prst="trapezoid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台形 105"/>
          <p:cNvSpPr/>
          <p:nvPr/>
        </p:nvSpPr>
        <p:spPr>
          <a:xfrm rot="12779932">
            <a:off x="1668826" y="1361327"/>
            <a:ext cx="646971" cy="1243320"/>
          </a:xfrm>
          <a:prstGeom prst="trapezoid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台形 106"/>
          <p:cNvSpPr/>
          <p:nvPr/>
        </p:nvSpPr>
        <p:spPr>
          <a:xfrm rot="12779932">
            <a:off x="1088729" y="1513728"/>
            <a:ext cx="646971" cy="1243320"/>
          </a:xfrm>
          <a:prstGeom prst="trapezoid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台形 107"/>
          <p:cNvSpPr/>
          <p:nvPr/>
        </p:nvSpPr>
        <p:spPr>
          <a:xfrm rot="12779932">
            <a:off x="673474" y="2173175"/>
            <a:ext cx="397304" cy="763522"/>
          </a:xfrm>
          <a:prstGeom prst="trapezoid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爆発 2 108"/>
          <p:cNvSpPr/>
          <p:nvPr/>
        </p:nvSpPr>
        <p:spPr>
          <a:xfrm>
            <a:off x="2331875" y="1822907"/>
            <a:ext cx="300645" cy="236543"/>
          </a:xfrm>
          <a:prstGeom prst="irregularSeal2">
            <a:avLst/>
          </a:prstGeom>
          <a:solidFill>
            <a:srgbClr val="FFFF00"/>
          </a:solidFill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爆発 2 109"/>
          <p:cNvSpPr/>
          <p:nvPr/>
        </p:nvSpPr>
        <p:spPr>
          <a:xfrm>
            <a:off x="1419533" y="1687414"/>
            <a:ext cx="300645" cy="236543"/>
          </a:xfrm>
          <a:prstGeom prst="irregularSeal2">
            <a:avLst/>
          </a:prstGeom>
          <a:solidFill>
            <a:srgbClr val="FFFF00"/>
          </a:solidFill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爆発 2 110"/>
          <p:cNvSpPr/>
          <p:nvPr/>
        </p:nvSpPr>
        <p:spPr>
          <a:xfrm>
            <a:off x="652020" y="2559354"/>
            <a:ext cx="300645" cy="236543"/>
          </a:xfrm>
          <a:prstGeom prst="irregularSeal2">
            <a:avLst/>
          </a:prstGeom>
          <a:solidFill>
            <a:srgbClr val="FFFF00"/>
          </a:solidFill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03"/>
          <p:cNvSpPr txBox="1"/>
          <p:nvPr/>
        </p:nvSpPr>
        <p:spPr>
          <a:xfrm>
            <a:off x="897081" y="2778163"/>
            <a:ext cx="247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Comic Sans MS"/>
                <a:cs typeface="Comic Sans MS"/>
              </a:rPr>
              <a:t>~ </a:t>
            </a:r>
            <a:r>
              <a:rPr kumimoji="1" lang="en-US" altLang="ja-JP" b="1" dirty="0" smtClean="0">
                <a:latin typeface="Comic Sans MS"/>
                <a:cs typeface="Comic Sans MS"/>
              </a:rPr>
              <a:t>3/4 active wedges</a:t>
            </a:r>
            <a:endParaRPr kumimoji="1" lang="ja-JP" altLang="en-US" b="1" dirty="0">
              <a:latin typeface="Comic Sans MS"/>
              <a:cs typeface="Comic Sans MS"/>
            </a:endParaRPr>
          </a:p>
        </p:txBody>
      </p:sp>
      <p:sp>
        <p:nvSpPr>
          <p:cNvPr id="117" name="正方形/長方形 112"/>
          <p:cNvSpPr/>
          <p:nvPr/>
        </p:nvSpPr>
        <p:spPr>
          <a:xfrm>
            <a:off x="307066" y="1131097"/>
            <a:ext cx="245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Comic Sans MS"/>
                <a:cs typeface="Comic Sans MS"/>
              </a:rPr>
              <a:t>Online Coarse Track</a:t>
            </a:r>
          </a:p>
        </p:txBody>
      </p:sp>
    </p:spTree>
    <p:extLst>
      <p:ext uri="{BB962C8B-B14F-4D97-AF65-F5344CB8AC3E}">
        <p14:creationId xmlns:p14="http://schemas.microsoft.com/office/powerpoint/2010/main" val="25201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553"/>
            <a:ext cx="8229600" cy="56612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Run15 Integrated FVTX Trigger</a:t>
            </a:r>
            <a:endParaRPr kumimoji="1" lang="ja-JP" altLang="en-US" dirty="0"/>
          </a:p>
        </p:txBody>
      </p:sp>
      <p:pic>
        <p:nvPicPr>
          <p:cNvPr id="4" name="コンテンツ プレースホルダー 3" descr="IntegTriggerFVT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5" r="-11655"/>
          <a:stretch>
            <a:fillRect/>
          </a:stretch>
        </p:blipFill>
        <p:spPr>
          <a:xfrm>
            <a:off x="-358241" y="533400"/>
            <a:ext cx="5521470" cy="3036596"/>
          </a:xfrm>
        </p:spPr>
      </p:pic>
      <p:pic>
        <p:nvPicPr>
          <p:cNvPr id="5" name="図 4" descr="IntegTriggerFVTX_Run15pA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19" y="533400"/>
            <a:ext cx="4622381" cy="3134718"/>
          </a:xfrm>
          <a:prstGeom prst="rect">
            <a:avLst/>
          </a:prstGeom>
        </p:spPr>
      </p:pic>
      <p:pic>
        <p:nvPicPr>
          <p:cNvPr id="10" name="図 9" descr="IntegTriggerFVT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0" y="3505200"/>
            <a:ext cx="4484435" cy="304116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452347" y="1162752"/>
            <a:ext cx="66977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err="1" smtClean="0"/>
              <a:t>pp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00546" y="1109311"/>
            <a:ext cx="9369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err="1" smtClean="0"/>
              <a:t>pAu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64875" y="4249089"/>
            <a:ext cx="80029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err="1" smtClean="0"/>
              <a:t>pAl</a:t>
            </a:r>
            <a:endParaRPr kumimoji="1" lang="ja-JP" altLang="en-US" sz="36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08653"/>
              </p:ext>
            </p:extLst>
          </p:nvPr>
        </p:nvGraphicFramePr>
        <p:xfrm>
          <a:off x="4630367" y="3810000"/>
          <a:ext cx="4360584" cy="250417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90146"/>
                <a:gridCol w="1090146"/>
                <a:gridCol w="1090146"/>
                <a:gridCol w="1090146"/>
              </a:tblGrid>
              <a:tr h="445389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pp</a:t>
                      </a:r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en-US" altLang="ja-JP" sz="1600" dirty="0" smtClean="0"/>
                        <a:t>(AND+OR)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pAu</a:t>
                      </a:r>
                      <a:r>
                        <a:rPr kumimoji="1" lang="en-US" altLang="ja-JP" sz="160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(South)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pAl</a:t>
                      </a:r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en-US" altLang="ja-JP" sz="1600" dirty="0" smtClean="0"/>
                        <a:t>(South)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5652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 Trigger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90M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453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Purity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0.60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453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 of High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Mult</a:t>
                      </a:r>
                      <a:r>
                        <a:rPr kumimoji="1" lang="en-US" altLang="ja-JP" baseline="0" dirty="0" smtClean="0"/>
                        <a:t> Event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54M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3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2015-06-22 11.16.30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16" r="-10316"/>
          <a:stretch>
            <a:fillRect/>
          </a:stretch>
        </p:blipFill>
        <p:spPr>
          <a:xfrm>
            <a:off x="-1201445" y="-358571"/>
            <a:ext cx="11774703" cy="6475633"/>
          </a:xfrm>
        </p:spPr>
      </p:pic>
      <p:sp>
        <p:nvSpPr>
          <p:cNvPr id="5" name="正方形/長方形 4"/>
          <p:cNvSpPr/>
          <p:nvPr/>
        </p:nvSpPr>
        <p:spPr>
          <a:xfrm>
            <a:off x="196741" y="3646463"/>
            <a:ext cx="8947259" cy="1431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15467"/>
            <a:ext cx="9144000" cy="8075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ZDC_N&amp;FVTX_High</a:t>
            </a:r>
            <a:r>
              <a:rPr lang="en-US" altLang="ja-JP" dirty="0" err="1" smtClean="0"/>
              <a:t>Mult</a:t>
            </a:r>
            <a:r>
              <a:rPr lang="en-US" altLang="ja-JP" dirty="0" smtClean="0"/>
              <a:t> Trigger</a:t>
            </a:r>
            <a:endParaRPr kumimoji="1" lang="ja-JP" altLang="en-US" dirty="0"/>
          </a:p>
        </p:txBody>
      </p:sp>
      <p:pic>
        <p:nvPicPr>
          <p:cNvPr id="6" name="図 5" descr="IntegTriggerZDC_FVT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1" y="4129146"/>
            <a:ext cx="3689459" cy="2502047"/>
          </a:xfrm>
          <a:prstGeom prst="rect">
            <a:avLst/>
          </a:prstGeom>
        </p:spPr>
      </p:pic>
      <p:grpSp>
        <p:nvGrpSpPr>
          <p:cNvPr id="27" name="図形グループ 26"/>
          <p:cNvGrpSpPr/>
          <p:nvPr/>
        </p:nvGrpSpPr>
        <p:grpSpPr>
          <a:xfrm>
            <a:off x="3987101" y="4347880"/>
            <a:ext cx="4984749" cy="2165851"/>
            <a:chOff x="3095624" y="1682750"/>
            <a:chExt cx="5159375" cy="2333625"/>
          </a:xfrm>
        </p:grpSpPr>
        <p:sp>
          <p:nvSpPr>
            <p:cNvPr id="28" name="正方形/長方形 27"/>
            <p:cNvSpPr/>
            <p:nvPr/>
          </p:nvSpPr>
          <p:spPr>
            <a:xfrm>
              <a:off x="3095624" y="1682750"/>
              <a:ext cx="5159375" cy="2333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955304" y="3386753"/>
              <a:ext cx="165100" cy="165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3926604" y="2307253"/>
              <a:ext cx="1028700" cy="127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円/楕円 30"/>
            <p:cNvSpPr/>
            <p:nvPr/>
          </p:nvSpPr>
          <p:spPr>
            <a:xfrm>
              <a:off x="4955304" y="2256453"/>
              <a:ext cx="165100" cy="1651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 flipV="1">
              <a:off x="5025154" y="2307253"/>
              <a:ext cx="12700" cy="11811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5120404" y="1926253"/>
              <a:ext cx="869950" cy="3683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120404" y="2389803"/>
              <a:ext cx="768350" cy="4254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5120404" y="2342178"/>
              <a:ext cx="869950" cy="1968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stCxn id="31" idx="6"/>
            </p:cNvCxnSpPr>
            <p:nvPr/>
          </p:nvCxnSpPr>
          <p:spPr>
            <a:xfrm flipV="1">
              <a:off x="5120404" y="2145329"/>
              <a:ext cx="850900" cy="193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3472433" y="3032810"/>
              <a:ext cx="4541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/>
                <a:t>p</a:t>
              </a:r>
              <a:endParaRPr kumimoji="1" lang="ja-JP" altLang="en-US" sz="40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435321" y="1902510"/>
              <a:ext cx="4814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dirty="0" smtClean="0"/>
                <a:t>A</a:t>
              </a:r>
              <a:endParaRPr kumimoji="1" lang="ja-JP" altLang="en-US" sz="40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023413" y="2709644"/>
              <a:ext cx="607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latin typeface="Symbol" charset="2"/>
                  <a:cs typeface="Symbol" charset="2"/>
                </a:rPr>
                <a:t>p</a:t>
              </a:r>
              <a:r>
                <a:rPr kumimoji="1" lang="en-US" altLang="ja-JP" sz="3600" baseline="30000" dirty="0" smtClean="0">
                  <a:latin typeface="Symbol" charset="2"/>
                  <a:cs typeface="Symbol" charset="2"/>
                </a:rPr>
                <a:t>+</a:t>
              </a:r>
              <a:endParaRPr kumimoji="1" lang="ja-JP" altLang="en-US" sz="3600" baseline="30000" dirty="0">
                <a:latin typeface="Symbol" charset="2"/>
                <a:cs typeface="Symbol" charset="2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174436" y="3032810"/>
              <a:ext cx="4811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 smtClean="0"/>
                <a:t>n</a:t>
              </a:r>
              <a:endParaRPr kumimoji="1" lang="ja-JP" altLang="en-US" sz="4400" dirty="0"/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3887198" y="3462953"/>
              <a:ext cx="2269173" cy="25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4585758" y="1850524"/>
              <a:ext cx="739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p/</a:t>
              </a:r>
              <a:r>
                <a:rPr lang="en-US" altLang="ja-JP" dirty="0" err="1" smtClean="0"/>
                <a:t>n</a:t>
              </a:r>
              <a:r>
                <a:rPr kumimoji="1" lang="en-US" altLang="ja-JP" dirty="0" err="1" smtClean="0"/>
                <a:t>/A</a:t>
              </a:r>
              <a:endParaRPr kumimoji="1" lang="ja-JP" altLang="en-US" dirty="0"/>
            </a:p>
          </p:txBody>
        </p:sp>
        <p:sp>
          <p:nvSpPr>
            <p:cNvPr id="43" name="右中かっこ 42"/>
            <p:cNvSpPr/>
            <p:nvPr/>
          </p:nvSpPr>
          <p:spPr>
            <a:xfrm>
              <a:off x="6156371" y="1926253"/>
              <a:ext cx="337307" cy="612775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655557" y="1958246"/>
              <a:ext cx="914734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FVTX</a:t>
              </a:r>
              <a:endParaRPr kumimoji="1" lang="ja-JP" altLang="en-US" sz="2800" dirty="0"/>
            </a:p>
          </p:txBody>
        </p:sp>
        <p:sp>
          <p:nvSpPr>
            <p:cNvPr id="45" name="右中かっこ 44"/>
            <p:cNvSpPr/>
            <p:nvPr/>
          </p:nvSpPr>
          <p:spPr>
            <a:xfrm>
              <a:off x="6655557" y="3169350"/>
              <a:ext cx="337307" cy="612775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154743" y="3201343"/>
              <a:ext cx="765178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ZDC</a:t>
              </a:r>
              <a:endParaRPr kumimoji="1" lang="ja-JP" altLang="en-US" sz="2800" dirty="0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478949" y="1938994"/>
            <a:ext cx="84900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Implemented </a:t>
            </a:r>
            <a:r>
              <a:rPr lang="en-US" altLang="ja-JP" dirty="0" smtClean="0"/>
              <a:t>in the middle of </a:t>
            </a:r>
            <a:r>
              <a:rPr lang="en-US" altLang="ja-JP" dirty="0" err="1" smtClean="0"/>
              <a:t>pAl</a:t>
            </a:r>
            <a:r>
              <a:rPr lang="en-US" altLang="ja-JP" dirty="0" smtClean="0"/>
              <a:t> run to explore multiplicity dependence of forward Neutron Asymmetry.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59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3135427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15 </a:t>
            </a:r>
            <a:r>
              <a:rPr lang="en-US" dirty="0" err="1" smtClean="0"/>
              <a:t>p+p</a:t>
            </a:r>
            <a:endParaRPr lang="en-US" dirty="0"/>
          </a:p>
        </p:txBody>
      </p:sp>
      <p:pic>
        <p:nvPicPr>
          <p:cNvPr id="10" name="コンテンツ プレースホルダー 4" descr="PredTrig_Sout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5" r="-11655"/>
          <a:stretch>
            <a:fillRect/>
          </a:stretch>
        </p:blipFill>
        <p:spPr>
          <a:xfrm>
            <a:off x="3581400" y="762877"/>
            <a:ext cx="5679167" cy="3123323"/>
          </a:xfrm>
        </p:spPr>
      </p:pic>
      <p:sp>
        <p:nvSpPr>
          <p:cNvPr id="11" name="テキスト ボックス 15"/>
          <p:cNvSpPr txBox="1"/>
          <p:nvPr/>
        </p:nvSpPr>
        <p:spPr>
          <a:xfrm>
            <a:off x="5348698" y="1866024"/>
            <a:ext cx="533620" cy="369332"/>
          </a:xfrm>
          <a:prstGeom prst="rect">
            <a:avLst/>
          </a:prstGeom>
          <a:solidFill>
            <a:schemeClr val="lt1"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≥12</a:t>
            </a:r>
            <a:endParaRPr kumimoji="1" lang="ja-JP" altLang="en-US" dirty="0"/>
          </a:p>
        </p:txBody>
      </p:sp>
      <p:sp>
        <p:nvSpPr>
          <p:cNvPr id="12" name="テキスト ボックス 16"/>
          <p:cNvSpPr txBox="1"/>
          <p:nvPr/>
        </p:nvSpPr>
        <p:spPr>
          <a:xfrm>
            <a:off x="5615508" y="2234840"/>
            <a:ext cx="533620" cy="369332"/>
          </a:xfrm>
          <a:prstGeom prst="rect">
            <a:avLst/>
          </a:prstGeom>
          <a:solidFill>
            <a:schemeClr val="lt1"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≥14</a:t>
            </a:r>
            <a:endParaRPr kumimoji="1" lang="ja-JP" altLang="en-US" dirty="0"/>
          </a:p>
        </p:txBody>
      </p:sp>
      <p:sp>
        <p:nvSpPr>
          <p:cNvPr id="13" name="テキスト ボックス 17"/>
          <p:cNvSpPr txBox="1"/>
          <p:nvPr/>
        </p:nvSpPr>
        <p:spPr>
          <a:xfrm>
            <a:off x="5720283" y="2661322"/>
            <a:ext cx="533620" cy="369332"/>
          </a:xfrm>
          <a:prstGeom prst="rect">
            <a:avLst/>
          </a:prstGeom>
          <a:solidFill>
            <a:schemeClr val="lt1"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≥16</a:t>
            </a:r>
            <a:endParaRPr kumimoji="1" lang="ja-JP" altLang="en-US" dirty="0"/>
          </a:p>
        </p:txBody>
      </p:sp>
      <p:sp>
        <p:nvSpPr>
          <p:cNvPr id="14" name="テキスト ボックス 18"/>
          <p:cNvSpPr txBox="1"/>
          <p:nvPr/>
        </p:nvSpPr>
        <p:spPr>
          <a:xfrm>
            <a:off x="5882318" y="3086281"/>
            <a:ext cx="533620" cy="369332"/>
          </a:xfrm>
          <a:prstGeom prst="rect">
            <a:avLst/>
          </a:prstGeom>
          <a:solidFill>
            <a:schemeClr val="lt1"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≥18</a:t>
            </a:r>
            <a:endParaRPr kumimoji="1" lang="ja-JP" altLang="en-US" dirty="0"/>
          </a:p>
        </p:txBody>
      </p:sp>
      <p:sp>
        <p:nvSpPr>
          <p:cNvPr id="15" name="テキスト ボックス 3"/>
          <p:cNvSpPr txBox="1"/>
          <p:nvPr/>
        </p:nvSpPr>
        <p:spPr>
          <a:xfrm>
            <a:off x="4691207" y="1486778"/>
            <a:ext cx="50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MB</a:t>
            </a:r>
            <a:endParaRPr kumimoji="1" lang="ja-JP" altLang="en-US" dirty="0"/>
          </a:p>
        </p:txBody>
      </p:sp>
      <p:pic>
        <p:nvPicPr>
          <p:cNvPr id="7" name="コンテンツ プレースホルダー 3" descr="IntegTriggerFVT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5" r="-11655"/>
          <a:stretch>
            <a:fillRect/>
          </a:stretch>
        </p:blipFill>
        <p:spPr>
          <a:xfrm>
            <a:off x="457200" y="3894814"/>
            <a:ext cx="4191000" cy="230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611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FVTX Multiplicity Trigger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18" y="3921981"/>
            <a:ext cx="3336432" cy="22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5364" y="4191000"/>
            <a:ext cx="992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Run 15 </a:t>
            </a:r>
            <a:r>
              <a:rPr lang="en-US" sz="1200" dirty="0" err="1" smtClean="0"/>
              <a:t>p+Au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360164" y="4215517"/>
            <a:ext cx="992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Run 15 </a:t>
            </a:r>
            <a:r>
              <a:rPr lang="en-US" sz="1200" dirty="0" err="1" smtClean="0"/>
              <a:t>p+p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415938" y="1209779"/>
            <a:ext cx="143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Run 15 </a:t>
            </a:r>
            <a:r>
              <a:rPr lang="en-US" sz="1200" dirty="0" err="1" smtClean="0"/>
              <a:t>p+Au</a:t>
            </a:r>
            <a:endParaRPr lang="en-US" sz="1200" dirty="0" smtClean="0"/>
          </a:p>
          <a:p>
            <a:r>
              <a:rPr lang="en-US" sz="1200" dirty="0" smtClean="0"/>
              <a:t>Au-going direction</a:t>
            </a:r>
            <a:endParaRPr lang="en-US" sz="1200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228599" y="1866024"/>
            <a:ext cx="3755571" cy="2028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Has the ability to tune for rejection and purity.</a:t>
            </a:r>
          </a:p>
          <a:p>
            <a:r>
              <a:rPr lang="en-US" dirty="0" smtClean="0"/>
              <a:t>Collected sufficient triggers in </a:t>
            </a: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p+Au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p+Al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05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Run-15 BUP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1200" dirty="0" err="1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p+p</a:t>
            </a:r>
            <a:r>
              <a:rPr lang="en-US" sz="320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@ 200 GeV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transverse polarization for 9 weeks [Physics driven goal is 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pb</a:t>
            </a:r>
            <a:r>
              <a:rPr lang="en-US" sz="3200" b="1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−1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 within 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|z| &lt; 40 cm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&lt;P&gt; = 60%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3200" dirty="0" smtClean="0">
              <a:effectLst/>
            </a:endParaRPr>
          </a:p>
          <a:p>
            <a:pPr rtl="0" eaLnBrk="1" latinLnBrk="0" hangingPunct="1"/>
            <a:r>
              <a:rPr lang="en-US" sz="3200" kern="1200" dirty="0" err="1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p+Au</a:t>
            </a:r>
            <a:r>
              <a:rPr lang="en-US" sz="320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@ 200 GeV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transverse polarization of the proton for 5 weeks [Physics driven goal is 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 nb</a:t>
            </a:r>
            <a:r>
              <a:rPr lang="en-US" sz="3200" b="1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−1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sampled within 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|z| &lt; 40 cm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&lt;P&gt; = 60%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endParaRPr lang="en-US" sz="3200" dirty="0" smtClean="0">
              <a:effectLst/>
            </a:endParaRPr>
          </a:p>
          <a:p>
            <a:pPr rtl="0" eaLnBrk="1" latinLnBrk="0" hangingPunct="1"/>
            <a:r>
              <a:rPr lang="en-US" sz="3200" kern="1200" dirty="0" err="1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p+Al</a:t>
            </a:r>
            <a:r>
              <a:rPr lang="en-US" sz="320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@ 200 GeV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transverse polarization of the proton for 2 weeks [Physics driven goal is 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450 nb</a:t>
            </a:r>
            <a:r>
              <a:rPr lang="en-US" sz="3200" b="1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−1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sampled within 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|z| &lt; 40 cm 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3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&lt;P&gt; = 60%</a:t>
            </a: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dirty="0" smtClean="0"/>
              <a:t>Silicon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018"/>
            <a:ext cx="8229600" cy="4767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Barrel 2 ladders 4,7,8,9,10, and 11 have been impacted</a:t>
            </a:r>
          </a:p>
        </p:txBody>
      </p:sp>
      <p:pic>
        <p:nvPicPr>
          <p:cNvPr id="41" name="Picture 40" descr="MPCMON_4_435826_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70" y="1828800"/>
            <a:ext cx="3446370" cy="310173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675857" y="3153020"/>
            <a:ext cx="390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237023" y="3143354"/>
            <a:ext cx="297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049704" y="2714460"/>
            <a:ext cx="1534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Consistent with a hit in the upper-east quadrant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740351" y="6493264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Matin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L. Purschke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559" y="1828800"/>
            <a:ext cx="3994585" cy="310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ultiply 4"/>
          <p:cNvSpPr/>
          <p:nvPr/>
        </p:nvSpPr>
        <p:spPr>
          <a:xfrm>
            <a:off x="2161344" y="2560506"/>
            <a:ext cx="3048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Multiply 41"/>
          <p:cNvSpPr/>
          <p:nvPr/>
        </p:nvSpPr>
        <p:spPr>
          <a:xfrm>
            <a:off x="1856544" y="3112440"/>
            <a:ext cx="3048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Multiply 42"/>
          <p:cNvSpPr/>
          <p:nvPr/>
        </p:nvSpPr>
        <p:spPr>
          <a:xfrm>
            <a:off x="1856544" y="2712906"/>
            <a:ext cx="3048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Multiply 54"/>
          <p:cNvSpPr/>
          <p:nvPr/>
        </p:nvSpPr>
        <p:spPr>
          <a:xfrm>
            <a:off x="2999544" y="2560506"/>
            <a:ext cx="3048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Multiply 55"/>
          <p:cNvSpPr/>
          <p:nvPr/>
        </p:nvSpPr>
        <p:spPr>
          <a:xfrm>
            <a:off x="3228144" y="2666090"/>
            <a:ext cx="304800" cy="304800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Multiply 56"/>
          <p:cNvSpPr/>
          <p:nvPr/>
        </p:nvSpPr>
        <p:spPr>
          <a:xfrm>
            <a:off x="3456744" y="2818490"/>
            <a:ext cx="304800" cy="304800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3304344" y="3112440"/>
            <a:ext cx="304800" cy="304800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Multiply 58"/>
          <p:cNvSpPr/>
          <p:nvPr/>
        </p:nvSpPr>
        <p:spPr>
          <a:xfrm>
            <a:off x="3405061" y="3396017"/>
            <a:ext cx="304800" cy="304800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5029200"/>
            <a:ext cx="8229600" cy="47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After a further event, we have turned off the FVTX and VTX…</a:t>
            </a:r>
          </a:p>
        </p:txBody>
      </p:sp>
    </p:spTree>
    <p:extLst>
      <p:ext uri="{BB962C8B-B14F-4D97-AF65-F5344CB8AC3E}">
        <p14:creationId xmlns:p14="http://schemas.microsoft.com/office/powerpoint/2010/main" val="12818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85800" y="6524625"/>
            <a:ext cx="1905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fld id="{E70B609A-B29A-4384-99A5-8192F28EC8DA}" type="datetime1">
              <a:rPr lang="en-US" altLang="en-US" sz="1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eaLnBrk="1" hangingPunct="1">
                <a:buSzPct val="100000"/>
              </a:pPr>
              <a:t>7/26/2015</a:t>
            </a:fld>
            <a:endParaRPr lang="en-US" altLang="en-US" sz="14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124200" y="6537325"/>
            <a:ext cx="2895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rachid.nouicer@bnl.gov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79388" y="1196975"/>
            <a:ext cx="57594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1438" y="2781300"/>
            <a:ext cx="8964612" cy="9255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54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Barrel: B3</a:t>
            </a:r>
          </a:p>
        </p:txBody>
      </p:sp>
    </p:spTree>
    <p:extLst>
      <p:ext uri="{BB962C8B-B14F-4D97-AF65-F5344CB8AC3E}">
        <p14:creationId xmlns:p14="http://schemas.microsoft.com/office/powerpoint/2010/main" val="2907231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-28575" y="76200"/>
            <a:ext cx="9250363" cy="560388"/>
            <a:chOff x="-18" y="48"/>
            <a:chExt cx="5827" cy="353"/>
          </a:xfrm>
        </p:grpSpPr>
        <p:sp>
          <p:nvSpPr>
            <p:cNvPr id="14478" name="Rectangle 2"/>
            <p:cNvSpPr>
              <a:spLocks noChangeArrowheads="1"/>
            </p:cNvSpPr>
            <p:nvPr/>
          </p:nvSpPr>
          <p:spPr bwMode="auto">
            <a:xfrm flipV="1">
              <a:off x="-18" y="358"/>
              <a:ext cx="5827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4479" name="Rectangle 3"/>
            <p:cNvSpPr>
              <a:spLocks noChangeArrowheads="1"/>
            </p:cNvSpPr>
            <p:nvPr/>
          </p:nvSpPr>
          <p:spPr bwMode="auto">
            <a:xfrm>
              <a:off x="6" y="48"/>
              <a:ext cx="5759" cy="2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</p:grp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58750" y="784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4925" y="44450"/>
            <a:ext cx="910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>
                <a:solidFill>
                  <a:srgbClr val="000000"/>
                </a:solidFill>
                <a:latin typeface="Copperplate31ab" charset="0"/>
              </a:rPr>
              <a:t>Outline 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9050" y="44450"/>
            <a:ext cx="9109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525" y="26988"/>
            <a:ext cx="91519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>
                <a:solidFill>
                  <a:srgbClr val="FFFF00"/>
                </a:solidFill>
              </a:rPr>
              <a:t>Status: VTX-Stripixel: </a:t>
            </a:r>
            <a:r>
              <a:rPr lang="en-US" altLang="en-US" sz="2800"/>
              <a:t>WEST-B3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696913"/>
          <a:ext cx="8804278" cy="45227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877"/>
                <a:gridCol w="628877"/>
                <a:gridCol w="1257754"/>
                <a:gridCol w="1257754"/>
                <a:gridCol w="1257754"/>
                <a:gridCol w="1257754"/>
                <a:gridCol w="1257754"/>
                <a:gridCol w="1257754"/>
              </a:tblGrid>
              <a:tr h="3479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Ladder/Module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#4 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</a:tbl>
          </a:graphicData>
        </a:graphic>
      </p:graphicFrame>
      <p:grpSp>
        <p:nvGrpSpPr>
          <p:cNvPr id="14470" name="Group 9"/>
          <p:cNvGrpSpPr>
            <a:grpSpLocks/>
          </p:cNvGrpSpPr>
          <p:nvPr/>
        </p:nvGrpSpPr>
        <p:grpSpPr bwMode="auto">
          <a:xfrm>
            <a:off x="457200" y="5334000"/>
            <a:ext cx="3117850" cy="1238250"/>
            <a:chOff x="158750" y="723900"/>
            <a:chExt cx="3332163" cy="1555750"/>
          </a:xfrm>
        </p:grpSpPr>
        <p:sp>
          <p:nvSpPr>
            <p:cNvPr id="14471" name="Text Box 4"/>
            <p:cNvSpPr txBox="1">
              <a:spLocks noChangeArrowheads="1"/>
            </p:cNvSpPr>
            <p:nvPr/>
          </p:nvSpPr>
          <p:spPr bwMode="auto">
            <a:xfrm>
              <a:off x="158750" y="7842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4472" name="Rectangle 1"/>
            <p:cNvSpPr>
              <a:spLocks noChangeArrowheads="1"/>
            </p:cNvSpPr>
            <p:nvPr/>
          </p:nvSpPr>
          <p:spPr bwMode="auto">
            <a:xfrm>
              <a:off x="158750" y="784225"/>
              <a:ext cx="603250" cy="358775"/>
            </a:xfrm>
            <a:prstGeom prst="rect">
              <a:avLst/>
            </a:prstGeom>
            <a:solidFill>
              <a:srgbClr val="336600"/>
            </a:solidFill>
            <a:ln w="9525" algn="ctr">
              <a:solidFill>
                <a:srgbClr val="33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4473" name="Rectangle 9"/>
            <p:cNvSpPr>
              <a:spLocks noChangeArrowheads="1"/>
            </p:cNvSpPr>
            <p:nvPr/>
          </p:nvSpPr>
          <p:spPr bwMode="auto">
            <a:xfrm>
              <a:off x="158750" y="1860550"/>
              <a:ext cx="603250" cy="358775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4474" name="Rectangle 10"/>
            <p:cNvSpPr>
              <a:spLocks noChangeArrowheads="1"/>
            </p:cNvSpPr>
            <p:nvPr/>
          </p:nvSpPr>
          <p:spPr bwMode="auto">
            <a:xfrm>
              <a:off x="158750" y="1322388"/>
              <a:ext cx="603250" cy="35877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4475" name="TextBox 2"/>
            <p:cNvSpPr txBox="1">
              <a:spLocks noChangeArrowheads="1"/>
            </p:cNvSpPr>
            <p:nvPr/>
          </p:nvSpPr>
          <p:spPr bwMode="auto">
            <a:xfrm>
              <a:off x="762000" y="723900"/>
              <a:ext cx="20351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Good Module</a:t>
              </a:r>
            </a:p>
          </p:txBody>
        </p:sp>
        <p:sp>
          <p:nvSpPr>
            <p:cNvPr id="14476" name="TextBox 12"/>
            <p:cNvSpPr txBox="1">
              <a:spLocks noChangeArrowheads="1"/>
            </p:cNvSpPr>
            <p:nvPr/>
          </p:nvSpPr>
          <p:spPr bwMode="auto">
            <a:xfrm>
              <a:off x="685800" y="1819275"/>
              <a:ext cx="19653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bad  Module</a:t>
              </a:r>
            </a:p>
          </p:txBody>
        </p:sp>
        <p:sp>
          <p:nvSpPr>
            <p:cNvPr id="14477" name="TextBox 13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805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50% Dead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447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-28575" y="76200"/>
            <a:ext cx="9250363" cy="560388"/>
            <a:chOff x="-18" y="48"/>
            <a:chExt cx="5827" cy="353"/>
          </a:xfrm>
        </p:grpSpPr>
        <p:sp>
          <p:nvSpPr>
            <p:cNvPr id="16526" name="Rectangle 2"/>
            <p:cNvSpPr>
              <a:spLocks noChangeArrowheads="1"/>
            </p:cNvSpPr>
            <p:nvPr/>
          </p:nvSpPr>
          <p:spPr bwMode="auto">
            <a:xfrm flipV="1">
              <a:off x="-18" y="358"/>
              <a:ext cx="5827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6527" name="Rectangle 3"/>
            <p:cNvSpPr>
              <a:spLocks noChangeArrowheads="1"/>
            </p:cNvSpPr>
            <p:nvPr/>
          </p:nvSpPr>
          <p:spPr bwMode="auto">
            <a:xfrm>
              <a:off x="6" y="48"/>
              <a:ext cx="5759" cy="2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</p:grp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8750" y="784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4925" y="44450"/>
            <a:ext cx="910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>
                <a:solidFill>
                  <a:srgbClr val="000000"/>
                </a:solidFill>
                <a:latin typeface="Copperplate31ab" charset="0"/>
              </a:rPr>
              <a:t>Outline 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9050" y="44450"/>
            <a:ext cx="9109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525" y="26988"/>
            <a:ext cx="91519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>
                <a:solidFill>
                  <a:srgbClr val="00FFCC"/>
                </a:solidFill>
              </a:rPr>
              <a:t>New Configuration : </a:t>
            </a:r>
            <a:r>
              <a:rPr lang="en-US" altLang="en-US" sz="2800">
                <a:solidFill>
                  <a:srgbClr val="FFFF00"/>
                </a:solidFill>
              </a:rPr>
              <a:t>VTX-Stripixel: </a:t>
            </a:r>
            <a:r>
              <a:rPr lang="en-US" altLang="en-US" sz="2800"/>
              <a:t>WEST-B3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696913"/>
          <a:ext cx="8804278" cy="45227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877"/>
                <a:gridCol w="628877"/>
                <a:gridCol w="1257754"/>
                <a:gridCol w="1257754"/>
                <a:gridCol w="1257754"/>
                <a:gridCol w="1257754"/>
                <a:gridCol w="1257754"/>
                <a:gridCol w="1257754"/>
              </a:tblGrid>
              <a:tr h="3479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Ladder/Module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#4 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B3L02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pSp>
        <p:nvGrpSpPr>
          <p:cNvPr id="16518" name="Group 9"/>
          <p:cNvGrpSpPr>
            <a:grpSpLocks/>
          </p:cNvGrpSpPr>
          <p:nvPr/>
        </p:nvGrpSpPr>
        <p:grpSpPr bwMode="auto">
          <a:xfrm>
            <a:off x="457200" y="5334000"/>
            <a:ext cx="3117850" cy="1238250"/>
            <a:chOff x="158750" y="723900"/>
            <a:chExt cx="3332163" cy="1555750"/>
          </a:xfrm>
        </p:grpSpPr>
        <p:sp>
          <p:nvSpPr>
            <p:cNvPr id="16519" name="Text Box 4"/>
            <p:cNvSpPr txBox="1">
              <a:spLocks noChangeArrowheads="1"/>
            </p:cNvSpPr>
            <p:nvPr/>
          </p:nvSpPr>
          <p:spPr bwMode="auto">
            <a:xfrm>
              <a:off x="158750" y="7842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6520" name="Rectangle 1"/>
            <p:cNvSpPr>
              <a:spLocks noChangeArrowheads="1"/>
            </p:cNvSpPr>
            <p:nvPr/>
          </p:nvSpPr>
          <p:spPr bwMode="auto">
            <a:xfrm>
              <a:off x="158750" y="784225"/>
              <a:ext cx="603250" cy="358775"/>
            </a:xfrm>
            <a:prstGeom prst="rect">
              <a:avLst/>
            </a:prstGeom>
            <a:solidFill>
              <a:srgbClr val="336600"/>
            </a:solidFill>
            <a:ln w="9525" algn="ctr">
              <a:solidFill>
                <a:srgbClr val="33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6521" name="Rectangle 9"/>
            <p:cNvSpPr>
              <a:spLocks noChangeArrowheads="1"/>
            </p:cNvSpPr>
            <p:nvPr/>
          </p:nvSpPr>
          <p:spPr bwMode="auto">
            <a:xfrm>
              <a:off x="158750" y="1860550"/>
              <a:ext cx="603250" cy="358775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6522" name="Rectangle 10"/>
            <p:cNvSpPr>
              <a:spLocks noChangeArrowheads="1"/>
            </p:cNvSpPr>
            <p:nvPr/>
          </p:nvSpPr>
          <p:spPr bwMode="auto">
            <a:xfrm>
              <a:off x="158750" y="1322388"/>
              <a:ext cx="603250" cy="35877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6523" name="TextBox 2"/>
            <p:cNvSpPr txBox="1">
              <a:spLocks noChangeArrowheads="1"/>
            </p:cNvSpPr>
            <p:nvPr/>
          </p:nvSpPr>
          <p:spPr bwMode="auto">
            <a:xfrm>
              <a:off x="762000" y="723900"/>
              <a:ext cx="20351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Good Module</a:t>
              </a:r>
            </a:p>
          </p:txBody>
        </p:sp>
        <p:sp>
          <p:nvSpPr>
            <p:cNvPr id="16524" name="TextBox 12"/>
            <p:cNvSpPr txBox="1">
              <a:spLocks noChangeArrowheads="1"/>
            </p:cNvSpPr>
            <p:nvPr/>
          </p:nvSpPr>
          <p:spPr bwMode="auto">
            <a:xfrm>
              <a:off x="685800" y="1819275"/>
              <a:ext cx="19653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bad  Module</a:t>
              </a:r>
            </a:p>
          </p:txBody>
        </p:sp>
        <p:sp>
          <p:nvSpPr>
            <p:cNvPr id="16525" name="TextBox 13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805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50% Dead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09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-28575" y="76200"/>
            <a:ext cx="9250363" cy="560388"/>
            <a:chOff x="-18" y="48"/>
            <a:chExt cx="5827" cy="353"/>
          </a:xfrm>
        </p:grpSpPr>
        <p:sp>
          <p:nvSpPr>
            <p:cNvPr id="18574" name="Rectangle 2"/>
            <p:cNvSpPr>
              <a:spLocks noChangeArrowheads="1"/>
            </p:cNvSpPr>
            <p:nvPr/>
          </p:nvSpPr>
          <p:spPr bwMode="auto">
            <a:xfrm flipV="1">
              <a:off x="-18" y="358"/>
              <a:ext cx="5827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8575" name="Rectangle 3"/>
            <p:cNvSpPr>
              <a:spLocks noChangeArrowheads="1"/>
            </p:cNvSpPr>
            <p:nvPr/>
          </p:nvSpPr>
          <p:spPr bwMode="auto">
            <a:xfrm>
              <a:off x="6" y="48"/>
              <a:ext cx="5759" cy="2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</p:grp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8750" y="784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4925" y="44450"/>
            <a:ext cx="910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>
                <a:solidFill>
                  <a:srgbClr val="000000"/>
                </a:solidFill>
                <a:latin typeface="Copperplate31ab" charset="0"/>
              </a:rPr>
              <a:t>Outline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9050" y="44450"/>
            <a:ext cx="9109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525" y="26988"/>
            <a:ext cx="91519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>
                <a:solidFill>
                  <a:srgbClr val="FFFF00"/>
                </a:solidFill>
              </a:rPr>
              <a:t>Status: VTX-Stripixel: </a:t>
            </a:r>
            <a:r>
              <a:rPr lang="en-US" altLang="en-US" sz="2800"/>
              <a:t>EAST-B3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696913"/>
          <a:ext cx="8804278" cy="45227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877"/>
                <a:gridCol w="628877"/>
                <a:gridCol w="1257754"/>
                <a:gridCol w="1257754"/>
                <a:gridCol w="1257754"/>
                <a:gridCol w="1257754"/>
                <a:gridCol w="1257754"/>
                <a:gridCol w="1257754"/>
              </a:tblGrid>
              <a:tr h="3479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Ladder/Module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#4 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B3L20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B3L21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B3L22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B3L23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</a:tbl>
          </a:graphicData>
        </a:graphic>
      </p:graphicFrame>
      <p:grpSp>
        <p:nvGrpSpPr>
          <p:cNvPr id="18566" name="Group 9"/>
          <p:cNvGrpSpPr>
            <a:grpSpLocks/>
          </p:cNvGrpSpPr>
          <p:nvPr/>
        </p:nvGrpSpPr>
        <p:grpSpPr bwMode="auto">
          <a:xfrm>
            <a:off x="457200" y="5334000"/>
            <a:ext cx="3117850" cy="1238250"/>
            <a:chOff x="158750" y="723900"/>
            <a:chExt cx="3332163" cy="1555750"/>
          </a:xfrm>
        </p:grpSpPr>
        <p:sp>
          <p:nvSpPr>
            <p:cNvPr id="18567" name="Text Box 4"/>
            <p:cNvSpPr txBox="1">
              <a:spLocks noChangeArrowheads="1"/>
            </p:cNvSpPr>
            <p:nvPr/>
          </p:nvSpPr>
          <p:spPr bwMode="auto">
            <a:xfrm>
              <a:off x="158750" y="7842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8568" name="Rectangle 1"/>
            <p:cNvSpPr>
              <a:spLocks noChangeArrowheads="1"/>
            </p:cNvSpPr>
            <p:nvPr/>
          </p:nvSpPr>
          <p:spPr bwMode="auto">
            <a:xfrm>
              <a:off x="158750" y="784225"/>
              <a:ext cx="603250" cy="358775"/>
            </a:xfrm>
            <a:prstGeom prst="rect">
              <a:avLst/>
            </a:prstGeom>
            <a:solidFill>
              <a:srgbClr val="336600"/>
            </a:solidFill>
            <a:ln w="9525" algn="ctr">
              <a:solidFill>
                <a:srgbClr val="33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8569" name="Rectangle 9"/>
            <p:cNvSpPr>
              <a:spLocks noChangeArrowheads="1"/>
            </p:cNvSpPr>
            <p:nvPr/>
          </p:nvSpPr>
          <p:spPr bwMode="auto">
            <a:xfrm>
              <a:off x="158750" y="1860550"/>
              <a:ext cx="603250" cy="358775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8570" name="Rectangle 10"/>
            <p:cNvSpPr>
              <a:spLocks noChangeArrowheads="1"/>
            </p:cNvSpPr>
            <p:nvPr/>
          </p:nvSpPr>
          <p:spPr bwMode="auto">
            <a:xfrm>
              <a:off x="158750" y="1322388"/>
              <a:ext cx="603250" cy="35877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18571" name="TextBox 2"/>
            <p:cNvSpPr txBox="1">
              <a:spLocks noChangeArrowheads="1"/>
            </p:cNvSpPr>
            <p:nvPr/>
          </p:nvSpPr>
          <p:spPr bwMode="auto">
            <a:xfrm>
              <a:off x="762000" y="723900"/>
              <a:ext cx="20351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Good Module</a:t>
              </a:r>
            </a:p>
          </p:txBody>
        </p:sp>
        <p:sp>
          <p:nvSpPr>
            <p:cNvPr id="18572" name="TextBox 12"/>
            <p:cNvSpPr txBox="1">
              <a:spLocks noChangeArrowheads="1"/>
            </p:cNvSpPr>
            <p:nvPr/>
          </p:nvSpPr>
          <p:spPr bwMode="auto">
            <a:xfrm>
              <a:off x="685800" y="1819275"/>
              <a:ext cx="19653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bad  Module</a:t>
              </a:r>
            </a:p>
          </p:txBody>
        </p:sp>
        <p:sp>
          <p:nvSpPr>
            <p:cNvPr id="18573" name="TextBox 13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805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50% Dead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485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/>
          <p:cNvGrpSpPr>
            <a:grpSpLocks/>
          </p:cNvGrpSpPr>
          <p:nvPr/>
        </p:nvGrpSpPr>
        <p:grpSpPr bwMode="auto">
          <a:xfrm>
            <a:off x="-28575" y="76200"/>
            <a:ext cx="9250363" cy="560388"/>
            <a:chOff x="-18" y="48"/>
            <a:chExt cx="5827" cy="353"/>
          </a:xfrm>
        </p:grpSpPr>
        <p:sp>
          <p:nvSpPr>
            <p:cNvPr id="20622" name="Rectangle 2"/>
            <p:cNvSpPr>
              <a:spLocks noChangeArrowheads="1"/>
            </p:cNvSpPr>
            <p:nvPr/>
          </p:nvSpPr>
          <p:spPr bwMode="auto">
            <a:xfrm flipV="1">
              <a:off x="-18" y="358"/>
              <a:ext cx="5827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0623" name="Rectangle 3"/>
            <p:cNvSpPr>
              <a:spLocks noChangeArrowheads="1"/>
            </p:cNvSpPr>
            <p:nvPr/>
          </p:nvSpPr>
          <p:spPr bwMode="auto">
            <a:xfrm>
              <a:off x="6" y="48"/>
              <a:ext cx="5759" cy="2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</p:grp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58750" y="784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4925" y="44450"/>
            <a:ext cx="910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>
                <a:solidFill>
                  <a:srgbClr val="000000"/>
                </a:solidFill>
                <a:latin typeface="Copperplate31ab" charset="0"/>
              </a:rPr>
              <a:t>Outline 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9050" y="44450"/>
            <a:ext cx="9109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525" y="26988"/>
            <a:ext cx="91519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>
                <a:solidFill>
                  <a:srgbClr val="00FFCC"/>
                </a:solidFill>
              </a:rPr>
              <a:t>New Configuration: </a:t>
            </a:r>
            <a:r>
              <a:rPr lang="en-US" altLang="en-US" sz="2800">
                <a:solidFill>
                  <a:srgbClr val="FFFF00"/>
                </a:solidFill>
              </a:rPr>
              <a:t>VTX-Stripixel: </a:t>
            </a:r>
            <a:r>
              <a:rPr lang="en-US" altLang="en-US" sz="2800"/>
              <a:t>EAST-B3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696913"/>
          <a:ext cx="8804278" cy="45227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877"/>
                <a:gridCol w="628877"/>
                <a:gridCol w="1257754"/>
                <a:gridCol w="1257754"/>
                <a:gridCol w="1257754"/>
                <a:gridCol w="1257754"/>
                <a:gridCol w="1257754"/>
                <a:gridCol w="1257754"/>
              </a:tblGrid>
              <a:tr h="3479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Ladder/Module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#4 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B3L20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B3L21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33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B3L12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B3L22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</a:tr>
              <a:tr h="3479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B3L23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solidFill>
                      <a:srgbClr val="336600"/>
                    </a:solidFill>
                  </a:tcPr>
                </a:tc>
              </a:tr>
            </a:tbl>
          </a:graphicData>
        </a:graphic>
      </p:graphicFrame>
      <p:grpSp>
        <p:nvGrpSpPr>
          <p:cNvPr id="20614" name="Group 9"/>
          <p:cNvGrpSpPr>
            <a:grpSpLocks/>
          </p:cNvGrpSpPr>
          <p:nvPr/>
        </p:nvGrpSpPr>
        <p:grpSpPr bwMode="auto">
          <a:xfrm>
            <a:off x="457200" y="5334000"/>
            <a:ext cx="3117850" cy="1238250"/>
            <a:chOff x="158750" y="723900"/>
            <a:chExt cx="3332163" cy="1555750"/>
          </a:xfrm>
        </p:grpSpPr>
        <p:sp>
          <p:nvSpPr>
            <p:cNvPr id="20615" name="Text Box 4"/>
            <p:cNvSpPr txBox="1">
              <a:spLocks noChangeArrowheads="1"/>
            </p:cNvSpPr>
            <p:nvPr/>
          </p:nvSpPr>
          <p:spPr bwMode="auto">
            <a:xfrm>
              <a:off x="158750" y="7842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0616" name="Rectangle 1"/>
            <p:cNvSpPr>
              <a:spLocks noChangeArrowheads="1"/>
            </p:cNvSpPr>
            <p:nvPr/>
          </p:nvSpPr>
          <p:spPr bwMode="auto">
            <a:xfrm>
              <a:off x="158750" y="784225"/>
              <a:ext cx="603250" cy="358775"/>
            </a:xfrm>
            <a:prstGeom prst="rect">
              <a:avLst/>
            </a:prstGeom>
            <a:solidFill>
              <a:srgbClr val="336600"/>
            </a:solidFill>
            <a:ln w="9525" algn="ctr">
              <a:solidFill>
                <a:srgbClr val="33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0617" name="Rectangle 9"/>
            <p:cNvSpPr>
              <a:spLocks noChangeArrowheads="1"/>
            </p:cNvSpPr>
            <p:nvPr/>
          </p:nvSpPr>
          <p:spPr bwMode="auto">
            <a:xfrm>
              <a:off x="158750" y="1860550"/>
              <a:ext cx="603250" cy="358775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0618" name="Rectangle 10"/>
            <p:cNvSpPr>
              <a:spLocks noChangeArrowheads="1"/>
            </p:cNvSpPr>
            <p:nvPr/>
          </p:nvSpPr>
          <p:spPr bwMode="auto">
            <a:xfrm>
              <a:off x="158750" y="1322388"/>
              <a:ext cx="603250" cy="35877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0619" name="TextBox 2"/>
            <p:cNvSpPr txBox="1">
              <a:spLocks noChangeArrowheads="1"/>
            </p:cNvSpPr>
            <p:nvPr/>
          </p:nvSpPr>
          <p:spPr bwMode="auto">
            <a:xfrm>
              <a:off x="762000" y="723900"/>
              <a:ext cx="20351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Good Module</a:t>
              </a:r>
            </a:p>
          </p:txBody>
        </p:sp>
        <p:sp>
          <p:nvSpPr>
            <p:cNvPr id="20620" name="TextBox 12"/>
            <p:cNvSpPr txBox="1">
              <a:spLocks noChangeArrowheads="1"/>
            </p:cNvSpPr>
            <p:nvPr/>
          </p:nvSpPr>
          <p:spPr bwMode="auto">
            <a:xfrm>
              <a:off x="685800" y="1819275"/>
              <a:ext cx="19653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bad  Module</a:t>
              </a:r>
            </a:p>
          </p:txBody>
        </p:sp>
        <p:sp>
          <p:nvSpPr>
            <p:cNvPr id="20621" name="TextBox 13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805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50% Dead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644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85800" y="6524625"/>
            <a:ext cx="1905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fld id="{58B7E47E-4ADC-4FBA-952A-56356E6DBA1E}" type="datetime1">
              <a:rPr lang="en-US" altLang="en-US" sz="1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eaLnBrk="1" hangingPunct="1">
                <a:buSzPct val="100000"/>
              </a:pPr>
              <a:t>7/26/2015</a:t>
            </a:fld>
            <a:endParaRPr lang="en-US" altLang="en-US" sz="14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124200" y="6537325"/>
            <a:ext cx="2895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rachid.nouicer@bnl.gov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79388" y="1196975"/>
            <a:ext cx="57594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1438" y="2781300"/>
            <a:ext cx="8964612" cy="9255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5400" b="1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Barrel:  B2</a:t>
            </a:r>
          </a:p>
        </p:txBody>
      </p:sp>
    </p:spTree>
    <p:extLst>
      <p:ext uri="{BB962C8B-B14F-4D97-AF65-F5344CB8AC3E}">
        <p14:creationId xmlns:p14="http://schemas.microsoft.com/office/powerpoint/2010/main" val="537453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-28575" y="76200"/>
            <a:ext cx="9250363" cy="560388"/>
            <a:chOff x="-18" y="48"/>
            <a:chExt cx="5827" cy="353"/>
          </a:xfrm>
        </p:grpSpPr>
        <p:sp>
          <p:nvSpPr>
            <p:cNvPr id="24672" name="Rectangle 2"/>
            <p:cNvSpPr>
              <a:spLocks noChangeArrowheads="1"/>
            </p:cNvSpPr>
            <p:nvPr/>
          </p:nvSpPr>
          <p:spPr bwMode="auto">
            <a:xfrm flipV="1">
              <a:off x="-18" y="358"/>
              <a:ext cx="5827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4673" name="Rectangle 3"/>
            <p:cNvSpPr>
              <a:spLocks noChangeArrowheads="1"/>
            </p:cNvSpPr>
            <p:nvPr/>
          </p:nvSpPr>
          <p:spPr bwMode="auto">
            <a:xfrm>
              <a:off x="6" y="48"/>
              <a:ext cx="5759" cy="2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</p:grp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58750" y="784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4925" y="44450"/>
            <a:ext cx="910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>
                <a:solidFill>
                  <a:srgbClr val="000000"/>
                </a:solidFill>
                <a:latin typeface="Copperplate31ab" charset="0"/>
              </a:rPr>
              <a:t>Outline 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9050" y="44450"/>
            <a:ext cx="9109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525" y="26988"/>
            <a:ext cx="91519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>
                <a:solidFill>
                  <a:srgbClr val="FFFF00"/>
                </a:solidFill>
              </a:rPr>
              <a:t>Status: VTX-Stripixel: </a:t>
            </a:r>
            <a:r>
              <a:rPr lang="en-US" altLang="en-US" sz="2800"/>
              <a:t>WEST-B2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696913"/>
          <a:ext cx="7546975" cy="31305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915"/>
                <a:gridCol w="628915"/>
                <a:gridCol w="1257829"/>
                <a:gridCol w="1257829"/>
                <a:gridCol w="1257829"/>
                <a:gridCol w="1257829"/>
                <a:gridCol w="1257829"/>
              </a:tblGrid>
              <a:tr h="3478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Ladder/Module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#4 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pSp>
        <p:nvGrpSpPr>
          <p:cNvPr id="24664" name="Group 9"/>
          <p:cNvGrpSpPr>
            <a:grpSpLocks/>
          </p:cNvGrpSpPr>
          <p:nvPr/>
        </p:nvGrpSpPr>
        <p:grpSpPr bwMode="auto">
          <a:xfrm>
            <a:off x="250825" y="4343400"/>
            <a:ext cx="3117850" cy="1238250"/>
            <a:chOff x="158750" y="723900"/>
            <a:chExt cx="3332163" cy="1555750"/>
          </a:xfrm>
        </p:grpSpPr>
        <p:sp>
          <p:nvSpPr>
            <p:cNvPr id="24665" name="Text Box 4"/>
            <p:cNvSpPr txBox="1">
              <a:spLocks noChangeArrowheads="1"/>
            </p:cNvSpPr>
            <p:nvPr/>
          </p:nvSpPr>
          <p:spPr bwMode="auto">
            <a:xfrm>
              <a:off x="158750" y="7842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4666" name="Rectangle 1"/>
            <p:cNvSpPr>
              <a:spLocks noChangeArrowheads="1"/>
            </p:cNvSpPr>
            <p:nvPr/>
          </p:nvSpPr>
          <p:spPr bwMode="auto">
            <a:xfrm>
              <a:off x="158750" y="784225"/>
              <a:ext cx="603250" cy="358775"/>
            </a:xfrm>
            <a:prstGeom prst="rect">
              <a:avLst/>
            </a:prstGeom>
            <a:solidFill>
              <a:srgbClr val="336600"/>
            </a:solidFill>
            <a:ln w="9525" algn="ctr">
              <a:solidFill>
                <a:srgbClr val="33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4667" name="Rectangle 9"/>
            <p:cNvSpPr>
              <a:spLocks noChangeArrowheads="1"/>
            </p:cNvSpPr>
            <p:nvPr/>
          </p:nvSpPr>
          <p:spPr bwMode="auto">
            <a:xfrm>
              <a:off x="158750" y="1860550"/>
              <a:ext cx="603250" cy="358775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4668" name="Rectangle 10"/>
            <p:cNvSpPr>
              <a:spLocks noChangeArrowheads="1"/>
            </p:cNvSpPr>
            <p:nvPr/>
          </p:nvSpPr>
          <p:spPr bwMode="auto">
            <a:xfrm>
              <a:off x="158750" y="1322388"/>
              <a:ext cx="603250" cy="35877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4669" name="TextBox 2"/>
            <p:cNvSpPr txBox="1">
              <a:spLocks noChangeArrowheads="1"/>
            </p:cNvSpPr>
            <p:nvPr/>
          </p:nvSpPr>
          <p:spPr bwMode="auto">
            <a:xfrm>
              <a:off x="762000" y="723900"/>
              <a:ext cx="20351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Good Module</a:t>
              </a:r>
            </a:p>
          </p:txBody>
        </p:sp>
        <p:sp>
          <p:nvSpPr>
            <p:cNvPr id="24670" name="TextBox 12"/>
            <p:cNvSpPr txBox="1">
              <a:spLocks noChangeArrowheads="1"/>
            </p:cNvSpPr>
            <p:nvPr/>
          </p:nvSpPr>
          <p:spPr bwMode="auto">
            <a:xfrm>
              <a:off x="685800" y="1819275"/>
              <a:ext cx="19653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bad  Module</a:t>
              </a:r>
            </a:p>
          </p:txBody>
        </p:sp>
        <p:sp>
          <p:nvSpPr>
            <p:cNvPr id="24671" name="TextBox 13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805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50% Dead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784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-28575" y="76200"/>
            <a:ext cx="9250363" cy="560388"/>
            <a:chOff x="-18" y="48"/>
            <a:chExt cx="5827" cy="353"/>
          </a:xfrm>
        </p:grpSpPr>
        <p:sp>
          <p:nvSpPr>
            <p:cNvPr id="26720" name="Rectangle 2"/>
            <p:cNvSpPr>
              <a:spLocks noChangeArrowheads="1"/>
            </p:cNvSpPr>
            <p:nvPr/>
          </p:nvSpPr>
          <p:spPr bwMode="auto">
            <a:xfrm flipV="1">
              <a:off x="-18" y="358"/>
              <a:ext cx="5827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6721" name="Rectangle 3"/>
            <p:cNvSpPr>
              <a:spLocks noChangeArrowheads="1"/>
            </p:cNvSpPr>
            <p:nvPr/>
          </p:nvSpPr>
          <p:spPr bwMode="auto">
            <a:xfrm>
              <a:off x="6" y="48"/>
              <a:ext cx="5759" cy="2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</p:grp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58750" y="784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4925" y="44450"/>
            <a:ext cx="910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>
                <a:solidFill>
                  <a:srgbClr val="000000"/>
                </a:solidFill>
                <a:latin typeface="Copperplate31ab" charset="0"/>
              </a:rPr>
              <a:t>Outline 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9050" y="44450"/>
            <a:ext cx="9109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525" y="26988"/>
            <a:ext cx="91519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>
                <a:solidFill>
                  <a:srgbClr val="00FFCC"/>
                </a:solidFill>
              </a:rPr>
              <a:t>New Configuration: </a:t>
            </a:r>
            <a:r>
              <a:rPr lang="en-US" altLang="en-US" sz="2800">
                <a:solidFill>
                  <a:srgbClr val="FFFF00"/>
                </a:solidFill>
              </a:rPr>
              <a:t>VTX-Stripixel: </a:t>
            </a:r>
            <a:r>
              <a:rPr lang="en-US" altLang="en-US" sz="2800"/>
              <a:t>WEST-B2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696913"/>
          <a:ext cx="7546975" cy="31305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915"/>
                <a:gridCol w="628915"/>
                <a:gridCol w="1257829"/>
                <a:gridCol w="1257829"/>
                <a:gridCol w="1257829"/>
                <a:gridCol w="1257829"/>
                <a:gridCol w="1257829"/>
              </a:tblGrid>
              <a:tr h="3478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Ladder/Module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#4 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</a:tbl>
          </a:graphicData>
        </a:graphic>
      </p:graphicFrame>
      <p:grpSp>
        <p:nvGrpSpPr>
          <p:cNvPr id="26712" name="Group 9"/>
          <p:cNvGrpSpPr>
            <a:grpSpLocks/>
          </p:cNvGrpSpPr>
          <p:nvPr/>
        </p:nvGrpSpPr>
        <p:grpSpPr bwMode="auto">
          <a:xfrm>
            <a:off x="250825" y="4343400"/>
            <a:ext cx="3117850" cy="1238250"/>
            <a:chOff x="158750" y="723900"/>
            <a:chExt cx="3332163" cy="1555750"/>
          </a:xfrm>
        </p:grpSpPr>
        <p:sp>
          <p:nvSpPr>
            <p:cNvPr id="26713" name="Text Box 4"/>
            <p:cNvSpPr txBox="1">
              <a:spLocks noChangeArrowheads="1"/>
            </p:cNvSpPr>
            <p:nvPr/>
          </p:nvSpPr>
          <p:spPr bwMode="auto">
            <a:xfrm>
              <a:off x="158750" y="7842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6714" name="Rectangle 1"/>
            <p:cNvSpPr>
              <a:spLocks noChangeArrowheads="1"/>
            </p:cNvSpPr>
            <p:nvPr/>
          </p:nvSpPr>
          <p:spPr bwMode="auto">
            <a:xfrm>
              <a:off x="158750" y="784225"/>
              <a:ext cx="603250" cy="358775"/>
            </a:xfrm>
            <a:prstGeom prst="rect">
              <a:avLst/>
            </a:prstGeom>
            <a:solidFill>
              <a:srgbClr val="336600"/>
            </a:solidFill>
            <a:ln w="9525" algn="ctr">
              <a:solidFill>
                <a:srgbClr val="33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6715" name="Rectangle 9"/>
            <p:cNvSpPr>
              <a:spLocks noChangeArrowheads="1"/>
            </p:cNvSpPr>
            <p:nvPr/>
          </p:nvSpPr>
          <p:spPr bwMode="auto">
            <a:xfrm>
              <a:off x="158750" y="1860550"/>
              <a:ext cx="603250" cy="358775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6716" name="Rectangle 10"/>
            <p:cNvSpPr>
              <a:spLocks noChangeArrowheads="1"/>
            </p:cNvSpPr>
            <p:nvPr/>
          </p:nvSpPr>
          <p:spPr bwMode="auto">
            <a:xfrm>
              <a:off x="158750" y="1322388"/>
              <a:ext cx="603250" cy="35877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6717" name="TextBox 2"/>
            <p:cNvSpPr txBox="1">
              <a:spLocks noChangeArrowheads="1"/>
            </p:cNvSpPr>
            <p:nvPr/>
          </p:nvSpPr>
          <p:spPr bwMode="auto">
            <a:xfrm>
              <a:off x="762000" y="723900"/>
              <a:ext cx="20351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Good Module</a:t>
              </a:r>
            </a:p>
          </p:txBody>
        </p:sp>
        <p:sp>
          <p:nvSpPr>
            <p:cNvPr id="26718" name="TextBox 12"/>
            <p:cNvSpPr txBox="1">
              <a:spLocks noChangeArrowheads="1"/>
            </p:cNvSpPr>
            <p:nvPr/>
          </p:nvSpPr>
          <p:spPr bwMode="auto">
            <a:xfrm>
              <a:off x="685800" y="1819275"/>
              <a:ext cx="19653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bad  Module</a:t>
              </a:r>
            </a:p>
          </p:txBody>
        </p:sp>
        <p:sp>
          <p:nvSpPr>
            <p:cNvPr id="26719" name="TextBox 13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805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50% Dead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700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-28575" y="76200"/>
            <a:ext cx="9250363" cy="560388"/>
            <a:chOff x="-18" y="48"/>
            <a:chExt cx="5827" cy="353"/>
          </a:xfrm>
        </p:grpSpPr>
        <p:sp>
          <p:nvSpPr>
            <p:cNvPr id="28770" name="Rectangle 2"/>
            <p:cNvSpPr>
              <a:spLocks noChangeArrowheads="1"/>
            </p:cNvSpPr>
            <p:nvPr/>
          </p:nvSpPr>
          <p:spPr bwMode="auto">
            <a:xfrm flipV="1">
              <a:off x="-18" y="358"/>
              <a:ext cx="5827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8771" name="Rectangle 3"/>
            <p:cNvSpPr>
              <a:spLocks noChangeArrowheads="1"/>
            </p:cNvSpPr>
            <p:nvPr/>
          </p:nvSpPr>
          <p:spPr bwMode="auto">
            <a:xfrm>
              <a:off x="6" y="48"/>
              <a:ext cx="5759" cy="2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</p:grp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58750" y="784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4925" y="44450"/>
            <a:ext cx="910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>
                <a:solidFill>
                  <a:srgbClr val="000000"/>
                </a:solidFill>
                <a:latin typeface="Copperplate31ab" charset="0"/>
              </a:rPr>
              <a:t>Outline 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9050" y="44450"/>
            <a:ext cx="9109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525" y="26988"/>
            <a:ext cx="91519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>
                <a:solidFill>
                  <a:srgbClr val="FFFF00"/>
                </a:solidFill>
              </a:rPr>
              <a:t>Status: VTX-Stripixel: </a:t>
            </a:r>
            <a:r>
              <a:rPr lang="en-US" altLang="en-US" sz="2800"/>
              <a:t>EAST-B2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696913"/>
          <a:ext cx="7546975" cy="31305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915"/>
                <a:gridCol w="628915"/>
                <a:gridCol w="1257829"/>
                <a:gridCol w="1257829"/>
                <a:gridCol w="1257829"/>
                <a:gridCol w="1257829"/>
                <a:gridCol w="1257829"/>
              </a:tblGrid>
              <a:tr h="3478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Ladder/Module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#4 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B w="12700" cmpd="sng">
                      <a:noFill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B w="12700" cmpd="sng">
                      <a:noFill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L w="12700" cmpd="sng">
                      <a:noFill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pSp>
        <p:nvGrpSpPr>
          <p:cNvPr id="28762" name="Group 9"/>
          <p:cNvGrpSpPr>
            <a:grpSpLocks/>
          </p:cNvGrpSpPr>
          <p:nvPr/>
        </p:nvGrpSpPr>
        <p:grpSpPr bwMode="auto">
          <a:xfrm>
            <a:off x="250825" y="4343400"/>
            <a:ext cx="3117850" cy="1238250"/>
            <a:chOff x="158750" y="723900"/>
            <a:chExt cx="3332163" cy="1555750"/>
          </a:xfrm>
        </p:grpSpPr>
        <p:sp>
          <p:nvSpPr>
            <p:cNvPr id="28763" name="Text Box 4"/>
            <p:cNvSpPr txBox="1">
              <a:spLocks noChangeArrowheads="1"/>
            </p:cNvSpPr>
            <p:nvPr/>
          </p:nvSpPr>
          <p:spPr bwMode="auto">
            <a:xfrm>
              <a:off x="158750" y="7842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8764" name="Rectangle 1"/>
            <p:cNvSpPr>
              <a:spLocks noChangeArrowheads="1"/>
            </p:cNvSpPr>
            <p:nvPr/>
          </p:nvSpPr>
          <p:spPr bwMode="auto">
            <a:xfrm>
              <a:off x="158750" y="784225"/>
              <a:ext cx="603250" cy="358775"/>
            </a:xfrm>
            <a:prstGeom prst="rect">
              <a:avLst/>
            </a:prstGeom>
            <a:solidFill>
              <a:srgbClr val="336600"/>
            </a:solidFill>
            <a:ln w="9525" algn="ctr">
              <a:solidFill>
                <a:srgbClr val="33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8765" name="Rectangle 9"/>
            <p:cNvSpPr>
              <a:spLocks noChangeArrowheads="1"/>
            </p:cNvSpPr>
            <p:nvPr/>
          </p:nvSpPr>
          <p:spPr bwMode="auto">
            <a:xfrm>
              <a:off x="158750" y="1860550"/>
              <a:ext cx="603250" cy="358775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8766" name="Rectangle 10"/>
            <p:cNvSpPr>
              <a:spLocks noChangeArrowheads="1"/>
            </p:cNvSpPr>
            <p:nvPr/>
          </p:nvSpPr>
          <p:spPr bwMode="auto">
            <a:xfrm>
              <a:off x="158750" y="1322388"/>
              <a:ext cx="603250" cy="35877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28767" name="TextBox 2"/>
            <p:cNvSpPr txBox="1">
              <a:spLocks noChangeArrowheads="1"/>
            </p:cNvSpPr>
            <p:nvPr/>
          </p:nvSpPr>
          <p:spPr bwMode="auto">
            <a:xfrm>
              <a:off x="762000" y="723900"/>
              <a:ext cx="20351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Good Module</a:t>
              </a:r>
            </a:p>
          </p:txBody>
        </p:sp>
        <p:sp>
          <p:nvSpPr>
            <p:cNvPr id="28768" name="TextBox 12"/>
            <p:cNvSpPr txBox="1">
              <a:spLocks noChangeArrowheads="1"/>
            </p:cNvSpPr>
            <p:nvPr/>
          </p:nvSpPr>
          <p:spPr bwMode="auto">
            <a:xfrm>
              <a:off x="685800" y="1819275"/>
              <a:ext cx="19653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bad  Module</a:t>
              </a:r>
            </a:p>
          </p:txBody>
        </p:sp>
        <p:sp>
          <p:nvSpPr>
            <p:cNvPr id="28769" name="TextBox 13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805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50% Dead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983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p+p</a:t>
            </a:r>
            <a:r>
              <a:rPr lang="en-US" dirty="0" smtClean="0"/>
              <a:t> Luminosity and </a:t>
            </a:r>
            <a:r>
              <a:rPr lang="en-US" dirty="0" err="1" smtClean="0"/>
              <a:t>FoM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170" name="Picture 2" descr="http://logbook.phenix.bnl.gov/Run8/Run15_200pp/lum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581400" cy="24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ogbook.phenix.bnl.gov/Run8/Run15_200pp/lumimpcex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16" y="1371599"/>
            <a:ext cx="3573583" cy="24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logbook.phenix.bnl.gov/Run8/Run15_200pp/fo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7" y="3817388"/>
            <a:ext cx="3584713" cy="24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logbook.phenix.bnl.gov/Run8/Run15_200pp/fommpce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86" y="3800366"/>
            <a:ext cx="3609813" cy="24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91000" y="258486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77085" y="4839717"/>
            <a:ext cx="60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774412"/>
            <a:ext cx="4302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abriola" panose="04040605051002020D02" pitchFamily="82" charset="0"/>
              </a:rPr>
              <a:t>…it </a:t>
            </a:r>
            <a:r>
              <a:rPr lang="en-US" sz="3200" dirty="0">
                <a:latin typeface="Gabriola" panose="04040605051002020D02" pitchFamily="82" charset="0"/>
              </a:rPr>
              <a:t>was the epoch of </a:t>
            </a:r>
            <a:r>
              <a:rPr lang="en-US" sz="3200" dirty="0" smtClean="0">
                <a:latin typeface="Gabriola" panose="04040605051002020D02" pitchFamily="82" charset="0"/>
              </a:rPr>
              <a:t>incredulity…</a:t>
            </a:r>
            <a:endParaRPr lang="en-US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/>
          <p:cNvGrpSpPr>
            <a:grpSpLocks/>
          </p:cNvGrpSpPr>
          <p:nvPr/>
        </p:nvGrpSpPr>
        <p:grpSpPr bwMode="auto">
          <a:xfrm>
            <a:off x="-28575" y="76200"/>
            <a:ext cx="9250363" cy="560388"/>
            <a:chOff x="-18" y="48"/>
            <a:chExt cx="5827" cy="353"/>
          </a:xfrm>
        </p:grpSpPr>
        <p:sp>
          <p:nvSpPr>
            <p:cNvPr id="30812" name="Rectangle 2"/>
            <p:cNvSpPr>
              <a:spLocks noChangeArrowheads="1"/>
            </p:cNvSpPr>
            <p:nvPr/>
          </p:nvSpPr>
          <p:spPr bwMode="auto">
            <a:xfrm flipV="1">
              <a:off x="-18" y="358"/>
              <a:ext cx="5827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sp>
          <p:nvSpPr>
            <p:cNvPr id="30813" name="Rectangle 3"/>
            <p:cNvSpPr>
              <a:spLocks noChangeArrowheads="1"/>
            </p:cNvSpPr>
            <p:nvPr/>
          </p:nvSpPr>
          <p:spPr bwMode="auto">
            <a:xfrm>
              <a:off x="6" y="48"/>
              <a:ext cx="5759" cy="2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</p:grp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58750" y="784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4925" y="44450"/>
            <a:ext cx="9109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>
                <a:solidFill>
                  <a:srgbClr val="000000"/>
                </a:solidFill>
                <a:latin typeface="Copperplate31ab" charset="0"/>
              </a:rPr>
              <a:t>Outline 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9050" y="44450"/>
            <a:ext cx="91090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  <a:p>
            <a:pPr algn="ctr" eaLnBrk="1" hangingPunct="1">
              <a:buSzPct val="100000"/>
            </a:pP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525" y="26988"/>
            <a:ext cx="91519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800">
                <a:solidFill>
                  <a:srgbClr val="00FFCC"/>
                </a:solidFill>
              </a:rPr>
              <a:t>New Configuration</a:t>
            </a:r>
            <a:r>
              <a:rPr lang="en-US" altLang="en-US" sz="2800">
                <a:solidFill>
                  <a:srgbClr val="FFFF00"/>
                </a:solidFill>
              </a:rPr>
              <a:t>: VTX-Stripixel: </a:t>
            </a:r>
            <a:r>
              <a:rPr lang="en-US" altLang="en-US" sz="2800"/>
              <a:t>EAST-B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" y="696913"/>
          <a:ext cx="7546975" cy="31305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915"/>
                <a:gridCol w="628915"/>
                <a:gridCol w="1257829"/>
                <a:gridCol w="1257829"/>
                <a:gridCol w="1257829"/>
                <a:gridCol w="1257829"/>
                <a:gridCol w="1257829"/>
              </a:tblGrid>
              <a:tr h="3478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Ladder/Module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#3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#4 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B2L08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B2L09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B2L10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B2L11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B2L13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B2L07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B w="12700" cmpd="sng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B w="12700" cmpd="sng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  <a:tr h="3478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B2L15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lnL w="12700" cmpd="sng">
                      <a:noFill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0810" name="TextBox 5"/>
          <p:cNvSpPr txBox="1">
            <a:spLocks noChangeArrowheads="1"/>
          </p:cNvSpPr>
          <p:nvPr/>
        </p:nvSpPr>
        <p:spPr bwMode="auto">
          <a:xfrm>
            <a:off x="2971800" y="92075"/>
            <a:ext cx="4572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0000"/>
              <a:t>X</a:t>
            </a:r>
          </a:p>
        </p:txBody>
      </p:sp>
      <p:sp>
        <p:nvSpPr>
          <p:cNvPr id="30811" name="Rectangle 6"/>
          <p:cNvSpPr>
            <a:spLocks noChangeArrowheads="1"/>
          </p:cNvSpPr>
          <p:nvPr/>
        </p:nvSpPr>
        <p:spPr bwMode="auto">
          <a:xfrm>
            <a:off x="839788" y="4448175"/>
            <a:ext cx="746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lvl="1" indent="0" eaLnBrk="1" hangingPunct="1">
              <a:buClr>
                <a:srgbClr val="FFFFFF"/>
              </a:buClr>
              <a:buSzPct val="100000"/>
            </a:pPr>
            <a:r>
              <a:rPr lang="en-US" altLang="en-US" sz="3200">
                <a:solidFill>
                  <a:srgbClr val="FFFF00"/>
                </a:solidFill>
              </a:rPr>
              <a:t>4 silicon modules from B2-east may be used to improve B2-west </a:t>
            </a:r>
          </a:p>
        </p:txBody>
      </p:sp>
    </p:spTree>
    <p:extLst>
      <p:ext uri="{BB962C8B-B14F-4D97-AF65-F5344CB8AC3E}">
        <p14:creationId xmlns:p14="http://schemas.microsoft.com/office/powerpoint/2010/main" val="149301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72" y="100661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Polarimeter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図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54" y="664223"/>
            <a:ext cx="5735272" cy="3524565"/>
          </a:xfrm>
          <a:prstGeom prst="rect">
            <a:avLst/>
          </a:prstGeom>
        </p:spPr>
      </p:pic>
      <p:sp>
        <p:nvSpPr>
          <p:cNvPr id="8" name="テキスト ボックス 4"/>
          <p:cNvSpPr txBox="1"/>
          <p:nvPr/>
        </p:nvSpPr>
        <p:spPr>
          <a:xfrm>
            <a:off x="1268698" y="181664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cxnSp>
        <p:nvCxnSpPr>
          <p:cNvPr id="9" name="直線矢印コネクタ 6"/>
          <p:cNvCxnSpPr/>
          <p:nvPr/>
        </p:nvCxnSpPr>
        <p:spPr>
          <a:xfrm>
            <a:off x="1504996" y="2125998"/>
            <a:ext cx="238388" cy="283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1"/>
          <p:cNvSpPr txBox="1"/>
          <p:nvPr/>
        </p:nvSpPr>
        <p:spPr>
          <a:xfrm>
            <a:off x="3943609" y="198751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</a:t>
            </a:r>
            <a:endParaRPr kumimoji="1" lang="ja-JP" altLang="en-US" dirty="0"/>
          </a:p>
        </p:txBody>
      </p:sp>
      <p:sp>
        <p:nvSpPr>
          <p:cNvPr id="11" name="正方形/長方形 12"/>
          <p:cNvSpPr/>
          <p:nvPr/>
        </p:nvSpPr>
        <p:spPr>
          <a:xfrm>
            <a:off x="4674385" y="1890043"/>
            <a:ext cx="815299" cy="5961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ZDC</a:t>
            </a:r>
            <a:endParaRPr kumimoji="1" lang="ja-JP" altLang="en-US" dirty="0"/>
          </a:p>
        </p:txBody>
      </p:sp>
      <p:cxnSp>
        <p:nvCxnSpPr>
          <p:cNvPr id="12" name="直線コネクタ 14"/>
          <p:cNvCxnSpPr/>
          <p:nvPr/>
        </p:nvCxnSpPr>
        <p:spPr>
          <a:xfrm flipV="1">
            <a:off x="1743384" y="2149298"/>
            <a:ext cx="3549736" cy="5268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爆発 2 23"/>
          <p:cNvSpPr/>
          <p:nvPr/>
        </p:nvSpPr>
        <p:spPr>
          <a:xfrm>
            <a:off x="4536072" y="2125997"/>
            <a:ext cx="468904" cy="196536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爆発 2 29"/>
          <p:cNvSpPr/>
          <p:nvPr/>
        </p:nvSpPr>
        <p:spPr>
          <a:xfrm>
            <a:off x="2648005" y="2382247"/>
            <a:ext cx="468904" cy="196536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30"/>
          <p:cNvSpPr/>
          <p:nvPr/>
        </p:nvSpPr>
        <p:spPr>
          <a:xfrm>
            <a:off x="1405218" y="4854746"/>
            <a:ext cx="1373525" cy="13735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35"/>
          <p:cNvSpPr/>
          <p:nvPr/>
        </p:nvSpPr>
        <p:spPr>
          <a:xfrm>
            <a:off x="3284988" y="4866026"/>
            <a:ext cx="1188373" cy="1373525"/>
          </a:xfrm>
          <a:prstGeom prst="rect">
            <a:avLst/>
          </a:prstGeom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34"/>
          <p:cNvCxnSpPr/>
          <p:nvPr/>
        </p:nvCxnSpPr>
        <p:spPr>
          <a:xfrm>
            <a:off x="3880955" y="4643165"/>
            <a:ext cx="0" cy="189521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41"/>
          <p:cNvCxnSpPr/>
          <p:nvPr/>
        </p:nvCxnSpPr>
        <p:spPr>
          <a:xfrm>
            <a:off x="3116910" y="5325142"/>
            <a:ext cx="7525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42"/>
          <p:cNvSpPr txBox="1"/>
          <p:nvPr/>
        </p:nvSpPr>
        <p:spPr>
          <a:xfrm>
            <a:off x="3110544" y="4964241"/>
            <a:ext cx="75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6.5cm</a:t>
            </a:r>
            <a:endParaRPr kumimoji="1" lang="ja-JP" altLang="en-US" dirty="0"/>
          </a:p>
        </p:txBody>
      </p:sp>
      <p:grpSp>
        <p:nvGrpSpPr>
          <p:cNvPr id="30" name="図形グループ 21"/>
          <p:cNvGrpSpPr/>
          <p:nvPr/>
        </p:nvGrpSpPr>
        <p:grpSpPr>
          <a:xfrm>
            <a:off x="3048000" y="5687404"/>
            <a:ext cx="583663" cy="369332"/>
            <a:chOff x="174297" y="5858938"/>
            <a:chExt cx="583663" cy="369332"/>
          </a:xfrm>
        </p:grpSpPr>
        <p:cxnSp>
          <p:nvCxnSpPr>
            <p:cNvPr id="31" name="直線矢印コネクタ 18"/>
            <p:cNvCxnSpPr/>
            <p:nvPr/>
          </p:nvCxnSpPr>
          <p:spPr>
            <a:xfrm>
              <a:off x="277094" y="5910686"/>
              <a:ext cx="37807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テキスト ボックス 20"/>
            <p:cNvSpPr txBox="1"/>
            <p:nvPr/>
          </p:nvSpPr>
          <p:spPr>
            <a:xfrm>
              <a:off x="174297" y="5858938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3cm</a:t>
              </a:r>
              <a:endParaRPr kumimoji="1" lang="ja-JP" altLang="en-US" dirty="0"/>
            </a:p>
          </p:txBody>
        </p:sp>
      </p:grpSp>
      <p:sp>
        <p:nvSpPr>
          <p:cNvPr id="33" name="円/楕円 39"/>
          <p:cNvSpPr/>
          <p:nvPr/>
        </p:nvSpPr>
        <p:spPr>
          <a:xfrm>
            <a:off x="3042980" y="5466262"/>
            <a:ext cx="168078" cy="16807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10"/>
          <p:cNvCxnSpPr/>
          <p:nvPr/>
        </p:nvCxnSpPr>
        <p:spPr>
          <a:xfrm flipV="1">
            <a:off x="4062808" y="2228499"/>
            <a:ext cx="550371" cy="94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44"/>
          <p:cNvSpPr txBox="1"/>
          <p:nvPr/>
        </p:nvSpPr>
        <p:spPr>
          <a:xfrm>
            <a:off x="14623" y="4135225"/>
            <a:ext cx="5266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Blue beam angle : </a:t>
            </a:r>
            <a:r>
              <a:rPr lang="en-US" altLang="ja-JP" dirty="0" smtClean="0"/>
              <a:t>1.66 </a:t>
            </a:r>
            <a:r>
              <a:rPr lang="en-US" altLang="ja-JP" dirty="0" err="1" smtClean="0"/>
              <a:t>mrad</a:t>
            </a:r>
            <a:r>
              <a:rPr lang="en-US" altLang="ja-JP" dirty="0" smtClean="0"/>
              <a:t> (</a:t>
            </a:r>
            <a:r>
              <a:rPr kumimoji="1" lang="en-US" altLang="ja-JP" dirty="0" smtClean="0"/>
              <a:t>3.6mrad in physics runs)</a:t>
            </a:r>
            <a:endParaRPr kumimoji="1" lang="en-US" altLang="ja-JP" dirty="0"/>
          </a:p>
          <a:p>
            <a:r>
              <a:rPr kumimoji="1" lang="en-US" altLang="ja-JP" dirty="0"/>
              <a:t>Angle </a:t>
            </a:r>
            <a:r>
              <a:rPr kumimoji="1" lang="en-US" altLang="ja-JP" dirty="0" err="1"/>
              <a:t>btwn</a:t>
            </a:r>
            <a:r>
              <a:rPr kumimoji="1" lang="en-US" altLang="ja-JP" dirty="0"/>
              <a:t> Blue and Yellow : 2mrad</a:t>
            </a:r>
          </a:p>
        </p:txBody>
      </p:sp>
      <p:pic>
        <p:nvPicPr>
          <p:cNvPr id="3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47" y="2303996"/>
            <a:ext cx="3605189" cy="2663955"/>
          </a:xfrm>
        </p:spPr>
      </p:pic>
      <p:cxnSp>
        <p:nvCxnSpPr>
          <p:cNvPr id="38" name="直線コネクタ 5"/>
          <p:cNvCxnSpPr/>
          <p:nvPr/>
        </p:nvCxnSpPr>
        <p:spPr>
          <a:xfrm flipH="1" flipV="1">
            <a:off x="7270919" y="1987514"/>
            <a:ext cx="28862" cy="274035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円/楕円 31"/>
          <p:cNvSpPr/>
          <p:nvPr/>
        </p:nvSpPr>
        <p:spPr>
          <a:xfrm>
            <a:off x="4843808" y="4854746"/>
            <a:ext cx="1373525" cy="137352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55"/>
          <p:cNvSpPr txBox="1"/>
          <p:nvPr/>
        </p:nvSpPr>
        <p:spPr>
          <a:xfrm>
            <a:off x="5511846" y="1934663"/>
            <a:ext cx="37083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Analysis by </a:t>
            </a:r>
            <a:r>
              <a:rPr kumimoji="1" lang="en-US" altLang="ja-JP" dirty="0" err="1"/>
              <a:t>Minjung</a:t>
            </a:r>
            <a:r>
              <a:rPr kumimoji="1" lang="en-US" altLang="ja-JP" dirty="0"/>
              <a:t> Kim (SNU/RIKEN)</a:t>
            </a:r>
            <a:endParaRPr kumimoji="1" lang="ja-JP" altLang="en-US" dirty="0"/>
          </a:p>
        </p:txBody>
      </p:sp>
      <p:sp>
        <p:nvSpPr>
          <p:cNvPr id="41" name="テキスト ボックス 9"/>
          <p:cNvSpPr txBox="1"/>
          <p:nvPr/>
        </p:nvSpPr>
        <p:spPr>
          <a:xfrm>
            <a:off x="6029229" y="4967950"/>
            <a:ext cx="258298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/>
              <a:t>Nicely centered!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5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155E-6 L -0.03993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0555E-6 L -0.03976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33634E-6 L 0.04184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40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Dedicated runs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32" b="2211"/>
          <a:stretch/>
        </p:blipFill>
        <p:spPr>
          <a:xfrm>
            <a:off x="351724" y="1055132"/>
            <a:ext cx="8558158" cy="2722245"/>
          </a:xfrm>
        </p:spPr>
      </p:pic>
      <p:pic>
        <p:nvPicPr>
          <p:cNvPr id="25" name="図 4"/>
          <p:cNvPicPr>
            <a:picLocks noChangeAspect="1"/>
          </p:cNvPicPr>
          <p:nvPr/>
        </p:nvPicPr>
        <p:blipFill rotWithShape="1">
          <a:blip r:embed="rId3"/>
          <a:srcRect t="81183" r="49863"/>
          <a:stretch/>
        </p:blipFill>
        <p:spPr>
          <a:xfrm>
            <a:off x="351724" y="4194386"/>
            <a:ext cx="8558158" cy="2004538"/>
          </a:xfrm>
          <a:prstGeom prst="rect">
            <a:avLst/>
          </a:prstGeom>
        </p:spPr>
      </p:pic>
      <p:sp>
        <p:nvSpPr>
          <p:cNvPr id="26" name="テキスト ボックス 5"/>
          <p:cNvSpPr txBox="1"/>
          <p:nvPr/>
        </p:nvSpPr>
        <p:spPr>
          <a:xfrm rot="16200000">
            <a:off x="-135873" y="223582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SMD TDC</a:t>
            </a:r>
            <a:endParaRPr kumimoji="1" lang="ja-JP" altLang="en-US" dirty="0"/>
          </a:p>
        </p:txBody>
      </p:sp>
      <p:sp>
        <p:nvSpPr>
          <p:cNvPr id="27" name="テキスト ボックス 6"/>
          <p:cNvSpPr txBox="1"/>
          <p:nvPr/>
        </p:nvSpPr>
        <p:spPr>
          <a:xfrm>
            <a:off x="7080746" y="36465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Rear Veto ADC</a:t>
            </a:r>
            <a:endParaRPr kumimoji="1" lang="ja-JP" altLang="en-US" dirty="0"/>
          </a:p>
        </p:txBody>
      </p:sp>
      <p:sp>
        <p:nvSpPr>
          <p:cNvPr id="28" name="テキスト ボックス 7"/>
          <p:cNvSpPr txBox="1"/>
          <p:nvPr/>
        </p:nvSpPr>
        <p:spPr>
          <a:xfrm>
            <a:off x="214223" y="870466"/>
            <a:ext cx="23017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Attempt (May 21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29" name="テキスト ボックス 8"/>
          <p:cNvSpPr txBox="1"/>
          <p:nvPr/>
        </p:nvSpPr>
        <p:spPr>
          <a:xfrm>
            <a:off x="142337" y="3993023"/>
            <a:ext cx="22843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kumimoji="1" lang="en-US" altLang="ja-JP" dirty="0" smtClean="0"/>
              <a:t> Attempt (June 5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30" name="直線矢印コネクタ 10"/>
          <p:cNvCxnSpPr/>
          <p:nvPr/>
        </p:nvCxnSpPr>
        <p:spPr>
          <a:xfrm flipH="1">
            <a:off x="1164118" y="1055132"/>
            <a:ext cx="1597361" cy="1106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円/楕円 11"/>
          <p:cNvSpPr/>
          <p:nvPr/>
        </p:nvSpPr>
        <p:spPr>
          <a:xfrm>
            <a:off x="883144" y="1627771"/>
            <a:ext cx="280974" cy="132747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12"/>
          <p:cNvSpPr txBox="1"/>
          <p:nvPr/>
        </p:nvSpPr>
        <p:spPr>
          <a:xfrm>
            <a:off x="2761479" y="685800"/>
            <a:ext cx="23868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Neutrons from collision</a:t>
            </a:r>
            <a:endParaRPr kumimoji="1" lang="ja-JP" altLang="en-US" dirty="0"/>
          </a:p>
        </p:txBody>
      </p:sp>
      <p:sp>
        <p:nvSpPr>
          <p:cNvPr id="33" name="円/楕円 14"/>
          <p:cNvSpPr/>
          <p:nvPr/>
        </p:nvSpPr>
        <p:spPr>
          <a:xfrm>
            <a:off x="977852" y="3041704"/>
            <a:ext cx="1507066" cy="60485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15"/>
          <p:cNvSpPr txBox="1"/>
          <p:nvPr/>
        </p:nvSpPr>
        <p:spPr>
          <a:xfrm>
            <a:off x="2573392" y="3745227"/>
            <a:ext cx="398111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Charged backgrounds from Yellow beam</a:t>
            </a:r>
            <a:endParaRPr kumimoji="1" lang="ja-JP" altLang="en-US" dirty="0"/>
          </a:p>
        </p:txBody>
      </p:sp>
      <p:cxnSp>
        <p:nvCxnSpPr>
          <p:cNvPr id="35" name="直線矢印コネクタ 17"/>
          <p:cNvCxnSpPr>
            <a:stCxn id="34" idx="1"/>
          </p:cNvCxnSpPr>
          <p:nvPr/>
        </p:nvCxnSpPr>
        <p:spPr>
          <a:xfrm flipH="1" flipV="1">
            <a:off x="2122440" y="3614413"/>
            <a:ext cx="450952" cy="315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右矢印 19"/>
          <p:cNvSpPr/>
          <p:nvPr/>
        </p:nvSpPr>
        <p:spPr>
          <a:xfrm>
            <a:off x="1752432" y="2241546"/>
            <a:ext cx="6447022" cy="483701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22000"/>
                </a:schemeClr>
              </a:gs>
              <a:gs pos="35000">
                <a:schemeClr val="accent5">
                  <a:tint val="37000"/>
                  <a:satMod val="300000"/>
                  <a:alpha val="22000"/>
                </a:schemeClr>
              </a:gs>
              <a:gs pos="100000">
                <a:schemeClr val="accent5">
                  <a:tint val="15000"/>
                  <a:satMod val="350000"/>
                  <a:alpha val="22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SMD Channel from Left to Middle</a:t>
            </a:r>
            <a:endParaRPr kumimoji="1" lang="ja-JP" altLang="en-US" dirty="0"/>
          </a:p>
        </p:txBody>
      </p:sp>
      <p:sp>
        <p:nvSpPr>
          <p:cNvPr id="37" name="右矢印 20"/>
          <p:cNvSpPr/>
          <p:nvPr/>
        </p:nvSpPr>
        <p:spPr>
          <a:xfrm>
            <a:off x="1720273" y="4486019"/>
            <a:ext cx="6447022" cy="483701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70000"/>
                </a:schemeClr>
              </a:gs>
              <a:gs pos="35000">
                <a:schemeClr val="accent5">
                  <a:tint val="37000"/>
                  <a:satMod val="300000"/>
                  <a:alpha val="70000"/>
                </a:schemeClr>
              </a:gs>
              <a:gs pos="100000">
                <a:schemeClr val="accent5">
                  <a:tint val="15000"/>
                  <a:satMod val="350000"/>
                  <a:alpha val="7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SMD Channel from Left to Middle</a:t>
            </a:r>
            <a:endParaRPr kumimoji="1" lang="ja-JP" altLang="en-US" dirty="0"/>
          </a:p>
        </p:txBody>
      </p:sp>
      <p:sp>
        <p:nvSpPr>
          <p:cNvPr id="38" name="円/楕円 21"/>
          <p:cNvSpPr/>
          <p:nvPr/>
        </p:nvSpPr>
        <p:spPr>
          <a:xfrm>
            <a:off x="874978" y="5585146"/>
            <a:ext cx="1507066" cy="60485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22"/>
          <p:cNvSpPr txBox="1"/>
          <p:nvPr/>
        </p:nvSpPr>
        <p:spPr>
          <a:xfrm>
            <a:off x="2382044" y="6198924"/>
            <a:ext cx="44319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Charged backgrounds are </a:t>
            </a:r>
            <a:r>
              <a:rPr lang="en-US" altLang="ja-JP" dirty="0" smtClean="0"/>
              <a:t>relatively smaller</a:t>
            </a:r>
            <a:r>
              <a:rPr kumimoji="1" lang="en-US" altLang="ja-JP" dirty="0" smtClean="0"/>
              <a:t> !!</a:t>
            </a:r>
            <a:endParaRPr kumimoji="1" lang="ja-JP" altLang="en-US" dirty="0"/>
          </a:p>
        </p:txBody>
      </p:sp>
      <p:cxnSp>
        <p:nvCxnSpPr>
          <p:cNvPr id="40" name="曲線コネクタ 24"/>
          <p:cNvCxnSpPr>
            <a:stCxn id="38" idx="4"/>
            <a:endCxn id="39" idx="1"/>
          </p:cNvCxnSpPr>
          <p:nvPr/>
        </p:nvCxnSpPr>
        <p:spPr>
          <a:xfrm rot="16200000" flipH="1">
            <a:off x="1908485" y="5910030"/>
            <a:ext cx="193585" cy="75353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505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Run 15 </a:t>
            </a:r>
            <a:r>
              <a:rPr lang="en-US" dirty="0" err="1" smtClean="0"/>
              <a:t>p+p</a:t>
            </a:r>
            <a:r>
              <a:rPr lang="en-US" dirty="0" smtClean="0"/>
              <a:t> was very successful, despite a delayed start with our new detector MPC-EX.</a:t>
            </a:r>
          </a:p>
          <a:p>
            <a:endParaRPr lang="en-US" dirty="0" smtClean="0"/>
          </a:p>
          <a:p>
            <a:r>
              <a:rPr lang="en-US" dirty="0" smtClean="0"/>
              <a:t>Run 15 </a:t>
            </a:r>
            <a:r>
              <a:rPr lang="en-US" dirty="0" err="1" smtClean="0"/>
              <a:t>p+Au</a:t>
            </a:r>
            <a:r>
              <a:rPr lang="en-US" dirty="0" smtClean="0"/>
              <a:t> was also successful, despite the loss of the MPC South early in the run and both MPCs later.</a:t>
            </a:r>
          </a:p>
          <a:p>
            <a:endParaRPr lang="en-US" dirty="0" smtClean="0"/>
          </a:p>
          <a:p>
            <a:r>
              <a:rPr lang="en-US" dirty="0" smtClean="0"/>
              <a:t>We took data from Run 15 </a:t>
            </a:r>
            <a:r>
              <a:rPr lang="en-US" dirty="0" err="1" smtClean="0"/>
              <a:t>p+Al</a:t>
            </a:r>
            <a:r>
              <a:rPr lang="en-US" dirty="0" smtClean="0"/>
              <a:t>, but without the MPC/EX physics.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p+Au</a:t>
            </a:r>
            <a:r>
              <a:rPr lang="en-US" dirty="0" smtClean="0"/>
              <a:t> Luminosity and </a:t>
            </a:r>
            <a:r>
              <a:rPr lang="en-US" dirty="0" err="1" smtClean="0"/>
              <a:t>FoM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258486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77085" y="4839717"/>
            <a:ext cx="60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FoM</a:t>
            </a:r>
            <a:endParaRPr lang="en-US" dirty="0"/>
          </a:p>
        </p:txBody>
      </p:sp>
      <p:pic>
        <p:nvPicPr>
          <p:cNvPr id="2050" name="Picture 2" descr="http://logbook.phenix.bnl.gov/Run8/Run15_200pau/lum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6" y="1352332"/>
            <a:ext cx="3609813" cy="24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ogbook.phenix.bnl.gov/Run8/Run15_200pau/f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6" y="3794402"/>
            <a:ext cx="3609813" cy="24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ogbook.phenix.bnl.gov/Run8/Run15_200pau/lumimpce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84" y="1346368"/>
            <a:ext cx="3609813" cy="24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ogbook.phenix.bnl.gov/Run8/Run15_200pau/fommpce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84" y="3794402"/>
            <a:ext cx="3609813" cy="24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5400000">
            <a:off x="7085514" y="3609736"/>
            <a:ext cx="14266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MPC damage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543800" y="1600200"/>
            <a:ext cx="0" cy="441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p+Al</a:t>
            </a:r>
            <a:r>
              <a:rPr lang="en-US" dirty="0" smtClean="0"/>
              <a:t> Luminosity and </a:t>
            </a:r>
            <a:r>
              <a:rPr lang="en-US" dirty="0" err="1" smtClean="0"/>
              <a:t>FoM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258486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77085" y="4839717"/>
            <a:ext cx="60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3" y="1219200"/>
            <a:ext cx="3722412" cy="2524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3" y="3647806"/>
            <a:ext cx="3722412" cy="25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Yellow Pre-fires,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Store 18969?, April 30 - ??? </a:t>
            </a:r>
          </a:p>
          <a:p>
            <a:pPr lvl="1"/>
            <a:r>
              <a:rPr lang="en-US" dirty="0" smtClean="0"/>
              <a:t>Tripped LV/HV in MPC-EX, 20% increase in bias current, MPC was off.</a:t>
            </a:r>
          </a:p>
          <a:p>
            <a:r>
              <a:rPr lang="en-US" dirty="0" smtClean="0"/>
              <a:t>Store 19050, May 11  - Pre-fire    111x111</a:t>
            </a:r>
          </a:p>
          <a:p>
            <a:pPr lvl="1"/>
            <a:r>
              <a:rPr lang="en-US" dirty="0" smtClean="0"/>
              <a:t>MPC South mostly gone, MPC North damaged</a:t>
            </a:r>
            <a:endParaRPr lang="en-US" dirty="0"/>
          </a:p>
          <a:p>
            <a:r>
              <a:rPr lang="en-US" dirty="0" smtClean="0"/>
              <a:t>Store 19116, May 28  - Pre-fire   12x12 store</a:t>
            </a:r>
          </a:p>
          <a:p>
            <a:pPr lvl="1"/>
            <a:r>
              <a:rPr lang="en-US" dirty="0" smtClean="0"/>
              <a:t>No additional damage</a:t>
            </a:r>
          </a:p>
          <a:p>
            <a:r>
              <a:rPr lang="en-US" dirty="0" smtClean="0"/>
              <a:t>Store 19118, May 28  - Pre-fire    111x111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additional </a:t>
            </a:r>
            <a:r>
              <a:rPr lang="en-US" dirty="0" smtClean="0"/>
              <a:t>damage</a:t>
            </a:r>
          </a:p>
          <a:p>
            <a:r>
              <a:rPr lang="en-US" dirty="0" smtClean="0"/>
              <a:t>Store 19134, June 1    - Pre-fire    111x111</a:t>
            </a:r>
          </a:p>
          <a:p>
            <a:pPr lvl="1"/>
            <a:r>
              <a:rPr lang="en-US" dirty="0" smtClean="0"/>
              <a:t>Killed remaining MPC both sides</a:t>
            </a:r>
          </a:p>
          <a:p>
            <a:r>
              <a:rPr lang="en-US" dirty="0" smtClean="0"/>
              <a:t>Store 19139, June 2	   - ???	</a:t>
            </a:r>
          </a:p>
          <a:p>
            <a:pPr lvl="1"/>
            <a:r>
              <a:rPr lang="en-US" dirty="0" smtClean="0"/>
              <a:t>Tripped 3 out of 4 MPC-EX LV modules and all HV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40351" y="6493264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Matin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L. Purschke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67" y="3224167"/>
            <a:ext cx="4988834" cy="28718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4343401" y="1600200"/>
            <a:ext cx="1676399" cy="30598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343402" y="4591050"/>
            <a:ext cx="1676398" cy="1850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phenix.bnl.gov/WWW/INTEGRTN/ME&amp;Integration/MPC/MPC%20S%20Install%20Photos/DSCN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3" y="1600200"/>
            <a:ext cx="3987798" cy="29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5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020762"/>
          </a:xfrm>
        </p:spPr>
        <p:txBody>
          <a:bodyPr/>
          <a:lstStyle/>
          <a:p>
            <a:r>
              <a:rPr lang="en-US" dirty="0" smtClean="0"/>
              <a:t>MPC Damage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655" y="2621486"/>
            <a:ext cx="9066551" cy="1990351"/>
            <a:chOff x="194233" y="2271111"/>
            <a:chExt cx="8669351" cy="1964714"/>
          </a:xfrm>
        </p:grpSpPr>
        <p:pic>
          <p:nvPicPr>
            <p:cNvPr id="4" name="Picture 3" descr="MPCMON_2_433290_cr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33" y="2286001"/>
              <a:ext cx="2166471" cy="1949824"/>
            </a:xfrm>
            <a:prstGeom prst="rect">
              <a:avLst/>
            </a:prstGeom>
          </p:spPr>
        </p:pic>
        <p:pic>
          <p:nvPicPr>
            <p:cNvPr id="5" name="Picture 4" descr="MPCMON_2_435368_cro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704" y="2271111"/>
              <a:ext cx="2166471" cy="1949824"/>
            </a:xfrm>
            <a:prstGeom prst="rect">
              <a:avLst/>
            </a:prstGeom>
          </p:spPr>
        </p:pic>
        <p:pic>
          <p:nvPicPr>
            <p:cNvPr id="6" name="Picture 5" descr="MPCMON_2_435818_cro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642" y="2271111"/>
              <a:ext cx="2166471" cy="1949824"/>
            </a:xfrm>
            <a:prstGeom prst="rect">
              <a:avLst/>
            </a:prstGeom>
          </p:spPr>
        </p:pic>
        <p:pic>
          <p:nvPicPr>
            <p:cNvPr id="7" name="Picture 6" descr="MPCMON_2_435826_cr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13" y="2286001"/>
              <a:ext cx="2166471" cy="194982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22745" y="4671750"/>
            <a:ext cx="9174349" cy="1927103"/>
            <a:chOff x="-521518" y="5206952"/>
            <a:chExt cx="9996268" cy="2298166"/>
          </a:xfrm>
        </p:grpSpPr>
        <p:pic>
          <p:nvPicPr>
            <p:cNvPr id="8" name="Picture 7" descr="MPCMON_4_433290_cro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1518" y="5206952"/>
              <a:ext cx="2553518" cy="2298166"/>
            </a:xfrm>
            <a:prstGeom prst="rect">
              <a:avLst/>
            </a:prstGeom>
          </p:spPr>
        </p:pic>
        <p:pic>
          <p:nvPicPr>
            <p:cNvPr id="9" name="Picture 8" descr="MPCMON_4_435368_crop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5206952"/>
              <a:ext cx="2553518" cy="2298166"/>
            </a:xfrm>
            <a:prstGeom prst="rect">
              <a:avLst/>
            </a:prstGeom>
          </p:spPr>
        </p:pic>
        <p:pic>
          <p:nvPicPr>
            <p:cNvPr id="10" name="Picture 9" descr="MPCMON_4_435818_crop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902" y="5206952"/>
              <a:ext cx="2553518" cy="2298166"/>
            </a:xfrm>
            <a:prstGeom prst="rect">
              <a:avLst/>
            </a:prstGeom>
          </p:spPr>
        </p:pic>
        <p:pic>
          <p:nvPicPr>
            <p:cNvPr id="11" name="Picture 10" descr="MPCMON_4_435826_crop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32" y="5206952"/>
              <a:ext cx="2553518" cy="229816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454655" y="1448632"/>
            <a:ext cx="16768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19050</a:t>
            </a:r>
          </a:p>
          <a:p>
            <a:pPr algn="ctr"/>
            <a:r>
              <a:rPr lang="en-US" dirty="0" smtClean="0"/>
              <a:t>May 11</a:t>
            </a:r>
          </a:p>
          <a:p>
            <a:pPr algn="ctr"/>
            <a:r>
              <a:rPr lang="en-US" dirty="0" smtClean="0"/>
              <a:t>Damaged South</a:t>
            </a:r>
          </a:p>
          <a:p>
            <a:pPr algn="ctr"/>
            <a:r>
              <a:rPr lang="en-US" dirty="0" smtClean="0"/>
              <a:t>Impacted North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88056" y="1448632"/>
            <a:ext cx="18511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19116/18</a:t>
            </a:r>
          </a:p>
          <a:p>
            <a:pPr algn="ctr"/>
            <a:r>
              <a:rPr lang="en-US" dirty="0" smtClean="0"/>
              <a:t>May 28</a:t>
            </a:r>
          </a:p>
          <a:p>
            <a:pPr algn="ctr"/>
            <a:r>
              <a:rPr lang="en-US" dirty="0" smtClean="0"/>
              <a:t>We got lucky</a:t>
            </a:r>
          </a:p>
          <a:p>
            <a:pPr algn="ctr"/>
            <a:r>
              <a:rPr lang="en-US" dirty="0" smtClean="0"/>
              <a:t>No </a:t>
            </a:r>
            <a:r>
              <a:rPr lang="en-US" dirty="0" err="1" smtClean="0"/>
              <a:t>addt’l</a:t>
            </a:r>
            <a:r>
              <a:rPr lang="en-US" dirty="0" smtClean="0"/>
              <a:t> damage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59242" y="1448632"/>
            <a:ext cx="15656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19134</a:t>
            </a:r>
          </a:p>
          <a:p>
            <a:pPr algn="ctr"/>
            <a:r>
              <a:rPr lang="en-US" dirty="0" smtClean="0"/>
              <a:t>June 1</a:t>
            </a:r>
          </a:p>
          <a:p>
            <a:pPr algn="ctr"/>
            <a:r>
              <a:rPr lang="en-US" dirty="0" smtClean="0"/>
              <a:t>The end of the </a:t>
            </a:r>
            <a:br>
              <a:rPr lang="en-US" dirty="0" smtClean="0"/>
            </a:br>
            <a:r>
              <a:rPr lang="en-US" dirty="0" smtClean="0"/>
              <a:t>MPC in Run 15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38163" y="3419522"/>
            <a:ext cx="11819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South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1141" y="5294604"/>
            <a:ext cx="118393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North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615" y="1422734"/>
            <a:ext cx="68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40351" y="6493264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Matin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L. Purschke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8600" y="1752600"/>
            <a:ext cx="8458200" cy="39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8600" y="2029063"/>
            <a:ext cx="8458200" cy="39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A08B-D126-49C8-AAD3-512D9C536B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4B50-08D5-463E-B04E-31BC62AE6409}" type="datetime1">
              <a:rPr lang="en-US" smtClean="0"/>
              <a:pPr/>
              <a:t>7/26/2015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Boose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D737-48EA-4846-8419-520C51415CF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685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</a:rPr>
              <a:t>MPC Preamp Failures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259" y="1925302"/>
            <a:ext cx="5448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Built JFET “stress test” jig.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Testing </a:t>
            </a:r>
            <a:r>
              <a:rPr lang="en-US" dirty="0">
                <a:latin typeface="Arial" panose="020B0604020202020204" pitchFamily="34" charset="0"/>
              </a:rPr>
              <a:t>confirms that the published “absolute max” gate current of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10mA</a:t>
            </a:r>
            <a:r>
              <a:rPr lang="en-US" dirty="0">
                <a:latin typeface="Arial" panose="020B0604020202020204" pitchFamily="34" charset="0"/>
              </a:rPr>
              <a:t> holds true even for very short current pulses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Assuming normal operation of the APD this corresponds to roughly 0.5mW of optical power seen by the APD.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Next we will test some possible protection circuits.  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259" y="1341099"/>
            <a:ext cx="21603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</a:rPr>
              <a:t>Update:</a:t>
            </a:r>
            <a:endParaRPr lang="en-US" sz="2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C:\Boose\PHENIX Protection\JFET stress 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30648"/>
            <a:ext cx="2476500" cy="24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55644</TotalTime>
  <Words>1591</Words>
  <Application>Microsoft Office PowerPoint</Application>
  <PresentationFormat>On-screen Show (4:3)</PresentationFormat>
  <Paragraphs>517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Wingdings</vt:lpstr>
      <vt:lpstr>SimSun</vt:lpstr>
      <vt:lpstr>Copperplate31ab</vt:lpstr>
      <vt:lpstr>Gabriola</vt:lpstr>
      <vt:lpstr>Comic Sans MS</vt:lpstr>
      <vt:lpstr>ＭＳ Ｐゴシック</vt:lpstr>
      <vt:lpstr>Calibri</vt:lpstr>
      <vt:lpstr>Symbol</vt:lpstr>
      <vt:lpstr>Arial Unicode MS</vt:lpstr>
      <vt:lpstr>Times New Roman</vt:lpstr>
      <vt:lpstr>Office Theme</vt:lpstr>
      <vt:lpstr>PHENIX Run-15</vt:lpstr>
      <vt:lpstr>Run-15 BUP</vt:lpstr>
      <vt:lpstr>p+p Luminosity and FoM Goals</vt:lpstr>
      <vt:lpstr>p+Au Luminosity and FoM Goals</vt:lpstr>
      <vt:lpstr>p+Al Luminosity and FoM Goals</vt:lpstr>
      <vt:lpstr>Yellow Pre-fires, etc.</vt:lpstr>
      <vt:lpstr>MPC</vt:lpstr>
      <vt:lpstr>MPC Damage</vt:lpstr>
      <vt:lpstr>PowerPoint Presentation</vt:lpstr>
      <vt:lpstr>MPC Repair and Modification</vt:lpstr>
      <vt:lpstr>The MPC-EX Detector</vt:lpstr>
      <vt:lpstr>MPC-EX in Run 15</vt:lpstr>
      <vt:lpstr>PowerPoint Presentation</vt:lpstr>
      <vt:lpstr>Refurbished F/VTX</vt:lpstr>
      <vt:lpstr>FVTX Multiplicity Trigger</vt:lpstr>
      <vt:lpstr>FVTX Multiplicity Trigger</vt:lpstr>
      <vt:lpstr>Run15 Integrated FVTX Trigger</vt:lpstr>
      <vt:lpstr>ZDC_N&amp;FVTX_HighMult Trigger</vt:lpstr>
      <vt:lpstr>FVTX Multiplicity Trigger</vt:lpstr>
      <vt:lpstr>Silicon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Polarimeter</vt:lpstr>
      <vt:lpstr>Dedicated runs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Run-15 Preparations</dc:title>
  <dc:creator>Douglas Fields</dc:creator>
  <cp:lastModifiedBy>Douglas Fields</cp:lastModifiedBy>
  <cp:revision>130</cp:revision>
  <dcterms:created xsi:type="dcterms:W3CDTF">2014-12-08T21:37:25Z</dcterms:created>
  <dcterms:modified xsi:type="dcterms:W3CDTF">2015-07-27T04:38:57Z</dcterms:modified>
</cp:coreProperties>
</file>