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48" r:id="rId1"/>
  </p:sldMasterIdLst>
  <p:notesMasterIdLst>
    <p:notesMasterId r:id="rId41"/>
  </p:notesMasterIdLst>
  <p:handoutMasterIdLst>
    <p:handoutMasterId r:id="rId42"/>
  </p:handoutMasterIdLst>
  <p:sldIdLst>
    <p:sldId id="729" r:id="rId2"/>
    <p:sldId id="771" r:id="rId3"/>
    <p:sldId id="817" r:id="rId4"/>
    <p:sldId id="765" r:id="rId5"/>
    <p:sldId id="814" r:id="rId6"/>
    <p:sldId id="818" r:id="rId7"/>
    <p:sldId id="755" r:id="rId8"/>
    <p:sldId id="784" r:id="rId9"/>
    <p:sldId id="828" r:id="rId10"/>
    <p:sldId id="753" r:id="rId11"/>
    <p:sldId id="787" r:id="rId12"/>
    <p:sldId id="829" r:id="rId13"/>
    <p:sldId id="788" r:id="rId14"/>
    <p:sldId id="748" r:id="rId15"/>
    <p:sldId id="789" r:id="rId16"/>
    <p:sldId id="831" r:id="rId17"/>
    <p:sldId id="790" r:id="rId18"/>
    <p:sldId id="791" r:id="rId19"/>
    <p:sldId id="819" r:id="rId20"/>
    <p:sldId id="825" r:id="rId21"/>
    <p:sldId id="807" r:id="rId22"/>
    <p:sldId id="827" r:id="rId23"/>
    <p:sldId id="792" r:id="rId24"/>
    <p:sldId id="826" r:id="rId25"/>
    <p:sldId id="783" r:id="rId26"/>
    <p:sldId id="824" r:id="rId27"/>
    <p:sldId id="778" r:id="rId28"/>
    <p:sldId id="775" r:id="rId29"/>
    <p:sldId id="776" r:id="rId30"/>
    <p:sldId id="777" r:id="rId31"/>
    <p:sldId id="822" r:id="rId32"/>
    <p:sldId id="835" r:id="rId33"/>
    <p:sldId id="797" r:id="rId34"/>
    <p:sldId id="781" r:id="rId35"/>
    <p:sldId id="782" r:id="rId36"/>
    <p:sldId id="840" r:id="rId37"/>
    <p:sldId id="820" r:id="rId38"/>
    <p:sldId id="821" r:id="rId39"/>
    <p:sldId id="839" r:id="rId40"/>
  </p:sldIdLst>
  <p:sldSz cx="9144000" cy="6858000" type="letter"/>
  <p:notesSz cx="6985000" cy="9283700"/>
  <p:kinsoku lang="ja-JP" invalStChars="、。，．・：；？！゛゜ヽヾゝゞ々ー’”）〕］｝〉》」』】°‰′″℃￠％ぁぃぅぇぉっゃゅょゎァィゥェォッャュョヮヵヶ!%),.:;?]}｡｣､･ｧｨｩｪｫｬｭｮｯｰﾞﾟ" invalEndChars="‘“（〔［｛〈《「『【￥＄$([\{｢￡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9933"/>
    <a:srgbClr val="FFCC00"/>
    <a:srgbClr val="FF6600"/>
    <a:srgbClr val="FF0000"/>
    <a:srgbClr val="006600"/>
    <a:srgbClr val="339966"/>
    <a:srgbClr val="00CC66"/>
    <a:srgbClr val="CC0000"/>
    <a:srgbClr val="003399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981" autoAdjust="0"/>
    <p:restoredTop sz="95468" autoAdjust="0"/>
  </p:normalViewPr>
  <p:slideViewPr>
    <p:cSldViewPr>
      <p:cViewPr>
        <p:scale>
          <a:sx n="125" d="100"/>
          <a:sy n="125" d="100"/>
        </p:scale>
        <p:origin x="-704" y="10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heme" Target="theme/theme1.xml"/><Relationship Id="rId47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notesMaster" Target="notesMasters/notesMaster1.xml"/><Relationship Id="rId42" Type="http://schemas.openxmlformats.org/officeDocument/2006/relationships/handoutMaster" Target="handoutMasters/handoutMaster1.xml"/><Relationship Id="rId43" Type="http://schemas.openxmlformats.org/officeDocument/2006/relationships/printerSettings" Target="printerSettings/printerSettings1.bin"/><Relationship Id="rId44" Type="http://schemas.openxmlformats.org/officeDocument/2006/relationships/presProps" Target="presProps.xml"/><Relationship Id="rId45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Relationship Id="rId2" Type="http://schemas.openxmlformats.org/officeDocument/2006/relationships/image" Target="../media/image4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862124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027113" y="547688"/>
            <a:ext cx="4932362" cy="3700462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51" name="Rectangle 3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0727" y="4410065"/>
            <a:ext cx="5123546" cy="417674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1983" tIns="45185" rIns="91983" bIns="4518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0"/>
            <a:r>
              <a:rPr lang="en-US" noProof="0" smtClean="0"/>
              <a:t>Second level</a:t>
            </a:r>
          </a:p>
          <a:p>
            <a:pPr lvl="0"/>
            <a:r>
              <a:rPr lang="en-US" noProof="0" smtClean="0"/>
              <a:t>Third level</a:t>
            </a:r>
          </a:p>
          <a:p>
            <a:pPr lvl="0"/>
            <a:r>
              <a:rPr lang="en-US" noProof="0" smtClean="0"/>
              <a:t>Fourth level</a:t>
            </a:r>
          </a:p>
          <a:p>
            <a:pPr lvl="0"/>
            <a:r>
              <a:rPr lang="en-US" noProof="0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5367310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742950" indent="-28575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11430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6002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20574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956051" y="8818564"/>
            <a:ext cx="3027363" cy="463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7" tIns="45719" rIns="91437" bIns="45719"/>
          <a:lstStyle>
            <a:lvl1pPr eaLnBrk="0" hangingPunct="0"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32" indent="-285743" eaLnBrk="0" hangingPunct="0"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2972" indent="-228594" eaLnBrk="0" hangingPunct="0"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161" indent="-228594" eaLnBrk="0" hangingPunct="0"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350" indent="-228594" eaLnBrk="0" hangingPunct="0"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539" indent="-228594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728" indent="-228594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8916" indent="-228594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106" indent="-228594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ED66B4E0-99B2-418D-A518-3D228D3A2C83}" type="slidenum">
              <a:rPr lang="en-US" altLang="zh-CN" sz="1200">
                <a:latin typeface="Helvetica" charset="0"/>
              </a:rPr>
              <a:pPr eaLnBrk="1" hangingPunct="1"/>
              <a:t>1</a:t>
            </a:fld>
            <a:endParaRPr lang="en-US" altLang="zh-CN" sz="1200">
              <a:latin typeface="Helvetica" charset="0"/>
            </a:endParaRPr>
          </a:p>
        </p:txBody>
      </p:sp>
      <p:sp>
        <p:nvSpPr>
          <p:cNvPr id="9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zh-CN" smtClean="0">
                <a:latin typeface="Times New Roman" pitchFamily="18" charset="0"/>
                <a:ea typeface="ＭＳ Ｐゴシック" pitchFamily="34" charset="-128"/>
              </a:rPr>
              <a:t>30 slides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2530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mtClean="0">
                <a:latin typeface="Times New Roman" pitchFamily="18" charset="0"/>
                <a:ea typeface="ＭＳ Ｐゴシック" pitchFamily="34" charset="-128"/>
              </a:rPr>
              <a:t>Test on 05/07/2014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956051" y="8818564"/>
            <a:ext cx="3027363" cy="463550"/>
          </a:xfrm>
          <a:prstGeom prst="rect">
            <a:avLst/>
          </a:prstGeom>
        </p:spPr>
        <p:txBody>
          <a:bodyPr lIns="91437" tIns="45719" rIns="91437" bIns="45719"/>
          <a:lstStyle/>
          <a:p>
            <a:fld id="{78F1E046-8952-4353-93A3-F33A5EB4E3AB}" type="slidenum">
              <a:rPr lang="en-US" altLang="zh-CN" smtClean="0"/>
              <a:pPr/>
              <a:t>20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716668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956051" y="8818564"/>
            <a:ext cx="3027363" cy="463550"/>
          </a:xfrm>
          <a:prstGeom prst="rect">
            <a:avLst/>
          </a:prstGeom>
        </p:spPr>
        <p:txBody>
          <a:bodyPr lIns="91437" tIns="45719" rIns="91437" bIns="45719"/>
          <a:lstStyle/>
          <a:p>
            <a:fld id="{78F1E046-8952-4353-93A3-F33A5EB4E3AB}" type="slidenum">
              <a:rPr lang="en-US" altLang="zh-CN" smtClean="0"/>
              <a:pPr/>
              <a:t>21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716668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956051" y="8818564"/>
            <a:ext cx="3027363" cy="463550"/>
          </a:xfrm>
          <a:prstGeom prst="rect">
            <a:avLst/>
          </a:prstGeom>
        </p:spPr>
        <p:txBody>
          <a:bodyPr lIns="91437" tIns="45719" rIns="91437" bIns="45719"/>
          <a:lstStyle/>
          <a:p>
            <a:fld id="{78F1E046-8952-4353-93A3-F33A5EB4E3AB}" type="slidenum">
              <a:rPr lang="en-US" altLang="zh-CN" smtClean="0"/>
              <a:pPr/>
              <a:t>22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716668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956051" y="8818564"/>
            <a:ext cx="3027363" cy="463550"/>
          </a:xfrm>
          <a:prstGeom prst="rect">
            <a:avLst/>
          </a:prstGeom>
        </p:spPr>
        <p:txBody>
          <a:bodyPr lIns="91437" tIns="45719" rIns="91437" bIns="45719"/>
          <a:lstStyle/>
          <a:p>
            <a:fld id="{78F1E046-8952-4353-93A3-F33A5EB4E3AB}" type="slidenum">
              <a:rPr lang="en-US" altLang="zh-CN" smtClean="0"/>
              <a:pPr/>
              <a:t>23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7166680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956051" y="8818564"/>
            <a:ext cx="3027363" cy="463550"/>
          </a:xfrm>
          <a:prstGeom prst="rect">
            <a:avLst/>
          </a:prstGeom>
        </p:spPr>
        <p:txBody>
          <a:bodyPr lIns="91437" tIns="45719" rIns="91437" bIns="45719"/>
          <a:lstStyle/>
          <a:p>
            <a:fld id="{78F1E046-8952-4353-93A3-F33A5EB4E3AB}" type="slidenum">
              <a:rPr lang="en-US" altLang="zh-CN" smtClean="0"/>
              <a:pPr/>
              <a:t>24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7166680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956051" y="8818564"/>
            <a:ext cx="3027363" cy="463550"/>
          </a:xfrm>
          <a:prstGeom prst="rect">
            <a:avLst/>
          </a:prstGeom>
        </p:spPr>
        <p:txBody>
          <a:bodyPr lIns="91437" tIns="45719" rIns="91437" bIns="45719"/>
          <a:lstStyle/>
          <a:p>
            <a:fld id="{78F1E046-8952-4353-93A3-F33A5EB4E3AB}" type="slidenum">
              <a:rPr lang="en-US" altLang="zh-CN" smtClean="0"/>
              <a:pPr/>
              <a:t>26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7166680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956051" y="8818564"/>
            <a:ext cx="3027363" cy="463550"/>
          </a:xfrm>
          <a:prstGeom prst="rect">
            <a:avLst/>
          </a:prstGeom>
        </p:spPr>
        <p:txBody>
          <a:bodyPr lIns="91437" tIns="45719" rIns="91437" bIns="45719"/>
          <a:lstStyle/>
          <a:p>
            <a:fld id="{78F1E046-8952-4353-93A3-F33A5EB4E3AB}" type="slidenum">
              <a:rPr lang="en-US" altLang="zh-CN" smtClean="0"/>
              <a:pPr/>
              <a:t>31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7166680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956051" y="8818564"/>
            <a:ext cx="3027363" cy="463550"/>
          </a:xfrm>
          <a:prstGeom prst="rect">
            <a:avLst/>
          </a:prstGeom>
        </p:spPr>
        <p:txBody>
          <a:bodyPr lIns="91437" tIns="45719" rIns="91437" bIns="45719"/>
          <a:lstStyle/>
          <a:p>
            <a:fld id="{78F1E046-8952-4353-93A3-F33A5EB4E3AB}" type="slidenum">
              <a:rPr lang="en-US" altLang="zh-CN" smtClean="0"/>
              <a:pPr/>
              <a:t>32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7166680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956051" y="8818564"/>
            <a:ext cx="3027363" cy="463550"/>
          </a:xfrm>
          <a:prstGeom prst="rect">
            <a:avLst/>
          </a:prstGeom>
        </p:spPr>
        <p:txBody>
          <a:bodyPr lIns="91437" tIns="45719" rIns="91437" bIns="45719"/>
          <a:lstStyle/>
          <a:p>
            <a:fld id="{78F1E046-8952-4353-93A3-F33A5EB4E3AB}" type="slidenum">
              <a:rPr lang="en-US" altLang="zh-CN" smtClean="0"/>
              <a:pPr/>
              <a:t>33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716668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956051" y="8818564"/>
            <a:ext cx="3027363" cy="463550"/>
          </a:xfrm>
          <a:prstGeom prst="rect">
            <a:avLst/>
          </a:prstGeom>
        </p:spPr>
        <p:txBody>
          <a:bodyPr lIns="91437" tIns="45719" rIns="91437" bIns="45719"/>
          <a:lstStyle/>
          <a:p>
            <a:fld id="{78F1E046-8952-4353-93A3-F33A5EB4E3AB}" type="slidenum">
              <a:rPr lang="en-US" altLang="zh-CN" smtClean="0"/>
              <a:pPr/>
              <a:t>5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7166680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956051" y="8818564"/>
            <a:ext cx="3027363" cy="463550"/>
          </a:xfrm>
          <a:prstGeom prst="rect">
            <a:avLst/>
          </a:prstGeom>
        </p:spPr>
        <p:txBody>
          <a:bodyPr lIns="91437" tIns="45719" rIns="91437" bIns="45719"/>
          <a:lstStyle/>
          <a:p>
            <a:fld id="{78F1E046-8952-4353-93A3-F33A5EB4E3AB}" type="slidenum">
              <a:rPr lang="en-US" altLang="zh-CN" smtClean="0"/>
              <a:pPr/>
              <a:t>36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7166680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956051" y="8818564"/>
            <a:ext cx="3027363" cy="463550"/>
          </a:xfrm>
          <a:prstGeom prst="rect">
            <a:avLst/>
          </a:prstGeom>
        </p:spPr>
        <p:txBody>
          <a:bodyPr lIns="91437" tIns="45719" rIns="91437" bIns="45719"/>
          <a:lstStyle/>
          <a:p>
            <a:fld id="{78F1E046-8952-4353-93A3-F33A5EB4E3AB}" type="slidenum">
              <a:rPr lang="en-US" altLang="zh-CN" smtClean="0"/>
              <a:pPr/>
              <a:t>37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7166680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956051" y="8818564"/>
            <a:ext cx="3027363" cy="463550"/>
          </a:xfrm>
          <a:prstGeom prst="rect">
            <a:avLst/>
          </a:prstGeom>
        </p:spPr>
        <p:txBody>
          <a:bodyPr lIns="91437" tIns="45719" rIns="91437" bIns="45719"/>
          <a:lstStyle/>
          <a:p>
            <a:fld id="{78F1E046-8952-4353-93A3-F33A5EB4E3AB}" type="slidenum">
              <a:rPr lang="en-US" altLang="zh-CN" smtClean="0"/>
              <a:pPr/>
              <a:t>38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7166680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956051" y="8818564"/>
            <a:ext cx="3027363" cy="463550"/>
          </a:xfrm>
          <a:prstGeom prst="rect">
            <a:avLst/>
          </a:prstGeom>
        </p:spPr>
        <p:txBody>
          <a:bodyPr lIns="91437" tIns="45719" rIns="91437" bIns="45719"/>
          <a:lstStyle/>
          <a:p>
            <a:fld id="{78F1E046-8952-4353-93A3-F33A5EB4E3AB}" type="slidenum">
              <a:rPr lang="en-US" altLang="zh-CN" smtClean="0"/>
              <a:pPr/>
              <a:t>39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716668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956051" y="8818564"/>
            <a:ext cx="3027363" cy="463550"/>
          </a:xfrm>
          <a:prstGeom prst="rect">
            <a:avLst/>
          </a:prstGeom>
        </p:spPr>
        <p:txBody>
          <a:bodyPr lIns="91437" tIns="45719" rIns="91437" bIns="45719"/>
          <a:lstStyle/>
          <a:p>
            <a:fld id="{78F1E046-8952-4353-93A3-F33A5EB4E3AB}" type="slidenum">
              <a:rPr lang="en-US" altLang="zh-CN" smtClean="0"/>
              <a:pPr/>
              <a:t>7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716668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956051" y="8818564"/>
            <a:ext cx="3027363" cy="463550"/>
          </a:xfrm>
          <a:prstGeom prst="rect">
            <a:avLst/>
          </a:prstGeom>
        </p:spPr>
        <p:txBody>
          <a:bodyPr lIns="91437" tIns="45719" rIns="91437" bIns="45719"/>
          <a:lstStyle/>
          <a:p>
            <a:fld id="{78F1E046-8952-4353-93A3-F33A5EB4E3AB}" type="slidenum">
              <a:rPr lang="en-US" altLang="zh-CN" smtClean="0"/>
              <a:pPr/>
              <a:t>9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716668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956051" y="8818564"/>
            <a:ext cx="3027363" cy="463550"/>
          </a:xfrm>
          <a:prstGeom prst="rect">
            <a:avLst/>
          </a:prstGeom>
        </p:spPr>
        <p:txBody>
          <a:bodyPr lIns="91437" tIns="45719" rIns="91437" bIns="45719"/>
          <a:lstStyle/>
          <a:p>
            <a:fld id="{78F1E046-8952-4353-93A3-F33A5EB4E3AB}" type="slidenum">
              <a:rPr lang="en-US" altLang="zh-CN" smtClean="0"/>
              <a:pPr/>
              <a:t>12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716668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955954" y="8817760"/>
            <a:ext cx="3027466" cy="464346"/>
          </a:xfrm>
          <a:prstGeom prst="rect">
            <a:avLst/>
          </a:prstGeom>
        </p:spPr>
        <p:txBody>
          <a:bodyPr lIns="91561" tIns="45781" rIns="91561" bIns="45781"/>
          <a:lstStyle/>
          <a:p>
            <a:fld id="{78F1E046-8952-4353-93A3-F33A5EB4E3AB}" type="slidenum">
              <a:rPr lang="en-US" altLang="zh-CN" smtClean="0"/>
              <a:pPr/>
              <a:t>14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5102831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955954" y="8817760"/>
            <a:ext cx="3027466" cy="464346"/>
          </a:xfrm>
          <a:prstGeom prst="rect">
            <a:avLst/>
          </a:prstGeom>
        </p:spPr>
        <p:txBody>
          <a:bodyPr lIns="91561" tIns="45781" rIns="91561" bIns="45781"/>
          <a:lstStyle/>
          <a:p>
            <a:fld id="{78F1E046-8952-4353-93A3-F33A5EB4E3AB}" type="slidenum">
              <a:rPr lang="en-US" altLang="zh-CN" smtClean="0"/>
              <a:pPr/>
              <a:t>15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3247613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956051" y="8818564"/>
            <a:ext cx="3027363" cy="463550"/>
          </a:xfrm>
          <a:prstGeom prst="rect">
            <a:avLst/>
          </a:prstGeom>
        </p:spPr>
        <p:txBody>
          <a:bodyPr lIns="91437" tIns="45719" rIns="91437" bIns="45719"/>
          <a:lstStyle/>
          <a:p>
            <a:fld id="{78F1E046-8952-4353-93A3-F33A5EB4E3AB}" type="slidenum">
              <a:rPr lang="en-US" altLang="zh-CN" smtClean="0"/>
              <a:pPr/>
              <a:t>16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716668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955954" y="8817760"/>
            <a:ext cx="3027466" cy="464346"/>
          </a:xfrm>
          <a:prstGeom prst="rect">
            <a:avLst/>
          </a:prstGeom>
        </p:spPr>
        <p:txBody>
          <a:bodyPr lIns="91561" tIns="45781" rIns="91561" bIns="45781"/>
          <a:lstStyle/>
          <a:p>
            <a:fld id="{78F1E046-8952-4353-93A3-F33A5EB4E3AB}" type="slidenum">
              <a:rPr lang="en-US" altLang="zh-CN" smtClean="0"/>
              <a:pPr/>
              <a:t>17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9662066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 bwMode="auto">
          <a:xfrm>
            <a:off x="7315200" y="5867400"/>
            <a:ext cx="1371600" cy="4572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r" eaLnBrk="0" hangingPunct="0">
              <a:defRPr/>
            </a:pPr>
            <a:endParaRPr lang="en-US" dirty="0"/>
          </a:p>
        </p:txBody>
      </p:sp>
      <p:sp>
        <p:nvSpPr>
          <p:cNvPr id="6" name="Rectangle 5"/>
          <p:cNvSpPr/>
          <p:nvPr userDrawn="1"/>
        </p:nvSpPr>
        <p:spPr bwMode="auto">
          <a:xfrm>
            <a:off x="7086600" y="6324600"/>
            <a:ext cx="1524000" cy="533400"/>
          </a:xfrm>
          <a:prstGeom prst="rect">
            <a:avLst/>
          </a:prstGeom>
          <a:noFill/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r" eaLnBrk="0" hangingPunct="0">
              <a:defRPr/>
            </a:pPr>
            <a:endParaRPr lang="en-US" dirty="0"/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6934200" y="6248400"/>
            <a:ext cx="1752600" cy="6096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r" eaLnBrk="0" hangingPunct="0">
              <a:defRPr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4196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28600"/>
            <a:ext cx="8382000" cy="414338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838200"/>
            <a:ext cx="8382000" cy="5562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8"/>
          <p:cNvSpPr txBox="1">
            <a:spLocks noChangeArrowheads="1"/>
          </p:cNvSpPr>
          <p:nvPr userDrawn="1"/>
        </p:nvSpPr>
        <p:spPr bwMode="auto">
          <a:xfrm>
            <a:off x="20125" y="6477000"/>
            <a:ext cx="1981200" cy="381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tabLst>
                <a:tab pos="1714500" algn="r"/>
              </a:tabLst>
              <a:defRPr sz="1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600" b="1" dirty="0" smtClean="0"/>
              <a:t>Wolfram Fischer</a:t>
            </a:r>
            <a:endParaRPr lang="en-US" sz="1600" b="1" dirty="0">
              <a:latin typeface="Times New Roman" pitchFamily="18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28600"/>
            <a:ext cx="8382000" cy="414338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dt" sz="half" idx="10"/>
          </p:nvPr>
        </p:nvSpPr>
        <p:spPr>
          <a:xfrm>
            <a:off x="25577" y="6477000"/>
            <a:ext cx="1752600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Wolfram Fischer</a:t>
            </a:r>
            <a:endParaRPr lang="en-US" dirty="0">
              <a:latin typeface="Times New Roman" pitchFamily="18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rrowheads="1"/>
          </p:cNvSpPr>
          <p:nvPr>
            <p:ph type="dt" sz="half" idx="10"/>
          </p:nvPr>
        </p:nvSpPr>
        <p:spPr>
          <a:xfrm>
            <a:off x="25577" y="6477000"/>
            <a:ext cx="1752600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Wolfram Fischer</a:t>
            </a:r>
            <a:endParaRPr lang="en-US" dirty="0">
              <a:latin typeface="Times New Roman" pitchFamily="18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0" descr="ppt_BG_Title_BNL_blue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0"/>
            <a:ext cx="91821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1371600"/>
            <a:ext cx="7772400" cy="1143000"/>
          </a:xfrm>
          <a:ln>
            <a:noFill/>
          </a:ln>
        </p:spPr>
        <p:txBody>
          <a:bodyPr/>
          <a:lstStyle>
            <a:lvl1pPr algn="l">
              <a:defRPr sz="4000" b="0" baseline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228600" y="3429000"/>
            <a:ext cx="4343400" cy="571500"/>
          </a:xfrm>
        </p:spPr>
        <p:txBody>
          <a:bodyPr/>
          <a:lstStyle>
            <a:lvl1pPr marL="0" indent="0" algn="l"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/>
          </p:nvPr>
        </p:nvSpPr>
        <p:spPr>
          <a:xfrm>
            <a:off x="228600" y="2628900"/>
            <a:ext cx="6286500" cy="685800"/>
          </a:xfrm>
        </p:spPr>
        <p:txBody>
          <a:bodyPr/>
          <a:lstStyle>
            <a:lvl1pPr marL="0" indent="0">
              <a:buNone/>
              <a:defRPr sz="28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6781745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Relationship Id="rId7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228600"/>
            <a:ext cx="8382000" cy="4143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8" tIns="44450" rIns="90488" bIns="4445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2588" y="914400"/>
            <a:ext cx="8382000" cy="5486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pic>
        <p:nvPicPr>
          <p:cNvPr id="2054" name="Picture 7" descr="2000 BNL.gif"/>
          <p:cNvPicPr>
            <a:picLocks noChangeAspect="1"/>
          </p:cNvPicPr>
          <p:nvPr userDrawn="1"/>
        </p:nvPicPr>
        <p:blipFill>
          <a:blip r:embed="rId7"/>
          <a:srcRect/>
          <a:stretch>
            <a:fillRect/>
          </a:stretch>
        </p:blipFill>
        <p:spPr bwMode="auto">
          <a:xfrm>
            <a:off x="7438145" y="6453056"/>
            <a:ext cx="1317625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9"/>
          <p:cNvSpPr txBox="1">
            <a:spLocks noChangeArrowheads="1"/>
          </p:cNvSpPr>
          <p:nvPr userDrawn="1"/>
        </p:nvSpPr>
        <p:spPr bwMode="auto">
          <a:xfrm>
            <a:off x="8610600" y="6477000"/>
            <a:ext cx="45720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dirty="0" smtClean="0"/>
              <a:t> </a:t>
            </a:r>
            <a:fld id="{DEC58EA8-6C47-4982-B136-D0CCA47332B2}" type="slidenum">
              <a:rPr lang="en-US" sz="1400" smtClean="0"/>
              <a:pPr>
                <a:defRPr/>
              </a:pPr>
              <a:t>‹#›</a:t>
            </a:fld>
            <a:r>
              <a:rPr lang="en-US" sz="1400" dirty="0" smtClean="0"/>
              <a:t> </a:t>
            </a:r>
            <a:endParaRPr lang="en-US" sz="1400" dirty="0" smtClean="0">
              <a:latin typeface="Times New Roman" pitchFamily="18" charset="0"/>
            </a:endParaRPr>
          </a:p>
          <a:p>
            <a:pPr>
              <a:defRPr/>
            </a:pPr>
            <a:endParaRPr lang="en-US" sz="1050" dirty="0"/>
          </a:p>
        </p:txBody>
      </p:sp>
      <p:sp>
        <p:nvSpPr>
          <p:cNvPr id="9" name="Date Placeholder 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6200" y="6553200"/>
            <a:ext cx="175260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tabLst>
                <a:tab pos="1714500" algn="r"/>
              </a:tabLst>
              <a:defRPr sz="1000"/>
            </a:lvl1pPr>
          </a:lstStyle>
          <a:p>
            <a:pPr>
              <a:defRPr/>
            </a:pPr>
            <a:r>
              <a:rPr lang="en-US" dirty="0"/>
              <a:t>Wolfram Fischer</a:t>
            </a:r>
            <a:endParaRPr lang="en-US" dirty="0">
              <a:latin typeface="Times New Roman" pitchFamily="18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9pPr>
    </p:titleStyle>
    <p:bodyStyle>
      <a:lvl1pPr marL="284163" indent="-284163" algn="l" rtl="0" eaLnBrk="0" fontAlgn="base" hangingPunct="0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622300" indent="-223838" algn="l" rtl="0" eaLnBrk="0" fontAlgn="base" hangingPunct="0">
        <a:spcBef>
          <a:spcPct val="20000"/>
        </a:spcBef>
        <a:spcAft>
          <a:spcPct val="0"/>
        </a:spcAft>
        <a:defRPr sz="2000">
          <a:solidFill>
            <a:srgbClr val="003399"/>
          </a:solidFill>
          <a:latin typeface="+mn-lt"/>
        </a:defRPr>
      </a:lvl2pPr>
      <a:lvl3pPr marL="965200" indent="-228600" algn="l" rtl="0" eaLnBrk="0" fontAlgn="base" hangingPunct="0">
        <a:spcBef>
          <a:spcPct val="20000"/>
        </a:spcBef>
        <a:spcAft>
          <a:spcPct val="0"/>
        </a:spcAft>
        <a:defRPr>
          <a:solidFill>
            <a:srgbClr val="009900"/>
          </a:solidFill>
          <a:latin typeface="+mn-lt"/>
        </a:defRPr>
      </a:lvl3pPr>
      <a:lvl4pPr marL="1308100" indent="-228600" algn="l" rtl="0" eaLnBrk="0" fontAlgn="base" hangingPunct="0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</a:defRPr>
      </a:lvl4pPr>
      <a:lvl5pPr marL="1651000" indent="-228600" algn="l" rtl="0" eaLnBrk="0" fontAlgn="base" hangingPunct="0">
        <a:spcBef>
          <a:spcPct val="20000"/>
        </a:spcBef>
        <a:spcAft>
          <a:spcPct val="0"/>
        </a:spcAft>
        <a:defRPr sz="1600">
          <a:solidFill>
            <a:schemeClr val="tx1"/>
          </a:solidFill>
          <a:latin typeface="+mn-lt"/>
        </a:defRPr>
      </a:lvl5pPr>
      <a:lvl6pPr marL="2108200" indent="-228600" algn="l" rtl="0" eaLnBrk="0" fontAlgn="base" hangingPunct="0">
        <a:spcBef>
          <a:spcPct val="20000"/>
        </a:spcBef>
        <a:spcAft>
          <a:spcPct val="0"/>
        </a:spcAft>
        <a:defRPr sz="1600">
          <a:solidFill>
            <a:schemeClr val="tx1"/>
          </a:solidFill>
          <a:latin typeface="+mn-lt"/>
        </a:defRPr>
      </a:lvl6pPr>
      <a:lvl7pPr marL="2565400" indent="-228600" algn="l" rtl="0" eaLnBrk="0" fontAlgn="base" hangingPunct="0">
        <a:spcBef>
          <a:spcPct val="20000"/>
        </a:spcBef>
        <a:spcAft>
          <a:spcPct val="0"/>
        </a:spcAft>
        <a:defRPr sz="1600">
          <a:solidFill>
            <a:schemeClr val="tx1"/>
          </a:solidFill>
          <a:latin typeface="+mn-lt"/>
        </a:defRPr>
      </a:lvl7pPr>
      <a:lvl8pPr marL="3022600" indent="-228600" algn="l" rtl="0" eaLnBrk="0" fontAlgn="base" hangingPunct="0">
        <a:spcBef>
          <a:spcPct val="20000"/>
        </a:spcBef>
        <a:spcAft>
          <a:spcPct val="0"/>
        </a:spcAft>
        <a:defRPr sz="1600">
          <a:solidFill>
            <a:schemeClr val="tx1"/>
          </a:solidFill>
          <a:latin typeface="+mn-lt"/>
        </a:defRPr>
      </a:lvl8pPr>
      <a:lvl9pPr marL="3479800" indent="-228600" algn="l" rtl="0" eaLnBrk="0" fontAlgn="base" hangingPunct="0">
        <a:spcBef>
          <a:spcPct val="20000"/>
        </a:spcBef>
        <a:spcAft>
          <a:spcPct val="0"/>
        </a:spcAft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5.png"/><Relationship Id="rId3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4" Type="http://schemas.openxmlformats.org/officeDocument/2006/relationships/image" Target="../media/image19.gif"/><Relationship Id="rId5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1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4" Type="http://schemas.openxmlformats.org/officeDocument/2006/relationships/image" Target="../media/image24.gif"/><Relationship Id="rId5" Type="http://schemas.openxmlformats.org/officeDocument/2006/relationships/image" Target="../media/image25.gif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2.gi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31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4" Type="http://schemas.openxmlformats.org/officeDocument/2006/relationships/image" Target="../media/image33.tiff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4" Type="http://schemas.openxmlformats.org/officeDocument/2006/relationships/image" Target="../media/image35.tiff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6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5" Type="http://schemas.openxmlformats.org/officeDocument/2006/relationships/image" Target="../media/image47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4" Type="http://schemas.openxmlformats.org/officeDocument/2006/relationships/image" Target="../media/image49.jp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52.png"/><Relationship Id="rId5" Type="http://schemas.openxmlformats.org/officeDocument/2006/relationships/image" Target="../media/image53.png"/><Relationship Id="rId6" Type="http://schemas.openxmlformats.org/officeDocument/2006/relationships/image" Target="../media/image54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4" Type="http://schemas.openxmlformats.org/officeDocument/2006/relationships/image" Target="../media/image54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4" Type="http://schemas.openxmlformats.org/officeDocument/2006/relationships/image" Target="../media/image47.png"/><Relationship Id="rId5" Type="http://schemas.openxmlformats.org/officeDocument/2006/relationships/image" Target="../media/image45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9.png"/><Relationship Id="rId3" Type="http://schemas.openxmlformats.org/officeDocument/2006/relationships/image" Target="../media/image4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4" Type="http://schemas.openxmlformats.org/officeDocument/2006/relationships/image" Target="../media/image61.png"/><Relationship Id="rId5" Type="http://schemas.openxmlformats.org/officeDocument/2006/relationships/image" Target="../media/image52.png"/><Relationship Id="rId6" Type="http://schemas.openxmlformats.org/officeDocument/2006/relationships/image" Target="../media/image53.png"/><Relationship Id="rId7" Type="http://schemas.openxmlformats.org/officeDocument/2006/relationships/image" Target="../media/image54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4" Type="http://schemas.openxmlformats.org/officeDocument/2006/relationships/image" Target="../media/image63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4" Type="http://schemas.openxmlformats.org/officeDocument/2006/relationships/image" Target="../media/image65.png"/><Relationship Id="rId5" Type="http://schemas.openxmlformats.org/officeDocument/2006/relationships/image" Target="../media/image66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7.tiff"/><Relationship Id="rId3" Type="http://schemas.openxmlformats.org/officeDocument/2006/relationships/image" Target="../media/image68.tif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4" Type="http://schemas.openxmlformats.org/officeDocument/2006/relationships/image" Target="../media/image71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4" Type="http://schemas.openxmlformats.org/officeDocument/2006/relationships/image" Target="../media/image59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4" Type="http://schemas.openxmlformats.org/officeDocument/2006/relationships/image" Target="../media/image6.jpg"/><Relationship Id="rId5" Type="http://schemas.openxmlformats.org/officeDocument/2006/relationships/oleObject" Target="../embeddings/oleObject1.bin"/><Relationship Id="rId6" Type="http://schemas.openxmlformats.org/officeDocument/2006/relationships/image" Target="../media/image3.emf"/><Relationship Id="rId7" Type="http://schemas.openxmlformats.org/officeDocument/2006/relationships/oleObject" Target="../embeddings/oleObject2.bin"/><Relationship Id="rId8" Type="http://schemas.openxmlformats.org/officeDocument/2006/relationships/image" Target="../media/image4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jpe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13.gif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3"/>
          <p:cNvSpPr>
            <a:spLocks noGrp="1" noChangeArrowheads="1"/>
          </p:cNvSpPr>
          <p:nvPr>
            <p:ph type="body" sz="quarter" idx="10"/>
          </p:nvPr>
        </p:nvSpPr>
        <p:spPr>
          <a:xfrm>
            <a:off x="457200" y="1981200"/>
            <a:ext cx="8305800" cy="1371600"/>
          </a:xfrm>
        </p:spPr>
        <p:txBody>
          <a:bodyPr/>
          <a:lstStyle/>
          <a:p>
            <a:r>
              <a:rPr lang="en-US" sz="1400" b="1" dirty="0" smtClean="0"/>
              <a:t>Team: X</a:t>
            </a:r>
            <a:r>
              <a:rPr lang="en-US" sz="1400" b="1" dirty="0"/>
              <a:t>. Gu, Z. Altinbas, </a:t>
            </a:r>
            <a:r>
              <a:rPr lang="en-US" sz="1400" b="1" dirty="0" smtClean="0"/>
              <a:t>E</a:t>
            </a:r>
            <a:r>
              <a:rPr lang="en-US" sz="1400" b="1" dirty="0"/>
              <a:t>. Bajon, M. Bannon, E. </a:t>
            </a:r>
            <a:r>
              <a:rPr lang="en-US" sz="1400" b="1" dirty="0" smtClean="0"/>
              <a:t>Beebe, </a:t>
            </a:r>
            <a:r>
              <a:rPr lang="en-US" sz="1400" b="1" dirty="0"/>
              <a:t>M. </a:t>
            </a:r>
            <a:r>
              <a:rPr lang="en-US" sz="1400" b="1" dirty="0" smtClean="0"/>
              <a:t>Blaskiewicz, I, Blackler, S</a:t>
            </a:r>
            <a:r>
              <a:rPr lang="en-US" sz="1400" b="1" dirty="0"/>
              <a:t>. </a:t>
            </a:r>
            <a:r>
              <a:rPr lang="en-US" sz="1400" b="1" dirty="0" smtClean="0"/>
              <a:t>Binello, D</a:t>
            </a:r>
            <a:r>
              <a:rPr lang="en-US" sz="1400" b="1" dirty="0"/>
              <a:t>. Bruno, </a:t>
            </a:r>
            <a:r>
              <a:rPr lang="en-US" sz="1400" b="1" dirty="0" smtClean="0"/>
              <a:t>M</a:t>
            </a:r>
            <a:r>
              <a:rPr lang="en-US" sz="1400" b="1" dirty="0"/>
              <a:t>. Costanzo, W.C. Dawson, A.K. Drees, W. Fischer, D.M. Gassner, K. Hamdi, M. Harvey, J. Hock, K. Hock, P</a:t>
            </a:r>
            <a:r>
              <a:rPr lang="en-US" sz="1400" b="1" dirty="0" smtClean="0"/>
              <a:t>. Ingrassia</a:t>
            </a:r>
            <a:r>
              <a:rPr lang="en-US" sz="1400" b="1" dirty="0"/>
              <a:t>, J. Jamilkowski, P. Kankiya, R. </a:t>
            </a:r>
            <a:r>
              <a:rPr lang="en-US" sz="1400" b="1" dirty="0" err="1"/>
              <a:t>Lambiase</a:t>
            </a:r>
            <a:r>
              <a:rPr lang="en-US" sz="1400" b="1" dirty="0"/>
              <a:t>, C. Liu, Y. Luo, M. Mapes, G. Marr, A. Marusic, K. Mernick, C. Mi, J. Mi, M. Minty, R. Michnoff, T.A. Miller, C. Montag, S. Nemesure, W. Ng, M. Okamura, R. H. Olsen, S.R. Plate, A.I. </a:t>
            </a:r>
            <a:r>
              <a:rPr lang="en-US" sz="1400" b="1" dirty="0" err="1"/>
              <a:t>Pikin</a:t>
            </a:r>
            <a:r>
              <a:rPr lang="en-US" sz="1400" b="1" dirty="0"/>
              <a:t>, D. Phillips, D. Raparia, P. J. Rosas, G. Robert-Demolaize T. Samms, P. Sampson, J. </a:t>
            </a:r>
            <a:r>
              <a:rPr lang="en-US" sz="1400" b="1" dirty="0" smtClean="0"/>
              <a:t>Sandberg</a:t>
            </a:r>
            <a:r>
              <a:rPr lang="en-US" sz="1400" b="1" dirty="0"/>
              <a:t>, V. Schoefer</a:t>
            </a:r>
            <a:r>
              <a:rPr lang="en-US" sz="1400" b="1" dirty="0" smtClean="0"/>
              <a:t>, </a:t>
            </a:r>
            <a:r>
              <a:rPr lang="en-US" sz="1400" b="1" dirty="0"/>
              <a:t>T. C. Shrey, </a:t>
            </a:r>
            <a:r>
              <a:rPr lang="en-US" sz="1400" b="1" dirty="0" smtClean="0"/>
              <a:t>A</a:t>
            </a:r>
            <a:r>
              <a:rPr lang="en-US" sz="1400" b="1" dirty="0"/>
              <a:t>. Steszyn, </a:t>
            </a:r>
            <a:r>
              <a:rPr lang="en-US" sz="1400" b="1" dirty="0" smtClean="0"/>
              <a:t>Y</a:t>
            </a:r>
            <a:r>
              <a:rPr lang="en-US" sz="1400" b="1" dirty="0"/>
              <a:t>. Tan, R. </a:t>
            </a:r>
            <a:r>
              <a:rPr lang="en-US" sz="1400" b="1" dirty="0" smtClean="0"/>
              <a:t>Than</a:t>
            </a:r>
            <a:r>
              <a:rPr lang="en-US" sz="1400" b="1" dirty="0"/>
              <a:t>,  C. Theisen</a:t>
            </a:r>
            <a:r>
              <a:rPr lang="en-US" sz="1400" b="1" dirty="0" smtClean="0"/>
              <a:t>, </a:t>
            </a:r>
            <a:r>
              <a:rPr lang="en-US" sz="1400" b="1" dirty="0"/>
              <a:t>P. </a:t>
            </a:r>
            <a:r>
              <a:rPr lang="en-US" sz="1400" b="1" dirty="0" smtClean="0"/>
              <a:t>Thieberger, </a:t>
            </a:r>
            <a:r>
              <a:rPr lang="en-US" sz="1400" b="1" dirty="0"/>
              <a:t>J. Tuozzolo, S.M. White, W. Zhang </a:t>
            </a:r>
            <a:r>
              <a:rPr lang="en-US" sz="1400" b="1" dirty="0" smtClean="0"/>
              <a:t>…</a:t>
            </a:r>
          </a:p>
          <a:p>
            <a:endParaRPr lang="en-US" sz="1400" b="1" dirty="0"/>
          </a:p>
          <a:p>
            <a:r>
              <a:rPr lang="en-US" sz="1400" b="1" dirty="0" smtClean="0"/>
              <a:t>I am sure this is not a complete list, which should include all help from physics, (pulsed) power supply, control, </a:t>
            </a:r>
            <a:r>
              <a:rPr lang="en-US" sz="1400" b="1" dirty="0"/>
              <a:t>instrumentation, </a:t>
            </a:r>
            <a:r>
              <a:rPr lang="en-US" sz="1400" b="1" dirty="0" smtClean="0"/>
              <a:t>vacuum</a:t>
            </a:r>
            <a:r>
              <a:rPr lang="en-US" sz="1400" b="1" dirty="0"/>
              <a:t>, </a:t>
            </a:r>
            <a:r>
              <a:rPr lang="en-US" sz="1400" b="1" dirty="0" err="1" smtClean="0"/>
              <a:t>cryo</a:t>
            </a:r>
            <a:r>
              <a:rPr lang="en-US" sz="1400" b="1" dirty="0" smtClean="0"/>
              <a:t>, electrical, mechanical, EBIS and operation group.</a:t>
            </a:r>
            <a:endParaRPr lang="en-US" sz="1400" dirty="0"/>
          </a:p>
        </p:txBody>
      </p:sp>
      <p:sp>
        <p:nvSpPr>
          <p:cNvPr id="8195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228600" y="762000"/>
            <a:ext cx="8686800" cy="685800"/>
          </a:xfrm>
        </p:spPr>
        <p:txBody>
          <a:bodyPr/>
          <a:lstStyle/>
          <a:p>
            <a:pPr algn="ctr"/>
            <a:r>
              <a:rPr lang="en-US" altLang="zh-CN" sz="3600" dirty="0" smtClean="0"/>
              <a:t>RHIC Electron Lens</a:t>
            </a:r>
            <a:endParaRPr lang="en-US" sz="2400" dirty="0"/>
          </a:p>
        </p:txBody>
      </p:sp>
      <p:sp>
        <p:nvSpPr>
          <p:cNvPr id="8196" name="Text Box 6"/>
          <p:cNvSpPr txBox="1">
            <a:spLocks noChangeArrowheads="1"/>
          </p:cNvSpPr>
          <p:nvPr/>
        </p:nvSpPr>
        <p:spPr bwMode="auto">
          <a:xfrm>
            <a:off x="8229600" y="6205538"/>
            <a:ext cx="609600" cy="9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endParaRPr lang="zh-CN" altLang="en-US" sz="600">
              <a:solidFill>
                <a:schemeClr val="bg2"/>
              </a:solidFill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61437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3"/>
          <p:cNvSpPr>
            <a:spLocks noChangeArrowheads="1"/>
          </p:cNvSpPr>
          <p:nvPr/>
        </p:nvSpPr>
        <p:spPr bwMode="auto">
          <a:xfrm>
            <a:off x="0" y="6525344"/>
            <a:ext cx="9144000" cy="144016"/>
          </a:xfrm>
          <a:prstGeom prst="rect">
            <a:avLst/>
          </a:prstGeom>
          <a:solidFill>
            <a:srgbClr val="FF78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0" y="116632"/>
            <a:ext cx="9144000" cy="461635"/>
          </a:xfrm>
          <a:prstGeom prst="rect">
            <a:avLst/>
          </a:prstGeom>
          <a:solidFill>
            <a:srgbClr val="FF9900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91411" tIns="45705" rIns="91411" bIns="45705">
            <a:spAutoFit/>
          </a:bodyPr>
          <a:lstStyle/>
          <a:p>
            <a:pPr algn="ctr">
              <a:defRPr/>
            </a:pPr>
            <a:r>
              <a:rPr lang="en-US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E-lenses 2013</a:t>
            </a:r>
            <a:endParaRPr lang="en-US" sz="2400" b="1" dirty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104567"/>
            <a:ext cx="8712968" cy="25530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5652120" y="2783324"/>
            <a:ext cx="1240342" cy="303788"/>
          </a:xfrm>
          <a:prstGeom prst="roundRect">
            <a:avLst>
              <a:gd name="adj" fmla="val 15838"/>
            </a:avLst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SOLENOID 1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267744" y="2783324"/>
            <a:ext cx="1240342" cy="303788"/>
          </a:xfrm>
          <a:prstGeom prst="roundRect">
            <a:avLst>
              <a:gd name="adj" fmla="val 15838"/>
            </a:avLst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EBIS Spare 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 flipH="1">
            <a:off x="1835696" y="1055132"/>
            <a:ext cx="1080120" cy="79208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3131840" y="1055132"/>
            <a:ext cx="1152128" cy="72008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6228184" y="1055132"/>
            <a:ext cx="0" cy="72846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2051720" y="685800"/>
            <a:ext cx="21723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Tested With Beam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253315" y="695092"/>
            <a:ext cx="18389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Horizontal Test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24" name="Rectangle 9"/>
          <p:cNvSpPr>
            <a:spLocks noChangeArrowheads="1"/>
          </p:cNvSpPr>
          <p:nvPr/>
        </p:nvSpPr>
        <p:spPr bwMode="auto">
          <a:xfrm>
            <a:off x="327609" y="3620631"/>
            <a:ext cx="3463462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>
              <a:buFont typeface="Arial" pitchFamily="34" charset="0"/>
              <a:buAutoNum type="arabicPeriod"/>
            </a:pPr>
            <a:r>
              <a:rPr lang="en-US" altLang="zh-CN" sz="1400" dirty="0" smtClean="0">
                <a:solidFill>
                  <a:srgbClr val="0000FF"/>
                </a:solidFill>
              </a:rPr>
              <a:t>Warm Solenoids and PS</a:t>
            </a:r>
            <a:endParaRPr lang="en-US" altLang="zh-CN" sz="1400" dirty="0">
              <a:solidFill>
                <a:srgbClr val="0000FF"/>
              </a:solidFill>
            </a:endParaRPr>
          </a:p>
          <a:p>
            <a:pPr marL="342900" indent="-342900">
              <a:buFont typeface="Arial" pitchFamily="34" charset="0"/>
              <a:buAutoNum type="arabicPeriod"/>
            </a:pPr>
            <a:endParaRPr lang="en-US" altLang="zh-CN" sz="1400" dirty="0">
              <a:solidFill>
                <a:srgbClr val="0000FF"/>
              </a:solidFill>
            </a:endParaRPr>
          </a:p>
          <a:p>
            <a:pPr marL="342900" indent="-342900">
              <a:buFont typeface="Arial" pitchFamily="34" charset="0"/>
              <a:buAutoNum type="arabicPeriod"/>
            </a:pPr>
            <a:r>
              <a:rPr lang="en-US" altLang="zh-CN" sz="1400" dirty="0" smtClean="0">
                <a:solidFill>
                  <a:srgbClr val="0000FF"/>
                </a:solidFill>
              </a:rPr>
              <a:t>Magnets and Field measurement</a:t>
            </a:r>
            <a:endParaRPr lang="en-US" altLang="zh-CN" sz="1400" dirty="0">
              <a:solidFill>
                <a:srgbClr val="0000FF"/>
              </a:solidFill>
            </a:endParaRPr>
          </a:p>
          <a:p>
            <a:pPr marL="342900" indent="-342900">
              <a:buFont typeface="Arial" pitchFamily="34" charset="0"/>
              <a:buAutoNum type="arabicPeriod"/>
            </a:pPr>
            <a:endParaRPr lang="en-US" altLang="zh-CN" sz="1400" dirty="0">
              <a:solidFill>
                <a:srgbClr val="0000FF"/>
              </a:solidFill>
            </a:endParaRPr>
          </a:p>
          <a:p>
            <a:pPr marL="342900" indent="-342900">
              <a:buFont typeface="Arial" pitchFamily="34" charset="0"/>
              <a:buAutoNum type="arabicPeriod"/>
            </a:pPr>
            <a:r>
              <a:rPr lang="en-US" altLang="zh-CN" sz="1400" dirty="0" smtClean="0">
                <a:solidFill>
                  <a:srgbClr val="0000FF"/>
                </a:solidFill>
              </a:rPr>
              <a:t>Proton Beam Orbit</a:t>
            </a:r>
          </a:p>
          <a:p>
            <a:pPr marL="342900" indent="-342900">
              <a:buFont typeface="Arial" pitchFamily="34" charset="0"/>
              <a:buAutoNum type="arabicPeriod"/>
            </a:pPr>
            <a:endParaRPr lang="en-US" altLang="zh-CN" sz="1400" dirty="0">
              <a:solidFill>
                <a:srgbClr val="0000FF"/>
              </a:solidFill>
            </a:endParaRPr>
          </a:p>
          <a:p>
            <a:pPr marL="342900" indent="-342900">
              <a:buFont typeface="Arial" pitchFamily="34" charset="0"/>
              <a:buAutoNum type="arabicPeriod"/>
            </a:pPr>
            <a:r>
              <a:rPr lang="en-US" altLang="zh-CN" sz="1400" dirty="0" smtClean="0">
                <a:solidFill>
                  <a:srgbClr val="0000FF"/>
                </a:solidFill>
              </a:rPr>
              <a:t>Lattice</a:t>
            </a:r>
          </a:p>
          <a:p>
            <a:pPr marL="342900" indent="-342900">
              <a:buFont typeface="Arial" pitchFamily="34" charset="0"/>
              <a:buAutoNum type="arabicPeriod"/>
            </a:pPr>
            <a:endParaRPr lang="en-US" altLang="zh-CN" sz="1400" dirty="0">
              <a:solidFill>
                <a:srgbClr val="0000FF"/>
              </a:solidFill>
            </a:endParaRPr>
          </a:p>
          <a:p>
            <a:pPr marL="342900" indent="-342900">
              <a:buFont typeface="Arial" pitchFamily="34" charset="0"/>
              <a:buAutoNum type="arabicPeriod"/>
            </a:pPr>
            <a:r>
              <a:rPr lang="en-US" altLang="zh-CN" sz="1400" dirty="0" smtClean="0">
                <a:solidFill>
                  <a:srgbClr val="0000FF"/>
                </a:solidFill>
              </a:rPr>
              <a:t>HV Power supplies (Blue)</a:t>
            </a:r>
            <a:endParaRPr lang="en-US" altLang="zh-CN" sz="1400" dirty="0">
              <a:solidFill>
                <a:srgbClr val="0000FF"/>
              </a:solidFill>
            </a:endParaRPr>
          </a:p>
          <a:p>
            <a:pPr marL="342900" indent="-342900">
              <a:buFont typeface="Arial" pitchFamily="34" charset="0"/>
              <a:buAutoNum type="arabicPeriod"/>
            </a:pPr>
            <a:endParaRPr lang="en-US" altLang="zh-CN" sz="1400" dirty="0">
              <a:solidFill>
                <a:srgbClr val="0000FF"/>
              </a:solidFill>
            </a:endParaRPr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304800" y="5738336"/>
            <a:ext cx="396240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>
              <a:buFont typeface="Arial" pitchFamily="34" charset="0"/>
              <a:buAutoNum type="arabicPeriod"/>
            </a:pPr>
            <a:r>
              <a:rPr lang="en-US" altLang="zh-CN" sz="1400" dirty="0" smtClean="0">
                <a:solidFill>
                  <a:srgbClr val="FF0000"/>
                </a:solidFill>
              </a:rPr>
              <a:t>Field Measurement (Laser and Crystal)</a:t>
            </a:r>
            <a:endParaRPr lang="en-US" altLang="zh-CN" sz="1400" dirty="0">
              <a:solidFill>
                <a:srgbClr val="FF0000"/>
              </a:solidFill>
            </a:endParaRPr>
          </a:p>
          <a:p>
            <a:pPr marL="342900" indent="-342900">
              <a:buFont typeface="Arial" pitchFamily="34" charset="0"/>
              <a:buAutoNum type="arabicPeriod"/>
            </a:pPr>
            <a:endParaRPr lang="en-US" altLang="zh-CN" sz="1400" dirty="0">
              <a:solidFill>
                <a:srgbClr val="FF0000"/>
              </a:solidFill>
            </a:endParaRPr>
          </a:p>
          <a:p>
            <a:pPr marL="342900" indent="-342900">
              <a:buFont typeface="Arial" pitchFamily="34" charset="0"/>
              <a:buAutoNum type="arabicPeriod"/>
            </a:pPr>
            <a:r>
              <a:rPr lang="en-US" altLang="zh-CN" sz="1400" dirty="0" smtClean="0">
                <a:solidFill>
                  <a:srgbClr val="FF0000"/>
                </a:solidFill>
              </a:rPr>
              <a:t>Collector PS trip</a:t>
            </a:r>
            <a:endParaRPr lang="en-US" altLang="zh-CN" sz="1400" dirty="0">
              <a:solidFill>
                <a:srgbClr val="FF0000"/>
              </a:solidFill>
            </a:endParaRPr>
          </a:p>
        </p:txBody>
      </p:sp>
      <p:pic>
        <p:nvPicPr>
          <p:cNvPr id="64514" name="Picture 2" descr="C:\Users\xgu\AppData\Local\Microsoft\Windows\Temporary Internet Files\Content.Outlook\03NI8HRU\IMAG312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6970" y="3810000"/>
            <a:ext cx="4474200" cy="2522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84514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3"/>
          <p:cNvSpPr>
            <a:spLocks noChangeArrowheads="1"/>
          </p:cNvSpPr>
          <p:nvPr/>
        </p:nvSpPr>
        <p:spPr bwMode="auto">
          <a:xfrm>
            <a:off x="0" y="6525344"/>
            <a:ext cx="9144000" cy="144016"/>
          </a:xfrm>
          <a:prstGeom prst="rect">
            <a:avLst/>
          </a:prstGeom>
          <a:solidFill>
            <a:srgbClr val="FF78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0" y="116632"/>
            <a:ext cx="9144000" cy="461635"/>
          </a:xfrm>
          <a:prstGeom prst="rect">
            <a:avLst/>
          </a:prstGeom>
          <a:solidFill>
            <a:srgbClr val="FF9900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91411" tIns="45705" rIns="91411" bIns="45705">
            <a:spAutoFit/>
          </a:bodyPr>
          <a:lstStyle/>
          <a:p>
            <a:pPr algn="ctr">
              <a:defRPr/>
            </a:pPr>
            <a:r>
              <a:rPr lang="en-US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Parasitic and DC mode</a:t>
            </a:r>
            <a:endParaRPr lang="en-US" sz="2400" b="1" dirty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323528" y="620688"/>
            <a:ext cx="3888432" cy="2736901"/>
            <a:chOff x="323528" y="620688"/>
            <a:chExt cx="3888432" cy="2736901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t="8666" r="1710"/>
            <a:stretch>
              <a:fillRect/>
            </a:stretch>
          </p:blipFill>
          <p:spPr bwMode="auto">
            <a:xfrm>
              <a:off x="323528" y="620688"/>
              <a:ext cx="3888432" cy="27369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" name="Rectangle 1"/>
            <p:cNvSpPr/>
            <p:nvPr/>
          </p:nvSpPr>
          <p:spPr>
            <a:xfrm>
              <a:off x="1115616" y="2329135"/>
              <a:ext cx="2520280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b="1" dirty="0" smtClean="0">
                  <a:solidFill>
                    <a:srgbClr val="0000FF"/>
                  </a:solidFill>
                  <a:latin typeface="Arial" pitchFamily="34" charset="0"/>
                  <a:cs typeface="Arial" pitchFamily="34" charset="0"/>
                </a:rPr>
                <a:t>78k Hz beam = 1A (1014V).</a:t>
              </a:r>
              <a:endParaRPr lang="en-US" sz="1400" dirty="0"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4626422" y="620689"/>
            <a:ext cx="3771299" cy="2664295"/>
            <a:chOff x="4626422" y="620689"/>
            <a:chExt cx="3771299" cy="2664295"/>
          </a:xfrm>
        </p:grpSpPr>
        <p:pic>
          <p:nvPicPr>
            <p:cNvPr id="66562" name="Picture 2" descr="http://www.cadops.bnl.gov/elog/graphics/rhic-pp_2013/Tue_Jul_23_2013_094628_14012.gif"/>
            <p:cNvPicPr>
              <a:picLocks noChangeAspect="1" noChangeArrowheads="1"/>
            </p:cNvPicPr>
            <p:nvPr/>
          </p:nvPicPr>
          <p:blipFill rotWithShape="1">
            <a:blip r:embed="rId3" cstate="print"/>
            <a:srcRect l="3593" t="7829" r="5658" b="12381"/>
            <a:stretch/>
          </p:blipFill>
          <p:spPr bwMode="auto">
            <a:xfrm>
              <a:off x="4626422" y="620689"/>
              <a:ext cx="3771299" cy="2664295"/>
            </a:xfrm>
            <a:prstGeom prst="rect">
              <a:avLst/>
            </a:prstGeom>
            <a:noFill/>
          </p:spPr>
        </p:pic>
        <p:sp>
          <p:nvSpPr>
            <p:cNvPr id="11" name="Rectangle 10"/>
            <p:cNvSpPr/>
            <p:nvPr/>
          </p:nvSpPr>
          <p:spPr>
            <a:xfrm>
              <a:off x="5652120" y="2761183"/>
              <a:ext cx="1944216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b="1" dirty="0" smtClean="0">
                  <a:solidFill>
                    <a:srgbClr val="0000FF"/>
                  </a:solidFill>
                  <a:latin typeface="Arial" pitchFamily="34" charset="0"/>
                  <a:cs typeface="Arial" pitchFamily="34" charset="0"/>
                </a:rPr>
                <a:t>Vacuum in Collector</a:t>
              </a:r>
              <a:endParaRPr lang="en-US" sz="14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" name="Rectangle 2"/>
            <p:cNvSpPr/>
            <p:nvPr/>
          </p:nvSpPr>
          <p:spPr>
            <a:xfrm>
              <a:off x="5724128" y="1268760"/>
              <a:ext cx="1423275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b="1" dirty="0">
                  <a:solidFill>
                    <a:srgbClr val="0000FF"/>
                  </a:solidFill>
                  <a:latin typeface="Arial" pitchFamily="34" charset="0"/>
                  <a:cs typeface="Arial" pitchFamily="34" charset="0"/>
                </a:rPr>
                <a:t>Anode Voltage</a:t>
              </a:r>
            </a:p>
          </p:txBody>
        </p:sp>
        <p:sp>
          <p:nvSpPr>
            <p:cNvPr id="4" name="Rectangle 3"/>
            <p:cNvSpPr/>
            <p:nvPr/>
          </p:nvSpPr>
          <p:spPr>
            <a:xfrm>
              <a:off x="6012160" y="2420888"/>
              <a:ext cx="979755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b="1" dirty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14 hours </a:t>
              </a:r>
              <a:endParaRPr lang="en-US" sz="14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4664873" y="2550095"/>
            <a:ext cx="3674327" cy="3759822"/>
            <a:chOff x="5828681" y="3841303"/>
            <a:chExt cx="3674327" cy="3759822"/>
          </a:xfrm>
        </p:grpSpPr>
        <p:pic>
          <p:nvPicPr>
            <p:cNvPr id="17" name="Picture 6" descr="http://www.cadops.bnl.gov/elog/graphics/rhic-pp_2013/Wed_Jul_24_2013_082347_15397.gif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828681" y="4648797"/>
              <a:ext cx="3674327" cy="2952328"/>
            </a:xfrm>
            <a:prstGeom prst="rect">
              <a:avLst/>
            </a:prstGeom>
            <a:noFill/>
          </p:spPr>
        </p:pic>
        <p:sp>
          <p:nvSpPr>
            <p:cNvPr id="14" name="Rectangle 13"/>
            <p:cNvSpPr/>
            <p:nvPr/>
          </p:nvSpPr>
          <p:spPr>
            <a:xfrm>
              <a:off x="6009557" y="5569495"/>
              <a:ext cx="872098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b="1" dirty="0" smtClean="0">
                  <a:solidFill>
                    <a:srgbClr val="0000FF"/>
                  </a:solidFill>
                  <a:latin typeface="Arial" pitchFamily="34" charset="0"/>
                  <a:cs typeface="Arial" pitchFamily="34" charset="0"/>
                </a:rPr>
                <a:t>Vacuum</a:t>
              </a:r>
              <a:endParaRPr lang="en-US" sz="14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5874268" y="3841303"/>
              <a:ext cx="2082108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b="1" dirty="0" smtClean="0">
                  <a:solidFill>
                    <a:srgbClr val="0000FF"/>
                  </a:solidFill>
                  <a:latin typeface="Arial" pitchFamily="34" charset="0"/>
                  <a:cs typeface="Arial" pitchFamily="34" charset="0"/>
                </a:rPr>
                <a:t>Collector Temperature</a:t>
              </a:r>
              <a:endParaRPr lang="en-US" sz="14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6948264" y="5569495"/>
              <a:ext cx="1029449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b="1" dirty="0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9.5 </a:t>
              </a:r>
              <a:r>
                <a:rPr lang="en-US" sz="1400" b="1" dirty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hours </a:t>
              </a:r>
              <a:endParaRPr lang="en-US" sz="14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323528" y="3501008"/>
            <a:ext cx="3960440" cy="2936188"/>
            <a:chOff x="323528" y="3501008"/>
            <a:chExt cx="3960440" cy="2936188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5" cstate="print"/>
            <a:srcRect t="6340" b="2781"/>
            <a:stretch>
              <a:fillRect/>
            </a:stretch>
          </p:blipFill>
          <p:spPr>
            <a:xfrm>
              <a:off x="323528" y="3501008"/>
              <a:ext cx="3960440" cy="2936188"/>
            </a:xfrm>
            <a:prstGeom prst="rect">
              <a:avLst/>
            </a:prstGeom>
          </p:spPr>
        </p:pic>
        <p:sp>
          <p:nvSpPr>
            <p:cNvPr id="18" name="Rectangle 17"/>
            <p:cNvSpPr/>
            <p:nvPr/>
          </p:nvSpPr>
          <p:spPr>
            <a:xfrm>
              <a:off x="827584" y="5445224"/>
              <a:ext cx="3133678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b="1" dirty="0" smtClean="0">
                  <a:solidFill>
                    <a:srgbClr val="0000FF"/>
                  </a:solidFill>
                  <a:latin typeface="Arial" pitchFamily="34" charset="0"/>
                  <a:cs typeface="Arial" pitchFamily="34" charset="0"/>
                </a:rPr>
                <a:t>DC beam = 1.256 A (6.28V * 0.2A/V)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532970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Number Placeholder 2"/>
          <p:cNvSpPr>
            <a:spLocks noGrp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62CD00C2-1A56-4915-99CF-C8EDD75E905F}" type="slidenum">
              <a:rPr lang="en-US" altLang="zh-CN" sz="1200"/>
              <a:pPr eaLnBrk="1" hangingPunct="1"/>
              <a:t>12</a:t>
            </a:fld>
            <a:endParaRPr lang="en-US" altLang="zh-CN" sz="1200"/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0" y="6525344"/>
            <a:ext cx="9144000" cy="144016"/>
          </a:xfrm>
          <a:prstGeom prst="rect">
            <a:avLst/>
          </a:prstGeom>
          <a:solidFill>
            <a:srgbClr val="FF78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0" y="116632"/>
            <a:ext cx="9144000" cy="461635"/>
          </a:xfrm>
          <a:prstGeom prst="rect">
            <a:avLst/>
          </a:prstGeom>
          <a:solidFill>
            <a:srgbClr val="FF9900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91411" tIns="45705" rIns="91411" bIns="45705">
            <a:spAutoFit/>
          </a:bodyPr>
          <a:lstStyle/>
          <a:p>
            <a:pPr algn="ctr"/>
            <a:r>
              <a:rPr lang="en-US" altLang="zh-CN" b="1" dirty="0">
                <a:solidFill>
                  <a:schemeClr val="tx2"/>
                </a:solidFill>
              </a:rPr>
              <a:t>UPP (2) </a:t>
            </a:r>
            <a:r>
              <a:rPr lang="en-US" altLang="zh-CN" b="1" dirty="0">
                <a:solidFill>
                  <a:srgbClr val="0000FF"/>
                </a:solidFill>
              </a:rPr>
              <a:t>Blue horizontal</a:t>
            </a:r>
            <a:r>
              <a:rPr lang="en-US" altLang="zh-CN" b="1" dirty="0">
                <a:solidFill>
                  <a:schemeClr val="tx2"/>
                </a:solidFill>
              </a:rPr>
              <a:t> - demonstrated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41"/>
          <a:stretch>
            <a:fillRect/>
          </a:stretch>
        </p:blipFill>
        <p:spPr bwMode="auto">
          <a:xfrm>
            <a:off x="0" y="1165225"/>
            <a:ext cx="7467600" cy="5159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7086600" y="2082800"/>
            <a:ext cx="2133600" cy="246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altLang="zh-CN" sz="1400" dirty="0">
                <a:solidFill>
                  <a:srgbClr val="0000FF"/>
                </a:solidFill>
              </a:rPr>
              <a:t>Tolerance </a:t>
            </a:r>
            <a:r>
              <a:rPr lang="en-US" altLang="zh-CN" sz="1400" dirty="0" smtClean="0">
                <a:solidFill>
                  <a:srgbClr val="FF0000"/>
                </a:solidFill>
              </a:rPr>
              <a:t>± 50 </a:t>
            </a:r>
            <a:r>
              <a:rPr lang="en-US" altLang="zh-CN" sz="1400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m</a:t>
            </a:r>
            <a:r>
              <a:rPr lang="en-US" altLang="zh-CN" sz="1400" dirty="0" smtClean="0">
                <a:solidFill>
                  <a:srgbClr val="FF0000"/>
                </a:solidFill>
              </a:rPr>
              <a:t>m</a:t>
            </a:r>
            <a:endParaRPr lang="en-US" altLang="zh-CN" sz="1400" dirty="0">
              <a:solidFill>
                <a:srgbClr val="FF0000"/>
              </a:solidFill>
            </a:endParaRPr>
          </a:p>
          <a:p>
            <a:pPr marL="342900" indent="-342900">
              <a:buFont typeface="+mj-lt"/>
              <a:buAutoNum type="arabicPeriod"/>
            </a:pPr>
            <a:endParaRPr lang="en-US" altLang="zh-CN" sz="1400" dirty="0">
              <a:solidFill>
                <a:srgbClr val="0000FF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altLang="zh-CN" sz="1400" dirty="0">
                <a:solidFill>
                  <a:srgbClr val="0000FF"/>
                </a:solidFill>
              </a:rPr>
              <a:t>Three different fields</a:t>
            </a:r>
          </a:p>
          <a:p>
            <a:pPr marL="342900" indent="-342900">
              <a:buFont typeface="+mj-lt"/>
              <a:buAutoNum type="arabicPeriod"/>
            </a:pPr>
            <a:endParaRPr lang="en-US" altLang="zh-CN" sz="1400" dirty="0">
              <a:solidFill>
                <a:srgbClr val="0000FF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altLang="zh-CN" sz="1400" b="1" dirty="0">
                <a:solidFill>
                  <a:srgbClr val="FF0000"/>
                </a:solidFill>
              </a:rPr>
              <a:t>±1000 </a:t>
            </a:r>
            <a:r>
              <a:rPr lang="en-US" altLang="zh-CN" sz="1400" dirty="0">
                <a:solidFill>
                  <a:srgbClr val="0000FF"/>
                </a:solidFill>
              </a:rPr>
              <a:t>mm good field</a:t>
            </a:r>
          </a:p>
          <a:p>
            <a:pPr marL="342900" indent="-342900">
              <a:buFont typeface="+mj-lt"/>
              <a:buAutoNum type="arabicPeriod"/>
            </a:pPr>
            <a:endParaRPr lang="en-US" altLang="zh-CN" sz="1400" dirty="0">
              <a:solidFill>
                <a:srgbClr val="0000FF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altLang="zh-CN" sz="1400" dirty="0">
                <a:solidFill>
                  <a:srgbClr val="0000FF"/>
                </a:solidFill>
              </a:rPr>
              <a:t>Without correction</a:t>
            </a:r>
          </a:p>
          <a:p>
            <a:pPr marL="342900" indent="-342900">
              <a:buFont typeface="+mj-lt"/>
              <a:buAutoNum type="arabicPeriod"/>
            </a:pPr>
            <a:endParaRPr lang="en-US" altLang="zh-CN" sz="1400" dirty="0">
              <a:solidFill>
                <a:srgbClr val="0000FF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altLang="zh-CN" sz="1400" dirty="0">
                <a:solidFill>
                  <a:srgbClr val="0000FF"/>
                </a:solidFill>
              </a:rPr>
              <a:t>With warm magnets </a:t>
            </a:r>
          </a:p>
        </p:txBody>
      </p:sp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457200" y="762000"/>
            <a:ext cx="82296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zh-CN" sz="1600" b="1" dirty="0" smtClean="0">
                <a:solidFill>
                  <a:srgbClr val="FF0000"/>
                </a:solidFill>
              </a:rPr>
              <a:t>2)   A </a:t>
            </a:r>
            <a:r>
              <a:rPr lang="en-US" altLang="zh-CN" sz="1600" b="1" dirty="0">
                <a:solidFill>
                  <a:srgbClr val="FF0000"/>
                </a:solidFill>
              </a:rPr>
              <a:t>maximum ±50 </a:t>
            </a:r>
            <a:r>
              <a:rPr lang="en-US" altLang="zh-CN" sz="1600" b="1" dirty="0">
                <a:solidFill>
                  <a:srgbClr val="FF0000"/>
                </a:solidFill>
                <a:latin typeface="Symbol" charset="2"/>
                <a:cs typeface="Symbol" charset="2"/>
              </a:rPr>
              <a:t>m</a:t>
            </a:r>
            <a:r>
              <a:rPr lang="en-US" altLang="zh-CN" sz="1600" b="1" dirty="0">
                <a:solidFill>
                  <a:srgbClr val="FF0000"/>
                </a:solidFill>
              </a:rPr>
              <a:t>m </a:t>
            </a:r>
            <a:r>
              <a:rPr lang="en-US" altLang="zh-CN" sz="1600" b="1" dirty="0" smtClean="0">
                <a:solidFill>
                  <a:srgbClr val="FF0000"/>
                </a:solidFill>
              </a:rPr>
              <a:t>deviation </a:t>
            </a:r>
            <a:r>
              <a:rPr lang="en-US" altLang="zh-CN" sz="1600" b="1" dirty="0">
                <a:solidFill>
                  <a:srgbClr val="FF0000"/>
                </a:solidFill>
              </a:rPr>
              <a:t>of the main solenoid field lines </a:t>
            </a:r>
            <a:r>
              <a:rPr lang="en-US" altLang="zh-CN" sz="1600" b="1" dirty="0" smtClean="0">
                <a:solidFill>
                  <a:srgbClr val="FF0000"/>
                </a:solidFill>
              </a:rPr>
              <a:t>within </a:t>
            </a:r>
            <a:r>
              <a:rPr lang="en-US" altLang="zh-CN" sz="1600" b="1" dirty="0">
                <a:solidFill>
                  <a:srgbClr val="FF0000"/>
                </a:solidFill>
              </a:rPr>
              <a:t>±800 mm</a:t>
            </a:r>
            <a:endParaRPr lang="en-US" sz="1600" b="1" dirty="0">
              <a:solidFill>
                <a:srgbClr val="FF0000"/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1524000" y="1145073"/>
            <a:ext cx="0" cy="4569927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6705600" y="1143000"/>
            <a:ext cx="0" cy="4569927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71492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3"/>
          <p:cNvSpPr>
            <a:spLocks noChangeArrowheads="1"/>
          </p:cNvSpPr>
          <p:nvPr/>
        </p:nvSpPr>
        <p:spPr bwMode="auto">
          <a:xfrm>
            <a:off x="0" y="6525344"/>
            <a:ext cx="9144000" cy="144016"/>
          </a:xfrm>
          <a:prstGeom prst="rect">
            <a:avLst/>
          </a:prstGeom>
          <a:solidFill>
            <a:srgbClr val="FF78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0" y="116632"/>
            <a:ext cx="9144000" cy="461635"/>
          </a:xfrm>
          <a:prstGeom prst="rect">
            <a:avLst/>
          </a:prstGeom>
          <a:solidFill>
            <a:srgbClr val="FF9900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91411" tIns="45705" rIns="91411" bIns="45705">
            <a:spAutoFit/>
          </a:bodyPr>
          <a:lstStyle/>
          <a:p>
            <a:pPr algn="ctr">
              <a:defRPr/>
            </a:pPr>
            <a:r>
              <a:rPr lang="en-US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E-lens Warm Magnets &amp; Proton Store</a:t>
            </a:r>
            <a:endParaRPr lang="en-US" sz="2400" b="1" dirty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4" name="Group 17"/>
          <p:cNvGrpSpPr/>
          <p:nvPr/>
        </p:nvGrpSpPr>
        <p:grpSpPr>
          <a:xfrm>
            <a:off x="683568" y="620688"/>
            <a:ext cx="3456384" cy="2448272"/>
            <a:chOff x="683568" y="764704"/>
            <a:chExt cx="3456384" cy="2448272"/>
          </a:xfrm>
        </p:grpSpPr>
        <p:pic>
          <p:nvPicPr>
            <p:cNvPr id="2" name="Picture 2" descr="http://www.cadops.bnl.gov/elog/graphics/rhic-pp_2013/Fri_May_24_2013_090255_8434.gif"/>
            <p:cNvPicPr>
              <a:picLocks noChangeAspect="1" noChangeArrowheads="1"/>
            </p:cNvPicPr>
            <p:nvPr/>
          </p:nvPicPr>
          <p:blipFill>
            <a:blip r:embed="rId2" cstate="print"/>
            <a:srcRect l="3885" t="7317" r="2864" b="9756"/>
            <a:stretch>
              <a:fillRect/>
            </a:stretch>
          </p:blipFill>
          <p:spPr bwMode="auto">
            <a:xfrm>
              <a:off x="683568" y="764704"/>
              <a:ext cx="3456384" cy="2448272"/>
            </a:xfrm>
            <a:prstGeom prst="rect">
              <a:avLst/>
            </a:prstGeom>
            <a:noFill/>
          </p:spPr>
        </p:pic>
        <p:sp>
          <p:nvSpPr>
            <p:cNvPr id="6" name="Rectangle 5"/>
            <p:cNvSpPr/>
            <p:nvPr/>
          </p:nvSpPr>
          <p:spPr>
            <a:xfrm>
              <a:off x="2483768" y="836712"/>
              <a:ext cx="968535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342900" indent="-342900"/>
              <a:r>
                <a:rPr lang="en-US" sz="1200" kern="0" dirty="0" smtClean="0">
                  <a:solidFill>
                    <a:srgbClr val="0000FF"/>
                  </a:solidFill>
                </a:rPr>
                <a:t>ZDC Signal</a:t>
              </a:r>
            </a:p>
          </p:txBody>
        </p:sp>
        <p:sp>
          <p:nvSpPr>
            <p:cNvPr id="7" name="Rectangle 6"/>
            <p:cNvSpPr/>
            <p:nvPr/>
          </p:nvSpPr>
          <p:spPr>
            <a:xfrm>
              <a:off x="899592" y="2420888"/>
              <a:ext cx="1250663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342900" indent="-342900"/>
              <a:r>
                <a:rPr lang="en-US" sz="1200" kern="0" dirty="0" smtClean="0">
                  <a:solidFill>
                    <a:srgbClr val="0000FF"/>
                  </a:solidFill>
                </a:rPr>
                <a:t>E-lens Magnets</a:t>
              </a:r>
            </a:p>
          </p:txBody>
        </p:sp>
      </p:grpSp>
      <p:grpSp>
        <p:nvGrpSpPr>
          <p:cNvPr id="5" name="Group 20"/>
          <p:cNvGrpSpPr/>
          <p:nvPr/>
        </p:nvGrpSpPr>
        <p:grpSpPr>
          <a:xfrm>
            <a:off x="683568" y="3068960"/>
            <a:ext cx="3456384" cy="2520280"/>
            <a:chOff x="683568" y="3717032"/>
            <a:chExt cx="3456384" cy="2520280"/>
          </a:xfrm>
        </p:grpSpPr>
        <p:pic>
          <p:nvPicPr>
            <p:cNvPr id="2054" name="Picture 6" descr="http://www.cadops.bnl.gov/elog/graphics/rhic-pp_2013/Fri_May_24_2013_085638_8070.gif"/>
            <p:cNvPicPr>
              <a:picLocks noChangeAspect="1" noChangeArrowheads="1"/>
            </p:cNvPicPr>
            <p:nvPr/>
          </p:nvPicPr>
          <p:blipFill>
            <a:blip r:embed="rId3" cstate="print"/>
            <a:srcRect l="3872" t="5851" r="3192" b="9071"/>
            <a:stretch>
              <a:fillRect/>
            </a:stretch>
          </p:blipFill>
          <p:spPr bwMode="auto">
            <a:xfrm>
              <a:off x="683568" y="3717032"/>
              <a:ext cx="3456384" cy="2520280"/>
            </a:xfrm>
            <a:prstGeom prst="rect">
              <a:avLst/>
            </a:prstGeom>
            <a:noFill/>
          </p:spPr>
        </p:pic>
        <p:sp>
          <p:nvSpPr>
            <p:cNvPr id="13" name="Rectangle 12"/>
            <p:cNvSpPr/>
            <p:nvPr/>
          </p:nvSpPr>
          <p:spPr>
            <a:xfrm>
              <a:off x="1043608" y="5373216"/>
              <a:ext cx="1250663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342900" indent="-342900"/>
              <a:r>
                <a:rPr lang="en-US" sz="1200" kern="0" dirty="0" smtClean="0">
                  <a:solidFill>
                    <a:srgbClr val="0000FF"/>
                  </a:solidFill>
                </a:rPr>
                <a:t>E-lens Magnets</a:t>
              </a: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971600" y="4005064"/>
              <a:ext cx="518091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342900" indent="-342900"/>
              <a:r>
                <a:rPr lang="en-US" sz="1200" kern="0" dirty="0" smtClean="0">
                  <a:solidFill>
                    <a:srgbClr val="0000FF"/>
                  </a:solidFill>
                </a:rPr>
                <a:t>Orbit</a:t>
              </a:r>
            </a:p>
          </p:txBody>
        </p:sp>
      </p:grpSp>
      <p:grpSp>
        <p:nvGrpSpPr>
          <p:cNvPr id="8" name="Group 18"/>
          <p:cNvGrpSpPr/>
          <p:nvPr/>
        </p:nvGrpSpPr>
        <p:grpSpPr>
          <a:xfrm>
            <a:off x="4644008" y="620688"/>
            <a:ext cx="3600400" cy="2520280"/>
            <a:chOff x="4644008" y="764704"/>
            <a:chExt cx="3600400" cy="2520280"/>
          </a:xfrm>
        </p:grpSpPr>
        <p:pic>
          <p:nvPicPr>
            <p:cNvPr id="3" name="Picture 4" descr="http://www.cadops.bnl.gov/elog/graphics/rhic-pp_2013/Fri_May_24_2013_090003_8235.gif"/>
            <p:cNvPicPr>
              <a:picLocks noChangeAspect="1" noChangeArrowheads="1"/>
            </p:cNvPicPr>
            <p:nvPr/>
          </p:nvPicPr>
          <p:blipFill>
            <a:blip r:embed="rId4" cstate="print"/>
            <a:srcRect l="1896" t="7143" r="3281" b="9524"/>
            <a:stretch>
              <a:fillRect/>
            </a:stretch>
          </p:blipFill>
          <p:spPr bwMode="auto">
            <a:xfrm>
              <a:off x="4644008" y="764704"/>
              <a:ext cx="3600400" cy="2520280"/>
            </a:xfrm>
            <a:prstGeom prst="rect">
              <a:avLst/>
            </a:prstGeom>
            <a:noFill/>
          </p:spPr>
        </p:pic>
        <p:sp>
          <p:nvSpPr>
            <p:cNvPr id="12" name="Rectangle 11"/>
            <p:cNvSpPr/>
            <p:nvPr/>
          </p:nvSpPr>
          <p:spPr>
            <a:xfrm>
              <a:off x="5004048" y="2564904"/>
              <a:ext cx="1250663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342900" indent="-342900"/>
              <a:r>
                <a:rPr lang="en-US" sz="1200" kern="0" dirty="0" smtClean="0">
                  <a:solidFill>
                    <a:srgbClr val="0000FF"/>
                  </a:solidFill>
                </a:rPr>
                <a:t>E-lens Magnets</a:t>
              </a: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6156176" y="1412776"/>
              <a:ext cx="867545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342900" indent="-342900"/>
              <a:r>
                <a:rPr lang="en-US" sz="1200" kern="0" dirty="0" err="1" smtClean="0">
                  <a:solidFill>
                    <a:srgbClr val="0000FF"/>
                  </a:solidFill>
                </a:rPr>
                <a:t>Emittance</a:t>
              </a:r>
              <a:endParaRPr lang="en-US" sz="1200" kern="0" dirty="0" smtClean="0">
                <a:solidFill>
                  <a:srgbClr val="0000FF"/>
                </a:solidFill>
              </a:endParaRPr>
            </a:p>
          </p:txBody>
        </p:sp>
      </p:grpSp>
      <p:grpSp>
        <p:nvGrpSpPr>
          <p:cNvPr id="9" name="Group 19"/>
          <p:cNvGrpSpPr/>
          <p:nvPr/>
        </p:nvGrpSpPr>
        <p:grpSpPr>
          <a:xfrm>
            <a:off x="4716016" y="3140968"/>
            <a:ext cx="3384376" cy="2448272"/>
            <a:chOff x="4716016" y="3645024"/>
            <a:chExt cx="3384376" cy="2448272"/>
          </a:xfrm>
        </p:grpSpPr>
        <p:pic>
          <p:nvPicPr>
            <p:cNvPr id="2056" name="Picture 8" descr="http://www.cadops.bnl.gov/elog/graphics/rhic-pp_2013/Fri_May_24_2013_085856_8176.gif"/>
            <p:cNvPicPr>
              <a:picLocks noChangeAspect="1" noChangeArrowheads="1"/>
            </p:cNvPicPr>
            <p:nvPr/>
          </p:nvPicPr>
          <p:blipFill>
            <a:blip r:embed="rId5" cstate="print"/>
            <a:srcRect l="3846" t="7243" r="5769" b="10668"/>
            <a:stretch>
              <a:fillRect/>
            </a:stretch>
          </p:blipFill>
          <p:spPr bwMode="auto">
            <a:xfrm>
              <a:off x="4716016" y="3645024"/>
              <a:ext cx="3384376" cy="2448272"/>
            </a:xfrm>
            <a:prstGeom prst="rect">
              <a:avLst/>
            </a:prstGeom>
            <a:noFill/>
          </p:spPr>
        </p:pic>
        <p:sp>
          <p:nvSpPr>
            <p:cNvPr id="14" name="Rectangle 13"/>
            <p:cNvSpPr/>
            <p:nvPr/>
          </p:nvSpPr>
          <p:spPr>
            <a:xfrm>
              <a:off x="6012160" y="5373216"/>
              <a:ext cx="1250663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342900" indent="-342900"/>
              <a:r>
                <a:rPr lang="en-US" sz="1200" kern="0" dirty="0" smtClean="0">
                  <a:solidFill>
                    <a:srgbClr val="0000FF"/>
                  </a:solidFill>
                </a:rPr>
                <a:t>E-lens Magnets</a:t>
              </a: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5436096" y="3933056"/>
              <a:ext cx="952505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342900" indent="-342900"/>
              <a:r>
                <a:rPr lang="en-US" sz="1200" kern="0" dirty="0" smtClean="0">
                  <a:solidFill>
                    <a:srgbClr val="0000FF"/>
                  </a:solidFill>
                </a:rPr>
                <a:t>Beam Loss</a:t>
              </a:r>
            </a:p>
          </p:txBody>
        </p:sp>
      </p:grpSp>
      <p:sp>
        <p:nvSpPr>
          <p:cNvPr id="22" name="Rectangle 21"/>
          <p:cNvSpPr/>
          <p:nvPr/>
        </p:nvSpPr>
        <p:spPr>
          <a:xfrm>
            <a:off x="395868" y="5569803"/>
            <a:ext cx="828092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1600" b="1" dirty="0" smtClean="0">
                <a:solidFill>
                  <a:srgbClr val="0000FF"/>
                </a:solidFill>
              </a:rPr>
              <a:t>Some effects on Y-orbit with warm magnets. 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b="1" dirty="0" smtClean="0">
                <a:solidFill>
                  <a:srgbClr val="0000FF"/>
                </a:solidFill>
              </a:rPr>
              <a:t>Didn’t find visible effects on beam with orbit feedback on.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b="1" dirty="0" smtClean="0">
                <a:solidFill>
                  <a:srgbClr val="0000FF"/>
                </a:solidFill>
              </a:rPr>
              <a:t>No effects with tune &amp; orbit feedback with 0.6T solenoid #1 and 3T EBIS spare.</a:t>
            </a:r>
          </a:p>
        </p:txBody>
      </p:sp>
    </p:spTree>
    <p:extLst>
      <p:ext uri="{BB962C8B-B14F-4D97-AF65-F5344CB8AC3E}">
        <p14:creationId xmlns:p14="http://schemas.microsoft.com/office/powerpoint/2010/main" val="8044967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build="allAtOnce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Number Placeholder 2"/>
          <p:cNvSpPr>
            <a:spLocks noGrp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DA88CD7E-2699-4C4E-AC3E-FA10D3795596}" type="slidenum">
              <a:rPr lang="en-US" altLang="zh-CN" sz="1200"/>
              <a:pPr eaLnBrk="1" hangingPunct="1"/>
              <a:t>14</a:t>
            </a:fld>
            <a:endParaRPr lang="en-US" altLang="zh-CN" sz="1200"/>
          </a:p>
        </p:txBody>
      </p:sp>
      <p:pic>
        <p:nvPicPr>
          <p:cNvPr id="12292" name="Picture 3" descr="C:\Users\xgu\AppData\Local\Microsoft\Windows\Temporary Internet Files\Content.Outlook\03NI8HRU\layout5 (2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1" y="3692403"/>
            <a:ext cx="8472636" cy="2579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3" name="Rectangle 9"/>
          <p:cNvSpPr>
            <a:spLocks noChangeArrowheads="1"/>
          </p:cNvSpPr>
          <p:nvPr/>
        </p:nvSpPr>
        <p:spPr bwMode="auto">
          <a:xfrm>
            <a:off x="381000" y="914400"/>
            <a:ext cx="4343400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>
              <a:buFont typeface="Arial" pitchFamily="34" charset="0"/>
              <a:buAutoNum type="arabicPeriod"/>
            </a:pPr>
            <a:r>
              <a:rPr lang="en-US" altLang="zh-CN" sz="1400" dirty="0" smtClean="0">
                <a:solidFill>
                  <a:srgbClr val="0000FF"/>
                </a:solidFill>
              </a:rPr>
              <a:t>All Magnets &amp; All PSs (B &amp; Y)</a:t>
            </a:r>
            <a:endParaRPr lang="en-US" altLang="zh-CN" sz="1400" dirty="0">
              <a:solidFill>
                <a:srgbClr val="0000FF"/>
              </a:solidFill>
            </a:endParaRPr>
          </a:p>
          <a:p>
            <a:pPr marL="342900" indent="-342900">
              <a:buFont typeface="Arial" pitchFamily="34" charset="0"/>
              <a:buAutoNum type="arabicPeriod"/>
            </a:pPr>
            <a:endParaRPr lang="en-US" altLang="zh-CN" sz="1400" dirty="0">
              <a:solidFill>
                <a:srgbClr val="0000FF"/>
              </a:solidFill>
            </a:endParaRPr>
          </a:p>
          <a:p>
            <a:pPr marL="342900" indent="-342900">
              <a:buFont typeface="Arial" pitchFamily="34" charset="0"/>
              <a:buAutoNum type="arabicPeriod"/>
            </a:pPr>
            <a:r>
              <a:rPr lang="en-US" altLang="zh-CN" sz="1400" dirty="0" smtClean="0">
                <a:solidFill>
                  <a:srgbClr val="0000FF"/>
                </a:solidFill>
              </a:rPr>
              <a:t>Parasitic with Ion Beam </a:t>
            </a:r>
            <a:endParaRPr lang="en-US" altLang="zh-CN" sz="1400" dirty="0">
              <a:solidFill>
                <a:srgbClr val="0000FF"/>
              </a:solidFill>
            </a:endParaRPr>
          </a:p>
          <a:p>
            <a:pPr marL="342900" indent="-342900">
              <a:buFont typeface="Arial" pitchFamily="34" charset="0"/>
              <a:buAutoNum type="arabicPeriod"/>
            </a:pPr>
            <a:endParaRPr lang="en-US" altLang="zh-CN" sz="1400" dirty="0">
              <a:solidFill>
                <a:srgbClr val="0000FF"/>
              </a:solidFill>
            </a:endParaRPr>
          </a:p>
          <a:p>
            <a:pPr marL="342900" indent="-342900">
              <a:buFont typeface="Arial" pitchFamily="34" charset="0"/>
              <a:buAutoNum type="arabicPeriod"/>
            </a:pPr>
            <a:r>
              <a:rPr lang="en-US" altLang="zh-CN" sz="1400" dirty="0" smtClean="0">
                <a:solidFill>
                  <a:srgbClr val="0000FF"/>
                </a:solidFill>
              </a:rPr>
              <a:t>Alignment (BPMs, </a:t>
            </a:r>
            <a:r>
              <a:rPr lang="en-US" altLang="zh-CN" sz="1400" dirty="0" err="1" smtClean="0">
                <a:solidFill>
                  <a:srgbClr val="0000FF"/>
                </a:solidFill>
              </a:rPr>
              <a:t>eBSD</a:t>
            </a:r>
            <a:r>
              <a:rPr lang="en-US" altLang="zh-CN" sz="1400" dirty="0" smtClean="0">
                <a:solidFill>
                  <a:srgbClr val="0000FF"/>
                </a:solidFill>
              </a:rPr>
              <a:t>, Drift tubes, Lisa)</a:t>
            </a:r>
          </a:p>
          <a:p>
            <a:pPr marL="342900" indent="-342900">
              <a:buFont typeface="Arial" pitchFamily="34" charset="0"/>
              <a:buAutoNum type="arabicPeriod"/>
            </a:pPr>
            <a:endParaRPr lang="en-US" altLang="zh-CN" sz="1400" dirty="0">
              <a:solidFill>
                <a:srgbClr val="0000FF"/>
              </a:solidFill>
            </a:endParaRPr>
          </a:p>
          <a:p>
            <a:pPr marL="342900" indent="-342900">
              <a:buFont typeface="Arial" pitchFamily="34" charset="0"/>
              <a:buAutoNum type="arabicPeriod"/>
            </a:pPr>
            <a:r>
              <a:rPr lang="en-US" sz="1400" dirty="0">
                <a:solidFill>
                  <a:srgbClr val="0000FF"/>
                </a:solidFill>
              </a:rPr>
              <a:t>Synoptic display</a:t>
            </a:r>
          </a:p>
          <a:p>
            <a:pPr marL="342900" indent="-342900">
              <a:buFont typeface="Arial" pitchFamily="34" charset="0"/>
              <a:buAutoNum type="arabicPeriod"/>
            </a:pPr>
            <a:endParaRPr lang="en-US" altLang="zh-CN" sz="1400" dirty="0">
              <a:solidFill>
                <a:srgbClr val="0000FF"/>
              </a:solidFill>
            </a:endParaRPr>
          </a:p>
          <a:p>
            <a:pPr marL="342900" indent="-342900">
              <a:buFont typeface="Arial" pitchFamily="34" charset="0"/>
              <a:buAutoNum type="arabicPeriod"/>
            </a:pPr>
            <a:r>
              <a:rPr lang="en-US" altLang="zh-CN" sz="1400" dirty="0" smtClean="0">
                <a:solidFill>
                  <a:srgbClr val="0000FF"/>
                </a:solidFill>
              </a:rPr>
              <a:t>APEX (BB Instability, tune, </a:t>
            </a:r>
            <a:r>
              <a:rPr lang="en-US" altLang="zh-CN" sz="1400" dirty="0" err="1" smtClean="0">
                <a:solidFill>
                  <a:srgbClr val="0000FF"/>
                </a:solidFill>
              </a:rPr>
              <a:t>emittance</a:t>
            </a:r>
            <a:r>
              <a:rPr lang="en-US" altLang="zh-CN" sz="1400" dirty="0" smtClean="0">
                <a:solidFill>
                  <a:srgbClr val="0000FF"/>
                </a:solidFill>
              </a:rPr>
              <a:t> growth)</a:t>
            </a:r>
          </a:p>
          <a:p>
            <a:pPr marL="342900" indent="-342900">
              <a:buFont typeface="Arial" pitchFamily="34" charset="0"/>
              <a:buAutoNum type="arabicPeriod"/>
            </a:pPr>
            <a:endParaRPr lang="en-US" altLang="zh-CN" sz="1400" dirty="0">
              <a:solidFill>
                <a:srgbClr val="0000FF"/>
              </a:solidFill>
            </a:endParaRPr>
          </a:p>
          <a:p>
            <a:pPr marL="342900" indent="-342900">
              <a:buFont typeface="Arial" pitchFamily="34" charset="0"/>
              <a:buAutoNum type="arabicPeriod"/>
            </a:pPr>
            <a:r>
              <a:rPr lang="en-US" altLang="zh-CN" sz="1400" dirty="0" smtClean="0">
                <a:solidFill>
                  <a:srgbClr val="0000FF"/>
                </a:solidFill>
              </a:rPr>
              <a:t>Documentation</a:t>
            </a:r>
          </a:p>
          <a:p>
            <a:endParaRPr lang="en-US" altLang="zh-CN" sz="1400" dirty="0">
              <a:solidFill>
                <a:srgbClr val="0000FF"/>
              </a:solidFill>
            </a:endParaRP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0" y="116632"/>
            <a:ext cx="9144000" cy="461635"/>
          </a:xfrm>
          <a:prstGeom prst="rect">
            <a:avLst/>
          </a:prstGeom>
          <a:solidFill>
            <a:srgbClr val="FF9900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91411" tIns="45705" rIns="91411" bIns="45705">
            <a:spAutoFit/>
          </a:bodyPr>
          <a:lstStyle/>
          <a:p>
            <a:pPr algn="ctr">
              <a:defRPr/>
            </a:pPr>
            <a:r>
              <a:rPr lang="en-US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E-lenses 2014</a:t>
            </a:r>
            <a:endParaRPr lang="en-US" sz="2400" b="1" dirty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0" y="6525344"/>
            <a:ext cx="9144000" cy="144016"/>
          </a:xfrm>
          <a:prstGeom prst="rect">
            <a:avLst/>
          </a:prstGeom>
          <a:solidFill>
            <a:srgbClr val="FF78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Rectangle 9"/>
          <p:cNvSpPr>
            <a:spLocks noChangeArrowheads="1"/>
          </p:cNvSpPr>
          <p:nvPr/>
        </p:nvSpPr>
        <p:spPr bwMode="auto">
          <a:xfrm>
            <a:off x="5562600" y="966787"/>
            <a:ext cx="3010301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>
              <a:buFont typeface="Arial" pitchFamily="34" charset="0"/>
              <a:buAutoNum type="arabicPeriod"/>
            </a:pPr>
            <a:r>
              <a:rPr lang="en-US" altLang="zh-CN" sz="1400" dirty="0" smtClean="0">
                <a:solidFill>
                  <a:srgbClr val="FF0000"/>
                </a:solidFill>
              </a:rPr>
              <a:t>Parasitic mode and E-cloud</a:t>
            </a:r>
            <a:endParaRPr lang="en-US" altLang="zh-CN" sz="1400" dirty="0">
              <a:solidFill>
                <a:srgbClr val="FF0000"/>
              </a:solidFill>
            </a:endParaRPr>
          </a:p>
          <a:p>
            <a:pPr marL="342900" indent="-342900">
              <a:buFont typeface="Arial" pitchFamily="34" charset="0"/>
              <a:buAutoNum type="arabicPeriod"/>
            </a:pPr>
            <a:endParaRPr lang="en-US" altLang="zh-CN" sz="1400" dirty="0">
              <a:solidFill>
                <a:srgbClr val="FF0000"/>
              </a:solidFill>
            </a:endParaRPr>
          </a:p>
          <a:p>
            <a:pPr marL="342900" indent="-342900">
              <a:buFont typeface="Arial" pitchFamily="34" charset="0"/>
              <a:buAutoNum type="arabicPeriod"/>
            </a:pPr>
            <a:r>
              <a:rPr lang="en-US" altLang="zh-CN" sz="1400" dirty="0" smtClean="0">
                <a:solidFill>
                  <a:srgbClr val="FF0000"/>
                </a:solidFill>
              </a:rPr>
              <a:t>Blue </a:t>
            </a:r>
            <a:r>
              <a:rPr lang="en-US" altLang="zh-CN" sz="1400" dirty="0" err="1" smtClean="0">
                <a:solidFill>
                  <a:srgbClr val="FF0000"/>
                </a:solidFill>
              </a:rPr>
              <a:t>eBSD</a:t>
            </a:r>
            <a:r>
              <a:rPr lang="en-US" altLang="zh-CN" sz="1400" dirty="0" smtClean="0">
                <a:solidFill>
                  <a:srgbClr val="FF0000"/>
                </a:solidFill>
              </a:rPr>
              <a:t> was melted</a:t>
            </a:r>
          </a:p>
          <a:p>
            <a:pPr marL="342900" indent="-342900">
              <a:buFont typeface="Arial" pitchFamily="34" charset="0"/>
              <a:buAutoNum type="arabicPeriod"/>
            </a:pPr>
            <a:endParaRPr lang="en-US" altLang="zh-CN" sz="1400" dirty="0">
              <a:solidFill>
                <a:srgbClr val="FF0000"/>
              </a:solidFill>
            </a:endParaRPr>
          </a:p>
          <a:p>
            <a:pPr marL="342900" indent="-342900">
              <a:buFont typeface="Arial" pitchFamily="34" charset="0"/>
              <a:buAutoNum type="arabicPeriod"/>
            </a:pPr>
            <a:r>
              <a:rPr lang="en-US" altLang="zh-CN" sz="1400" dirty="0" smtClean="0">
                <a:solidFill>
                  <a:srgbClr val="FF0000"/>
                </a:solidFill>
              </a:rPr>
              <a:t>Blue YAG screen</a:t>
            </a:r>
          </a:p>
          <a:p>
            <a:pPr marL="342900" indent="-342900">
              <a:buFont typeface="Arial" pitchFamily="34" charset="0"/>
              <a:buAutoNum type="arabicPeriod"/>
            </a:pPr>
            <a:endParaRPr lang="en-US" altLang="zh-CN" sz="1400" dirty="0">
              <a:solidFill>
                <a:srgbClr val="FF0000"/>
              </a:solidFill>
            </a:endParaRPr>
          </a:p>
          <a:p>
            <a:pPr marL="342900" indent="-342900">
              <a:buFont typeface="Arial" pitchFamily="34" charset="0"/>
              <a:buAutoNum type="arabicPeriod"/>
            </a:pPr>
            <a:r>
              <a:rPr lang="en-US" altLang="zh-CN" sz="1400" dirty="0" smtClean="0">
                <a:solidFill>
                  <a:srgbClr val="FF0000"/>
                </a:solidFill>
              </a:rPr>
              <a:t>Blue BPM2</a:t>
            </a:r>
          </a:p>
          <a:p>
            <a:pPr marL="342900" indent="-342900">
              <a:buFont typeface="Arial" pitchFamily="34" charset="0"/>
              <a:buAutoNum type="arabicPeriod"/>
            </a:pPr>
            <a:endParaRPr lang="en-US" altLang="zh-CN" sz="1400" dirty="0">
              <a:solidFill>
                <a:srgbClr val="FF0000"/>
              </a:solidFill>
            </a:endParaRPr>
          </a:p>
          <a:p>
            <a:pPr marL="342900" indent="-342900">
              <a:buFont typeface="Arial" pitchFamily="34" charset="0"/>
              <a:buAutoNum type="arabicPeriod"/>
            </a:pPr>
            <a:r>
              <a:rPr lang="en-US" altLang="zh-CN" sz="1400" dirty="0" smtClean="0">
                <a:solidFill>
                  <a:srgbClr val="FF0000"/>
                </a:solidFill>
              </a:rPr>
              <a:t>Current between anode and cathode</a:t>
            </a:r>
            <a:endParaRPr lang="en-US" altLang="zh-CN" sz="1400" dirty="0">
              <a:solidFill>
                <a:srgbClr val="FF0000"/>
              </a:solidFill>
            </a:endParaRPr>
          </a:p>
          <a:p>
            <a:pPr marL="342900" indent="-342900">
              <a:buFont typeface="Arial" pitchFamily="34" charset="0"/>
              <a:buAutoNum type="arabicPeriod"/>
            </a:pPr>
            <a:endParaRPr lang="en-US" altLang="zh-CN" sz="1400" dirty="0">
              <a:solidFill>
                <a:srgbClr val="0000FF"/>
              </a:solidFill>
            </a:endParaRPr>
          </a:p>
          <a:p>
            <a:endParaRPr lang="en-US" altLang="zh-CN" sz="14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96299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Number Placeholder 2"/>
          <p:cNvSpPr>
            <a:spLocks noGrp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715E2D53-0F9D-448D-BFCF-62889E5D3C17}" type="slidenum">
              <a:rPr lang="en-US" altLang="zh-CN" sz="1200"/>
              <a:pPr eaLnBrk="1" hangingPunct="1"/>
              <a:t>15</a:t>
            </a:fld>
            <a:endParaRPr lang="en-US" altLang="zh-CN" sz="1200"/>
          </a:p>
        </p:txBody>
      </p:sp>
      <p:pic>
        <p:nvPicPr>
          <p:cNvPr id="31747" name="Picture 4" descr="C:\Users\xgu\Documents\MATLAB\Parasitic_Mode_BY3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3"/>
          <a:stretch>
            <a:fillRect/>
          </a:stretch>
        </p:blipFill>
        <p:spPr bwMode="auto">
          <a:xfrm>
            <a:off x="76201" y="1095844"/>
            <a:ext cx="6400800" cy="4466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37"/>
          <p:cNvSpPr>
            <a:spLocks noChangeArrowheads="1"/>
          </p:cNvSpPr>
          <p:nvPr/>
        </p:nvSpPr>
        <p:spPr bwMode="auto">
          <a:xfrm>
            <a:off x="6324600" y="1211282"/>
            <a:ext cx="2743200" cy="4401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sz="1400" dirty="0">
              <a:solidFill>
                <a:srgbClr val="0000FF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altLang="zh-CN" sz="1400" dirty="0">
                <a:solidFill>
                  <a:srgbClr val="0000FF"/>
                </a:solidFill>
              </a:rPr>
              <a:t>Modulator current </a:t>
            </a:r>
            <a:r>
              <a:rPr lang="en-US" altLang="zh-CN" sz="1400" dirty="0" smtClean="0">
                <a:solidFill>
                  <a:srgbClr val="0000FF"/>
                </a:solidFill>
              </a:rPr>
              <a:t>indicates </a:t>
            </a:r>
            <a:r>
              <a:rPr lang="en-US" altLang="zh-CN" sz="1400" dirty="0">
                <a:solidFill>
                  <a:srgbClr val="0000FF"/>
                </a:solidFill>
              </a:rPr>
              <a:t>78 kHz is running.</a:t>
            </a:r>
          </a:p>
          <a:p>
            <a:pPr marL="342900" indent="-342900">
              <a:buFont typeface="+mj-lt"/>
              <a:buAutoNum type="arabicPeriod"/>
            </a:pPr>
            <a:endParaRPr lang="en-US" altLang="zh-CN" sz="1400" dirty="0">
              <a:solidFill>
                <a:srgbClr val="0000FF"/>
              </a:solidFill>
            </a:endParaRPr>
          </a:p>
          <a:p>
            <a:pPr marL="342900" indent="-342900">
              <a:buFont typeface="+mj-lt"/>
              <a:buAutoNum type="arabicPeriod"/>
            </a:pPr>
            <a:endParaRPr lang="en-US" altLang="zh-CN" sz="1400" dirty="0">
              <a:solidFill>
                <a:srgbClr val="0000FF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altLang="zh-CN" sz="1400" dirty="0">
                <a:solidFill>
                  <a:srgbClr val="0000FF"/>
                </a:solidFill>
              </a:rPr>
              <a:t>Blue and Yellow were running </a:t>
            </a:r>
            <a:r>
              <a:rPr lang="en-US" altLang="zh-CN" sz="1400" b="1" dirty="0">
                <a:solidFill>
                  <a:srgbClr val="FF0000"/>
                </a:solidFill>
              </a:rPr>
              <a:t>78 kHz pulse </a:t>
            </a:r>
            <a:r>
              <a:rPr lang="en-US" altLang="zh-CN" sz="1400" dirty="0">
                <a:solidFill>
                  <a:srgbClr val="0000FF"/>
                </a:solidFill>
              </a:rPr>
              <a:t>mode with </a:t>
            </a:r>
            <a:r>
              <a:rPr lang="en-US" altLang="zh-CN" sz="1400" dirty="0">
                <a:solidFill>
                  <a:srgbClr val="FF0000"/>
                </a:solidFill>
              </a:rPr>
              <a:t>1A</a:t>
            </a:r>
            <a:r>
              <a:rPr lang="en-US" altLang="zh-CN" sz="1400" dirty="0">
                <a:solidFill>
                  <a:srgbClr val="0000FF"/>
                </a:solidFill>
              </a:rPr>
              <a:t> </a:t>
            </a:r>
            <a:r>
              <a:rPr lang="en-US" altLang="zh-CN" sz="1400" b="1" dirty="0" smtClean="0">
                <a:solidFill>
                  <a:srgbClr val="FF0000"/>
                </a:solidFill>
              </a:rPr>
              <a:t>simultaneously</a:t>
            </a:r>
            <a:r>
              <a:rPr lang="en-US" altLang="zh-CN" sz="1400" dirty="0" smtClean="0">
                <a:solidFill>
                  <a:srgbClr val="0000FF"/>
                </a:solidFill>
              </a:rPr>
              <a:t> within </a:t>
            </a:r>
            <a:r>
              <a:rPr lang="en-US" altLang="zh-CN" sz="1400" dirty="0">
                <a:solidFill>
                  <a:srgbClr val="0000FF"/>
                </a:solidFill>
              </a:rPr>
              <a:t>RHIC beam abort gap;</a:t>
            </a:r>
          </a:p>
          <a:p>
            <a:pPr marL="342900" indent="-342900">
              <a:buFont typeface="+mj-lt"/>
              <a:buAutoNum type="arabicPeriod"/>
            </a:pPr>
            <a:endParaRPr lang="en-US" altLang="zh-CN" sz="1400" dirty="0">
              <a:solidFill>
                <a:srgbClr val="FF0000"/>
              </a:solidFill>
            </a:endParaRPr>
          </a:p>
          <a:p>
            <a:pPr marL="342900" indent="-342900">
              <a:buFont typeface="+mj-lt"/>
              <a:buAutoNum type="arabicPeriod"/>
            </a:pPr>
            <a:endParaRPr lang="en-US" altLang="zh-CN" sz="1400" dirty="0">
              <a:solidFill>
                <a:srgbClr val="0000FF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altLang="zh-CN" sz="1400" dirty="0" smtClean="0">
                <a:solidFill>
                  <a:srgbClr val="0000FF"/>
                </a:solidFill>
              </a:rPr>
              <a:t>Parasitic </a:t>
            </a:r>
            <a:r>
              <a:rPr lang="en-US" altLang="zh-CN" sz="1400" dirty="0">
                <a:solidFill>
                  <a:srgbClr val="0000FF"/>
                </a:solidFill>
              </a:rPr>
              <a:t>to RHIC </a:t>
            </a:r>
            <a:r>
              <a:rPr lang="en-US" altLang="zh-CN" sz="1400" dirty="0" smtClean="0">
                <a:solidFill>
                  <a:srgbClr val="0000FF"/>
                </a:solidFill>
              </a:rPr>
              <a:t>beam provides </a:t>
            </a:r>
            <a:r>
              <a:rPr lang="en-US" altLang="zh-CN" sz="1400" dirty="0" smtClean="0">
                <a:solidFill>
                  <a:srgbClr val="FF0000"/>
                </a:solidFill>
              </a:rPr>
              <a:t>more commissioning time</a:t>
            </a:r>
            <a:r>
              <a:rPr lang="en-US" altLang="zh-CN" sz="1400" dirty="0" smtClean="0">
                <a:solidFill>
                  <a:srgbClr val="0000FF"/>
                </a:solidFill>
              </a:rPr>
              <a:t>;</a:t>
            </a:r>
            <a:endParaRPr lang="en-US" altLang="zh-CN" sz="1400" dirty="0">
              <a:solidFill>
                <a:srgbClr val="0000FF"/>
              </a:solidFill>
            </a:endParaRPr>
          </a:p>
          <a:p>
            <a:pPr marL="342900" indent="-342900">
              <a:buFont typeface="+mj-lt"/>
              <a:buAutoNum type="arabicPeriod"/>
            </a:pPr>
            <a:endParaRPr lang="en-US" altLang="zh-CN" sz="1400" dirty="0">
              <a:solidFill>
                <a:srgbClr val="0000FF"/>
              </a:solidFill>
            </a:endParaRPr>
          </a:p>
          <a:p>
            <a:pPr marL="342900" indent="-342900">
              <a:buFont typeface="+mj-lt"/>
              <a:buAutoNum type="arabicPeriod"/>
            </a:pPr>
            <a:endParaRPr lang="en-US" altLang="zh-CN" sz="1400" dirty="0">
              <a:solidFill>
                <a:srgbClr val="0000FF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altLang="zh-CN" sz="1400" dirty="0">
                <a:solidFill>
                  <a:srgbClr val="0000FF"/>
                </a:solidFill>
              </a:rPr>
              <a:t>Blue </a:t>
            </a:r>
            <a:r>
              <a:rPr lang="en-US" altLang="zh-CN" sz="1400" dirty="0" smtClean="0">
                <a:solidFill>
                  <a:srgbClr val="0000FF"/>
                </a:solidFill>
              </a:rPr>
              <a:t>e-lens 78 kHz was </a:t>
            </a:r>
            <a:r>
              <a:rPr lang="en-US" altLang="zh-CN" sz="1400" dirty="0">
                <a:solidFill>
                  <a:srgbClr val="0000FF"/>
                </a:solidFill>
              </a:rPr>
              <a:t>running for 14 hours during </a:t>
            </a:r>
            <a:r>
              <a:rPr lang="en-US" altLang="zh-CN" sz="1400" dirty="0" smtClean="0">
                <a:solidFill>
                  <a:srgbClr val="0000FF"/>
                </a:solidFill>
              </a:rPr>
              <a:t>2013;</a:t>
            </a:r>
            <a:endParaRPr lang="en-US" altLang="zh-CN" sz="1400" dirty="0">
              <a:solidFill>
                <a:srgbClr val="0000FF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667000" y="3962400"/>
            <a:ext cx="146149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sz="1400" b="1" dirty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rgbClr val="0000FF"/>
                </a:solidFill>
                <a:latin typeface="Arial" charset="0"/>
                <a:cs typeface="ＭＳ Ｐゴシック" charset="0"/>
              </a:rPr>
              <a:t>RHIC ion beam </a:t>
            </a:r>
            <a:endParaRPr lang="zh-CN" altLang="en-US" sz="1400" dirty="0">
              <a:ln>
                <a:solidFill>
                  <a:schemeClr val="accent5">
                    <a:lumMod val="50000"/>
                  </a:schemeClr>
                </a:solidFill>
              </a:ln>
              <a:latin typeface="Arial" charset="0"/>
              <a:cs typeface="Arial" charset="0"/>
            </a:endParaRPr>
          </a:p>
        </p:txBody>
      </p:sp>
      <p:sp>
        <p:nvSpPr>
          <p:cNvPr id="31750" name="Rectangle 6"/>
          <p:cNvSpPr>
            <a:spLocks noChangeArrowheads="1"/>
          </p:cNvSpPr>
          <p:nvPr/>
        </p:nvSpPr>
        <p:spPr bwMode="auto">
          <a:xfrm>
            <a:off x="1524000" y="2587625"/>
            <a:ext cx="27320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zh-CN" sz="1400" b="1">
                <a:solidFill>
                  <a:srgbClr val="0000FF"/>
                </a:solidFill>
              </a:rPr>
              <a:t>Blue 78 kHz 1A electron beam</a:t>
            </a:r>
            <a:endParaRPr lang="zh-CN" altLang="en-US" sz="1400">
              <a:ea typeface="SimSun" pitchFamily="2" charset="-122"/>
            </a:endParaRPr>
          </a:p>
        </p:txBody>
      </p:sp>
      <p:sp>
        <p:nvSpPr>
          <p:cNvPr id="31751" name="Rectangle 7"/>
          <p:cNvSpPr>
            <a:spLocks noChangeArrowheads="1"/>
          </p:cNvSpPr>
          <p:nvPr/>
        </p:nvSpPr>
        <p:spPr bwMode="auto">
          <a:xfrm>
            <a:off x="2754313" y="3121025"/>
            <a:ext cx="29019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zh-CN" sz="1400" b="1" dirty="0">
                <a:solidFill>
                  <a:srgbClr val="FF6600"/>
                </a:solidFill>
              </a:rPr>
              <a:t>Yellow 78 kHz 1A electron beam</a:t>
            </a:r>
            <a:endParaRPr lang="zh-CN" altLang="en-US" sz="1400" dirty="0">
              <a:solidFill>
                <a:srgbClr val="FF6600"/>
              </a:solidFill>
              <a:ea typeface="SimSun" pitchFamily="2" charset="-122"/>
            </a:endParaRPr>
          </a:p>
        </p:txBody>
      </p:sp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0" y="116632"/>
            <a:ext cx="9144000" cy="461635"/>
          </a:xfrm>
          <a:prstGeom prst="rect">
            <a:avLst/>
          </a:prstGeom>
          <a:solidFill>
            <a:srgbClr val="FF9900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91411" tIns="45705" rIns="91411" bIns="45705">
            <a:spAutoFit/>
          </a:bodyPr>
          <a:lstStyle/>
          <a:p>
            <a:pPr algn="ctr">
              <a:defRPr/>
            </a:pPr>
            <a:r>
              <a:rPr lang="en-US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E-lenses 2014  -- Parasitic Mode</a:t>
            </a:r>
            <a:endParaRPr lang="en-US" sz="2400" b="1" dirty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0" y="6525344"/>
            <a:ext cx="9144000" cy="144016"/>
          </a:xfrm>
          <a:prstGeom prst="rect">
            <a:avLst/>
          </a:prstGeom>
          <a:solidFill>
            <a:srgbClr val="FF78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930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0" y="6525344"/>
            <a:ext cx="9144000" cy="144016"/>
          </a:xfrm>
          <a:prstGeom prst="rect">
            <a:avLst/>
          </a:prstGeom>
          <a:solidFill>
            <a:srgbClr val="FF78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0" y="116632"/>
            <a:ext cx="9144000" cy="461635"/>
          </a:xfrm>
          <a:prstGeom prst="rect">
            <a:avLst/>
          </a:prstGeom>
          <a:solidFill>
            <a:srgbClr val="FF9900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91411" tIns="45705" rIns="91411" bIns="45705">
            <a:spAutoFit/>
          </a:bodyPr>
          <a:lstStyle/>
          <a:p>
            <a:pPr algn="ctr">
              <a:defRPr/>
            </a:pPr>
            <a:r>
              <a:rPr lang="en-US" altLang="zh-CN" b="1" dirty="0"/>
              <a:t>UPP (4) Blue </a:t>
            </a:r>
            <a:r>
              <a:rPr lang="en-US" altLang="zh-CN" b="1" dirty="0" smtClean="0"/>
              <a:t>Gaussian Profile -- </a:t>
            </a:r>
            <a:r>
              <a:rPr lang="en-US" altLang="zh-CN" b="1" dirty="0" smtClean="0">
                <a:solidFill>
                  <a:schemeClr val="tx2"/>
                </a:solidFill>
              </a:rPr>
              <a:t>demonstrated</a:t>
            </a:r>
            <a:endParaRPr lang="en-US" altLang="zh-CN" b="1" dirty="0">
              <a:solidFill>
                <a:schemeClr val="tx2"/>
              </a:solidFill>
            </a:endParaRPr>
          </a:p>
        </p:txBody>
      </p:sp>
      <p:pic>
        <p:nvPicPr>
          <p:cNvPr id="8" name="Picture 2" descr="C:\Users\xgu\Documents\MATLAB\2014_YAG_Pinhole\Blue_YAG_Profile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45" r="7355"/>
          <a:stretch>
            <a:fillRect/>
          </a:stretch>
        </p:blipFill>
        <p:spPr bwMode="auto">
          <a:xfrm>
            <a:off x="3416300" y="1113388"/>
            <a:ext cx="3321050" cy="2554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 descr="C:\Users\xgu\Documents\MATLAB\2014_YAG_Pinhole\Blue_Pinhole_Profile.t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3" r="7468"/>
          <a:stretch>
            <a:fillRect/>
          </a:stretch>
        </p:blipFill>
        <p:spPr bwMode="auto">
          <a:xfrm>
            <a:off x="3492500" y="3667820"/>
            <a:ext cx="3312326" cy="2549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" descr="C:\Users\xgu\Documents\MATLAB\2014_YAG_Pinhole\Blue_YAG_image.t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991223"/>
            <a:ext cx="3372366" cy="279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6" descr="C:\Users\xgu\Documents\MATLAB\2014_YAG_Pinhole\Blue_Pinhole_image.tif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6" r="6430" b="6600"/>
          <a:stretch/>
        </p:blipFill>
        <p:spPr bwMode="auto">
          <a:xfrm>
            <a:off x="381000" y="3499813"/>
            <a:ext cx="2969912" cy="2655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"/>
          <p:cNvSpPr>
            <a:spLocks noChangeArrowheads="1"/>
          </p:cNvSpPr>
          <p:nvPr/>
        </p:nvSpPr>
        <p:spPr bwMode="auto">
          <a:xfrm>
            <a:off x="457200" y="762000"/>
            <a:ext cx="82296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zh-CN" sz="1600" b="1" dirty="0" smtClean="0">
                <a:solidFill>
                  <a:srgbClr val="FF0000"/>
                </a:solidFill>
              </a:rPr>
              <a:t>4) </a:t>
            </a:r>
            <a:r>
              <a:rPr lang="en-US" altLang="zh-CN" sz="1600" b="1" dirty="0">
                <a:solidFill>
                  <a:srgbClr val="FF0000"/>
                </a:solidFill>
              </a:rPr>
              <a:t>A Gaussian transverse beam profile as verified with one of detectors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200400" y="1855113"/>
            <a:ext cx="1167745" cy="43088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FF"/>
                </a:solidFill>
              </a:rPr>
              <a:t>YAG</a:t>
            </a:r>
            <a:r>
              <a:rPr lang="en-US" dirty="0" smtClean="0"/>
              <a:t> </a:t>
            </a:r>
            <a:r>
              <a:rPr lang="en-US" sz="1400" dirty="0">
                <a:solidFill>
                  <a:srgbClr val="0000FF"/>
                </a:solidFill>
              </a:rPr>
              <a:t>screen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276600" y="4492823"/>
            <a:ext cx="1518364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FF"/>
                </a:solidFill>
              </a:rPr>
              <a:t>Pinhole Detector</a:t>
            </a:r>
            <a:endParaRPr lang="en-US" sz="1400" dirty="0">
              <a:solidFill>
                <a:srgbClr val="0000FF"/>
              </a:solidFill>
            </a:endParaRPr>
          </a:p>
        </p:txBody>
      </p:sp>
      <p:sp>
        <p:nvSpPr>
          <p:cNvPr id="15" name="Rectangle 37"/>
          <p:cNvSpPr>
            <a:spLocks noChangeArrowheads="1"/>
          </p:cNvSpPr>
          <p:nvPr/>
        </p:nvSpPr>
        <p:spPr bwMode="auto">
          <a:xfrm>
            <a:off x="6705600" y="1642169"/>
            <a:ext cx="2286000" cy="3754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altLang="zh-CN" sz="1400" dirty="0" smtClean="0">
                <a:solidFill>
                  <a:srgbClr val="0000FF"/>
                </a:solidFill>
              </a:rPr>
              <a:t>Current 70 mA</a:t>
            </a:r>
            <a:endParaRPr lang="en-US" altLang="zh-CN" sz="1400" dirty="0">
              <a:solidFill>
                <a:srgbClr val="0000FF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altLang="zh-CN" sz="1400" dirty="0" smtClean="0">
                <a:solidFill>
                  <a:srgbClr val="0000FF"/>
                </a:solidFill>
              </a:rPr>
              <a:t>Beam profile from YAG is a </a:t>
            </a:r>
            <a:r>
              <a:rPr lang="en-US" altLang="zh-CN" sz="1400" dirty="0" smtClean="0">
                <a:solidFill>
                  <a:srgbClr val="FF0000"/>
                </a:solidFill>
              </a:rPr>
              <a:t>Gaussian</a:t>
            </a:r>
          </a:p>
          <a:p>
            <a:pPr marL="342900" indent="-342900">
              <a:buFont typeface="+mj-lt"/>
              <a:buAutoNum type="arabicPeriod"/>
            </a:pPr>
            <a:endParaRPr lang="en-US" altLang="zh-CN" sz="1400" dirty="0">
              <a:solidFill>
                <a:srgbClr val="FF0000"/>
              </a:solidFill>
            </a:endParaRPr>
          </a:p>
          <a:p>
            <a:pPr marL="342900" indent="-342900">
              <a:buFont typeface="+mj-lt"/>
              <a:buAutoNum type="arabicPeriod"/>
            </a:pPr>
            <a:endParaRPr lang="en-US" altLang="zh-CN" sz="1400" dirty="0" smtClean="0">
              <a:solidFill>
                <a:srgbClr val="FF0000"/>
              </a:solidFill>
            </a:endParaRPr>
          </a:p>
          <a:p>
            <a:pPr marL="342900" indent="-342900">
              <a:buFont typeface="+mj-lt"/>
              <a:buAutoNum type="arabicPeriod"/>
            </a:pPr>
            <a:endParaRPr lang="en-US" altLang="zh-CN" sz="1400" dirty="0">
              <a:solidFill>
                <a:srgbClr val="FF0000"/>
              </a:solidFill>
            </a:endParaRPr>
          </a:p>
          <a:p>
            <a:pPr marL="342900" indent="-342900">
              <a:buFont typeface="+mj-lt"/>
              <a:buAutoNum type="arabicPeriod"/>
            </a:pPr>
            <a:endParaRPr lang="en-US" altLang="zh-CN" sz="1400" dirty="0" smtClean="0">
              <a:solidFill>
                <a:srgbClr val="0000FF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altLang="zh-CN" sz="1400" dirty="0" smtClean="0">
                <a:solidFill>
                  <a:srgbClr val="0000FF"/>
                </a:solidFill>
              </a:rPr>
              <a:t>Profile does not change with current</a:t>
            </a:r>
            <a:endParaRPr lang="en-US" altLang="zh-CN" sz="1400" dirty="0">
              <a:solidFill>
                <a:srgbClr val="0000FF"/>
              </a:solidFill>
            </a:endParaRPr>
          </a:p>
          <a:p>
            <a:pPr marL="342900" indent="-342900">
              <a:buFont typeface="+mj-lt"/>
              <a:buAutoNum type="arabicPeriod"/>
            </a:pPr>
            <a:endParaRPr lang="en-US" altLang="zh-CN" sz="1400" dirty="0">
              <a:solidFill>
                <a:srgbClr val="0000FF"/>
              </a:solidFill>
            </a:endParaRPr>
          </a:p>
          <a:p>
            <a:pPr marL="342900" indent="-342900">
              <a:buFont typeface="+mj-lt"/>
              <a:buAutoNum type="arabicPeriod"/>
            </a:pPr>
            <a:endParaRPr lang="en-US" altLang="zh-CN" sz="1400" dirty="0" smtClean="0">
              <a:solidFill>
                <a:srgbClr val="0000FF"/>
              </a:solidFill>
            </a:endParaRPr>
          </a:p>
          <a:p>
            <a:pPr marL="342900" indent="-342900">
              <a:buFont typeface="+mj-lt"/>
              <a:buAutoNum type="arabicPeriod"/>
            </a:pPr>
            <a:endParaRPr lang="en-US" altLang="zh-CN" sz="1400" dirty="0">
              <a:solidFill>
                <a:srgbClr val="0000FF"/>
              </a:solidFill>
            </a:endParaRPr>
          </a:p>
          <a:p>
            <a:pPr marL="342900" indent="-342900">
              <a:buFont typeface="+mj-lt"/>
              <a:buAutoNum type="arabicPeriod"/>
            </a:pPr>
            <a:endParaRPr lang="en-US" altLang="zh-CN" sz="1400" dirty="0" smtClean="0">
              <a:solidFill>
                <a:srgbClr val="0000FF"/>
              </a:solidFill>
            </a:endParaRPr>
          </a:p>
          <a:p>
            <a:pPr marL="342900" indent="-342900">
              <a:buFont typeface="+mj-lt"/>
              <a:buAutoNum type="arabicPeriod"/>
            </a:pPr>
            <a:endParaRPr lang="en-US" altLang="zh-CN" sz="1400" dirty="0">
              <a:solidFill>
                <a:srgbClr val="0000FF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altLang="zh-CN" sz="1400" dirty="0" smtClean="0">
                <a:solidFill>
                  <a:srgbClr val="0000FF"/>
                </a:solidFill>
              </a:rPr>
              <a:t>Current 1150 </a:t>
            </a:r>
            <a:r>
              <a:rPr lang="en-US" altLang="zh-CN" sz="1400" dirty="0">
                <a:solidFill>
                  <a:srgbClr val="0000FF"/>
                </a:solidFill>
              </a:rPr>
              <a:t>mA.</a:t>
            </a:r>
          </a:p>
          <a:p>
            <a:pPr marL="342900" indent="-342900">
              <a:buFont typeface="+mj-lt"/>
              <a:buAutoNum type="arabicPeriod"/>
            </a:pPr>
            <a:r>
              <a:rPr lang="en-US" altLang="zh-CN" sz="1400" dirty="0" smtClean="0">
                <a:solidFill>
                  <a:srgbClr val="0000FF"/>
                </a:solidFill>
              </a:rPr>
              <a:t>Pinhole </a:t>
            </a:r>
            <a:r>
              <a:rPr lang="en-US" altLang="zh-CN" sz="1400" dirty="0">
                <a:solidFill>
                  <a:srgbClr val="0000FF"/>
                </a:solidFill>
              </a:rPr>
              <a:t>profile </a:t>
            </a:r>
            <a:r>
              <a:rPr lang="en-US" altLang="zh-CN" sz="1400" dirty="0" smtClean="0">
                <a:solidFill>
                  <a:srgbClr val="0000FF"/>
                </a:solidFill>
              </a:rPr>
              <a:t>is</a:t>
            </a:r>
            <a:br>
              <a:rPr lang="en-US" altLang="zh-CN" sz="1400" dirty="0" smtClean="0">
                <a:solidFill>
                  <a:srgbClr val="0000FF"/>
                </a:solidFill>
              </a:rPr>
            </a:br>
            <a:r>
              <a:rPr lang="en-US" altLang="zh-CN" sz="1400" dirty="0" smtClean="0">
                <a:solidFill>
                  <a:srgbClr val="FF0000"/>
                </a:solidFill>
              </a:rPr>
              <a:t>Gaussian</a:t>
            </a:r>
            <a:endParaRPr lang="en-US" altLang="zh-CN" sz="1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37007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Number Placeholder 2"/>
          <p:cNvSpPr>
            <a:spLocks noGrp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62CD00C2-1A56-4915-99CF-C8EDD75E905F}" type="slidenum">
              <a:rPr lang="en-US" altLang="zh-CN" sz="1200"/>
              <a:pPr eaLnBrk="1" hangingPunct="1"/>
              <a:t>17</a:t>
            </a:fld>
            <a:endParaRPr lang="en-US" altLang="zh-CN" sz="1200"/>
          </a:p>
        </p:txBody>
      </p:sp>
      <p:sp>
        <p:nvSpPr>
          <p:cNvPr id="3" name="Rectangle 2"/>
          <p:cNvSpPr/>
          <p:nvPr/>
        </p:nvSpPr>
        <p:spPr>
          <a:xfrm>
            <a:off x="381000" y="685800"/>
            <a:ext cx="8382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1400" dirty="0" smtClean="0"/>
              <a:t>BPMs </a:t>
            </a:r>
            <a:r>
              <a:rPr lang="en-US" sz="1400" dirty="0"/>
              <a:t>in both lenses to bring e- and A- beam in </a:t>
            </a:r>
            <a:r>
              <a:rPr lang="en-US" sz="1400" dirty="0" smtClean="0"/>
              <a:t>proximity (transverse electron beam position for blue and yellow, electron beam angle steering for yellow)</a:t>
            </a:r>
          </a:p>
          <a:p>
            <a:pPr marL="342900" indent="-342900">
              <a:buFont typeface="Arial"/>
              <a:buChar char="•"/>
            </a:pPr>
            <a:endParaRPr lang="en-US" sz="1400" dirty="0" smtClean="0"/>
          </a:p>
          <a:p>
            <a:pPr marL="342900" indent="-342900">
              <a:buFont typeface="Arial"/>
              <a:buChar char="•"/>
            </a:pPr>
            <a:r>
              <a:rPr lang="en-US" sz="1400" dirty="0" smtClean="0"/>
              <a:t>1) BPMs and electron beam; 2) BPMs and ion; 3) </a:t>
            </a:r>
            <a:r>
              <a:rPr lang="en-US" sz="1400" b="1" dirty="0" err="1" smtClean="0">
                <a:solidFill>
                  <a:srgbClr val="FF0000"/>
                </a:solidFill>
              </a:rPr>
              <a:t>eBSD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>
                <a:solidFill>
                  <a:srgbClr val="FF0000"/>
                </a:solidFill>
              </a:rPr>
              <a:t>and ion beam</a:t>
            </a:r>
            <a:r>
              <a:rPr lang="en-US" sz="1400" dirty="0" smtClean="0"/>
              <a:t>;\</a:t>
            </a:r>
          </a:p>
          <a:p>
            <a:pPr marL="342900" indent="-342900">
              <a:buFont typeface="Arial"/>
              <a:buChar char="•"/>
            </a:pPr>
            <a:endParaRPr lang="en-US" sz="1400" dirty="0"/>
          </a:p>
          <a:p>
            <a:pPr marL="342900" indent="-342900">
              <a:buFont typeface="Arial"/>
              <a:buChar char="•"/>
            </a:pPr>
            <a:r>
              <a:rPr lang="en-US" sz="1400" dirty="0"/>
              <a:t>backscattered electron detector to maximize overlap </a:t>
            </a:r>
            <a:br>
              <a:rPr lang="en-US" sz="1400" dirty="0"/>
            </a:br>
            <a:r>
              <a:rPr lang="en-US" sz="1200" dirty="0">
                <a:solidFill>
                  <a:schemeClr val="accent2"/>
                </a:solidFill>
              </a:rPr>
              <a:t>      P. Thieberger, BIW12, </a:t>
            </a:r>
            <a:r>
              <a:rPr lang="en-US" sz="1200" dirty="0" smtClean="0">
                <a:solidFill>
                  <a:schemeClr val="accent2"/>
                </a:solidFill>
              </a:rPr>
              <a:t>IBIC2014</a:t>
            </a:r>
            <a:endParaRPr lang="en-US" sz="1200" dirty="0">
              <a:solidFill>
                <a:schemeClr val="accent2"/>
              </a:solidFill>
            </a:endParaRPr>
          </a:p>
        </p:txBody>
      </p:sp>
      <p:pic>
        <p:nvPicPr>
          <p:cNvPr id="1027" name="Picture 3" descr="C:\Users\xgu\Documents\MATLAB\eBSD_Profile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2841" y="2280343"/>
            <a:ext cx="4310159" cy="3773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xgu\Documents\MATLAB\eBSD_BeamSize_mm_Normalized.t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015" y="2234627"/>
            <a:ext cx="4419600" cy="3864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5307634" y="5257800"/>
            <a:ext cx="269336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 err="1" smtClean="0">
                <a:solidFill>
                  <a:srgbClr val="0000FF"/>
                </a:solidFill>
              </a:rPr>
              <a:t>eBSD</a:t>
            </a:r>
            <a:r>
              <a:rPr lang="en-US" sz="1600" b="1" dirty="0" smtClean="0">
                <a:solidFill>
                  <a:srgbClr val="0000FF"/>
                </a:solidFill>
              </a:rPr>
              <a:t>, ion beam and Lisa </a:t>
            </a:r>
            <a:endParaRPr lang="en-US" sz="1600" b="1" dirty="0">
              <a:solidFill>
                <a:srgbClr val="0000FF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545495" y="5257800"/>
            <a:ext cx="234070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 smtClean="0">
                <a:solidFill>
                  <a:srgbClr val="0000FF"/>
                </a:solidFill>
              </a:rPr>
              <a:t>BPMs, E-beam, E-lens</a:t>
            </a:r>
            <a:endParaRPr lang="en-US" sz="1600" b="1" dirty="0">
              <a:solidFill>
                <a:srgbClr val="0000FF"/>
              </a:solidFill>
            </a:endParaRPr>
          </a:p>
        </p:txBody>
      </p:sp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0" y="116632"/>
            <a:ext cx="9144000" cy="461635"/>
          </a:xfrm>
          <a:prstGeom prst="rect">
            <a:avLst/>
          </a:prstGeom>
          <a:solidFill>
            <a:srgbClr val="FF9900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91411" tIns="45705" rIns="91411" bIns="45705">
            <a:spAutoFit/>
          </a:bodyPr>
          <a:lstStyle/>
          <a:p>
            <a:pPr algn="ctr">
              <a:defRPr/>
            </a:pPr>
            <a:r>
              <a:rPr lang="en-US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E-lenses 2014  -- Transverse Alignment</a:t>
            </a:r>
            <a:endParaRPr lang="en-US" sz="2400" b="1" dirty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0" y="6525344"/>
            <a:ext cx="9144000" cy="144016"/>
          </a:xfrm>
          <a:prstGeom prst="rect">
            <a:avLst/>
          </a:prstGeom>
          <a:solidFill>
            <a:srgbClr val="FF78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5162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37"/>
          <p:cNvSpPr>
            <a:spLocks noChangeArrowheads="1"/>
          </p:cNvSpPr>
          <p:nvPr/>
        </p:nvSpPr>
        <p:spPr bwMode="auto">
          <a:xfrm>
            <a:off x="6428697" y="2971800"/>
            <a:ext cx="2057400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altLang="zh-CN" sz="1400" dirty="0" smtClean="0">
                <a:solidFill>
                  <a:srgbClr val="0000FF"/>
                </a:solidFill>
              </a:rPr>
              <a:t>Last bunch only</a:t>
            </a:r>
          </a:p>
          <a:p>
            <a:pPr marL="342900" indent="-342900">
              <a:buFont typeface="+mj-lt"/>
              <a:buAutoNum type="arabicPeriod"/>
            </a:pPr>
            <a:endParaRPr lang="en-US" altLang="zh-CN" sz="1400" dirty="0">
              <a:solidFill>
                <a:srgbClr val="0000FF"/>
              </a:solidFill>
            </a:endParaRPr>
          </a:p>
          <a:p>
            <a:pPr marL="342900" indent="-342900">
              <a:buFont typeface="+mj-lt"/>
              <a:buAutoNum type="arabicPeriod"/>
            </a:pPr>
            <a:endParaRPr lang="en-US" altLang="zh-CN" sz="1400" dirty="0">
              <a:solidFill>
                <a:srgbClr val="0000FF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altLang="zh-CN" sz="1400" dirty="0" smtClean="0">
                <a:solidFill>
                  <a:srgbClr val="0000FF"/>
                </a:solidFill>
              </a:rPr>
              <a:t>Field from 3T to 1T;</a:t>
            </a:r>
          </a:p>
          <a:p>
            <a:pPr marL="342900" indent="-342900">
              <a:buFont typeface="+mj-lt"/>
              <a:buAutoNum type="arabicPeriod"/>
            </a:pPr>
            <a:endParaRPr lang="en-US" altLang="zh-CN" sz="1400" dirty="0">
              <a:solidFill>
                <a:srgbClr val="0000FF"/>
              </a:solidFill>
            </a:endParaRPr>
          </a:p>
          <a:p>
            <a:pPr marL="342900" indent="-342900">
              <a:buFont typeface="+mj-lt"/>
              <a:buAutoNum type="arabicPeriod"/>
            </a:pPr>
            <a:endParaRPr lang="en-US" altLang="zh-CN" sz="1400" dirty="0" smtClean="0">
              <a:solidFill>
                <a:srgbClr val="0000FF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altLang="zh-CN" sz="1400" dirty="0" smtClean="0">
                <a:solidFill>
                  <a:srgbClr val="0000FF"/>
                </a:solidFill>
              </a:rPr>
              <a:t>Beam is stable;</a:t>
            </a:r>
            <a:endParaRPr lang="en-US" altLang="zh-CN" sz="1400" dirty="0">
              <a:solidFill>
                <a:srgbClr val="0000FF"/>
              </a:solidFill>
            </a:endParaRPr>
          </a:p>
          <a:p>
            <a:pPr marL="342900" indent="-342900">
              <a:buFont typeface="+mj-lt"/>
              <a:buAutoNum type="arabicPeriod"/>
            </a:pPr>
            <a:endParaRPr lang="en-US" altLang="zh-CN" sz="1400" dirty="0">
              <a:solidFill>
                <a:srgbClr val="0000FF"/>
              </a:solidFill>
            </a:endParaRPr>
          </a:p>
          <a:p>
            <a:pPr marL="342900" indent="-342900">
              <a:buFont typeface="+mj-lt"/>
              <a:buAutoNum type="arabicPeriod"/>
            </a:pPr>
            <a:endParaRPr lang="en-US" altLang="zh-CN" sz="1400" dirty="0">
              <a:solidFill>
                <a:srgbClr val="0000FF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altLang="zh-CN" sz="1400" dirty="0" smtClean="0">
                <a:solidFill>
                  <a:srgbClr val="0000FF"/>
                </a:solidFill>
              </a:rPr>
              <a:t>Will re-do it again if it is possible.</a:t>
            </a:r>
            <a:endParaRPr lang="en-US" altLang="zh-CN" sz="1400" dirty="0">
              <a:solidFill>
                <a:srgbClr val="0000FF"/>
              </a:solidFill>
            </a:endParaRPr>
          </a:p>
          <a:p>
            <a:pPr marL="342900" indent="-342900"/>
            <a:endParaRPr lang="en-US" altLang="zh-CN" sz="1400" dirty="0">
              <a:solidFill>
                <a:srgbClr val="0000FF"/>
              </a:solidFill>
            </a:endParaRPr>
          </a:p>
        </p:txBody>
      </p:sp>
      <p:pic>
        <p:nvPicPr>
          <p:cNvPr id="2050" name="Picture 2" descr="http://www.cadops.bnl.gov/elog/graphics/rhic-au_2014/Wed_May_7_2014_220800_25699.gif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5" t="15487" r="4775" b="15219"/>
          <a:stretch/>
        </p:blipFill>
        <p:spPr bwMode="auto">
          <a:xfrm>
            <a:off x="5958332" y="1066801"/>
            <a:ext cx="3049334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 descr="C:\Users\xgu\Documents\MATLAB\Instability.tif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2" t="1309" r="1033" b="9585"/>
          <a:stretch/>
        </p:blipFill>
        <p:spPr bwMode="auto">
          <a:xfrm>
            <a:off x="316824" y="914400"/>
            <a:ext cx="6083976" cy="495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0" y="6525344"/>
            <a:ext cx="9144000" cy="144016"/>
          </a:xfrm>
          <a:prstGeom prst="rect">
            <a:avLst/>
          </a:prstGeom>
          <a:solidFill>
            <a:srgbClr val="FF78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0" y="116632"/>
            <a:ext cx="9144000" cy="461635"/>
          </a:xfrm>
          <a:prstGeom prst="rect">
            <a:avLst/>
          </a:prstGeom>
          <a:solidFill>
            <a:srgbClr val="FF9900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91411" tIns="45705" rIns="91411" bIns="45705">
            <a:spAutoFit/>
          </a:bodyPr>
          <a:lstStyle/>
          <a:p>
            <a:pPr algn="ctr">
              <a:defRPr/>
            </a:pPr>
            <a:r>
              <a:rPr lang="en-US" altLang="zh-CN" b="1" dirty="0"/>
              <a:t>Electron Beam – </a:t>
            </a:r>
            <a:r>
              <a:rPr lang="en-US" b="1" dirty="0"/>
              <a:t>Beam-beam driven instabilities</a:t>
            </a:r>
            <a:endParaRPr lang="en-US" sz="2400" b="1" dirty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26171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3"/>
          <p:cNvSpPr>
            <a:spLocks noChangeArrowheads="1"/>
          </p:cNvSpPr>
          <p:nvPr/>
        </p:nvSpPr>
        <p:spPr bwMode="auto">
          <a:xfrm>
            <a:off x="0" y="6525344"/>
            <a:ext cx="9144000" cy="144016"/>
          </a:xfrm>
          <a:prstGeom prst="rect">
            <a:avLst/>
          </a:prstGeom>
          <a:solidFill>
            <a:srgbClr val="FF78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0" y="116632"/>
            <a:ext cx="9144000" cy="461635"/>
          </a:xfrm>
          <a:prstGeom prst="rect">
            <a:avLst/>
          </a:prstGeom>
          <a:solidFill>
            <a:srgbClr val="FF9900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91411" tIns="45705" rIns="91411" bIns="45705">
            <a:spAutoFit/>
          </a:bodyPr>
          <a:lstStyle/>
          <a:p>
            <a:pPr algn="ctr">
              <a:defRPr/>
            </a:pPr>
            <a:r>
              <a:rPr lang="en-US" b="1" dirty="0" smtClean="0"/>
              <a:t>Outline</a:t>
            </a:r>
            <a:endParaRPr lang="en-US" sz="2400" b="1" dirty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81000" y="685800"/>
            <a:ext cx="8382000" cy="5562600"/>
          </a:xfrm>
          <a:prstGeom prst="rect">
            <a:avLst/>
          </a:prstGeom>
        </p:spPr>
        <p:txBody>
          <a:bodyPr/>
          <a:lstStyle>
            <a:lvl1pPr marL="284163" indent="-284163" algn="l" rtl="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2300" indent="-223838" algn="l" rtl="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+mn-lt"/>
              </a:defRPr>
            </a:lvl2pPr>
            <a:lvl3pPr marL="965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rgbClr val="009900"/>
                </a:solidFill>
                <a:latin typeface="+mn-lt"/>
              </a:defRPr>
            </a:lvl3pPr>
            <a:lvl4pPr marL="13081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4pPr>
            <a:lvl5pPr marL="1651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+mn-lt"/>
              </a:defRPr>
            </a:lvl5pPr>
            <a:lvl6pPr marL="2108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+mn-lt"/>
              </a:defRPr>
            </a:lvl6pPr>
            <a:lvl7pPr marL="2565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+mn-lt"/>
              </a:defRPr>
            </a:lvl7pPr>
            <a:lvl8pPr marL="3022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+mn-lt"/>
              </a:defRPr>
            </a:lvl8pPr>
            <a:lvl9pPr marL="3479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endParaRPr lang="en-US" altLang="zh-CN" b="1" kern="0" dirty="0"/>
          </a:p>
          <a:p>
            <a:r>
              <a:rPr lang="en-US" altLang="zh-CN" b="1" kern="0" dirty="0" smtClean="0"/>
              <a:t>E-lens HBBC </a:t>
            </a:r>
            <a:r>
              <a:rPr lang="en-US" altLang="zh-CN" sz="1200" b="1" kern="0" dirty="0" smtClean="0"/>
              <a:t>(</a:t>
            </a:r>
            <a:r>
              <a:rPr lang="en-US" sz="12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Head-on </a:t>
            </a:r>
            <a:r>
              <a:rPr lang="en-US" sz="1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beam-beam </a:t>
            </a:r>
            <a:r>
              <a:rPr lang="en-US" sz="12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compensation</a:t>
            </a:r>
            <a:r>
              <a:rPr lang="en-US" altLang="zh-CN" sz="1200" b="1" kern="0" dirty="0" smtClean="0"/>
              <a:t>) </a:t>
            </a:r>
            <a:r>
              <a:rPr lang="en-US" altLang="zh-CN" b="1" kern="0" dirty="0" smtClean="0"/>
              <a:t>and UPP </a:t>
            </a:r>
            <a:r>
              <a:rPr lang="en-US" altLang="zh-CN" sz="1200" b="1" kern="0" dirty="0" smtClean="0"/>
              <a:t>(Ultimate Performance Parameters)</a:t>
            </a:r>
          </a:p>
          <a:p>
            <a:endParaRPr lang="en-US" altLang="zh-CN" kern="0" dirty="0" smtClean="0">
              <a:solidFill>
                <a:srgbClr val="339933"/>
              </a:solidFill>
            </a:endParaRPr>
          </a:p>
          <a:p>
            <a:r>
              <a:rPr lang="en-US" altLang="zh-CN" b="1" kern="0" dirty="0" smtClean="0"/>
              <a:t>E-lens commissioning (</a:t>
            </a:r>
            <a:r>
              <a:rPr lang="en-US" altLang="zh-CN" sz="1200" b="1" kern="0" dirty="0" smtClean="0"/>
              <a:t>Progresses, Lessons and Achievements</a:t>
            </a:r>
            <a:r>
              <a:rPr lang="en-US" altLang="zh-CN" b="1" kern="0" dirty="0" smtClean="0"/>
              <a:t>)</a:t>
            </a:r>
          </a:p>
          <a:p>
            <a:pPr lvl="1"/>
            <a:endParaRPr lang="en-US" altLang="zh-CN" kern="0" dirty="0" smtClean="0">
              <a:ea typeface="SimSun" pitchFamily="2" charset="-122"/>
            </a:endParaRPr>
          </a:p>
          <a:p>
            <a:pPr lvl="1"/>
            <a:r>
              <a:rPr lang="en-US" altLang="zh-CN" kern="0" dirty="0">
                <a:solidFill>
                  <a:srgbClr val="0000FF"/>
                </a:solidFill>
              </a:rPr>
              <a:t>2012 (Beam instability)</a:t>
            </a:r>
          </a:p>
          <a:p>
            <a:pPr lvl="1"/>
            <a:r>
              <a:rPr lang="en-US" altLang="zh-CN" kern="0" dirty="0">
                <a:solidFill>
                  <a:srgbClr val="0000FF"/>
                </a:solidFill>
              </a:rPr>
              <a:t>2013 (Field and Field Measurement)</a:t>
            </a:r>
          </a:p>
          <a:p>
            <a:pPr lvl="1"/>
            <a:r>
              <a:rPr lang="en-US" altLang="zh-CN" kern="0" dirty="0">
                <a:solidFill>
                  <a:srgbClr val="0000FF"/>
                </a:solidFill>
              </a:rPr>
              <a:t>2014 (Beam Profile)</a:t>
            </a:r>
          </a:p>
          <a:p>
            <a:pPr lvl="1"/>
            <a:endParaRPr lang="en-US" altLang="zh-CN" kern="0" dirty="0" smtClean="0">
              <a:ea typeface="SimSun" pitchFamily="2" charset="-122"/>
            </a:endParaRPr>
          </a:p>
          <a:p>
            <a:r>
              <a:rPr lang="en-US" altLang="zh-CN" b="1" kern="0" dirty="0" smtClean="0">
                <a:solidFill>
                  <a:srgbClr val="339933"/>
                </a:solidFill>
              </a:rPr>
              <a:t>E-lens Operation (2015)</a:t>
            </a:r>
          </a:p>
          <a:p>
            <a:pPr lvl="1"/>
            <a:r>
              <a:rPr lang="en-US" altLang="zh-CN" kern="0" dirty="0" smtClean="0">
                <a:solidFill>
                  <a:srgbClr val="0000FF"/>
                </a:solidFill>
              </a:rPr>
              <a:t>Electron Beam</a:t>
            </a:r>
          </a:p>
          <a:p>
            <a:pPr lvl="1"/>
            <a:r>
              <a:rPr lang="en-US" altLang="zh-CN" kern="0" dirty="0" err="1" smtClean="0">
                <a:solidFill>
                  <a:srgbClr val="0000FF"/>
                </a:solidFill>
              </a:rPr>
              <a:t>Emittance</a:t>
            </a:r>
            <a:r>
              <a:rPr lang="en-US" altLang="zh-CN" kern="0" dirty="0" smtClean="0">
                <a:solidFill>
                  <a:srgbClr val="0000FF"/>
                </a:solidFill>
              </a:rPr>
              <a:t> &amp; Beam Loss</a:t>
            </a:r>
          </a:p>
          <a:p>
            <a:pPr lvl="1"/>
            <a:r>
              <a:rPr lang="en-US" altLang="zh-CN" kern="0" dirty="0" smtClean="0">
                <a:solidFill>
                  <a:srgbClr val="0000FF"/>
                </a:solidFill>
              </a:rPr>
              <a:t>Tune </a:t>
            </a:r>
            <a:r>
              <a:rPr lang="en-US" altLang="zh-CN" kern="0" dirty="0">
                <a:solidFill>
                  <a:srgbClr val="0000FF"/>
                </a:solidFill>
              </a:rPr>
              <a:t>spread </a:t>
            </a:r>
            <a:r>
              <a:rPr lang="en-US" altLang="zh-CN" kern="0" dirty="0" smtClean="0">
                <a:solidFill>
                  <a:srgbClr val="0000FF"/>
                </a:solidFill>
              </a:rPr>
              <a:t>compensation </a:t>
            </a:r>
          </a:p>
          <a:p>
            <a:pPr lvl="1"/>
            <a:r>
              <a:rPr lang="en-US" altLang="zh-CN" kern="0" dirty="0" smtClean="0">
                <a:solidFill>
                  <a:srgbClr val="0000FF"/>
                </a:solidFill>
              </a:rPr>
              <a:t>Luminosity</a:t>
            </a:r>
            <a:endParaRPr lang="en-US" altLang="zh-CN" kern="0" dirty="0">
              <a:solidFill>
                <a:srgbClr val="0000FF"/>
              </a:solidFill>
            </a:endParaRPr>
          </a:p>
          <a:p>
            <a:pPr lvl="1"/>
            <a:r>
              <a:rPr lang="en-US" altLang="zh-CN" kern="0" dirty="0">
                <a:solidFill>
                  <a:srgbClr val="0000FF"/>
                </a:solidFill>
              </a:rPr>
              <a:t>Resonance driving terms compensation</a:t>
            </a:r>
          </a:p>
          <a:p>
            <a:pPr lvl="1"/>
            <a:endParaRPr lang="zh-CN" altLang="en-US" kern="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61993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3"/>
          <p:cNvSpPr>
            <a:spLocks noChangeArrowheads="1"/>
          </p:cNvSpPr>
          <p:nvPr/>
        </p:nvSpPr>
        <p:spPr bwMode="auto">
          <a:xfrm>
            <a:off x="0" y="6525344"/>
            <a:ext cx="9144000" cy="144016"/>
          </a:xfrm>
          <a:prstGeom prst="rect">
            <a:avLst/>
          </a:prstGeom>
          <a:solidFill>
            <a:srgbClr val="FF78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0" y="116632"/>
            <a:ext cx="9144000" cy="461635"/>
          </a:xfrm>
          <a:prstGeom prst="rect">
            <a:avLst/>
          </a:prstGeom>
          <a:solidFill>
            <a:srgbClr val="FF9900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91411" tIns="45705" rIns="91411" bIns="45705">
            <a:spAutoFit/>
          </a:bodyPr>
          <a:lstStyle/>
          <a:p>
            <a:pPr algn="ctr">
              <a:defRPr/>
            </a:pPr>
            <a:r>
              <a:rPr lang="en-US" dirty="0"/>
              <a:t>Acknowledgements</a:t>
            </a:r>
            <a:endParaRPr lang="en-US" sz="2400" b="1" dirty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381000" y="685800"/>
            <a:ext cx="8382000" cy="5562600"/>
          </a:xfrm>
          <a:prstGeom prst="rect">
            <a:avLst/>
          </a:prstGeom>
        </p:spPr>
        <p:txBody>
          <a:bodyPr/>
          <a:lstStyle>
            <a:lvl1pPr marL="284163" indent="-284163" algn="l" rtl="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2300" indent="-223838" algn="l" rtl="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+mn-lt"/>
              </a:defRPr>
            </a:lvl2pPr>
            <a:lvl3pPr marL="965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rgbClr val="009900"/>
                </a:solidFill>
                <a:latin typeface="+mn-lt"/>
              </a:defRPr>
            </a:lvl3pPr>
            <a:lvl4pPr marL="13081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4pPr>
            <a:lvl5pPr marL="1651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+mn-lt"/>
              </a:defRPr>
            </a:lvl5pPr>
            <a:lvl6pPr marL="2108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+mn-lt"/>
              </a:defRPr>
            </a:lvl6pPr>
            <a:lvl7pPr marL="2565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+mn-lt"/>
              </a:defRPr>
            </a:lvl7pPr>
            <a:lvl8pPr marL="3022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+mn-lt"/>
              </a:defRPr>
            </a:lvl8pPr>
            <a:lvl9pPr marL="3479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endParaRPr lang="en-US" sz="1800" b="1" kern="0" smtClean="0">
              <a:solidFill>
                <a:srgbClr val="0000FF"/>
              </a:solidFill>
            </a:endParaRPr>
          </a:p>
          <a:p>
            <a:r>
              <a:rPr lang="en-US" sz="1800" b="1" kern="0" smtClean="0">
                <a:solidFill>
                  <a:srgbClr val="0000FF"/>
                </a:solidFill>
              </a:rPr>
              <a:t>Brookhaven National Laboratory</a:t>
            </a:r>
          </a:p>
          <a:p>
            <a:r>
              <a:rPr lang="en-US" sz="1600" kern="0" smtClean="0"/>
              <a:t>	</a:t>
            </a:r>
            <a:r>
              <a:rPr lang="de-DE" sz="1800" kern="0" smtClean="0"/>
              <a:t>M. Anerella, M. Bai, </a:t>
            </a:r>
            <a:r>
              <a:rPr lang="en-US" sz="1800" kern="0" smtClean="0"/>
              <a:t>C.D. Dawson, A.K. Drees, B. Frak, G. Ganetis, D.M. Gassner, R.C. Gupta, P. Joshi, K. Hock, L. Hoff, P. Kovach, R. Lambiase, K. Mirabella, M. Mapes, A. Marone, A. Marusic, K. Mernick, M. Minty, C. Montag, J. Muratore, S. Nemesure, S. Plate, G. Robert-Demolaize, L. Snydstrup, S. Tepikian, C.W. Theisen, J. Tuozzolo, P. Wanderer, W. Zhang</a:t>
            </a:r>
            <a:br>
              <a:rPr lang="en-US" sz="1800" kern="0" smtClean="0"/>
            </a:br>
            <a:r>
              <a:rPr lang="en-US" sz="1800" b="1" kern="0" smtClean="0"/>
              <a:t>STAR</a:t>
            </a:r>
            <a:r>
              <a:rPr lang="en-US" sz="1800" kern="0" smtClean="0"/>
              <a:t> and </a:t>
            </a:r>
            <a:r>
              <a:rPr lang="en-US" sz="1800" b="1" kern="0" smtClean="0"/>
              <a:t>PHENIX</a:t>
            </a:r>
            <a:r>
              <a:rPr lang="en-US" sz="1800" kern="0" smtClean="0"/>
              <a:t> experiments – supported e-lens commissioning</a:t>
            </a:r>
            <a:endParaRPr lang="en-US" sz="1000" kern="0" smtClean="0"/>
          </a:p>
          <a:p>
            <a:endParaRPr lang="en-US" sz="1000" b="1" kern="0" smtClean="0">
              <a:solidFill>
                <a:srgbClr val="0000FF"/>
              </a:solidFill>
            </a:endParaRPr>
          </a:p>
          <a:p>
            <a:r>
              <a:rPr lang="en-US" sz="1800" b="1" kern="0" smtClean="0">
                <a:solidFill>
                  <a:srgbClr val="0000FF"/>
                </a:solidFill>
              </a:rPr>
              <a:t>Institutions</a:t>
            </a:r>
          </a:p>
          <a:p>
            <a:r>
              <a:rPr lang="en-US" sz="1600" kern="0" smtClean="0"/>
              <a:t>	</a:t>
            </a:r>
            <a:r>
              <a:rPr lang="en-US" sz="1800" b="1" kern="0" smtClean="0"/>
              <a:t>FNAL:</a:t>
            </a:r>
            <a:r>
              <a:rPr lang="en-US" sz="1800" kern="0" smtClean="0"/>
              <a:t> TEL experience, beam-beam experiments and simulations</a:t>
            </a:r>
            <a:br>
              <a:rPr lang="en-US" sz="1800" kern="0" smtClean="0"/>
            </a:br>
            <a:r>
              <a:rPr lang="en-US" sz="1800" b="1" kern="0" smtClean="0"/>
              <a:t>US LARP:</a:t>
            </a:r>
            <a:r>
              <a:rPr lang="en-US" sz="1800" kern="0" smtClean="0"/>
              <a:t> beam-beam simulation</a:t>
            </a:r>
            <a:br>
              <a:rPr lang="en-US" sz="1800" kern="0" smtClean="0"/>
            </a:br>
            <a:r>
              <a:rPr lang="en-US" sz="1800" b="1" kern="0" smtClean="0"/>
              <a:t>CERN:</a:t>
            </a:r>
            <a:r>
              <a:rPr lang="en-US" sz="1800" kern="0" smtClean="0"/>
              <a:t> beam-beam experiments and simulations</a:t>
            </a:r>
            <a:br>
              <a:rPr lang="en-US" sz="1800" kern="0" smtClean="0"/>
            </a:br>
            <a:endParaRPr lang="en-US" sz="1000" kern="0" smtClean="0"/>
          </a:p>
          <a:p>
            <a:r>
              <a:rPr lang="en-US" sz="1800" b="1" kern="0" smtClean="0">
                <a:solidFill>
                  <a:srgbClr val="0000FF"/>
                </a:solidFill>
              </a:rPr>
              <a:t>Individuals</a:t>
            </a:r>
            <a:br>
              <a:rPr lang="en-US" sz="1800" b="1" kern="0" smtClean="0">
                <a:solidFill>
                  <a:srgbClr val="0000FF"/>
                </a:solidFill>
              </a:rPr>
            </a:br>
            <a:r>
              <a:rPr lang="en-US" sz="1800" kern="0" smtClean="0"/>
              <a:t>H.-J. Kim, V. Shiltsev, T. Sen, G. Stancari, A. Valishev, G. Kuznezov, FNAL;  G. Kuznezov, </a:t>
            </a:r>
            <a:r>
              <a:rPr lang="en-US" sz="1800" b="1" kern="0" smtClean="0"/>
              <a:t>BINP</a:t>
            </a:r>
            <a:r>
              <a:rPr lang="en-US" sz="1800" kern="0" smtClean="0"/>
              <a:t>; X. Buffat, R. DeMaria, J.-P. Koutchouk, T. Pieloni, F. Schmidt, F. Zimmermann, </a:t>
            </a:r>
            <a:r>
              <a:rPr lang="en-US" sz="1800" b="1" kern="0" smtClean="0"/>
              <a:t>CERN</a:t>
            </a:r>
            <a:r>
              <a:rPr lang="en-US" sz="1800" kern="0" smtClean="0"/>
              <a:t>; V. Kamerdzhiev, </a:t>
            </a:r>
            <a:r>
              <a:rPr lang="en-US" sz="1800" b="1" kern="0" smtClean="0"/>
              <a:t>FZJ</a:t>
            </a:r>
            <a:r>
              <a:rPr lang="en-US" sz="1800" kern="0" smtClean="0"/>
              <a:t>; A. Kabel, </a:t>
            </a:r>
            <a:r>
              <a:rPr lang="en-US" sz="1800" b="1" kern="0" smtClean="0"/>
              <a:t>SLAC</a:t>
            </a:r>
            <a:r>
              <a:rPr lang="en-US" sz="1800" kern="0" smtClean="0"/>
              <a:t>; </a:t>
            </a:r>
            <a:br>
              <a:rPr lang="en-US" sz="1800" kern="0" smtClean="0"/>
            </a:br>
            <a:r>
              <a:rPr lang="en-US" sz="1800" kern="0" smtClean="0"/>
              <a:t>P. Goergen, </a:t>
            </a:r>
            <a:r>
              <a:rPr lang="en-US" sz="1800" b="1" kern="0" smtClean="0"/>
              <a:t>TU Darmstadt</a:t>
            </a:r>
          </a:p>
          <a:p>
            <a:r>
              <a:rPr lang="en-US" sz="1800" kern="0" smtClean="0"/>
              <a:t>	</a:t>
            </a:r>
          </a:p>
          <a:p>
            <a:r>
              <a:rPr lang="en-US" sz="1800" kern="0" smtClean="0"/>
              <a:t> </a:t>
            </a:r>
            <a:endParaRPr lang="en-US" sz="1800" kern="0" dirty="0"/>
          </a:p>
        </p:txBody>
      </p:sp>
    </p:spTree>
    <p:extLst>
      <p:ext uri="{BB962C8B-B14F-4D97-AF65-F5344CB8AC3E}">
        <p14:creationId xmlns:p14="http://schemas.microsoft.com/office/powerpoint/2010/main" val="6247153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Number Placeholder 2"/>
          <p:cNvSpPr>
            <a:spLocks noGrp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62CD00C2-1A56-4915-99CF-C8EDD75E905F}" type="slidenum">
              <a:rPr lang="en-US" altLang="zh-CN" sz="1200"/>
              <a:pPr eaLnBrk="1" hangingPunct="1"/>
              <a:t>20</a:t>
            </a:fld>
            <a:endParaRPr lang="en-US" altLang="zh-CN" sz="1200"/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0" y="6525344"/>
            <a:ext cx="9144000" cy="144016"/>
          </a:xfrm>
          <a:prstGeom prst="rect">
            <a:avLst/>
          </a:prstGeom>
          <a:solidFill>
            <a:srgbClr val="FF78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0" y="116632"/>
            <a:ext cx="9144000" cy="461635"/>
          </a:xfrm>
          <a:prstGeom prst="rect">
            <a:avLst/>
          </a:prstGeom>
          <a:solidFill>
            <a:srgbClr val="FF9900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91411" tIns="45705" rIns="91411" bIns="45705">
            <a:spAutoFit/>
          </a:bodyPr>
          <a:lstStyle/>
          <a:p>
            <a:pPr algn="ctr">
              <a:defRPr/>
            </a:pPr>
            <a:r>
              <a:rPr lang="en-US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E-lenses 2015</a:t>
            </a:r>
            <a:endParaRPr lang="en-US" sz="2400" b="1" dirty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9"/>
          <p:cNvSpPr>
            <a:spLocks noChangeArrowheads="1"/>
          </p:cNvSpPr>
          <p:nvPr/>
        </p:nvSpPr>
        <p:spPr bwMode="auto">
          <a:xfrm>
            <a:off x="1005840" y="685800"/>
            <a:ext cx="4343400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>
              <a:buFont typeface="Arial" pitchFamily="34" charset="0"/>
              <a:buAutoNum type="arabicPeriod"/>
            </a:pPr>
            <a:r>
              <a:rPr lang="en-US" altLang="zh-CN" sz="1400" dirty="0" smtClean="0">
                <a:solidFill>
                  <a:srgbClr val="0000FF"/>
                </a:solidFill>
              </a:rPr>
              <a:t>New larger cathode and PS</a:t>
            </a:r>
            <a:endParaRPr lang="en-US" altLang="zh-CN" sz="1400" dirty="0">
              <a:solidFill>
                <a:srgbClr val="0000FF"/>
              </a:solidFill>
            </a:endParaRPr>
          </a:p>
          <a:p>
            <a:pPr marL="342900" indent="-342900">
              <a:buFont typeface="Arial" pitchFamily="34" charset="0"/>
              <a:buAutoNum type="arabicPeriod"/>
            </a:pPr>
            <a:endParaRPr lang="en-US" altLang="zh-CN" sz="1400" dirty="0">
              <a:solidFill>
                <a:srgbClr val="0000FF"/>
              </a:solidFill>
            </a:endParaRPr>
          </a:p>
          <a:p>
            <a:pPr marL="342900" indent="-342900">
              <a:buFont typeface="Arial" pitchFamily="34" charset="0"/>
              <a:buAutoNum type="arabicPeriod"/>
            </a:pPr>
            <a:r>
              <a:rPr lang="en-US" altLang="zh-CN" sz="1400" dirty="0" smtClean="0">
                <a:solidFill>
                  <a:srgbClr val="0000FF"/>
                </a:solidFill>
              </a:rPr>
              <a:t>New Lattice based on ATS optics</a:t>
            </a:r>
            <a:endParaRPr lang="en-US" altLang="zh-CN" sz="1400" dirty="0">
              <a:solidFill>
                <a:srgbClr val="0000FF"/>
              </a:solidFill>
            </a:endParaRPr>
          </a:p>
          <a:p>
            <a:pPr marL="342900" indent="-342900">
              <a:buFont typeface="Arial" pitchFamily="34" charset="0"/>
              <a:buAutoNum type="arabicPeriod"/>
            </a:pPr>
            <a:endParaRPr lang="en-US" altLang="zh-CN" sz="1400" dirty="0">
              <a:solidFill>
                <a:srgbClr val="0000FF"/>
              </a:solidFill>
            </a:endParaRPr>
          </a:p>
          <a:p>
            <a:pPr marL="342900" indent="-342900">
              <a:buFont typeface="Arial" pitchFamily="34" charset="0"/>
              <a:buAutoNum type="arabicPeriod"/>
            </a:pPr>
            <a:r>
              <a:rPr lang="en-US" altLang="zh-CN" sz="1400" dirty="0" smtClean="0">
                <a:solidFill>
                  <a:srgbClr val="0000FF"/>
                </a:solidFill>
              </a:rPr>
              <a:t>RHIC Operation e-lens compensation (first)</a:t>
            </a:r>
          </a:p>
          <a:p>
            <a:pPr marL="342900" indent="-342900">
              <a:buFont typeface="Arial" pitchFamily="34" charset="0"/>
              <a:buAutoNum type="arabicPeriod"/>
            </a:pPr>
            <a:endParaRPr lang="en-US" altLang="zh-CN" sz="1400" dirty="0">
              <a:solidFill>
                <a:srgbClr val="0000FF"/>
              </a:solidFill>
            </a:endParaRPr>
          </a:p>
          <a:p>
            <a:pPr marL="342900" indent="-342900">
              <a:buFont typeface="Arial" pitchFamily="34" charset="0"/>
              <a:buAutoNum type="arabicPeriod"/>
            </a:pPr>
            <a:r>
              <a:rPr lang="en-US" sz="1400" dirty="0" smtClean="0">
                <a:solidFill>
                  <a:srgbClr val="0000FF"/>
                </a:solidFill>
              </a:rPr>
              <a:t>Reached 6T field for both B&amp;Y</a:t>
            </a:r>
            <a:endParaRPr lang="en-US" sz="1400" dirty="0">
              <a:solidFill>
                <a:srgbClr val="0000FF"/>
              </a:solidFill>
            </a:endParaRPr>
          </a:p>
          <a:p>
            <a:pPr marL="342900" indent="-342900">
              <a:buFont typeface="Arial" pitchFamily="34" charset="0"/>
              <a:buAutoNum type="arabicPeriod"/>
            </a:pPr>
            <a:endParaRPr lang="en-US" altLang="zh-CN" sz="1400" dirty="0">
              <a:solidFill>
                <a:srgbClr val="0000FF"/>
              </a:solidFill>
            </a:endParaRPr>
          </a:p>
          <a:p>
            <a:pPr marL="342900" indent="-342900">
              <a:buFont typeface="Arial" pitchFamily="34" charset="0"/>
              <a:buAutoNum type="arabicPeriod"/>
            </a:pPr>
            <a:r>
              <a:rPr lang="en-US" altLang="zh-CN" sz="1400" dirty="0" smtClean="0">
                <a:solidFill>
                  <a:srgbClr val="0000FF"/>
                </a:solidFill>
              </a:rPr>
              <a:t>APEX (tune shift, tune compensation, </a:t>
            </a:r>
            <a:r>
              <a:rPr lang="en-US" altLang="zh-CN" sz="1400" dirty="0" err="1" smtClean="0">
                <a:solidFill>
                  <a:srgbClr val="0000FF"/>
                </a:solidFill>
              </a:rPr>
              <a:t>emittance</a:t>
            </a:r>
            <a:r>
              <a:rPr lang="en-US" altLang="zh-CN" sz="1400" dirty="0" smtClean="0">
                <a:solidFill>
                  <a:srgbClr val="0000FF"/>
                </a:solidFill>
              </a:rPr>
              <a:t>)</a:t>
            </a:r>
            <a:endParaRPr lang="en-US" altLang="zh-CN" sz="1400" dirty="0">
              <a:solidFill>
                <a:srgbClr val="0000FF"/>
              </a:solidFill>
            </a:endParaRPr>
          </a:p>
        </p:txBody>
      </p:sp>
      <p:pic>
        <p:nvPicPr>
          <p:cNvPr id="8" name="Picture 7" descr="01312013305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" y="2899410"/>
            <a:ext cx="4632960" cy="3474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78951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277" b="6660"/>
          <a:stretch/>
        </p:blipFill>
        <p:spPr bwMode="auto">
          <a:xfrm>
            <a:off x="1005522" y="2819400"/>
            <a:ext cx="6995478" cy="2048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4" name="Slide Number Placeholder 2"/>
          <p:cNvSpPr>
            <a:spLocks noGrp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62CD00C2-1A56-4915-99CF-C8EDD75E905F}" type="slidenum">
              <a:rPr lang="en-US" altLang="zh-CN" sz="1200"/>
              <a:pPr eaLnBrk="1" hangingPunct="1"/>
              <a:t>21</a:t>
            </a:fld>
            <a:endParaRPr lang="en-US" altLang="zh-CN" sz="120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56291"/>
          <a:stretch/>
        </p:blipFill>
        <p:spPr bwMode="auto">
          <a:xfrm>
            <a:off x="990600" y="676980"/>
            <a:ext cx="6995478" cy="2180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2286000" y="2921913"/>
            <a:ext cx="5647700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00E7"/>
                </a:solidFill>
                <a:latin typeface="+mn-lt"/>
                <a:cs typeface="Helvetica"/>
              </a:rPr>
              <a:t>Yellow </a:t>
            </a:r>
            <a:r>
              <a:rPr lang="en-US" dirty="0">
                <a:solidFill>
                  <a:srgbClr val="0000E7"/>
                </a:solidFill>
                <a:latin typeface="+mn-lt"/>
                <a:cs typeface="Helvetica"/>
              </a:rPr>
              <a:t>e-beam </a:t>
            </a:r>
            <a:r>
              <a:rPr lang="en-US" dirty="0" smtClean="0">
                <a:solidFill>
                  <a:srgbClr val="0000E7"/>
                </a:solidFill>
                <a:latin typeface="+mn-lt"/>
                <a:cs typeface="Helvetica"/>
              </a:rPr>
              <a:t>current – DC 1100 (</a:t>
            </a:r>
            <a:r>
              <a:rPr lang="en-US" dirty="0" smtClean="0">
                <a:solidFill>
                  <a:srgbClr val="FF0000"/>
                </a:solidFill>
                <a:latin typeface="+mn-lt"/>
                <a:cs typeface="Helvetica"/>
              </a:rPr>
              <a:t>700</a:t>
            </a:r>
            <a:r>
              <a:rPr lang="en-US" dirty="0" smtClean="0">
                <a:solidFill>
                  <a:srgbClr val="0000E7"/>
                </a:solidFill>
                <a:latin typeface="+mn-lt"/>
                <a:cs typeface="Helvetica"/>
              </a:rPr>
              <a:t>) mA</a:t>
            </a:r>
            <a:endParaRPr lang="en-US" dirty="0">
              <a:solidFill>
                <a:srgbClr val="0000E7"/>
              </a:solidFill>
              <a:latin typeface="+mn-lt"/>
              <a:cs typeface="Helvetica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362200" y="838200"/>
            <a:ext cx="5275803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00E7"/>
                </a:solidFill>
                <a:latin typeface="+mn-lt"/>
                <a:cs typeface="Helvetica"/>
              </a:rPr>
              <a:t>Blue </a:t>
            </a:r>
            <a:r>
              <a:rPr lang="en-US" dirty="0">
                <a:solidFill>
                  <a:srgbClr val="0000E7"/>
                </a:solidFill>
                <a:latin typeface="+mn-lt"/>
                <a:cs typeface="Helvetica"/>
              </a:rPr>
              <a:t>e-beam </a:t>
            </a:r>
            <a:r>
              <a:rPr lang="en-US" dirty="0" smtClean="0">
                <a:solidFill>
                  <a:srgbClr val="0000E7"/>
                </a:solidFill>
                <a:latin typeface="+mn-lt"/>
                <a:cs typeface="Helvetica"/>
              </a:rPr>
              <a:t>current  - DC 600 (</a:t>
            </a:r>
            <a:r>
              <a:rPr lang="en-US" dirty="0" smtClean="0">
                <a:solidFill>
                  <a:srgbClr val="FF0000"/>
                </a:solidFill>
                <a:latin typeface="+mn-lt"/>
                <a:cs typeface="Helvetica"/>
              </a:rPr>
              <a:t>400</a:t>
            </a:r>
            <a:r>
              <a:rPr lang="en-US" dirty="0" smtClean="0">
                <a:solidFill>
                  <a:srgbClr val="0000E7"/>
                </a:solidFill>
                <a:latin typeface="+mn-lt"/>
                <a:cs typeface="Helvetica"/>
              </a:rPr>
              <a:t>) mA</a:t>
            </a:r>
            <a:endParaRPr lang="en-US" dirty="0">
              <a:solidFill>
                <a:srgbClr val="0000E7"/>
              </a:solidFill>
              <a:latin typeface="+mn-lt"/>
              <a:cs typeface="Helvetica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09600" y="4988004"/>
            <a:ext cx="77724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GB" altLang="zh-CN" dirty="0">
                <a:solidFill>
                  <a:srgbClr val="0000E7"/>
                </a:solidFill>
                <a:latin typeface="+mn-lt"/>
                <a:cs typeface="Helvetica"/>
              </a:rPr>
              <a:t>With the pulsed mode, both blue and yellow electron currents can reach </a:t>
            </a:r>
            <a:r>
              <a:rPr lang="en-GB" altLang="zh-CN" dirty="0">
                <a:solidFill>
                  <a:srgbClr val="FF0000"/>
                </a:solidFill>
                <a:latin typeface="+mn-lt"/>
                <a:cs typeface="Helvetica"/>
              </a:rPr>
              <a:t>1 A</a:t>
            </a:r>
            <a:r>
              <a:rPr lang="en-GB" altLang="zh-CN" dirty="0">
                <a:solidFill>
                  <a:srgbClr val="0000E7"/>
                </a:solidFill>
                <a:latin typeface="+mn-lt"/>
                <a:cs typeface="Helvetica"/>
              </a:rPr>
              <a:t>. </a:t>
            </a:r>
          </a:p>
          <a:p>
            <a:pPr marL="457200" indent="-457200">
              <a:buFont typeface="+mj-lt"/>
              <a:buAutoNum type="arabicPeriod"/>
            </a:pPr>
            <a:r>
              <a:rPr lang="en-GB" altLang="zh-CN" dirty="0">
                <a:solidFill>
                  <a:srgbClr val="0000E7"/>
                </a:solidFill>
                <a:latin typeface="+mn-lt"/>
                <a:cs typeface="Helvetica"/>
              </a:rPr>
              <a:t>For a DC beam, the yellow e-lens can reach </a:t>
            </a:r>
            <a:r>
              <a:rPr lang="en-GB" altLang="zh-CN" dirty="0">
                <a:solidFill>
                  <a:srgbClr val="FF0000"/>
                </a:solidFill>
                <a:latin typeface="+mn-lt"/>
                <a:cs typeface="Helvetica"/>
              </a:rPr>
              <a:t>1.1 A</a:t>
            </a:r>
            <a:r>
              <a:rPr lang="en-GB" altLang="zh-CN" dirty="0">
                <a:solidFill>
                  <a:srgbClr val="0000E7"/>
                </a:solidFill>
                <a:latin typeface="+mn-lt"/>
                <a:cs typeface="Helvetica"/>
              </a:rPr>
              <a:t>. </a:t>
            </a:r>
            <a:endParaRPr lang="zh-CN" altLang="en-US" dirty="0">
              <a:solidFill>
                <a:srgbClr val="0000E7"/>
              </a:solidFill>
              <a:latin typeface="+mn-lt"/>
              <a:cs typeface="Helvetica"/>
            </a:endParaRPr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0" y="6525344"/>
            <a:ext cx="9144000" cy="144016"/>
          </a:xfrm>
          <a:prstGeom prst="rect">
            <a:avLst/>
          </a:prstGeom>
          <a:solidFill>
            <a:srgbClr val="FF78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0" y="116632"/>
            <a:ext cx="9144000" cy="461635"/>
          </a:xfrm>
          <a:prstGeom prst="rect">
            <a:avLst/>
          </a:prstGeom>
          <a:solidFill>
            <a:srgbClr val="FF9900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91411" tIns="45705" rIns="91411" bIns="45705">
            <a:spAutoFit/>
          </a:bodyPr>
          <a:lstStyle/>
          <a:p>
            <a:pPr algn="ctr">
              <a:defRPr/>
            </a:pPr>
            <a:r>
              <a:rPr lang="en-US" b="1" dirty="0" smtClean="0"/>
              <a:t>Electron </a:t>
            </a:r>
            <a:r>
              <a:rPr lang="en-US" b="1" dirty="0"/>
              <a:t>beam current</a:t>
            </a:r>
            <a:endParaRPr lang="en-US" sz="2400" b="1" dirty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53907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Number Placeholder 2"/>
          <p:cNvSpPr>
            <a:spLocks noGrp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62CD00C2-1A56-4915-99CF-C8EDD75E905F}" type="slidenum">
              <a:rPr lang="en-US" altLang="zh-CN" sz="1200"/>
              <a:pPr eaLnBrk="1" hangingPunct="1"/>
              <a:t>22</a:t>
            </a:fld>
            <a:endParaRPr lang="en-US" altLang="zh-CN" sz="1200"/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0" y="6525344"/>
            <a:ext cx="9144000" cy="144016"/>
          </a:xfrm>
          <a:prstGeom prst="rect">
            <a:avLst/>
          </a:prstGeom>
          <a:solidFill>
            <a:srgbClr val="FF78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0" y="116632"/>
            <a:ext cx="9144000" cy="461635"/>
          </a:xfrm>
          <a:prstGeom prst="rect">
            <a:avLst/>
          </a:prstGeom>
          <a:solidFill>
            <a:srgbClr val="FF9900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91411" tIns="45705" rIns="91411" bIns="45705">
            <a:spAutoFit/>
          </a:bodyPr>
          <a:lstStyle/>
          <a:p>
            <a:pPr algn="ctr">
              <a:defRPr/>
            </a:pPr>
            <a:r>
              <a:rPr lang="en-US" b="1" dirty="0"/>
              <a:t>Blue e-beam current instability with ~800 mA</a:t>
            </a:r>
            <a:endParaRPr lang="en-US" sz="2400" b="1" dirty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210414" y="838200"/>
            <a:ext cx="4876800" cy="2607290"/>
            <a:chOff x="762000" y="745510"/>
            <a:chExt cx="7391400" cy="4695715"/>
          </a:xfrm>
        </p:grpSpPr>
        <p:pic>
          <p:nvPicPr>
            <p:cNvPr id="8" name="Picture 3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67" b="5200"/>
            <a:stretch/>
          </p:blipFill>
          <p:spPr bwMode="auto">
            <a:xfrm>
              <a:off x="762000" y="745510"/>
              <a:ext cx="7391400" cy="46957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Rectangle 8"/>
            <p:cNvSpPr/>
            <p:nvPr/>
          </p:nvSpPr>
          <p:spPr>
            <a:xfrm>
              <a:off x="1752600" y="1752599"/>
              <a:ext cx="2376588" cy="55430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dirty="0">
                  <a:solidFill>
                    <a:srgbClr val="0000E7"/>
                  </a:solidFill>
                  <a:latin typeface="+mn-lt"/>
                  <a:cs typeface="Helvetica"/>
                </a:rPr>
                <a:t>Blue gun vacuum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4419600" y="4141112"/>
              <a:ext cx="3098163" cy="60973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dirty="0">
                  <a:solidFill>
                    <a:srgbClr val="0000E7"/>
                  </a:solidFill>
                  <a:latin typeface="+mn-lt"/>
                  <a:cs typeface="Helvetica"/>
                </a:rPr>
                <a:t>Blue e-beam current</a:t>
              </a:r>
            </a:p>
          </p:txBody>
        </p:sp>
        <p:cxnSp>
          <p:nvCxnSpPr>
            <p:cNvPr id="11" name="Straight Arrow Connector 10"/>
            <p:cNvCxnSpPr/>
            <p:nvPr/>
          </p:nvCxnSpPr>
          <p:spPr>
            <a:xfrm flipV="1">
              <a:off x="4800600" y="3733800"/>
              <a:ext cx="0" cy="53340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Rectangle 11"/>
          <p:cNvSpPr/>
          <p:nvPr/>
        </p:nvSpPr>
        <p:spPr>
          <a:xfrm>
            <a:off x="5181600" y="1143000"/>
            <a:ext cx="381000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0000E7"/>
                </a:solidFill>
                <a:latin typeface="+mn-lt"/>
                <a:cs typeface="Helvetica"/>
              </a:rPr>
              <a:t>Phenomenon:</a:t>
            </a:r>
            <a:endParaRPr lang="en-US" sz="1600" dirty="0">
              <a:solidFill>
                <a:srgbClr val="0000E7"/>
              </a:solidFill>
              <a:latin typeface="+mn-lt"/>
              <a:cs typeface="Helvetica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1600" dirty="0" smtClean="0">
                <a:solidFill>
                  <a:srgbClr val="0000E7"/>
                </a:solidFill>
                <a:latin typeface="+mn-lt"/>
                <a:cs typeface="Helvetica"/>
              </a:rPr>
              <a:t>E-beam current dropped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600" dirty="0" smtClean="0">
                <a:solidFill>
                  <a:srgbClr val="0000E7"/>
                </a:solidFill>
                <a:latin typeface="+mn-lt"/>
                <a:cs typeface="Helvetica"/>
              </a:rPr>
              <a:t>Can cause beam loss even with 5 mm separation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600" dirty="0" smtClean="0">
                <a:solidFill>
                  <a:srgbClr val="0000E7"/>
                </a:solidFill>
                <a:latin typeface="+mn-lt"/>
                <a:cs typeface="Helvetica"/>
              </a:rPr>
              <a:t>Can be impressed via higher collector voltage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600" dirty="0" smtClean="0">
                <a:solidFill>
                  <a:srgbClr val="0000E7"/>
                </a:solidFill>
                <a:latin typeface="+mn-lt"/>
                <a:cs typeface="Helvetica"/>
              </a:rPr>
              <a:t>Didn’t happened with 1A during p-Al for a short while.</a:t>
            </a:r>
          </a:p>
          <a:p>
            <a:endParaRPr lang="en-US" altLang="zh-CN" sz="1600" dirty="0" smtClean="0">
              <a:solidFill>
                <a:srgbClr val="0000E7"/>
              </a:solidFill>
              <a:cs typeface="Helvetica"/>
            </a:endParaRPr>
          </a:p>
          <a:p>
            <a:endParaRPr lang="en-US" altLang="zh-CN" sz="1600" dirty="0" smtClean="0">
              <a:solidFill>
                <a:srgbClr val="0000E7"/>
              </a:solidFill>
              <a:cs typeface="Helvetica"/>
            </a:endParaRPr>
          </a:p>
          <a:p>
            <a:endParaRPr lang="en-US" altLang="zh-CN" sz="1600" dirty="0" smtClean="0">
              <a:solidFill>
                <a:srgbClr val="0000E7"/>
              </a:solidFill>
              <a:cs typeface="Helvetica"/>
            </a:endParaRPr>
          </a:p>
          <a:p>
            <a:r>
              <a:rPr lang="en-US" altLang="zh-CN" sz="1600" dirty="0" smtClean="0">
                <a:solidFill>
                  <a:srgbClr val="0000E7"/>
                </a:solidFill>
                <a:cs typeface="Helvetica"/>
              </a:rPr>
              <a:t>Reasons:</a:t>
            </a:r>
            <a:endParaRPr lang="en-US" altLang="zh-CN" sz="1600" dirty="0">
              <a:solidFill>
                <a:srgbClr val="0000E7"/>
              </a:solidFill>
              <a:cs typeface="Helvetica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altLang="zh-CN" sz="1600" dirty="0">
                <a:solidFill>
                  <a:srgbClr val="FF0000"/>
                </a:solidFill>
                <a:cs typeface="Helvetica"/>
              </a:rPr>
              <a:t>Reflected electron </a:t>
            </a:r>
            <a:r>
              <a:rPr lang="en-US" altLang="zh-CN" sz="1600" dirty="0">
                <a:solidFill>
                  <a:srgbClr val="0000E7"/>
                </a:solidFill>
                <a:cs typeface="Helvetica"/>
              </a:rPr>
              <a:t>beam from collector (30 mm vs 22 mm ID)</a:t>
            </a:r>
          </a:p>
          <a:p>
            <a:pPr marL="457200" indent="-457200">
              <a:buFont typeface="+mj-lt"/>
              <a:buAutoNum type="arabicPeriod"/>
            </a:pPr>
            <a:r>
              <a:rPr lang="en-US" altLang="zh-CN" sz="1600" dirty="0">
                <a:solidFill>
                  <a:srgbClr val="FF0000"/>
                </a:solidFill>
                <a:cs typeface="Helvetica"/>
              </a:rPr>
              <a:t>Ion accumulation </a:t>
            </a:r>
            <a:r>
              <a:rPr lang="en-US" altLang="zh-CN" sz="1600" dirty="0">
                <a:solidFill>
                  <a:srgbClr val="0000E7"/>
                </a:solidFill>
                <a:cs typeface="Helvetica"/>
              </a:rPr>
              <a:t>(ion collector transmitter failures) </a:t>
            </a:r>
          </a:p>
          <a:p>
            <a:pPr marL="457200" indent="-457200">
              <a:buFont typeface="+mj-lt"/>
              <a:buAutoNum type="arabicPeriod"/>
            </a:pPr>
            <a:r>
              <a:rPr lang="en-US" altLang="zh-CN" sz="1600" dirty="0">
                <a:solidFill>
                  <a:srgbClr val="0000E7"/>
                </a:solidFill>
                <a:cs typeface="Helvetica"/>
              </a:rPr>
              <a:t>Cathode/gun and collector </a:t>
            </a:r>
            <a:r>
              <a:rPr lang="en-US" altLang="zh-CN" sz="1600" dirty="0">
                <a:solidFill>
                  <a:srgbClr val="FF0000"/>
                </a:solidFill>
                <a:cs typeface="Helvetica"/>
              </a:rPr>
              <a:t>contamination</a:t>
            </a:r>
            <a:r>
              <a:rPr lang="en-US" altLang="zh-CN" sz="1600" dirty="0">
                <a:solidFill>
                  <a:srgbClr val="0000E7"/>
                </a:solidFill>
                <a:cs typeface="Helvetica"/>
              </a:rPr>
              <a:t> (high-pot vacuum spikes).</a:t>
            </a:r>
            <a:endParaRPr lang="zh-CN" altLang="en-US" sz="1600" dirty="0">
              <a:solidFill>
                <a:srgbClr val="0000E7"/>
              </a:solidFill>
              <a:cs typeface="Helvetica"/>
            </a:endParaRPr>
          </a:p>
          <a:p>
            <a:pPr marL="457200" indent="-457200">
              <a:buFont typeface="+mj-lt"/>
              <a:buAutoNum type="arabicPeriod"/>
            </a:pPr>
            <a:endParaRPr lang="en-US" sz="1600" dirty="0">
              <a:solidFill>
                <a:srgbClr val="0000E7"/>
              </a:solidFill>
              <a:latin typeface="+mn-lt"/>
              <a:cs typeface="Helvetica"/>
            </a:endParaRPr>
          </a:p>
        </p:txBody>
      </p:sp>
      <p:pic>
        <p:nvPicPr>
          <p:cNvPr id="13" name="Picture 12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581400"/>
            <a:ext cx="4876800" cy="2895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764789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Number Placeholder 2"/>
          <p:cNvSpPr>
            <a:spLocks noGrp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62CD00C2-1A56-4915-99CF-C8EDD75E905F}" type="slidenum">
              <a:rPr lang="en-US" altLang="zh-CN" sz="1200"/>
              <a:pPr eaLnBrk="1" hangingPunct="1"/>
              <a:t>23</a:t>
            </a:fld>
            <a:endParaRPr lang="en-US" altLang="zh-CN" sz="1200"/>
          </a:p>
        </p:txBody>
      </p:sp>
      <p:pic>
        <p:nvPicPr>
          <p:cNvPr id="2" name="Picture 1" descr="Screenshot 2015-05-11 13.13.47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94"/>
          <a:stretch/>
        </p:blipFill>
        <p:spPr>
          <a:xfrm>
            <a:off x="449768" y="578267"/>
            <a:ext cx="4019178" cy="2850733"/>
          </a:xfrm>
          <a:prstGeom prst="rect">
            <a:avLst/>
          </a:prstGeom>
        </p:spPr>
      </p:pic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0" y="6525344"/>
            <a:ext cx="9144000" cy="144016"/>
          </a:xfrm>
          <a:prstGeom prst="rect">
            <a:avLst/>
          </a:prstGeom>
          <a:solidFill>
            <a:srgbClr val="FF78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0" y="116632"/>
            <a:ext cx="9144000" cy="461635"/>
          </a:xfrm>
          <a:prstGeom prst="rect">
            <a:avLst/>
          </a:prstGeom>
          <a:solidFill>
            <a:srgbClr val="FF9900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91411" tIns="45705" rIns="91411" bIns="45705">
            <a:spAutoFit/>
          </a:bodyPr>
          <a:lstStyle/>
          <a:p>
            <a:pPr algn="ctr"/>
            <a:r>
              <a:rPr lang="en-US" altLang="zh-CN" b="1" dirty="0">
                <a:solidFill>
                  <a:schemeClr val="tx2"/>
                </a:solidFill>
              </a:rPr>
              <a:t>UPP </a:t>
            </a:r>
            <a:r>
              <a:rPr lang="en-US" altLang="zh-CN" b="1" dirty="0" smtClean="0">
                <a:solidFill>
                  <a:schemeClr val="tx2"/>
                </a:solidFill>
              </a:rPr>
              <a:t>(1) 6T field- </a:t>
            </a:r>
            <a:r>
              <a:rPr lang="en-US" altLang="zh-CN" b="1" dirty="0">
                <a:solidFill>
                  <a:schemeClr val="tx2"/>
                </a:solidFill>
              </a:rPr>
              <a:t>demonstrated</a:t>
            </a:r>
          </a:p>
        </p:txBody>
      </p:sp>
      <p:pic>
        <p:nvPicPr>
          <p:cNvPr id="8" name="Picture 6" descr="C:\Users\xgu\Documents\MATLAB\Yellow_SMS_6T.tif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0" r="7368" b="2792"/>
          <a:stretch/>
        </p:blipFill>
        <p:spPr bwMode="auto">
          <a:xfrm>
            <a:off x="480248" y="3329771"/>
            <a:ext cx="3939352" cy="3109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9"/>
          <p:cNvSpPr>
            <a:spLocks noChangeArrowheads="1"/>
          </p:cNvSpPr>
          <p:nvPr/>
        </p:nvSpPr>
        <p:spPr bwMode="auto">
          <a:xfrm>
            <a:off x="5029200" y="1744895"/>
            <a:ext cx="2895600" cy="353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342900" indent="-342900">
              <a:buFont typeface="Arial" pitchFamily="34" charset="0"/>
              <a:buAutoNum type="arabicPeriod"/>
            </a:pPr>
            <a:endParaRPr lang="en-US" altLang="zh-CN" sz="1400" dirty="0">
              <a:solidFill>
                <a:srgbClr val="0000FF"/>
              </a:solidFill>
            </a:endParaRPr>
          </a:p>
          <a:p>
            <a:pPr marL="342900" indent="-342900">
              <a:buFont typeface="Arial" pitchFamily="34" charset="0"/>
              <a:buAutoNum type="arabicPeriod"/>
            </a:pPr>
            <a:r>
              <a:rPr lang="en-US" altLang="zh-CN" sz="1400" dirty="0">
                <a:solidFill>
                  <a:srgbClr val="0000FF"/>
                </a:solidFill>
              </a:rPr>
              <a:t>Yellow </a:t>
            </a:r>
            <a:r>
              <a:rPr lang="en-US" altLang="zh-CN" sz="1400" dirty="0" smtClean="0">
                <a:solidFill>
                  <a:srgbClr val="0000FF"/>
                </a:solidFill>
              </a:rPr>
              <a:t>and Blue Solenoid </a:t>
            </a:r>
            <a:r>
              <a:rPr lang="en-US" altLang="zh-CN" sz="1400" b="1" dirty="0">
                <a:solidFill>
                  <a:srgbClr val="FF0000"/>
                </a:solidFill>
              </a:rPr>
              <a:t>6T</a:t>
            </a:r>
            <a:r>
              <a:rPr lang="en-US" altLang="zh-CN" sz="1400" dirty="0">
                <a:solidFill>
                  <a:srgbClr val="0000FF"/>
                </a:solidFill>
              </a:rPr>
              <a:t> with RHIC refrigerator;</a:t>
            </a:r>
          </a:p>
          <a:p>
            <a:pPr marL="342900" indent="-342900">
              <a:buFont typeface="Arial" pitchFamily="34" charset="0"/>
              <a:buAutoNum type="arabicPeriod"/>
            </a:pPr>
            <a:endParaRPr lang="en-US" altLang="zh-CN" sz="1400" dirty="0" smtClean="0">
              <a:solidFill>
                <a:srgbClr val="0000FF"/>
              </a:solidFill>
            </a:endParaRPr>
          </a:p>
          <a:p>
            <a:pPr marL="342900" indent="-342900">
              <a:buFont typeface="Arial" pitchFamily="34" charset="0"/>
              <a:buAutoNum type="arabicPeriod"/>
            </a:pPr>
            <a:endParaRPr lang="en-US" altLang="zh-CN" sz="1400" dirty="0">
              <a:solidFill>
                <a:srgbClr val="0000FF"/>
              </a:solidFill>
            </a:endParaRPr>
          </a:p>
          <a:p>
            <a:pPr marL="342900" indent="-342900">
              <a:buFont typeface="Arial" pitchFamily="34" charset="0"/>
              <a:buAutoNum type="arabicPeriod"/>
            </a:pPr>
            <a:r>
              <a:rPr lang="en-US" altLang="zh-CN" sz="1400" dirty="0">
                <a:solidFill>
                  <a:srgbClr val="0000FF"/>
                </a:solidFill>
              </a:rPr>
              <a:t>Yellow solenoid is the second solenoid; it has better performance than the first solenoid which is the blue one.</a:t>
            </a:r>
          </a:p>
          <a:p>
            <a:pPr marL="342900" indent="-342900">
              <a:buFont typeface="Arial" pitchFamily="34" charset="0"/>
              <a:buAutoNum type="arabicPeriod"/>
            </a:pPr>
            <a:endParaRPr lang="en-US" altLang="zh-CN" sz="1400" dirty="0">
              <a:solidFill>
                <a:srgbClr val="0000FF"/>
              </a:solidFill>
            </a:endParaRPr>
          </a:p>
          <a:p>
            <a:pPr marL="342900" indent="-342900">
              <a:buFont typeface="Arial" pitchFamily="34" charset="0"/>
              <a:buAutoNum type="arabicPeriod"/>
            </a:pPr>
            <a:endParaRPr lang="en-US" altLang="zh-CN" sz="1400" dirty="0">
              <a:solidFill>
                <a:srgbClr val="0000FF"/>
              </a:solidFill>
            </a:endParaRPr>
          </a:p>
          <a:p>
            <a:pPr marL="342900" indent="-342900">
              <a:buFont typeface="Arial" pitchFamily="34" charset="0"/>
              <a:buAutoNum type="arabicPeriod"/>
            </a:pPr>
            <a:r>
              <a:rPr lang="en-US" altLang="zh-CN" sz="1400" dirty="0">
                <a:solidFill>
                  <a:srgbClr val="0000FF"/>
                </a:solidFill>
              </a:rPr>
              <a:t>Ramp up with 0.2A/s to 5T, ramp up with 0.1A/s from 5T to </a:t>
            </a:r>
            <a:r>
              <a:rPr lang="en-US" altLang="zh-CN" sz="1400" dirty="0" smtClean="0">
                <a:solidFill>
                  <a:srgbClr val="0000FF"/>
                </a:solidFill>
              </a:rPr>
              <a:t>6T</a:t>
            </a:r>
          </a:p>
          <a:p>
            <a:pPr marL="342900" indent="-342900">
              <a:buFont typeface="Arial" pitchFamily="34" charset="0"/>
              <a:buAutoNum type="arabicPeriod"/>
            </a:pPr>
            <a:endParaRPr lang="en-US" altLang="zh-CN" sz="1400" dirty="0">
              <a:solidFill>
                <a:srgbClr val="0000FF"/>
              </a:solidFill>
            </a:endParaRPr>
          </a:p>
          <a:p>
            <a:pPr marL="342900" indent="-342900">
              <a:buFont typeface="Arial" pitchFamily="34" charset="0"/>
              <a:buAutoNum type="arabicPeriod"/>
            </a:pPr>
            <a:r>
              <a:rPr lang="en-US" altLang="zh-CN" sz="1400" dirty="0" smtClean="0">
                <a:solidFill>
                  <a:srgbClr val="0000FF"/>
                </a:solidFill>
              </a:rPr>
              <a:t>Blue was ~5T last year</a:t>
            </a:r>
            <a:endParaRPr lang="en-US" altLang="zh-CN" sz="1400" dirty="0">
              <a:solidFill>
                <a:srgbClr val="0000FF"/>
              </a:solidFill>
            </a:endParaRPr>
          </a:p>
        </p:txBody>
      </p:sp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4876800" y="838200"/>
            <a:ext cx="40386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457200" indent="-457200">
              <a:buFontTx/>
              <a:buAutoNum type="arabicParenR"/>
            </a:pPr>
            <a:r>
              <a:rPr lang="en-US" altLang="zh-CN" sz="1600" b="1" dirty="0">
                <a:solidFill>
                  <a:srgbClr val="FF0000"/>
                </a:solidFill>
              </a:rPr>
              <a:t>A minimum main solenoid field of </a:t>
            </a:r>
            <a:r>
              <a:rPr lang="en-US" altLang="zh-CN" sz="1600" b="1" dirty="0" smtClean="0">
                <a:solidFill>
                  <a:srgbClr val="FF0000"/>
                </a:solidFill>
              </a:rPr>
              <a:t>6 </a:t>
            </a:r>
            <a:r>
              <a:rPr lang="en-US" altLang="zh-CN" sz="1600" b="1" dirty="0">
                <a:solidFill>
                  <a:srgbClr val="FF0000"/>
                </a:solidFill>
              </a:rPr>
              <a:t>T with the completed magnet.</a:t>
            </a:r>
          </a:p>
        </p:txBody>
      </p:sp>
    </p:spTree>
    <p:extLst>
      <p:ext uri="{BB962C8B-B14F-4D97-AF65-F5344CB8AC3E}">
        <p14:creationId xmlns:p14="http://schemas.microsoft.com/office/powerpoint/2010/main" val="23919158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Number Placeholder 2"/>
          <p:cNvSpPr>
            <a:spLocks noGrp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62CD00C2-1A56-4915-99CF-C8EDD75E905F}" type="slidenum">
              <a:rPr lang="en-US" altLang="zh-CN" sz="1200"/>
              <a:pPr eaLnBrk="1" hangingPunct="1"/>
              <a:t>24</a:t>
            </a:fld>
            <a:endParaRPr lang="en-US" altLang="zh-CN" sz="1200"/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0" y="6525344"/>
            <a:ext cx="9144000" cy="144016"/>
          </a:xfrm>
          <a:prstGeom prst="rect">
            <a:avLst/>
          </a:prstGeom>
          <a:solidFill>
            <a:srgbClr val="FF78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0" y="116632"/>
            <a:ext cx="9144000" cy="461635"/>
          </a:xfrm>
          <a:prstGeom prst="rect">
            <a:avLst/>
          </a:prstGeom>
          <a:solidFill>
            <a:srgbClr val="FF9900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91411" tIns="45705" rIns="91411" bIns="45705">
            <a:spAutoFit/>
          </a:bodyPr>
          <a:lstStyle/>
          <a:p>
            <a:pPr algn="ctr">
              <a:defRPr/>
            </a:pPr>
            <a:r>
              <a:rPr lang="en-US" altLang="zh-CN" b="1" dirty="0"/>
              <a:t>RHIC Operation with E-lens</a:t>
            </a:r>
            <a:endParaRPr lang="en-US" sz="2400" b="1" dirty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8200" y="838200"/>
            <a:ext cx="4335421" cy="481433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" y="838200"/>
            <a:ext cx="3886200" cy="475861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833194" y="5562600"/>
            <a:ext cx="704551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dirty="0" smtClean="0">
                <a:solidFill>
                  <a:srgbClr val="0000E7"/>
                </a:solidFill>
                <a:latin typeface="+mn-lt"/>
                <a:cs typeface="Helvetica"/>
              </a:rPr>
              <a:t>Turned on for every store (45~60 min.)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>
                <a:solidFill>
                  <a:srgbClr val="FF0000"/>
                </a:solidFill>
                <a:latin typeface="+mn-lt"/>
                <a:cs typeface="Helvetica"/>
              </a:rPr>
              <a:t>High reliability</a:t>
            </a:r>
            <a:r>
              <a:rPr lang="en-US" dirty="0" smtClean="0">
                <a:solidFill>
                  <a:srgbClr val="0000E7"/>
                </a:solidFill>
                <a:latin typeface="+mn-lt"/>
                <a:cs typeface="Helvetica"/>
              </a:rPr>
              <a:t>: </a:t>
            </a:r>
            <a:r>
              <a:rPr lang="en-US" dirty="0">
                <a:solidFill>
                  <a:srgbClr val="0000E7"/>
                </a:solidFill>
                <a:latin typeface="+mn-lt"/>
                <a:cs typeface="Helvetica"/>
              </a:rPr>
              <a:t>a</a:t>
            </a:r>
            <a:r>
              <a:rPr lang="en-US" dirty="0" smtClean="0">
                <a:solidFill>
                  <a:srgbClr val="0000E7"/>
                </a:solidFill>
                <a:latin typeface="+mn-lt"/>
                <a:cs typeface="Helvetica"/>
              </a:rPr>
              <a:t>vailable for all stores after running</a:t>
            </a:r>
            <a:endParaRPr lang="en-US" dirty="0">
              <a:solidFill>
                <a:srgbClr val="0000E7"/>
              </a:solidFill>
              <a:latin typeface="+mn-lt"/>
              <a:cs typeface="Helvetica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438400" y="1143000"/>
            <a:ext cx="17754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 smtClean="0">
                <a:solidFill>
                  <a:srgbClr val="0000E7"/>
                </a:solidFill>
                <a:latin typeface="+mn-lt"/>
                <a:cs typeface="Helvetica"/>
              </a:rPr>
              <a:t>E-beam current</a:t>
            </a:r>
            <a:endParaRPr lang="en-US" sz="1800" dirty="0">
              <a:solidFill>
                <a:srgbClr val="0000E7"/>
              </a:solidFill>
              <a:latin typeface="+mn-lt"/>
              <a:cs typeface="Helvetica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66800" y="4583668"/>
            <a:ext cx="10443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 smtClean="0">
                <a:solidFill>
                  <a:srgbClr val="0000E7"/>
                </a:solidFill>
                <a:latin typeface="+mn-lt"/>
                <a:cs typeface="Helvetica"/>
              </a:rPr>
              <a:t>Intensity</a:t>
            </a:r>
            <a:endParaRPr lang="en-US" sz="1800" dirty="0">
              <a:solidFill>
                <a:srgbClr val="0000E7"/>
              </a:solidFill>
              <a:latin typeface="+mn-lt"/>
              <a:cs typeface="Helvetica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514600" y="3212068"/>
            <a:ext cx="18392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 err="1" smtClean="0">
                <a:solidFill>
                  <a:srgbClr val="0000E7"/>
                </a:solidFill>
                <a:latin typeface="+mn-lt"/>
                <a:cs typeface="Helvetica"/>
              </a:rPr>
              <a:t>Emittance</a:t>
            </a:r>
            <a:r>
              <a:rPr lang="en-US" sz="1800" dirty="0" smtClean="0">
                <a:solidFill>
                  <a:srgbClr val="0000E7"/>
                </a:solidFill>
                <a:latin typeface="+mn-lt"/>
                <a:cs typeface="Helvetica"/>
              </a:rPr>
              <a:t> (IPM)</a:t>
            </a:r>
            <a:endParaRPr lang="en-US" sz="1800" dirty="0">
              <a:solidFill>
                <a:srgbClr val="0000E7"/>
              </a:solidFill>
              <a:latin typeface="+mn-lt"/>
              <a:cs typeface="Helvetica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606529" y="4114800"/>
            <a:ext cx="17754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 smtClean="0">
                <a:solidFill>
                  <a:srgbClr val="0000E7"/>
                </a:solidFill>
                <a:latin typeface="+mn-lt"/>
                <a:cs typeface="Helvetica"/>
              </a:rPr>
              <a:t>E-beam current</a:t>
            </a:r>
            <a:endParaRPr lang="en-US" sz="1800" dirty="0">
              <a:solidFill>
                <a:srgbClr val="0000E7"/>
              </a:solidFill>
              <a:latin typeface="+mn-lt"/>
              <a:cs typeface="Helvetica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171135" y="2743200"/>
            <a:ext cx="18392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 err="1" smtClean="0">
                <a:solidFill>
                  <a:srgbClr val="0000E7"/>
                </a:solidFill>
                <a:latin typeface="+mn-lt"/>
                <a:cs typeface="Helvetica"/>
              </a:rPr>
              <a:t>Emittance</a:t>
            </a:r>
            <a:r>
              <a:rPr lang="en-US" sz="1800" dirty="0" smtClean="0">
                <a:solidFill>
                  <a:srgbClr val="0000E7"/>
                </a:solidFill>
                <a:latin typeface="+mn-lt"/>
                <a:cs typeface="Helvetica"/>
              </a:rPr>
              <a:t> (IPM)</a:t>
            </a:r>
            <a:endParaRPr lang="en-US" sz="1800" dirty="0">
              <a:solidFill>
                <a:srgbClr val="0000E7"/>
              </a:solidFill>
              <a:latin typeface="+mn-lt"/>
              <a:cs typeface="Helvetica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096000" y="1143000"/>
            <a:ext cx="7022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 smtClean="0">
                <a:solidFill>
                  <a:srgbClr val="0000E7"/>
                </a:solidFill>
                <a:latin typeface="+mn-lt"/>
                <a:cs typeface="Helvetica"/>
              </a:rPr>
              <a:t>Tune</a:t>
            </a:r>
            <a:endParaRPr lang="en-US" sz="1800" dirty="0">
              <a:solidFill>
                <a:srgbClr val="0000E7"/>
              </a:solidFill>
              <a:latin typeface="+mn-lt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9103717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3"/>
          <p:cNvSpPr>
            <a:spLocks noChangeArrowheads="1"/>
          </p:cNvSpPr>
          <p:nvPr/>
        </p:nvSpPr>
        <p:spPr bwMode="auto">
          <a:xfrm>
            <a:off x="0" y="6525344"/>
            <a:ext cx="9144000" cy="144016"/>
          </a:xfrm>
          <a:prstGeom prst="rect">
            <a:avLst/>
          </a:prstGeom>
          <a:solidFill>
            <a:srgbClr val="FF78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0" y="116632"/>
            <a:ext cx="9144000" cy="461635"/>
          </a:xfrm>
          <a:prstGeom prst="rect">
            <a:avLst/>
          </a:prstGeom>
          <a:solidFill>
            <a:srgbClr val="FF9900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91411" tIns="45705" rIns="91411" bIns="45705">
            <a:spAutoFit/>
          </a:bodyPr>
          <a:lstStyle/>
          <a:p>
            <a:pPr algn="ctr">
              <a:defRPr/>
            </a:pPr>
            <a:r>
              <a:rPr lang="en-US" b="1" dirty="0"/>
              <a:t>RHIC BTF with coherent modes for PP collision</a:t>
            </a:r>
            <a:endParaRPr lang="en-US" sz="2400" b="1" dirty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867400" y="1219200"/>
            <a:ext cx="2665213" cy="46166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 smtClean="0">
                <a:solidFill>
                  <a:schemeClr val="accent6"/>
                </a:solidFill>
              </a:rPr>
              <a:t>Coherent </a:t>
            </a:r>
            <a:br>
              <a:rPr lang="en-US" dirty="0" smtClean="0">
                <a:solidFill>
                  <a:schemeClr val="accent6"/>
                </a:solidFill>
              </a:rPr>
            </a:br>
            <a:r>
              <a:rPr lang="en-US" dirty="0" smtClean="0">
                <a:solidFill>
                  <a:schemeClr val="accent6"/>
                </a:solidFill>
                <a:latin typeface="Symbol" charset="2"/>
                <a:cs typeface="Symbol" charset="2"/>
              </a:rPr>
              <a:t>s</a:t>
            </a:r>
            <a:r>
              <a:rPr lang="en-US" dirty="0" smtClean="0">
                <a:solidFill>
                  <a:schemeClr val="accent6"/>
                </a:solidFill>
              </a:rPr>
              <a:t>- and </a:t>
            </a:r>
            <a:r>
              <a:rPr lang="en-US" dirty="0" smtClean="0">
                <a:solidFill>
                  <a:schemeClr val="accent6"/>
                </a:solidFill>
                <a:latin typeface="Symbol" charset="2"/>
                <a:cs typeface="Symbol" charset="2"/>
              </a:rPr>
              <a:t>p</a:t>
            </a:r>
            <a:r>
              <a:rPr lang="en-US" dirty="0" smtClean="0">
                <a:solidFill>
                  <a:schemeClr val="accent6"/>
                </a:solidFill>
              </a:rPr>
              <a:t>-modes</a:t>
            </a:r>
            <a:br>
              <a:rPr lang="en-US" dirty="0" smtClean="0">
                <a:solidFill>
                  <a:schemeClr val="accent6"/>
                </a:solidFill>
              </a:rPr>
            </a:br>
            <a:r>
              <a:rPr lang="en-US" dirty="0" smtClean="0">
                <a:solidFill>
                  <a:schemeClr val="accent6"/>
                </a:solidFill>
              </a:rPr>
              <a:t>in all BTF</a:t>
            </a:r>
            <a:r>
              <a:rPr lang="en-US" dirty="0">
                <a:solidFill>
                  <a:schemeClr val="accent6"/>
                </a:solidFill>
              </a:rPr>
              <a:t/>
            </a:r>
            <a:br>
              <a:rPr lang="en-US" dirty="0">
                <a:solidFill>
                  <a:schemeClr val="accent6"/>
                </a:solidFill>
              </a:rPr>
            </a:br>
            <a:r>
              <a:rPr lang="en-US" sz="1800" dirty="0" smtClean="0">
                <a:solidFill>
                  <a:schemeClr val="accent6"/>
                </a:solidFill>
              </a:rPr>
              <a:t>(amplitude response)</a:t>
            </a:r>
          </a:p>
          <a:p>
            <a:pPr algn="l"/>
            <a:endParaRPr lang="en-US" sz="1800" dirty="0" smtClean="0">
              <a:solidFill>
                <a:schemeClr val="accent6"/>
              </a:solidFill>
            </a:endParaRPr>
          </a:p>
          <a:p>
            <a:pPr algn="l"/>
            <a:endParaRPr lang="en-US" sz="1800" dirty="0" smtClean="0">
              <a:solidFill>
                <a:schemeClr val="accent6"/>
              </a:solidFill>
            </a:endParaRPr>
          </a:p>
          <a:p>
            <a:pPr algn="l"/>
            <a:endParaRPr lang="en-US" sz="1800" dirty="0">
              <a:solidFill>
                <a:schemeClr val="accent6"/>
              </a:solidFill>
            </a:endParaRPr>
          </a:p>
          <a:p>
            <a:pPr algn="l"/>
            <a:endParaRPr lang="en-US" sz="1800" dirty="0">
              <a:solidFill>
                <a:schemeClr val="accent6"/>
              </a:solidFill>
            </a:endParaRPr>
          </a:p>
          <a:p>
            <a:pPr algn="l"/>
            <a:endParaRPr lang="en-US" dirty="0" smtClean="0">
              <a:solidFill>
                <a:schemeClr val="accent6"/>
              </a:solidFill>
            </a:endParaRPr>
          </a:p>
          <a:p>
            <a:pPr algn="l"/>
            <a:r>
              <a:rPr lang="en-US" dirty="0" smtClean="0">
                <a:solidFill>
                  <a:schemeClr val="accent6"/>
                </a:solidFill>
              </a:rPr>
              <a:t>Prevent extraction</a:t>
            </a:r>
            <a:br>
              <a:rPr lang="en-US" dirty="0" smtClean="0">
                <a:solidFill>
                  <a:schemeClr val="accent6"/>
                </a:solidFill>
              </a:rPr>
            </a:br>
            <a:r>
              <a:rPr lang="en-US" dirty="0" smtClean="0">
                <a:solidFill>
                  <a:schemeClr val="accent6"/>
                </a:solidFill>
              </a:rPr>
              <a:t>of incoherent</a:t>
            </a:r>
            <a:br>
              <a:rPr lang="en-US" dirty="0" smtClean="0">
                <a:solidFill>
                  <a:schemeClr val="accent6"/>
                </a:solidFill>
              </a:rPr>
            </a:br>
            <a:r>
              <a:rPr lang="en-US" dirty="0" smtClean="0">
                <a:solidFill>
                  <a:schemeClr val="accent6"/>
                </a:solidFill>
              </a:rPr>
              <a:t>tune spread</a:t>
            </a:r>
            <a:br>
              <a:rPr lang="en-US" dirty="0" smtClean="0">
                <a:solidFill>
                  <a:schemeClr val="accent6"/>
                </a:solidFill>
              </a:rPr>
            </a:br>
            <a:r>
              <a:rPr lang="en-US" sz="1800" dirty="0" smtClean="0">
                <a:solidFill>
                  <a:schemeClr val="accent6"/>
                </a:solidFill>
              </a:rPr>
              <a:t>(</a:t>
            </a:r>
            <a:r>
              <a:rPr lang="en-US" sz="1800" dirty="0" smtClean="0">
                <a:solidFill>
                  <a:srgbClr val="FF0000"/>
                </a:solidFill>
              </a:rPr>
              <a:t>imaginary part of </a:t>
            </a:r>
            <a:br>
              <a:rPr lang="en-US" sz="1800" dirty="0" smtClean="0">
                <a:solidFill>
                  <a:srgbClr val="FF0000"/>
                </a:solidFill>
              </a:rPr>
            </a:br>
            <a:r>
              <a:rPr lang="en-US" sz="1800" dirty="0" smtClean="0">
                <a:solidFill>
                  <a:srgbClr val="FF0000"/>
                </a:solidFill>
              </a:rPr>
              <a:t>complex BTF</a:t>
            </a:r>
            <a:r>
              <a:rPr lang="en-US" sz="1800" dirty="0" smtClean="0">
                <a:solidFill>
                  <a:schemeClr val="accent6"/>
                </a:solidFill>
              </a:rPr>
              <a:t>) 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320" y="632738"/>
            <a:ext cx="4110990" cy="2878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260" y="3511967"/>
            <a:ext cx="4171950" cy="2956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881890"/>
            <a:ext cx="2590800" cy="416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3480" y="3748899"/>
            <a:ext cx="2788920" cy="440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13885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Number Placeholder 2"/>
          <p:cNvSpPr>
            <a:spLocks noGrp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62CD00C2-1A56-4915-99CF-C8EDD75E905F}" type="slidenum">
              <a:rPr lang="en-US" altLang="zh-CN" sz="1200"/>
              <a:pPr eaLnBrk="1" hangingPunct="1"/>
              <a:t>26</a:t>
            </a:fld>
            <a:endParaRPr lang="en-US" altLang="zh-CN" sz="1200"/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0" y="6525344"/>
            <a:ext cx="9144000" cy="144016"/>
          </a:xfrm>
          <a:prstGeom prst="rect">
            <a:avLst/>
          </a:prstGeom>
          <a:solidFill>
            <a:srgbClr val="FF78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0" y="116632"/>
            <a:ext cx="9144000" cy="461635"/>
          </a:xfrm>
          <a:prstGeom prst="rect">
            <a:avLst/>
          </a:prstGeom>
          <a:solidFill>
            <a:srgbClr val="FF9900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91411" tIns="45705" rIns="91411" bIns="45705">
            <a:spAutoFit/>
          </a:bodyPr>
          <a:lstStyle/>
          <a:p>
            <a:pPr algn="ctr">
              <a:defRPr/>
            </a:pPr>
            <a:r>
              <a:rPr lang="en-US" b="1" dirty="0"/>
              <a:t>Tune spread with 0, 1, 2 pp collisions, + e-lens</a:t>
            </a:r>
            <a:endParaRPr lang="en-US" sz="2400" b="1" dirty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 descr="BTF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565053"/>
            <a:ext cx="7239000" cy="2940147"/>
          </a:xfrm>
          <a:prstGeom prst="rect">
            <a:avLst/>
          </a:prstGeom>
        </p:spPr>
      </p:pic>
      <p:pic>
        <p:nvPicPr>
          <p:cNvPr id="8" name="Picture 7" descr="BTF3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3473547"/>
            <a:ext cx="7170306" cy="291224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010400" y="1295400"/>
            <a:ext cx="1882096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 smtClean="0">
                <a:solidFill>
                  <a:srgbClr val="0000E7"/>
                </a:solidFill>
                <a:latin typeface="Wingdings"/>
                <a:ea typeface="Wingdings"/>
                <a:cs typeface="Wingdings"/>
                <a:sym typeface="Wingdings"/>
              </a:rPr>
              <a:t></a:t>
            </a:r>
            <a:r>
              <a:rPr lang="en-US" dirty="0" smtClean="0">
                <a:solidFill>
                  <a:srgbClr val="0000E7"/>
                </a:solidFill>
              </a:rPr>
              <a:t> 0, 1, 2 </a:t>
            </a:r>
            <a:r>
              <a:rPr lang="en-US" dirty="0" err="1" smtClean="0">
                <a:solidFill>
                  <a:srgbClr val="0000E7"/>
                </a:solidFill>
              </a:rPr>
              <a:t>pp</a:t>
            </a:r>
            <a:r>
              <a:rPr lang="en-US" dirty="0" smtClean="0">
                <a:solidFill>
                  <a:srgbClr val="0000E7"/>
                </a:solidFill>
              </a:rPr>
              <a:t/>
            </a:r>
            <a:br>
              <a:rPr lang="en-US" dirty="0" smtClean="0">
                <a:solidFill>
                  <a:srgbClr val="0000E7"/>
                </a:solidFill>
              </a:rPr>
            </a:br>
            <a:r>
              <a:rPr lang="en-US" dirty="0" smtClean="0">
                <a:solidFill>
                  <a:srgbClr val="0000E7"/>
                </a:solidFill>
              </a:rPr>
              <a:t>     without</a:t>
            </a:r>
            <a:br>
              <a:rPr lang="en-US" dirty="0" smtClean="0">
                <a:solidFill>
                  <a:srgbClr val="0000E7"/>
                </a:solidFill>
              </a:rPr>
            </a:br>
            <a:r>
              <a:rPr lang="en-US" dirty="0" smtClean="0">
                <a:solidFill>
                  <a:srgbClr val="0000E7"/>
                </a:solidFill>
              </a:rPr>
              <a:t>     e-lens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086600" y="3962400"/>
            <a:ext cx="175856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 smtClean="0">
                <a:solidFill>
                  <a:srgbClr val="0000E7"/>
                </a:solidFill>
                <a:latin typeface="Wingdings"/>
                <a:ea typeface="Wingdings"/>
                <a:cs typeface="Wingdings"/>
                <a:sym typeface="Wingdings"/>
              </a:rPr>
              <a:t></a:t>
            </a:r>
            <a:r>
              <a:rPr lang="en-US" dirty="0" smtClean="0">
                <a:solidFill>
                  <a:srgbClr val="0000E7"/>
                </a:solidFill>
              </a:rPr>
              <a:t> 2 </a:t>
            </a:r>
            <a:r>
              <a:rPr lang="en-US" dirty="0" err="1" smtClean="0">
                <a:solidFill>
                  <a:srgbClr val="0000E7"/>
                </a:solidFill>
              </a:rPr>
              <a:t>pp</a:t>
            </a:r>
            <a:r>
              <a:rPr lang="en-US" dirty="0" smtClean="0">
                <a:solidFill>
                  <a:srgbClr val="0000E7"/>
                </a:solidFill>
              </a:rPr>
              <a:t/>
            </a:r>
            <a:br>
              <a:rPr lang="en-US" dirty="0" smtClean="0">
                <a:solidFill>
                  <a:srgbClr val="0000E7"/>
                </a:solidFill>
              </a:rPr>
            </a:br>
            <a:r>
              <a:rPr lang="en-US" dirty="0" smtClean="0">
                <a:solidFill>
                  <a:srgbClr val="0000E7"/>
                </a:solidFill>
              </a:rPr>
              <a:t>     without</a:t>
            </a:r>
            <a:br>
              <a:rPr lang="en-US" dirty="0" smtClean="0">
                <a:solidFill>
                  <a:srgbClr val="0000E7"/>
                </a:solidFill>
              </a:rPr>
            </a:br>
            <a:r>
              <a:rPr lang="en-US" dirty="0" smtClean="0">
                <a:solidFill>
                  <a:srgbClr val="0000E7"/>
                </a:solidFill>
              </a:rPr>
              <a:t>     and with</a:t>
            </a:r>
            <a:br>
              <a:rPr lang="en-US" dirty="0" smtClean="0">
                <a:solidFill>
                  <a:srgbClr val="0000E7"/>
                </a:solidFill>
              </a:rPr>
            </a:br>
            <a:r>
              <a:rPr lang="en-US" dirty="0" smtClean="0">
                <a:solidFill>
                  <a:srgbClr val="0000E7"/>
                </a:solidFill>
              </a:rPr>
              <a:t>     e-lens</a:t>
            </a:r>
          </a:p>
        </p:txBody>
      </p:sp>
      <p:cxnSp>
        <p:nvCxnSpPr>
          <p:cNvPr id="11" name="Straight Arrow Connector 10"/>
          <p:cNvCxnSpPr/>
          <p:nvPr/>
        </p:nvCxnSpPr>
        <p:spPr bwMode="auto">
          <a:xfrm>
            <a:off x="1676400" y="3048000"/>
            <a:ext cx="3810000" cy="0"/>
          </a:xfrm>
          <a:prstGeom prst="straightConnector1">
            <a:avLst/>
          </a:prstGeom>
          <a:noFill/>
          <a:ln w="25400" cap="flat" cmpd="sng" algn="ctr">
            <a:solidFill>
              <a:schemeClr val="accent6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12" name="TextBox 11"/>
          <p:cNvSpPr txBox="1"/>
          <p:nvPr/>
        </p:nvSpPr>
        <p:spPr>
          <a:xfrm>
            <a:off x="1873254" y="2667000"/>
            <a:ext cx="35369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i="1" dirty="0" smtClean="0">
                <a:solidFill>
                  <a:srgbClr val="0000E7"/>
                </a:solidFill>
                <a:latin typeface="Symbol" charset="2"/>
                <a:cs typeface="Symbol" charset="2"/>
              </a:rPr>
              <a:t>D</a:t>
            </a:r>
            <a:r>
              <a:rPr lang="en-US" sz="1600" i="1" dirty="0" smtClean="0">
                <a:solidFill>
                  <a:srgbClr val="0000E7"/>
                </a:solidFill>
              </a:rPr>
              <a:t>Q</a:t>
            </a:r>
            <a:r>
              <a:rPr lang="en-US" sz="1600" dirty="0" smtClean="0">
                <a:solidFill>
                  <a:srgbClr val="0000E7"/>
                </a:solidFill>
              </a:rPr>
              <a:t> = 0.024 given by </a:t>
            </a:r>
            <a:r>
              <a:rPr lang="en-US" sz="1600" dirty="0" smtClean="0">
                <a:solidFill>
                  <a:srgbClr val="0000E7"/>
                </a:solidFill>
                <a:latin typeface="Symbol" charset="2"/>
                <a:cs typeface="Symbol" charset="2"/>
              </a:rPr>
              <a:t>s</a:t>
            </a:r>
            <a:r>
              <a:rPr lang="en-US" sz="1600" dirty="0" smtClean="0">
                <a:solidFill>
                  <a:srgbClr val="0000E7"/>
                </a:solidFill>
              </a:rPr>
              <a:t>- and </a:t>
            </a:r>
            <a:r>
              <a:rPr lang="en-US" sz="1600" dirty="0" smtClean="0">
                <a:solidFill>
                  <a:srgbClr val="0000E7"/>
                </a:solidFill>
                <a:latin typeface="Symbol" charset="2"/>
                <a:cs typeface="Symbol" charset="2"/>
              </a:rPr>
              <a:t>p</a:t>
            </a:r>
            <a:r>
              <a:rPr lang="en-US" sz="1600" dirty="0" smtClean="0">
                <a:solidFill>
                  <a:srgbClr val="0000E7"/>
                </a:solidFill>
              </a:rPr>
              <a:t>-modes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905000" y="5105400"/>
            <a:ext cx="244339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dirty="0" smtClean="0">
                <a:solidFill>
                  <a:srgbClr val="0000E7"/>
                </a:solidFill>
              </a:rPr>
              <a:t>change due to e-lens but</a:t>
            </a:r>
            <a:br>
              <a:rPr lang="en-US" sz="1600" dirty="0" smtClean="0">
                <a:solidFill>
                  <a:srgbClr val="0000E7"/>
                </a:solidFill>
              </a:rPr>
            </a:br>
            <a:r>
              <a:rPr lang="en-US" sz="1600" dirty="0" smtClean="0">
                <a:solidFill>
                  <a:srgbClr val="0000E7"/>
                </a:solidFill>
              </a:rPr>
              <a:t>incoherent distribution </a:t>
            </a:r>
            <a:br>
              <a:rPr lang="en-US" sz="1600" dirty="0" smtClean="0">
                <a:solidFill>
                  <a:srgbClr val="0000E7"/>
                </a:solidFill>
              </a:rPr>
            </a:br>
            <a:r>
              <a:rPr lang="en-US" sz="1600" dirty="0" smtClean="0">
                <a:solidFill>
                  <a:srgbClr val="0000E7"/>
                </a:solidFill>
              </a:rPr>
              <a:t>cannot be determined</a:t>
            </a:r>
          </a:p>
        </p:txBody>
      </p:sp>
      <p:cxnSp>
        <p:nvCxnSpPr>
          <p:cNvPr id="14" name="Straight Arrow Connector 13"/>
          <p:cNvCxnSpPr/>
          <p:nvPr/>
        </p:nvCxnSpPr>
        <p:spPr bwMode="auto">
          <a:xfrm flipV="1">
            <a:off x="2286000" y="4495800"/>
            <a:ext cx="228600" cy="762000"/>
          </a:xfrm>
          <a:prstGeom prst="straightConnector1">
            <a:avLst/>
          </a:prstGeom>
          <a:noFill/>
          <a:ln w="25400" cap="flat" cmpd="sng" algn="ctr">
            <a:solidFill>
              <a:schemeClr val="accent6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14564951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3"/>
          <p:cNvSpPr>
            <a:spLocks noChangeArrowheads="1"/>
          </p:cNvSpPr>
          <p:nvPr/>
        </p:nvSpPr>
        <p:spPr bwMode="auto">
          <a:xfrm>
            <a:off x="0" y="6525344"/>
            <a:ext cx="9144000" cy="144016"/>
          </a:xfrm>
          <a:prstGeom prst="rect">
            <a:avLst/>
          </a:prstGeom>
          <a:solidFill>
            <a:srgbClr val="FF78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0" y="116632"/>
            <a:ext cx="9144000" cy="461635"/>
          </a:xfrm>
          <a:prstGeom prst="rect">
            <a:avLst/>
          </a:prstGeom>
          <a:solidFill>
            <a:srgbClr val="FF9900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91411" tIns="45705" rIns="91411" bIns="45705">
            <a:spAutoFit/>
          </a:bodyPr>
          <a:lstStyle/>
          <a:p>
            <a:pPr algn="ctr"/>
            <a:r>
              <a:rPr lang="en-US" b="1" kern="0" dirty="0"/>
              <a:t>Tune spread </a:t>
            </a:r>
            <a:r>
              <a:rPr lang="en-US" b="1" kern="0" dirty="0" smtClean="0"/>
              <a:t>and tune shift with 0BB </a:t>
            </a:r>
            <a:r>
              <a:rPr lang="en-US" b="1" kern="0" dirty="0"/>
              <a:t>from e-lens (PP run)</a:t>
            </a:r>
            <a:endParaRPr lang="en-US" b="1" kern="0" dirty="0">
              <a:solidFill>
                <a:srgbClr val="FF0000"/>
              </a:solidFill>
            </a:endParaRPr>
          </a:p>
        </p:txBody>
      </p:sp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5" y="3505200"/>
            <a:ext cx="3838575" cy="29208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581400"/>
            <a:ext cx="3733800" cy="2830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36" y="618070"/>
            <a:ext cx="3814764" cy="288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6727" y="685801"/>
            <a:ext cx="3765086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5" name="Picture 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363" y="762000"/>
            <a:ext cx="2433637" cy="345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990600" y="1219200"/>
            <a:ext cx="11592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 smtClean="0">
                <a:solidFill>
                  <a:srgbClr val="0000E7"/>
                </a:solidFill>
                <a:latin typeface="+mn-lt"/>
                <a:cs typeface="Helvetica"/>
              </a:rPr>
              <a:t>Y&amp;H 0BB</a:t>
            </a:r>
            <a:endParaRPr lang="en-US" sz="1800" dirty="0">
              <a:solidFill>
                <a:srgbClr val="0000E7"/>
              </a:solidFill>
              <a:latin typeface="+mn-lt"/>
              <a:cs typeface="Helvetica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012908" y="1154668"/>
            <a:ext cx="11592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 smtClean="0">
                <a:solidFill>
                  <a:srgbClr val="0000E7"/>
                </a:solidFill>
                <a:latin typeface="+mn-lt"/>
                <a:cs typeface="Helvetica"/>
              </a:rPr>
              <a:t>Y&amp;V 0BB</a:t>
            </a:r>
            <a:endParaRPr lang="en-US" sz="1800" dirty="0">
              <a:solidFill>
                <a:srgbClr val="0000E7"/>
              </a:solidFill>
              <a:latin typeface="+mn-lt"/>
              <a:cs typeface="Helvetica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181600" y="4126468"/>
            <a:ext cx="241252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rgbClr val="0000E7"/>
                </a:solidFill>
                <a:latin typeface="+mn-lt"/>
                <a:cs typeface="Helvetica"/>
              </a:rPr>
              <a:t>Linear Tune Shift vs Current</a:t>
            </a:r>
            <a:endParaRPr lang="en-US" sz="1400" dirty="0">
              <a:solidFill>
                <a:srgbClr val="0000E7"/>
              </a:solidFill>
              <a:latin typeface="+mn-lt"/>
              <a:cs typeface="Helvetica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752600" y="5715000"/>
            <a:ext cx="241252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rgbClr val="0000E7"/>
                </a:solidFill>
                <a:latin typeface="+mn-lt"/>
                <a:cs typeface="Helvetica"/>
              </a:rPr>
              <a:t>Linear Tune Shift vs Current</a:t>
            </a:r>
            <a:endParaRPr lang="en-US" sz="1400" dirty="0">
              <a:solidFill>
                <a:srgbClr val="0000E7"/>
              </a:solidFill>
              <a:latin typeface="+mn-lt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4511447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3"/>
          <p:cNvSpPr>
            <a:spLocks noChangeArrowheads="1"/>
          </p:cNvSpPr>
          <p:nvPr/>
        </p:nvSpPr>
        <p:spPr bwMode="auto">
          <a:xfrm>
            <a:off x="0" y="6525344"/>
            <a:ext cx="9144000" cy="144016"/>
          </a:xfrm>
          <a:prstGeom prst="rect">
            <a:avLst/>
          </a:prstGeom>
          <a:solidFill>
            <a:srgbClr val="FF78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0" y="116632"/>
            <a:ext cx="9144000" cy="461635"/>
          </a:xfrm>
          <a:prstGeom prst="rect">
            <a:avLst/>
          </a:prstGeom>
          <a:solidFill>
            <a:srgbClr val="FF9900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91411" tIns="45705" rIns="91411" bIns="45705">
            <a:spAutoFit/>
          </a:bodyPr>
          <a:lstStyle/>
          <a:p>
            <a:pPr algn="ctr"/>
            <a:r>
              <a:rPr lang="en-US" b="1" kern="0" dirty="0"/>
              <a:t>Tune spread </a:t>
            </a:r>
            <a:r>
              <a:rPr lang="en-US" b="1" kern="0" dirty="0" smtClean="0"/>
              <a:t>Compensation with 0BB from e-lens (PP run)</a:t>
            </a:r>
            <a:endParaRPr lang="en-US" b="1" kern="0" dirty="0">
              <a:solidFill>
                <a:srgbClr val="FF0000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304800" y="616257"/>
            <a:ext cx="4419600" cy="3117543"/>
            <a:chOff x="327018" y="511784"/>
            <a:chExt cx="7346964" cy="5707457"/>
          </a:xfrm>
        </p:grpSpPr>
        <p:pic>
          <p:nvPicPr>
            <p:cNvPr id="4" name="Picture 3" descr="E-lens-BTF2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7018" y="511784"/>
              <a:ext cx="7346964" cy="5707457"/>
            </a:xfrm>
            <a:prstGeom prst="rect">
              <a:avLst/>
            </a:prstGeom>
          </p:spPr>
        </p:pic>
        <p:cxnSp>
          <p:nvCxnSpPr>
            <p:cNvPr id="5" name="Straight Arrow Connector 4"/>
            <p:cNvCxnSpPr/>
            <p:nvPr/>
          </p:nvCxnSpPr>
          <p:spPr bwMode="auto">
            <a:xfrm>
              <a:off x="1325622" y="5334000"/>
              <a:ext cx="5715001" cy="0"/>
            </a:xfrm>
            <a:prstGeom prst="straightConnector1">
              <a:avLst/>
            </a:prstGeom>
            <a:noFill/>
            <a:ln w="25400" cap="flat" cmpd="sng" algn="ctr">
              <a:solidFill>
                <a:schemeClr val="accent2"/>
              </a:solidFill>
              <a:prstDash val="solid"/>
              <a:round/>
              <a:headEnd type="arrow"/>
              <a:tailEnd type="arrow"/>
            </a:ln>
            <a:effectLst/>
          </p:spPr>
        </p:cxnSp>
        <p:sp>
          <p:nvSpPr>
            <p:cNvPr id="6" name="TextBox 5"/>
            <p:cNvSpPr txBox="1"/>
            <p:nvPr/>
          </p:nvSpPr>
          <p:spPr>
            <a:xfrm>
              <a:off x="4038601" y="4800600"/>
              <a:ext cx="1744428" cy="5775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400" i="1" dirty="0" smtClean="0">
                  <a:solidFill>
                    <a:srgbClr val="0000E7"/>
                  </a:solidFill>
                  <a:latin typeface="Symbol" charset="2"/>
                  <a:cs typeface="Symbol" charset="2"/>
                </a:rPr>
                <a:t>D</a:t>
              </a:r>
              <a:r>
                <a:rPr lang="en-US" sz="1400" i="1" dirty="0" smtClean="0">
                  <a:solidFill>
                    <a:srgbClr val="0000E7"/>
                  </a:solidFill>
                </a:rPr>
                <a:t>Q</a:t>
              </a:r>
              <a:r>
                <a:rPr lang="en-US" sz="1400" dirty="0" smtClean="0">
                  <a:solidFill>
                    <a:srgbClr val="0000E7"/>
                  </a:solidFill>
                </a:rPr>
                <a:t> = 0.013</a:t>
              </a:r>
            </a:p>
          </p:txBody>
        </p:sp>
      </p:grpSp>
      <p:sp>
        <p:nvSpPr>
          <p:cNvPr id="9" name="Title 1"/>
          <p:cNvSpPr txBox="1">
            <a:spLocks/>
          </p:cNvSpPr>
          <p:nvPr/>
        </p:nvSpPr>
        <p:spPr>
          <a:xfrm>
            <a:off x="76200" y="578267"/>
            <a:ext cx="8915400" cy="414338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endParaRPr lang="en-US" b="0" kern="0" dirty="0">
              <a:solidFill>
                <a:srgbClr val="FF0000"/>
              </a:solidFill>
            </a:endParaRPr>
          </a:p>
        </p:txBody>
      </p:sp>
      <p:pic>
        <p:nvPicPr>
          <p:cNvPr id="11" name="Picture 10" descr="E-lens-BTF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210" y="3523330"/>
            <a:ext cx="3893790" cy="3024874"/>
          </a:xfrm>
          <a:prstGeom prst="rect">
            <a:avLst/>
          </a:prstGeom>
        </p:spPr>
      </p:pic>
      <p:sp>
        <p:nvSpPr>
          <p:cNvPr id="12" name="Rectangle 9"/>
          <p:cNvSpPr>
            <a:spLocks noChangeArrowheads="1"/>
          </p:cNvSpPr>
          <p:nvPr/>
        </p:nvSpPr>
        <p:spPr bwMode="auto">
          <a:xfrm>
            <a:off x="4861560" y="1945481"/>
            <a:ext cx="3596640" cy="3693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>
              <a:buFont typeface="Arial" pitchFamily="34" charset="0"/>
              <a:buAutoNum type="arabicPeriod"/>
            </a:pPr>
            <a:r>
              <a:rPr lang="en-US" altLang="zh-CN" sz="2000" dirty="0" smtClean="0">
                <a:solidFill>
                  <a:srgbClr val="0000FF"/>
                </a:solidFill>
              </a:rPr>
              <a:t>e-p collision, no p-p</a:t>
            </a:r>
          </a:p>
          <a:p>
            <a:pPr marL="342900" indent="-342900">
              <a:buFont typeface="Arial" pitchFamily="34" charset="0"/>
              <a:buAutoNum type="arabicPeriod"/>
            </a:pPr>
            <a:endParaRPr lang="en-US" altLang="zh-CN" sz="2000" dirty="0">
              <a:solidFill>
                <a:srgbClr val="0000FF"/>
              </a:solidFill>
            </a:endParaRPr>
          </a:p>
          <a:p>
            <a:pPr marL="342900" indent="-342900">
              <a:buFont typeface="Arial" pitchFamily="34" charset="0"/>
              <a:buAutoNum type="arabicPeriod"/>
            </a:pPr>
            <a:r>
              <a:rPr lang="en-US" sz="2000" dirty="0" smtClean="0">
                <a:solidFill>
                  <a:srgbClr val="0000FF"/>
                </a:solidFill>
              </a:rPr>
              <a:t>Incoherent tune vs e-beam current  </a:t>
            </a:r>
            <a:endParaRPr lang="en-US" sz="2000" dirty="0">
              <a:solidFill>
                <a:srgbClr val="0000FF"/>
              </a:solidFill>
            </a:endParaRPr>
          </a:p>
          <a:p>
            <a:pPr marL="342900" indent="-342900">
              <a:buFont typeface="Arial" pitchFamily="34" charset="0"/>
              <a:buAutoNum type="arabicPeriod"/>
            </a:pPr>
            <a:endParaRPr lang="en-US" altLang="zh-CN" sz="2000" dirty="0">
              <a:solidFill>
                <a:srgbClr val="0000FF"/>
              </a:solidFill>
            </a:endParaRPr>
          </a:p>
          <a:p>
            <a:pPr marL="342900" indent="-342900">
              <a:buFont typeface="Arial" pitchFamily="34" charset="0"/>
              <a:buAutoNum type="arabicPeriod"/>
            </a:pPr>
            <a:r>
              <a:rPr lang="en-US" sz="2000" dirty="0">
                <a:solidFill>
                  <a:srgbClr val="0000FF"/>
                </a:solidFill>
              </a:rPr>
              <a:t>Incoherent tune vs e-beam </a:t>
            </a:r>
            <a:r>
              <a:rPr lang="en-US" sz="2000" dirty="0" smtClean="0">
                <a:solidFill>
                  <a:srgbClr val="0000FF"/>
                </a:solidFill>
              </a:rPr>
              <a:t>size</a:t>
            </a:r>
            <a:endParaRPr lang="en-US" sz="2000" dirty="0">
              <a:solidFill>
                <a:srgbClr val="0000FF"/>
              </a:solidFill>
            </a:endParaRPr>
          </a:p>
          <a:p>
            <a:pPr marL="342900" indent="-342900">
              <a:buFont typeface="Arial" pitchFamily="34" charset="0"/>
              <a:buAutoNum type="arabicPeriod"/>
            </a:pPr>
            <a:endParaRPr lang="en-US" sz="2000" dirty="0">
              <a:solidFill>
                <a:srgbClr val="0000FF"/>
              </a:solidFill>
            </a:endParaRPr>
          </a:p>
          <a:p>
            <a:pPr marL="342900" indent="-342900">
              <a:buFont typeface="Arial" pitchFamily="34" charset="0"/>
              <a:buAutoNum type="arabicPeriod"/>
            </a:pPr>
            <a:r>
              <a:rPr lang="en-US" sz="2000" dirty="0" smtClean="0">
                <a:solidFill>
                  <a:srgbClr val="0000E7"/>
                </a:solidFill>
              </a:rPr>
              <a:t>e-lens </a:t>
            </a:r>
            <a:r>
              <a:rPr lang="en-US" sz="2000" dirty="0">
                <a:solidFill>
                  <a:srgbClr val="0000E7"/>
                </a:solidFill>
              </a:rPr>
              <a:t>creates as much </a:t>
            </a:r>
            <a:r>
              <a:rPr lang="en-US" sz="2000" i="1" dirty="0">
                <a:solidFill>
                  <a:srgbClr val="0000E7"/>
                </a:solidFill>
                <a:latin typeface="Symbol" charset="2"/>
                <a:cs typeface="Symbol" charset="2"/>
              </a:rPr>
              <a:t>D</a:t>
            </a:r>
            <a:r>
              <a:rPr lang="en-US" sz="2000" i="1" dirty="0">
                <a:solidFill>
                  <a:srgbClr val="0000E7"/>
                </a:solidFill>
              </a:rPr>
              <a:t>Q</a:t>
            </a:r>
            <a:r>
              <a:rPr lang="en-US" sz="2000" dirty="0">
                <a:solidFill>
                  <a:srgbClr val="0000E7"/>
                </a:solidFill>
              </a:rPr>
              <a:t> </a:t>
            </a:r>
            <a:r>
              <a:rPr lang="en-US" sz="2000" dirty="0" smtClean="0">
                <a:solidFill>
                  <a:srgbClr val="0000E7"/>
                </a:solidFill>
              </a:rPr>
              <a:t>= 0.013 as </a:t>
            </a:r>
            <a:r>
              <a:rPr lang="en-US" sz="2000" dirty="0">
                <a:solidFill>
                  <a:srgbClr val="0000E7"/>
                </a:solidFill>
              </a:rPr>
              <a:t>one beam-beam </a:t>
            </a:r>
            <a:r>
              <a:rPr lang="en-US" sz="2000" dirty="0" smtClean="0">
                <a:solidFill>
                  <a:srgbClr val="0000E7"/>
                </a:solidFill>
              </a:rPr>
              <a:t>collision</a:t>
            </a:r>
            <a:endParaRPr lang="en-US" altLang="zh-CN" sz="2000" dirty="0">
              <a:solidFill>
                <a:srgbClr val="0000FF"/>
              </a:solidFill>
            </a:endParaRPr>
          </a:p>
          <a:p>
            <a:endParaRPr lang="en-US" altLang="zh-CN" sz="1400" dirty="0">
              <a:solidFill>
                <a:srgbClr val="0000FF"/>
              </a:solidFill>
            </a:endParaRPr>
          </a:p>
        </p:txBody>
      </p:sp>
      <p:pic>
        <p:nvPicPr>
          <p:cNvPr id="13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117183"/>
            <a:ext cx="3352800" cy="475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213646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3"/>
          <p:cNvSpPr>
            <a:spLocks noChangeArrowheads="1"/>
          </p:cNvSpPr>
          <p:nvPr/>
        </p:nvSpPr>
        <p:spPr bwMode="auto">
          <a:xfrm>
            <a:off x="0" y="6525344"/>
            <a:ext cx="9144000" cy="144016"/>
          </a:xfrm>
          <a:prstGeom prst="rect">
            <a:avLst/>
          </a:prstGeom>
          <a:solidFill>
            <a:srgbClr val="FF78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0" y="116632"/>
            <a:ext cx="9144000" cy="461635"/>
          </a:xfrm>
          <a:prstGeom prst="rect">
            <a:avLst/>
          </a:prstGeom>
          <a:solidFill>
            <a:srgbClr val="FF9900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91411" tIns="45705" rIns="91411" bIns="45705">
            <a:spAutoFit/>
          </a:bodyPr>
          <a:lstStyle/>
          <a:p>
            <a:pPr algn="ctr"/>
            <a:r>
              <a:rPr lang="en-US" b="1" kern="0" dirty="0" smtClean="0"/>
              <a:t>Tune </a:t>
            </a:r>
            <a:r>
              <a:rPr lang="en-US" b="1" kern="0" dirty="0"/>
              <a:t>spread </a:t>
            </a:r>
            <a:r>
              <a:rPr lang="en-US" b="1" kern="0" dirty="0" smtClean="0"/>
              <a:t>compensation with 2BB from e-lens P-</a:t>
            </a:r>
            <a:r>
              <a:rPr lang="en-US" b="1" dirty="0" smtClean="0"/>
              <a:t>Al</a:t>
            </a:r>
            <a:endParaRPr lang="en-US" b="1" kern="0" dirty="0">
              <a:solidFill>
                <a:srgbClr val="FF0000"/>
              </a:solidFill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76200" y="578267"/>
            <a:ext cx="8915400" cy="414338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endParaRPr lang="en-US" b="0" kern="0" dirty="0">
              <a:solidFill>
                <a:srgbClr val="FF0000"/>
              </a:solidFill>
            </a:endParaRPr>
          </a:p>
        </p:txBody>
      </p:sp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38" y="2581010"/>
            <a:ext cx="4506082" cy="3514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3900" y="2574121"/>
            <a:ext cx="4472940" cy="3506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776" y="685800"/>
            <a:ext cx="2788920" cy="440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609600" y="1143000"/>
            <a:ext cx="5697394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smtClean="0">
                <a:solidFill>
                  <a:srgbClr val="0000FF"/>
                </a:solidFill>
              </a:rPr>
              <a:t>1  e-p        </a:t>
            </a:r>
            <a:r>
              <a:rPr lang="en-US" altLang="zh-CN" dirty="0">
                <a:solidFill>
                  <a:srgbClr val="0000FF"/>
                </a:solidFill>
              </a:rPr>
              <a:t>p-Al       </a:t>
            </a:r>
            <a:r>
              <a:rPr lang="en-US" altLang="zh-CN" dirty="0" err="1">
                <a:solidFill>
                  <a:srgbClr val="0000FF"/>
                </a:solidFill>
              </a:rPr>
              <a:t>p-Al</a:t>
            </a:r>
            <a:endParaRPr lang="en-US" altLang="zh-CN" dirty="0">
              <a:solidFill>
                <a:srgbClr val="0000FF"/>
              </a:solidFill>
            </a:endParaRPr>
          </a:p>
          <a:p>
            <a:r>
              <a:rPr lang="en-US" altLang="zh-CN" dirty="0" smtClean="0">
                <a:solidFill>
                  <a:srgbClr val="0000FF"/>
                </a:solidFill>
              </a:rPr>
              <a:t>2  </a:t>
            </a:r>
            <a:r>
              <a:rPr lang="en-US" altLang="zh-CN" dirty="0" smtClean="0">
                <a:solidFill>
                  <a:srgbClr val="FF0000"/>
                </a:solidFill>
              </a:rPr>
              <a:t>No </a:t>
            </a:r>
            <a:r>
              <a:rPr lang="en-US" altLang="zh-CN" dirty="0">
                <a:solidFill>
                  <a:srgbClr val="FF0000"/>
                </a:solidFill>
              </a:rPr>
              <a:t>Coherent </a:t>
            </a:r>
            <a:r>
              <a:rPr lang="en-US" altLang="zh-CN" dirty="0" smtClean="0">
                <a:solidFill>
                  <a:srgbClr val="FF0000"/>
                </a:solidFill>
              </a:rPr>
              <a:t>Mode</a:t>
            </a:r>
          </a:p>
          <a:p>
            <a:r>
              <a:rPr lang="en-US" altLang="zh-CN" dirty="0" smtClean="0">
                <a:solidFill>
                  <a:srgbClr val="0000FF"/>
                </a:solidFill>
              </a:rPr>
              <a:t>3  Incoherent tune spread compensation</a:t>
            </a:r>
            <a:endParaRPr lang="en-US" altLang="zh-CN" dirty="0">
              <a:solidFill>
                <a:srgbClr val="0000FF"/>
              </a:solidFill>
            </a:endParaRP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6993" y="685800"/>
            <a:ext cx="2473527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674039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3"/>
          <p:cNvSpPr>
            <a:spLocks noChangeArrowheads="1"/>
          </p:cNvSpPr>
          <p:nvPr/>
        </p:nvSpPr>
        <p:spPr bwMode="auto">
          <a:xfrm>
            <a:off x="0" y="6525344"/>
            <a:ext cx="9144000" cy="144016"/>
          </a:xfrm>
          <a:prstGeom prst="rect">
            <a:avLst/>
          </a:prstGeom>
          <a:solidFill>
            <a:srgbClr val="FF78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0" y="116632"/>
            <a:ext cx="9144000" cy="461635"/>
          </a:xfrm>
          <a:prstGeom prst="rect">
            <a:avLst/>
          </a:prstGeom>
          <a:solidFill>
            <a:srgbClr val="FF9900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91411" tIns="45705" rIns="91411" bIns="45705">
            <a:spAutoFit/>
          </a:bodyPr>
          <a:lstStyle/>
          <a:p>
            <a:pPr algn="ctr">
              <a:defRPr/>
            </a:pPr>
            <a:r>
              <a:rPr lang="en-US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Outline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04800" y="762000"/>
            <a:ext cx="8382000" cy="5562600"/>
          </a:xfrm>
          <a:prstGeom prst="rect">
            <a:avLst/>
          </a:prstGeom>
        </p:spPr>
        <p:txBody>
          <a:bodyPr/>
          <a:lstStyle>
            <a:lvl1pPr marL="284163" indent="-284163" algn="l" rtl="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2300" indent="-223838" algn="l" rtl="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+mn-lt"/>
              </a:defRPr>
            </a:lvl2pPr>
            <a:lvl3pPr marL="965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rgbClr val="009900"/>
                </a:solidFill>
                <a:latin typeface="+mn-lt"/>
              </a:defRPr>
            </a:lvl3pPr>
            <a:lvl4pPr marL="13081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4pPr>
            <a:lvl5pPr marL="1651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+mn-lt"/>
              </a:defRPr>
            </a:lvl5pPr>
            <a:lvl6pPr marL="2108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+mn-lt"/>
              </a:defRPr>
            </a:lvl6pPr>
            <a:lvl7pPr marL="2565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+mn-lt"/>
              </a:defRPr>
            </a:lvl7pPr>
            <a:lvl8pPr marL="3022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+mn-lt"/>
              </a:defRPr>
            </a:lvl8pPr>
            <a:lvl9pPr marL="3479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altLang="zh-CN" b="1" kern="0" dirty="0" smtClean="0">
                <a:solidFill>
                  <a:srgbClr val="339933"/>
                </a:solidFill>
              </a:rPr>
              <a:t>E-lens HBBC </a:t>
            </a:r>
            <a:r>
              <a:rPr lang="en-US" altLang="zh-CN" sz="1200" b="1" kern="0" dirty="0" smtClean="0">
                <a:solidFill>
                  <a:srgbClr val="339933"/>
                </a:solidFill>
              </a:rPr>
              <a:t>(</a:t>
            </a:r>
            <a:r>
              <a:rPr lang="en-US" sz="1200" b="1" dirty="0" smtClean="0">
                <a:solidFill>
                  <a:srgbClr val="3399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Head-on </a:t>
            </a:r>
            <a:r>
              <a:rPr lang="en-US" sz="1200" b="1" dirty="0">
                <a:solidFill>
                  <a:srgbClr val="3399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beam-beam </a:t>
            </a:r>
            <a:r>
              <a:rPr lang="en-US" sz="1200" b="1" dirty="0" smtClean="0">
                <a:solidFill>
                  <a:srgbClr val="3399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compensation</a:t>
            </a:r>
            <a:r>
              <a:rPr lang="en-US" altLang="zh-CN" sz="1200" b="1" kern="0" dirty="0" smtClean="0">
                <a:solidFill>
                  <a:srgbClr val="339933"/>
                </a:solidFill>
              </a:rPr>
              <a:t>) </a:t>
            </a:r>
            <a:r>
              <a:rPr lang="en-US" altLang="zh-CN" b="1" kern="0" dirty="0" smtClean="0">
                <a:solidFill>
                  <a:srgbClr val="339933"/>
                </a:solidFill>
              </a:rPr>
              <a:t>and UPP </a:t>
            </a:r>
            <a:r>
              <a:rPr lang="en-US" altLang="zh-CN" sz="1200" b="1" kern="0" dirty="0" smtClean="0">
                <a:solidFill>
                  <a:srgbClr val="339933"/>
                </a:solidFill>
              </a:rPr>
              <a:t>(Ultimate Performance Parameters)</a:t>
            </a:r>
          </a:p>
          <a:p>
            <a:endParaRPr lang="en-US" altLang="zh-CN" kern="0" dirty="0" smtClean="0">
              <a:solidFill>
                <a:srgbClr val="339933"/>
              </a:solidFill>
            </a:endParaRPr>
          </a:p>
          <a:p>
            <a:r>
              <a:rPr lang="en-US" altLang="zh-CN" b="1" kern="0" dirty="0" smtClean="0"/>
              <a:t>E-lens commissioning (</a:t>
            </a:r>
            <a:r>
              <a:rPr lang="en-US" altLang="zh-CN" sz="1200" b="1" kern="0" dirty="0" smtClean="0"/>
              <a:t>Progresses, Lessons and Achievements</a:t>
            </a:r>
            <a:r>
              <a:rPr lang="en-US" altLang="zh-CN" b="1" kern="0" dirty="0" smtClean="0"/>
              <a:t>)</a:t>
            </a:r>
          </a:p>
          <a:p>
            <a:pPr lvl="1"/>
            <a:endParaRPr lang="en-US" altLang="zh-CN" kern="0" dirty="0" smtClean="0">
              <a:ea typeface="SimSun" pitchFamily="2" charset="-122"/>
            </a:endParaRPr>
          </a:p>
          <a:p>
            <a:pPr lvl="1"/>
            <a:r>
              <a:rPr lang="en-US" altLang="zh-CN" kern="0" dirty="0">
                <a:solidFill>
                  <a:srgbClr val="0000FF"/>
                </a:solidFill>
              </a:rPr>
              <a:t>2012 (Beam instability)</a:t>
            </a:r>
          </a:p>
          <a:p>
            <a:pPr lvl="1"/>
            <a:r>
              <a:rPr lang="en-US" altLang="zh-CN" kern="0" dirty="0">
                <a:solidFill>
                  <a:srgbClr val="0000FF"/>
                </a:solidFill>
              </a:rPr>
              <a:t>2013 (Field and Field Measurement)</a:t>
            </a:r>
          </a:p>
          <a:p>
            <a:pPr lvl="1"/>
            <a:r>
              <a:rPr lang="en-US" altLang="zh-CN" kern="0" dirty="0">
                <a:solidFill>
                  <a:srgbClr val="0000FF"/>
                </a:solidFill>
              </a:rPr>
              <a:t>2014 (Beam Profile)</a:t>
            </a:r>
          </a:p>
          <a:p>
            <a:pPr lvl="1"/>
            <a:endParaRPr lang="en-US" altLang="zh-CN" kern="0" dirty="0" smtClean="0">
              <a:ea typeface="SimSun" pitchFamily="2" charset="-122"/>
            </a:endParaRPr>
          </a:p>
          <a:p>
            <a:r>
              <a:rPr lang="en-US" altLang="zh-CN" b="1" kern="0" dirty="0" smtClean="0"/>
              <a:t>E-lens Operation (2015)</a:t>
            </a:r>
          </a:p>
          <a:p>
            <a:pPr lvl="1"/>
            <a:r>
              <a:rPr lang="en-US" altLang="zh-CN" kern="0" dirty="0">
                <a:solidFill>
                  <a:srgbClr val="0000FF"/>
                </a:solidFill>
              </a:rPr>
              <a:t>Electron Beam</a:t>
            </a:r>
          </a:p>
          <a:p>
            <a:pPr lvl="1"/>
            <a:r>
              <a:rPr lang="en-US" altLang="zh-CN" kern="0" dirty="0" err="1">
                <a:solidFill>
                  <a:srgbClr val="0000FF"/>
                </a:solidFill>
              </a:rPr>
              <a:t>Emittance</a:t>
            </a:r>
            <a:r>
              <a:rPr lang="en-US" altLang="zh-CN" kern="0" dirty="0">
                <a:solidFill>
                  <a:srgbClr val="0000FF"/>
                </a:solidFill>
              </a:rPr>
              <a:t> &amp; Beam Loss</a:t>
            </a:r>
          </a:p>
          <a:p>
            <a:pPr lvl="1"/>
            <a:r>
              <a:rPr lang="en-US" altLang="zh-CN" kern="0" dirty="0">
                <a:solidFill>
                  <a:srgbClr val="0000FF"/>
                </a:solidFill>
              </a:rPr>
              <a:t>Tune spread compensation </a:t>
            </a:r>
          </a:p>
          <a:p>
            <a:pPr lvl="1"/>
            <a:r>
              <a:rPr lang="en-US" altLang="zh-CN" kern="0" dirty="0">
                <a:solidFill>
                  <a:srgbClr val="0000FF"/>
                </a:solidFill>
              </a:rPr>
              <a:t>Luminosity</a:t>
            </a:r>
          </a:p>
          <a:p>
            <a:pPr lvl="1"/>
            <a:r>
              <a:rPr lang="en-US" altLang="zh-CN" kern="0" dirty="0">
                <a:solidFill>
                  <a:srgbClr val="0000FF"/>
                </a:solidFill>
              </a:rPr>
              <a:t>Resonance driving terms compensation</a:t>
            </a:r>
          </a:p>
        </p:txBody>
      </p:sp>
    </p:spTree>
    <p:extLst>
      <p:ext uri="{BB962C8B-B14F-4D97-AF65-F5344CB8AC3E}">
        <p14:creationId xmlns:p14="http://schemas.microsoft.com/office/powerpoint/2010/main" val="34716116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3"/>
          <p:cNvSpPr>
            <a:spLocks noChangeArrowheads="1"/>
          </p:cNvSpPr>
          <p:nvPr/>
        </p:nvSpPr>
        <p:spPr bwMode="auto">
          <a:xfrm>
            <a:off x="0" y="6525344"/>
            <a:ext cx="9144000" cy="144016"/>
          </a:xfrm>
          <a:prstGeom prst="rect">
            <a:avLst/>
          </a:prstGeom>
          <a:solidFill>
            <a:srgbClr val="FF78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0" y="116632"/>
            <a:ext cx="9144000" cy="461635"/>
          </a:xfrm>
          <a:prstGeom prst="rect">
            <a:avLst/>
          </a:prstGeom>
          <a:solidFill>
            <a:srgbClr val="FF9900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91411" tIns="45705" rIns="91411" bIns="45705">
            <a:spAutoFit/>
          </a:bodyPr>
          <a:lstStyle/>
          <a:p>
            <a:pPr algn="ctr"/>
            <a:r>
              <a:rPr lang="en-US" altLang="zh-CN" b="1" dirty="0" smtClean="0">
                <a:solidFill>
                  <a:schemeClr val="tx2"/>
                </a:solidFill>
              </a:rPr>
              <a:t>HBBC </a:t>
            </a:r>
            <a:r>
              <a:rPr lang="en-US" altLang="zh-CN" b="1" dirty="0">
                <a:solidFill>
                  <a:schemeClr val="tx2"/>
                </a:solidFill>
              </a:rPr>
              <a:t>(1) </a:t>
            </a:r>
            <a:r>
              <a:rPr lang="en-US" b="1" kern="0" dirty="0" smtClean="0"/>
              <a:t>Tune </a:t>
            </a:r>
            <a:r>
              <a:rPr lang="en-US" b="1" kern="0" dirty="0"/>
              <a:t>spread </a:t>
            </a:r>
            <a:r>
              <a:rPr lang="en-US" b="1" kern="0" dirty="0" smtClean="0"/>
              <a:t>compensation </a:t>
            </a:r>
            <a:r>
              <a:rPr lang="en-US" altLang="zh-CN" b="1" dirty="0" smtClean="0">
                <a:solidFill>
                  <a:schemeClr val="tx2"/>
                </a:solidFill>
              </a:rPr>
              <a:t>- demonstrated</a:t>
            </a:r>
            <a:endParaRPr lang="en-US" b="1" kern="0" dirty="0">
              <a:solidFill>
                <a:srgbClr val="FF0000"/>
              </a:solidFill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76200" y="578267"/>
            <a:ext cx="8915400" cy="414338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endParaRPr lang="en-US" b="0" kern="0" dirty="0">
              <a:solidFill>
                <a:srgbClr val="FF0000"/>
              </a:solidFill>
            </a:endParaRPr>
          </a:p>
        </p:txBody>
      </p:sp>
      <p:pic>
        <p:nvPicPr>
          <p:cNvPr id="14" name="F5A142C9-3D59-4783-AF02-E5CF390E3007" descr="0A0EF56D-38EB-47E6-AFB4-F9966AE7C93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516380"/>
            <a:ext cx="7010400" cy="3960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2680" y="663606"/>
            <a:ext cx="2788920" cy="440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693420" y="685854"/>
            <a:ext cx="83058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en-US" sz="2000" dirty="0" smtClean="0">
                <a:solidFill>
                  <a:srgbClr val="0000FF"/>
                </a:solidFill>
              </a:rPr>
              <a:t>tune </a:t>
            </a:r>
            <a:r>
              <a:rPr lang="en-US" sz="2000" dirty="0">
                <a:solidFill>
                  <a:srgbClr val="0000FF"/>
                </a:solidFill>
              </a:rPr>
              <a:t>spread without bb and without </a:t>
            </a:r>
            <a:r>
              <a:rPr lang="en-US" sz="2000" dirty="0" smtClean="0">
                <a:solidFill>
                  <a:srgbClr val="0000FF"/>
                </a:solidFill>
              </a:rPr>
              <a:t>e-lens</a:t>
            </a:r>
          </a:p>
          <a:p>
            <a:r>
              <a:rPr lang="en-US" sz="2000" dirty="0" smtClean="0">
                <a:solidFill>
                  <a:srgbClr val="0000FF"/>
                </a:solidFill>
              </a:rPr>
              <a:t>2</a:t>
            </a:r>
            <a:r>
              <a:rPr lang="en-US" sz="2000" dirty="0">
                <a:solidFill>
                  <a:srgbClr val="0000FF"/>
                </a:solidFill>
              </a:rPr>
              <a:t>. tune spread expands with </a:t>
            </a:r>
            <a:r>
              <a:rPr lang="en-US" sz="2000" dirty="0" smtClean="0">
                <a:solidFill>
                  <a:srgbClr val="0000FF"/>
                </a:solidFill>
              </a:rPr>
              <a:t>bb</a:t>
            </a:r>
          </a:p>
          <a:p>
            <a:r>
              <a:rPr lang="en-US" sz="2000" dirty="0" smtClean="0">
                <a:solidFill>
                  <a:srgbClr val="0000FF"/>
                </a:solidFill>
              </a:rPr>
              <a:t>3</a:t>
            </a:r>
            <a:r>
              <a:rPr lang="en-US" sz="2000" dirty="0">
                <a:solidFill>
                  <a:srgbClr val="0000FF"/>
                </a:solidFill>
              </a:rPr>
              <a:t>. tune spread contracts again with bb and e-lens, but only up to ~750 mA (first such direct observation</a:t>
            </a:r>
            <a:r>
              <a:rPr lang="en-US" sz="2000" dirty="0" smtClean="0">
                <a:solidFill>
                  <a:srgbClr val="0000FF"/>
                </a:solidFill>
              </a:rPr>
              <a:t>)</a:t>
            </a:r>
          </a:p>
          <a:p>
            <a:r>
              <a:rPr lang="en-US" sz="2000" dirty="0" smtClean="0">
                <a:solidFill>
                  <a:srgbClr val="0000FF"/>
                </a:solidFill>
              </a:rPr>
              <a:t>4</a:t>
            </a:r>
            <a:r>
              <a:rPr lang="en-US" sz="2000" dirty="0">
                <a:solidFill>
                  <a:srgbClr val="0000FF"/>
                </a:solidFill>
              </a:rPr>
              <a:t>. tune spread is only compressed to the value without bb, even with e-currents up to 1030 mA</a:t>
            </a:r>
          </a:p>
        </p:txBody>
      </p:sp>
    </p:spTree>
    <p:extLst>
      <p:ext uri="{BB962C8B-B14F-4D97-AF65-F5344CB8AC3E}">
        <p14:creationId xmlns:p14="http://schemas.microsoft.com/office/powerpoint/2010/main" val="22393380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Number Placeholder 2"/>
          <p:cNvSpPr>
            <a:spLocks noGrp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62CD00C2-1A56-4915-99CF-C8EDD75E905F}" type="slidenum">
              <a:rPr lang="en-US" altLang="zh-CN" sz="1200"/>
              <a:pPr eaLnBrk="1" hangingPunct="1"/>
              <a:t>31</a:t>
            </a:fld>
            <a:endParaRPr lang="en-US" altLang="zh-CN" sz="1200"/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0" y="6525344"/>
            <a:ext cx="9144000" cy="144016"/>
          </a:xfrm>
          <a:prstGeom prst="rect">
            <a:avLst/>
          </a:prstGeom>
          <a:solidFill>
            <a:srgbClr val="FF78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0" y="116632"/>
            <a:ext cx="9144000" cy="461635"/>
          </a:xfrm>
          <a:prstGeom prst="rect">
            <a:avLst/>
          </a:prstGeom>
          <a:solidFill>
            <a:srgbClr val="FF9900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91411" tIns="45705" rIns="91411" bIns="45705">
            <a:spAutoFit/>
          </a:bodyPr>
          <a:lstStyle/>
          <a:p>
            <a:pPr algn="ctr">
              <a:defRPr/>
            </a:pPr>
            <a:r>
              <a:rPr lang="en-US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Tune spread – One Mystery</a:t>
            </a:r>
            <a:endParaRPr lang="en-US" sz="2400" b="1" dirty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0439" y="3505200"/>
            <a:ext cx="3753852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075" y="3467100"/>
            <a:ext cx="3886208" cy="3033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9527" y="613835"/>
            <a:ext cx="3814764" cy="288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617" y="618070"/>
            <a:ext cx="3765086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797755"/>
            <a:ext cx="2433637" cy="345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82" y="4608009"/>
            <a:ext cx="2648491" cy="37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5410200" y="1669443"/>
            <a:ext cx="11592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 smtClean="0">
                <a:solidFill>
                  <a:srgbClr val="0000E7"/>
                </a:solidFill>
                <a:latin typeface="+mn-lt"/>
                <a:cs typeface="Helvetica"/>
              </a:rPr>
              <a:t>Y&amp;H 0BB</a:t>
            </a:r>
            <a:endParaRPr lang="en-US" sz="1800" dirty="0">
              <a:solidFill>
                <a:srgbClr val="0000E7"/>
              </a:solidFill>
              <a:latin typeface="+mn-lt"/>
              <a:cs typeface="Helvetica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90600" y="1688068"/>
            <a:ext cx="11592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 smtClean="0">
                <a:solidFill>
                  <a:srgbClr val="0000E7"/>
                </a:solidFill>
                <a:latin typeface="+mn-lt"/>
                <a:cs typeface="Helvetica"/>
              </a:rPr>
              <a:t>Y&amp;V 0BB</a:t>
            </a:r>
            <a:endParaRPr lang="en-US" sz="1800" dirty="0">
              <a:solidFill>
                <a:srgbClr val="0000E7"/>
              </a:solidFill>
              <a:latin typeface="+mn-lt"/>
              <a:cs typeface="Helvetica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410200" y="4050268"/>
            <a:ext cx="11592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 smtClean="0">
                <a:solidFill>
                  <a:srgbClr val="0000E7"/>
                </a:solidFill>
                <a:latin typeface="+mn-lt"/>
                <a:cs typeface="Helvetica"/>
              </a:rPr>
              <a:t>B&amp;H 0BB</a:t>
            </a:r>
            <a:endParaRPr lang="en-US" sz="1800" dirty="0">
              <a:solidFill>
                <a:srgbClr val="0000E7"/>
              </a:solidFill>
              <a:latin typeface="+mn-lt"/>
              <a:cs typeface="Helvetica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066800" y="4038600"/>
            <a:ext cx="11592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 smtClean="0">
                <a:solidFill>
                  <a:srgbClr val="0000E7"/>
                </a:solidFill>
                <a:latin typeface="+mn-lt"/>
                <a:cs typeface="Helvetica"/>
              </a:rPr>
              <a:t>B&amp;V 0BB</a:t>
            </a:r>
            <a:endParaRPr lang="en-US" sz="1800" dirty="0">
              <a:solidFill>
                <a:srgbClr val="0000E7"/>
              </a:solidFill>
              <a:latin typeface="+mn-lt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6180651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Number Placeholder 2"/>
          <p:cNvSpPr>
            <a:spLocks noGrp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62CD00C2-1A56-4915-99CF-C8EDD75E905F}" type="slidenum">
              <a:rPr lang="en-US" altLang="zh-CN" sz="1200"/>
              <a:pPr eaLnBrk="1" hangingPunct="1"/>
              <a:t>32</a:t>
            </a:fld>
            <a:endParaRPr lang="en-US" altLang="zh-CN" sz="1200"/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0" y="6525344"/>
            <a:ext cx="9144000" cy="144016"/>
          </a:xfrm>
          <a:prstGeom prst="rect">
            <a:avLst/>
          </a:prstGeom>
          <a:solidFill>
            <a:srgbClr val="FF78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0" y="116632"/>
            <a:ext cx="9144000" cy="461635"/>
          </a:xfrm>
          <a:prstGeom prst="rect">
            <a:avLst/>
          </a:prstGeom>
          <a:solidFill>
            <a:srgbClr val="FF9900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91411" tIns="45705" rIns="91411" bIns="45705">
            <a:spAutoFit/>
          </a:bodyPr>
          <a:lstStyle/>
          <a:p>
            <a:pPr algn="ctr">
              <a:defRPr/>
            </a:pPr>
            <a:r>
              <a:rPr lang="en-US" b="1" dirty="0"/>
              <a:t>Additional </a:t>
            </a:r>
            <a:r>
              <a:rPr lang="en-US" b="1" dirty="0" err="1"/>
              <a:t>emittance</a:t>
            </a:r>
            <a:r>
              <a:rPr lang="en-US" b="1" dirty="0"/>
              <a:t> growth </a:t>
            </a:r>
            <a:r>
              <a:rPr lang="en-US" b="1" dirty="0" smtClean="0"/>
              <a:t>from </a:t>
            </a:r>
            <a:r>
              <a:rPr lang="en-US" b="1" dirty="0"/>
              <a:t>e-lens</a:t>
            </a:r>
            <a:endParaRPr lang="en-US" sz="2400" b="1" dirty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834"/>
          <a:stretch/>
        </p:blipFill>
        <p:spPr bwMode="auto">
          <a:xfrm>
            <a:off x="609600" y="609600"/>
            <a:ext cx="4341224" cy="30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313"/>
          <a:stretch/>
        </p:blipFill>
        <p:spPr bwMode="auto">
          <a:xfrm>
            <a:off x="609600" y="3352800"/>
            <a:ext cx="4302651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9"/>
          <p:cNvSpPr>
            <a:spLocks noChangeArrowheads="1"/>
          </p:cNvSpPr>
          <p:nvPr/>
        </p:nvSpPr>
        <p:spPr bwMode="auto">
          <a:xfrm>
            <a:off x="4876800" y="757297"/>
            <a:ext cx="3596640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>
              <a:buFont typeface="Arial" pitchFamily="34" charset="0"/>
              <a:buAutoNum type="arabicPeriod"/>
            </a:pPr>
            <a:r>
              <a:rPr lang="en-US" altLang="zh-CN" sz="1600" dirty="0" smtClean="0">
                <a:solidFill>
                  <a:srgbClr val="0000FF"/>
                </a:solidFill>
              </a:rPr>
              <a:t>No visible additional </a:t>
            </a:r>
            <a:r>
              <a:rPr lang="en-US" altLang="zh-CN" sz="1600" dirty="0" err="1" smtClean="0">
                <a:solidFill>
                  <a:srgbClr val="0000FF"/>
                </a:solidFill>
              </a:rPr>
              <a:t>emittance</a:t>
            </a:r>
            <a:r>
              <a:rPr lang="en-US" altLang="zh-CN" sz="1600" dirty="0" smtClean="0">
                <a:solidFill>
                  <a:srgbClr val="0000FF"/>
                </a:solidFill>
              </a:rPr>
              <a:t> growth for 400mA</a:t>
            </a:r>
          </a:p>
          <a:p>
            <a:pPr marL="342900" indent="-342900">
              <a:buFont typeface="Arial" pitchFamily="34" charset="0"/>
              <a:buAutoNum type="arabicPeriod"/>
            </a:pPr>
            <a:endParaRPr lang="en-US" altLang="zh-CN" sz="1600" dirty="0">
              <a:solidFill>
                <a:srgbClr val="0000FF"/>
              </a:solidFill>
            </a:endParaRPr>
          </a:p>
          <a:p>
            <a:pPr marL="342900" indent="-342900">
              <a:buFont typeface="Arial" pitchFamily="34" charset="0"/>
              <a:buAutoNum type="arabicPeriod"/>
            </a:pPr>
            <a:r>
              <a:rPr lang="en-US" sz="1600" dirty="0" smtClean="0">
                <a:solidFill>
                  <a:srgbClr val="0000FF"/>
                </a:solidFill>
              </a:rPr>
              <a:t>Additional </a:t>
            </a:r>
            <a:r>
              <a:rPr lang="en-US" sz="1600" dirty="0" err="1" smtClean="0">
                <a:solidFill>
                  <a:srgbClr val="0000FF"/>
                </a:solidFill>
              </a:rPr>
              <a:t>emittane</a:t>
            </a:r>
            <a:r>
              <a:rPr lang="en-US" sz="1600" dirty="0" smtClean="0">
                <a:solidFill>
                  <a:srgbClr val="0000FF"/>
                </a:solidFill>
              </a:rPr>
              <a:t> growth with 700mA</a:t>
            </a:r>
            <a:endParaRPr lang="en-US" sz="1600" dirty="0">
              <a:solidFill>
                <a:srgbClr val="0000FF"/>
              </a:solidFill>
            </a:endParaRPr>
          </a:p>
          <a:p>
            <a:pPr marL="342900" indent="-342900">
              <a:buFont typeface="Arial" pitchFamily="34" charset="0"/>
              <a:buAutoNum type="arabicPeriod"/>
            </a:pPr>
            <a:endParaRPr lang="en-US" altLang="zh-CN" sz="1600" dirty="0">
              <a:solidFill>
                <a:srgbClr val="0000FF"/>
              </a:solidFill>
            </a:endParaRPr>
          </a:p>
          <a:p>
            <a:pPr marL="342900" indent="-342900">
              <a:buFont typeface="Arial" pitchFamily="34" charset="0"/>
              <a:buAutoNum type="arabicPeriod"/>
            </a:pPr>
            <a:r>
              <a:rPr lang="en-US" sz="1600" dirty="0" smtClean="0">
                <a:solidFill>
                  <a:srgbClr val="0000FF"/>
                </a:solidFill>
              </a:rPr>
              <a:t>current noise threshold or optimize machine ?</a:t>
            </a:r>
            <a:endParaRPr lang="en-US" altLang="zh-CN" sz="1600" dirty="0">
              <a:solidFill>
                <a:srgbClr val="0000FF"/>
              </a:solidFill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4904631" y="3345180"/>
            <a:ext cx="3954780" cy="2492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1200" dirty="0" smtClean="0">
                <a:solidFill>
                  <a:schemeClr val="accent2"/>
                </a:solidFill>
              </a:rPr>
              <a:t> 1. with </a:t>
            </a:r>
            <a:r>
              <a:rPr lang="en-US" sz="1200" dirty="0">
                <a:solidFill>
                  <a:schemeClr val="accent2"/>
                </a:solidFill>
              </a:rPr>
              <a:t>optimal e-p alignment: perform tune scans with/without e-lenses - first diagonal, then 2D -may be that will show that you have bigger WP space with </a:t>
            </a:r>
            <a:r>
              <a:rPr lang="en-US" sz="1200" dirty="0" err="1">
                <a:solidFill>
                  <a:schemeClr val="accent2"/>
                </a:solidFill>
              </a:rPr>
              <a:t>elenses</a:t>
            </a:r>
            <a:r>
              <a:rPr lang="en-US" sz="1200" dirty="0">
                <a:solidFill>
                  <a:schemeClr val="accent2"/>
                </a:solidFill>
              </a:rPr>
              <a:t> </a:t>
            </a:r>
            <a:r>
              <a:rPr lang="en-US" sz="1200" dirty="0" smtClean="0">
                <a:solidFill>
                  <a:schemeClr val="accent2"/>
                </a:solidFill>
              </a:rPr>
              <a:t>?</a:t>
            </a:r>
          </a:p>
          <a:p>
            <a:endParaRPr lang="en-US" sz="1200" dirty="0">
              <a:solidFill>
                <a:schemeClr val="accent2"/>
              </a:solidFill>
            </a:endParaRPr>
          </a:p>
          <a:p>
            <a:r>
              <a:rPr lang="en-US" sz="1200" dirty="0" smtClean="0">
                <a:solidFill>
                  <a:schemeClr val="accent2"/>
                </a:solidFill>
              </a:rPr>
              <a:t> 2: </a:t>
            </a:r>
            <a:r>
              <a:rPr lang="en-US" sz="1200" dirty="0">
                <a:solidFill>
                  <a:schemeClr val="accent2"/>
                </a:solidFill>
              </a:rPr>
              <a:t>study later in stores (say, 5-6 </a:t>
            </a:r>
            <a:r>
              <a:rPr lang="en-US" sz="1200" dirty="0" err="1">
                <a:solidFill>
                  <a:schemeClr val="accent2"/>
                </a:solidFill>
              </a:rPr>
              <a:t>hrs</a:t>
            </a:r>
            <a:r>
              <a:rPr lang="en-US" sz="1200" dirty="0">
                <a:solidFill>
                  <a:schemeClr val="accent2"/>
                </a:solidFill>
              </a:rPr>
              <a:t> in stores, for some 1-2 hours): </a:t>
            </a:r>
            <a:r>
              <a:rPr lang="en-US" sz="1200" dirty="0" smtClean="0">
                <a:solidFill>
                  <a:schemeClr val="accent2"/>
                </a:solidFill>
              </a:rPr>
              <a:t>see </a:t>
            </a:r>
            <a:r>
              <a:rPr lang="en-US" sz="1200" dirty="0" err="1">
                <a:solidFill>
                  <a:schemeClr val="accent2"/>
                </a:solidFill>
              </a:rPr>
              <a:t>emittance</a:t>
            </a:r>
            <a:r>
              <a:rPr lang="en-US" sz="1200" dirty="0">
                <a:solidFill>
                  <a:schemeClr val="accent2"/>
                </a:solidFill>
              </a:rPr>
              <a:t> growth with only one lens ON (B , then in another store </a:t>
            </a:r>
            <a:r>
              <a:rPr lang="en-US" sz="1200" dirty="0" smtClean="0">
                <a:solidFill>
                  <a:schemeClr val="accent2"/>
                </a:solidFill>
              </a:rPr>
              <a:t>-Yellow)</a:t>
            </a:r>
          </a:p>
          <a:p>
            <a:endParaRPr lang="en-US" sz="1200" dirty="0">
              <a:solidFill>
                <a:schemeClr val="accent2"/>
              </a:solidFill>
            </a:endParaRPr>
          </a:p>
          <a:p>
            <a:r>
              <a:rPr lang="en-US" sz="1200" dirty="0" smtClean="0">
                <a:solidFill>
                  <a:schemeClr val="accent2"/>
                </a:solidFill>
              </a:rPr>
              <a:t> 3. possible </a:t>
            </a:r>
            <a:r>
              <a:rPr lang="en-US" sz="1200" dirty="0">
                <a:solidFill>
                  <a:schemeClr val="accent2"/>
                </a:solidFill>
              </a:rPr>
              <a:t>operational studies over many stores </a:t>
            </a:r>
            <a:r>
              <a:rPr lang="en-US" sz="1200" dirty="0" smtClean="0">
                <a:solidFill>
                  <a:schemeClr val="accent2"/>
                </a:solidFill>
              </a:rPr>
              <a:t>(in </a:t>
            </a:r>
            <a:r>
              <a:rPr lang="en-US" sz="1200" dirty="0">
                <a:solidFill>
                  <a:schemeClr val="accent2"/>
                </a:solidFill>
              </a:rPr>
              <a:t>packs </a:t>
            </a:r>
            <a:r>
              <a:rPr lang="en-US" sz="1200" dirty="0" smtClean="0">
                <a:solidFill>
                  <a:schemeClr val="accent2"/>
                </a:solidFill>
              </a:rPr>
              <a:t>of 7-10 </a:t>
            </a:r>
            <a:r>
              <a:rPr lang="en-US" sz="1200" dirty="0">
                <a:solidFill>
                  <a:schemeClr val="accent2"/>
                </a:solidFill>
              </a:rPr>
              <a:t>stores): full e-currents in B and Y; 1/2 currents in B and Y, </a:t>
            </a:r>
            <a:r>
              <a:rPr lang="en-US" sz="1200" dirty="0" smtClean="0">
                <a:solidFill>
                  <a:schemeClr val="accent2"/>
                </a:solidFill>
              </a:rPr>
              <a:t>no </a:t>
            </a:r>
            <a:r>
              <a:rPr lang="en-US" sz="1200" dirty="0" err="1" smtClean="0">
                <a:solidFill>
                  <a:schemeClr val="accent2"/>
                </a:solidFill>
              </a:rPr>
              <a:t>elenses</a:t>
            </a:r>
            <a:r>
              <a:rPr lang="en-US" sz="1200" dirty="0" smtClean="0">
                <a:solidFill>
                  <a:schemeClr val="accent2"/>
                </a:solidFill>
              </a:rPr>
              <a:t>- </a:t>
            </a:r>
            <a:r>
              <a:rPr lang="en-US" sz="1200" dirty="0">
                <a:solidFill>
                  <a:schemeClr val="accent2"/>
                </a:solidFill>
              </a:rPr>
              <a:t>correct tunes all the times.</a:t>
            </a:r>
          </a:p>
        </p:txBody>
      </p:sp>
    </p:spTree>
    <p:extLst>
      <p:ext uri="{BB962C8B-B14F-4D97-AF65-F5344CB8AC3E}">
        <p14:creationId xmlns:p14="http://schemas.microsoft.com/office/powerpoint/2010/main" val="3057615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Number Placeholder 2"/>
          <p:cNvSpPr>
            <a:spLocks noGrp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62CD00C2-1A56-4915-99CF-C8EDD75E905F}" type="slidenum">
              <a:rPr lang="en-US" altLang="zh-CN" sz="1200"/>
              <a:pPr eaLnBrk="1" hangingPunct="1"/>
              <a:t>33</a:t>
            </a:fld>
            <a:endParaRPr lang="en-US" altLang="zh-CN" sz="1200"/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0" y="6525344"/>
            <a:ext cx="9144000" cy="144016"/>
          </a:xfrm>
          <a:prstGeom prst="rect">
            <a:avLst/>
          </a:prstGeom>
          <a:solidFill>
            <a:srgbClr val="FF78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0" y="116632"/>
            <a:ext cx="9144000" cy="461635"/>
          </a:xfrm>
          <a:prstGeom prst="rect">
            <a:avLst/>
          </a:prstGeom>
          <a:solidFill>
            <a:srgbClr val="FF9900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91411" tIns="45705" rIns="91411" bIns="45705">
            <a:spAutoFit/>
          </a:bodyPr>
          <a:lstStyle/>
          <a:p>
            <a:pPr algn="ctr">
              <a:defRPr/>
            </a:pPr>
            <a:r>
              <a:rPr lang="en-US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E-lenses 2015</a:t>
            </a:r>
            <a:endParaRPr lang="en-US" sz="2400" b="1" dirty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695325"/>
            <a:ext cx="3459630" cy="2672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710565"/>
            <a:ext cx="3576637" cy="265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759" y="3505200"/>
            <a:ext cx="3352271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9"/>
          <p:cNvSpPr>
            <a:spLocks noChangeArrowheads="1"/>
          </p:cNvSpPr>
          <p:nvPr/>
        </p:nvSpPr>
        <p:spPr bwMode="auto">
          <a:xfrm>
            <a:off x="4572000" y="3657600"/>
            <a:ext cx="4419600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>
              <a:buFont typeface="Arial" pitchFamily="34" charset="0"/>
              <a:buAutoNum type="arabicPeriod"/>
            </a:pPr>
            <a:r>
              <a:rPr lang="en-US" altLang="zh-CN" sz="1600" dirty="0" smtClean="0">
                <a:solidFill>
                  <a:srgbClr val="0000FF"/>
                </a:solidFill>
              </a:rPr>
              <a:t>linear tune comes with incoherent tune compensation</a:t>
            </a:r>
          </a:p>
          <a:p>
            <a:pPr marL="342900" indent="-342900">
              <a:buFont typeface="Arial" pitchFamily="34" charset="0"/>
              <a:buAutoNum type="arabicPeriod"/>
            </a:pPr>
            <a:endParaRPr lang="en-US" altLang="zh-CN" sz="1600" dirty="0">
              <a:solidFill>
                <a:srgbClr val="0000FF"/>
              </a:solidFill>
            </a:endParaRPr>
          </a:p>
          <a:p>
            <a:pPr marL="342900" indent="-342900">
              <a:buFont typeface="Arial" pitchFamily="34" charset="0"/>
              <a:buAutoNum type="arabicPeriod"/>
            </a:pPr>
            <a:r>
              <a:rPr lang="en-US" sz="1600" dirty="0" smtClean="0">
                <a:solidFill>
                  <a:srgbClr val="0000FF"/>
                </a:solidFill>
              </a:rPr>
              <a:t>Tune during bump collapse (H_IP10 vs V_IP6&amp;8);</a:t>
            </a:r>
            <a:endParaRPr lang="en-US" sz="1600" dirty="0">
              <a:solidFill>
                <a:srgbClr val="0000FF"/>
              </a:solidFill>
            </a:endParaRPr>
          </a:p>
          <a:p>
            <a:pPr marL="342900" indent="-342900">
              <a:buFont typeface="Arial" pitchFamily="34" charset="0"/>
              <a:buAutoNum type="arabicPeriod"/>
            </a:pPr>
            <a:endParaRPr lang="en-US" altLang="zh-CN" sz="1600" dirty="0">
              <a:solidFill>
                <a:srgbClr val="0000FF"/>
              </a:solidFill>
            </a:endParaRPr>
          </a:p>
          <a:p>
            <a:pPr marL="342900" indent="-342900">
              <a:buFont typeface="Arial" pitchFamily="34" charset="0"/>
              <a:buAutoNum type="arabicPeriod"/>
            </a:pPr>
            <a:r>
              <a:rPr lang="en-US" altLang="zh-CN" sz="1600" dirty="0" smtClean="0">
                <a:solidFill>
                  <a:srgbClr val="0000FF"/>
                </a:solidFill>
              </a:rPr>
              <a:t>More current for blue and more store for tune setup?</a:t>
            </a:r>
          </a:p>
          <a:p>
            <a:pPr marL="342900" indent="-342900">
              <a:buFont typeface="Arial" pitchFamily="34" charset="0"/>
              <a:buAutoNum type="arabicPeriod"/>
            </a:pPr>
            <a:endParaRPr lang="en-US" altLang="zh-CN" sz="1600" dirty="0">
              <a:solidFill>
                <a:srgbClr val="0000FF"/>
              </a:solidFill>
            </a:endParaRPr>
          </a:p>
          <a:p>
            <a:pPr marL="342900" indent="-342900">
              <a:buFont typeface="Arial" pitchFamily="34" charset="0"/>
              <a:buAutoNum type="arabicPeriod"/>
            </a:pPr>
            <a:r>
              <a:rPr lang="en-US" altLang="zh-CN" sz="1600" dirty="0" smtClean="0">
                <a:solidFill>
                  <a:srgbClr val="0000FF"/>
                </a:solidFill>
              </a:rPr>
              <a:t>Beam size and beam loss;</a:t>
            </a:r>
            <a:endParaRPr lang="en-US" altLang="zh-CN" sz="16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56609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3"/>
          <p:cNvSpPr>
            <a:spLocks noChangeArrowheads="1"/>
          </p:cNvSpPr>
          <p:nvPr/>
        </p:nvSpPr>
        <p:spPr bwMode="auto">
          <a:xfrm>
            <a:off x="0" y="6525344"/>
            <a:ext cx="9144000" cy="144016"/>
          </a:xfrm>
          <a:prstGeom prst="rect">
            <a:avLst/>
          </a:prstGeom>
          <a:solidFill>
            <a:srgbClr val="FF78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0" y="116632"/>
            <a:ext cx="9144000" cy="461635"/>
          </a:xfrm>
          <a:prstGeom prst="rect">
            <a:avLst/>
          </a:prstGeom>
          <a:solidFill>
            <a:srgbClr val="FF9900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91411" tIns="45705" rIns="91411" bIns="45705">
            <a:spAutoFit/>
          </a:bodyPr>
          <a:lstStyle/>
          <a:p>
            <a:pPr algn="ctr">
              <a:defRPr/>
            </a:pPr>
            <a:r>
              <a:rPr lang="en-US" dirty="0"/>
              <a:t>100 </a:t>
            </a:r>
            <a:r>
              <a:rPr lang="en-US" dirty="0" err="1"/>
              <a:t>GeV</a:t>
            </a:r>
            <a:r>
              <a:rPr lang="en-US" dirty="0"/>
              <a:t> pp stores in 2012 and 2015 </a:t>
            </a:r>
            <a:r>
              <a:rPr lang="en-US" sz="1800" dirty="0"/>
              <a:t>(typical good)</a:t>
            </a:r>
            <a:endParaRPr lang="en-US" sz="2400" b="1" dirty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 descr="Run12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8200"/>
            <a:ext cx="4618858" cy="5257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21451" y="457200"/>
            <a:ext cx="8693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 smtClean="0">
                <a:solidFill>
                  <a:srgbClr val="0000E7"/>
                </a:solidFill>
              </a:rPr>
              <a:t>2012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477000" y="457200"/>
            <a:ext cx="8693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 smtClean="0">
                <a:solidFill>
                  <a:srgbClr val="0000E7"/>
                </a:solidFill>
              </a:rPr>
              <a:t>2015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441960" y="688032"/>
            <a:ext cx="8698039" cy="5331768"/>
            <a:chOff x="445961" y="1154668"/>
            <a:chExt cx="8698039" cy="5331768"/>
          </a:xfrm>
        </p:grpSpPr>
        <p:pic>
          <p:nvPicPr>
            <p:cNvPr id="8" name="Picture 7" descr="Run15.tif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49755" y="1304836"/>
              <a:ext cx="4494245" cy="518160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2626135" y="1752600"/>
              <a:ext cx="103146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800" dirty="0" smtClean="0">
                  <a:solidFill>
                    <a:srgbClr val="0000E7"/>
                  </a:solidFill>
                </a:rPr>
                <a:t>intensity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630061" y="1905000"/>
              <a:ext cx="22185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800" dirty="0">
                  <a:solidFill>
                    <a:srgbClr val="0000E7"/>
                  </a:solidFill>
                </a:rPr>
                <a:t>b</a:t>
              </a:r>
              <a:r>
                <a:rPr lang="en-US" sz="1800" dirty="0" smtClean="0">
                  <a:solidFill>
                    <a:srgbClr val="0000E7"/>
                  </a:solidFill>
                </a:rPr>
                <a:t>b parameter +50%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133600" y="4126468"/>
              <a:ext cx="16341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800" dirty="0" smtClean="0">
                  <a:solidFill>
                    <a:srgbClr val="0000E7"/>
                  </a:solidFill>
                </a:rPr>
                <a:t>rms emittance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867400" y="5181600"/>
              <a:ext cx="25649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800" dirty="0">
                  <a:solidFill>
                    <a:srgbClr val="0000E7"/>
                  </a:solidFill>
                </a:rPr>
                <a:t>p</a:t>
              </a:r>
              <a:r>
                <a:rPr lang="en-US" sz="1800" dirty="0" smtClean="0">
                  <a:solidFill>
                    <a:srgbClr val="0000E7"/>
                  </a:solidFill>
                </a:rPr>
                <a:t>eak luminosity +120%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419600" y="1207962"/>
              <a:ext cx="56980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l"/>
              <a:r>
                <a:rPr lang="en-US" sz="1800" dirty="0" smtClean="0"/>
                <a:t>300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4343400" y="2983468"/>
              <a:ext cx="313044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l"/>
              <a:r>
                <a:rPr lang="en-US" sz="1800" dirty="0" smtClean="0"/>
                <a:t>5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289678" y="4769782"/>
              <a:ext cx="56980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l"/>
              <a:r>
                <a:rPr lang="en-US" sz="1800" dirty="0" smtClean="0"/>
                <a:t>140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8458200" y="1154668"/>
              <a:ext cx="441422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l"/>
              <a:r>
                <a:rPr lang="en-US" sz="1800" dirty="0" smtClean="0"/>
                <a:t>12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8678556" y="2743200"/>
              <a:ext cx="313044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l"/>
              <a:r>
                <a:rPr lang="en-US" sz="1800" dirty="0" smtClean="0"/>
                <a:t>4</a:t>
              </a:r>
            </a:p>
          </p:txBody>
        </p:sp>
        <p:cxnSp>
          <p:nvCxnSpPr>
            <p:cNvPr id="18" name="Straight Connector 17"/>
            <p:cNvCxnSpPr/>
            <p:nvPr/>
          </p:nvCxnSpPr>
          <p:spPr bwMode="auto">
            <a:xfrm flipH="1">
              <a:off x="457200" y="2362200"/>
              <a:ext cx="4572000" cy="0"/>
            </a:xfrm>
            <a:prstGeom prst="line">
              <a:avLst/>
            </a:prstGeom>
            <a:noFill/>
            <a:ln w="19050" cap="flat" cmpd="sng" algn="ctr">
              <a:solidFill>
                <a:srgbClr val="003399"/>
              </a:solidFill>
              <a:prstDash val="solid"/>
              <a:round/>
              <a:headEnd type="none" w="med" len="med"/>
              <a:tailEnd type="none"/>
            </a:ln>
            <a:effectLst/>
          </p:spPr>
        </p:cxnSp>
        <p:cxnSp>
          <p:nvCxnSpPr>
            <p:cNvPr id="19" name="Straight Arrow Connector 18"/>
            <p:cNvCxnSpPr/>
            <p:nvPr/>
          </p:nvCxnSpPr>
          <p:spPr bwMode="auto">
            <a:xfrm flipV="1">
              <a:off x="5029200" y="1676400"/>
              <a:ext cx="0" cy="685800"/>
            </a:xfrm>
            <a:prstGeom prst="straightConnector1">
              <a:avLst/>
            </a:prstGeom>
            <a:noFill/>
            <a:ln w="19050" cap="flat" cmpd="sng" algn="ctr">
              <a:solidFill>
                <a:schemeClr val="accent2"/>
              </a:solidFill>
              <a:prstDash val="solid"/>
              <a:round/>
              <a:headEnd type="arrow"/>
              <a:tailEnd type="arrow"/>
            </a:ln>
            <a:effectLst/>
          </p:spPr>
        </p:cxnSp>
        <p:cxnSp>
          <p:nvCxnSpPr>
            <p:cNvPr id="20" name="Straight Connector 19"/>
            <p:cNvCxnSpPr/>
            <p:nvPr/>
          </p:nvCxnSpPr>
          <p:spPr bwMode="auto">
            <a:xfrm flipH="1">
              <a:off x="445961" y="5746248"/>
              <a:ext cx="4572000" cy="0"/>
            </a:xfrm>
            <a:prstGeom prst="line">
              <a:avLst/>
            </a:prstGeom>
            <a:noFill/>
            <a:ln w="19050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none"/>
            </a:ln>
            <a:effectLst/>
          </p:spPr>
        </p:cxnSp>
        <p:cxnSp>
          <p:nvCxnSpPr>
            <p:cNvPr id="21" name="Straight Arrow Connector 20"/>
            <p:cNvCxnSpPr/>
            <p:nvPr/>
          </p:nvCxnSpPr>
          <p:spPr bwMode="auto">
            <a:xfrm flipV="1">
              <a:off x="5029200" y="5105400"/>
              <a:ext cx="0" cy="609600"/>
            </a:xfrm>
            <a:prstGeom prst="straightConnector1">
              <a:avLst/>
            </a:prstGeom>
            <a:noFill/>
            <a:ln w="19050" cap="flat" cmpd="sng" algn="ctr">
              <a:solidFill>
                <a:schemeClr val="accent2"/>
              </a:solidFill>
              <a:prstDash val="solid"/>
              <a:round/>
              <a:headEnd type="arrow"/>
              <a:tailEnd type="arrow"/>
            </a:ln>
            <a:effectLst/>
          </p:spPr>
        </p:cxnSp>
      </p:grpSp>
      <p:sp>
        <p:nvSpPr>
          <p:cNvPr id="22" name="TextBox 21"/>
          <p:cNvSpPr txBox="1"/>
          <p:nvPr/>
        </p:nvSpPr>
        <p:spPr>
          <a:xfrm>
            <a:off x="0" y="6172200"/>
            <a:ext cx="40173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dirty="0" smtClean="0">
                <a:solidFill>
                  <a:srgbClr val="0000E7"/>
                </a:solidFill>
              </a:rPr>
              <a:t>[2012: 9 pb</a:t>
            </a:r>
            <a:r>
              <a:rPr lang="en-US" sz="1600" baseline="30000" dirty="0" smtClean="0">
                <a:solidFill>
                  <a:srgbClr val="0000E7"/>
                </a:solidFill>
              </a:rPr>
              <a:t>-1</a:t>
            </a:r>
            <a:r>
              <a:rPr lang="en-US" sz="1600" dirty="0" smtClean="0">
                <a:solidFill>
                  <a:srgbClr val="0000E7"/>
                </a:solidFill>
              </a:rPr>
              <a:t>/week    2015: 25 pb</a:t>
            </a:r>
            <a:r>
              <a:rPr lang="en-US" sz="1600" baseline="30000" dirty="0" smtClean="0">
                <a:solidFill>
                  <a:srgbClr val="0000E7"/>
                </a:solidFill>
              </a:rPr>
              <a:t>-1</a:t>
            </a:r>
            <a:r>
              <a:rPr lang="en-US" sz="1600" dirty="0" smtClean="0">
                <a:solidFill>
                  <a:srgbClr val="0000E7"/>
                </a:solidFill>
              </a:rPr>
              <a:t>/week]</a:t>
            </a:r>
          </a:p>
        </p:txBody>
      </p:sp>
    </p:spTree>
    <p:extLst>
      <p:ext uri="{BB962C8B-B14F-4D97-AF65-F5344CB8AC3E}">
        <p14:creationId xmlns:p14="http://schemas.microsoft.com/office/powerpoint/2010/main" val="41400912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3"/>
          <p:cNvSpPr>
            <a:spLocks noChangeArrowheads="1"/>
          </p:cNvSpPr>
          <p:nvPr/>
        </p:nvSpPr>
        <p:spPr bwMode="auto">
          <a:xfrm>
            <a:off x="0" y="6525344"/>
            <a:ext cx="9144000" cy="144016"/>
          </a:xfrm>
          <a:prstGeom prst="rect">
            <a:avLst/>
          </a:prstGeom>
          <a:solidFill>
            <a:srgbClr val="FF78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0" y="116632"/>
            <a:ext cx="9144000" cy="461635"/>
          </a:xfrm>
          <a:prstGeom prst="rect">
            <a:avLst/>
          </a:prstGeom>
          <a:solidFill>
            <a:srgbClr val="FF9900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91411" tIns="45705" rIns="91411" bIns="45705">
            <a:spAutoFit/>
          </a:bodyPr>
          <a:lstStyle/>
          <a:p>
            <a:pPr algn="ctr">
              <a:defRPr/>
            </a:pPr>
            <a:r>
              <a:rPr lang="en-US" b="1" dirty="0"/>
              <a:t>Max beam-beam parameter with and w/o e-lens in operation</a:t>
            </a:r>
            <a:endParaRPr lang="en-US" sz="2400" b="1" dirty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761999"/>
            <a:ext cx="7620000" cy="5591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930942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Number Placeholder 2"/>
          <p:cNvSpPr>
            <a:spLocks noGrp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62CD00C2-1A56-4915-99CF-C8EDD75E905F}" type="slidenum">
              <a:rPr lang="en-US" altLang="zh-CN" sz="1200"/>
              <a:pPr eaLnBrk="1" hangingPunct="1"/>
              <a:t>36</a:t>
            </a:fld>
            <a:endParaRPr lang="en-US" altLang="zh-CN" sz="1200"/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0" y="6525344"/>
            <a:ext cx="9144000" cy="144016"/>
          </a:xfrm>
          <a:prstGeom prst="rect">
            <a:avLst/>
          </a:prstGeom>
          <a:solidFill>
            <a:srgbClr val="FF78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0" y="116632"/>
            <a:ext cx="9144000" cy="461635"/>
          </a:xfrm>
          <a:prstGeom prst="rect">
            <a:avLst/>
          </a:prstGeom>
          <a:solidFill>
            <a:srgbClr val="FF9900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91411" tIns="45705" rIns="91411" bIns="45705">
            <a:spAutoFit/>
          </a:bodyPr>
          <a:lstStyle/>
          <a:p>
            <a:pPr algn="ctr">
              <a:defRPr/>
            </a:pPr>
            <a:r>
              <a:rPr lang="en-US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Towards to </a:t>
            </a:r>
            <a:r>
              <a:rPr lang="en-US" b="1" kern="0" dirty="0"/>
              <a:t>Resonance driving terms compensation</a:t>
            </a:r>
            <a:endParaRPr lang="en-US" sz="2400" b="1" dirty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462" y="613156"/>
            <a:ext cx="3876675" cy="2968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460" y="3501644"/>
            <a:ext cx="3829245" cy="2975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9"/>
          <p:cNvSpPr>
            <a:spLocks noChangeArrowheads="1"/>
          </p:cNvSpPr>
          <p:nvPr/>
        </p:nvSpPr>
        <p:spPr bwMode="auto">
          <a:xfrm>
            <a:off x="4953000" y="2181761"/>
            <a:ext cx="40386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>
              <a:buFont typeface="Arial" pitchFamily="34" charset="0"/>
              <a:buAutoNum type="arabicPeriod"/>
            </a:pPr>
            <a:r>
              <a:rPr lang="en-US" altLang="zh-CN" sz="1600" dirty="0" smtClean="0">
                <a:solidFill>
                  <a:srgbClr val="0000FF"/>
                </a:solidFill>
              </a:rPr>
              <a:t>Second Order </a:t>
            </a:r>
            <a:r>
              <a:rPr lang="en-US" altLang="zh-CN" sz="1600" dirty="0" err="1" smtClean="0">
                <a:solidFill>
                  <a:srgbClr val="0000FF"/>
                </a:solidFill>
              </a:rPr>
              <a:t>Chrom</a:t>
            </a:r>
            <a:r>
              <a:rPr lang="en-US" altLang="zh-CN" sz="1600" dirty="0" smtClean="0">
                <a:solidFill>
                  <a:srgbClr val="0000FF"/>
                </a:solidFill>
              </a:rPr>
              <a:t>;</a:t>
            </a:r>
          </a:p>
          <a:p>
            <a:pPr marL="342900" indent="-342900">
              <a:buFont typeface="Arial" pitchFamily="34" charset="0"/>
              <a:buAutoNum type="arabicPeriod"/>
            </a:pPr>
            <a:endParaRPr lang="en-US" altLang="zh-CN" sz="1600" dirty="0" smtClean="0">
              <a:solidFill>
                <a:srgbClr val="0000FF"/>
              </a:solidFill>
            </a:endParaRPr>
          </a:p>
          <a:p>
            <a:pPr marL="342900" indent="-342900">
              <a:buFont typeface="Arial" pitchFamily="34" charset="0"/>
              <a:buAutoNum type="arabicPeriod"/>
            </a:pPr>
            <a:r>
              <a:rPr lang="en-US" altLang="zh-CN" sz="1600" dirty="0" smtClean="0">
                <a:solidFill>
                  <a:srgbClr val="0000FF"/>
                </a:solidFill>
              </a:rPr>
              <a:t>Blue: slight improvement</a:t>
            </a:r>
          </a:p>
          <a:p>
            <a:pPr marL="342900" indent="-342900">
              <a:buFont typeface="Arial" pitchFamily="34" charset="0"/>
              <a:buAutoNum type="arabicPeriod"/>
            </a:pPr>
            <a:endParaRPr lang="en-US" altLang="zh-CN" sz="1600" dirty="0" smtClean="0">
              <a:solidFill>
                <a:srgbClr val="0000FF"/>
              </a:solidFill>
            </a:endParaRPr>
          </a:p>
          <a:p>
            <a:pPr marL="342900" indent="-342900">
              <a:buFont typeface="Arial" pitchFamily="34" charset="0"/>
              <a:buAutoNum type="arabicPeriod"/>
            </a:pPr>
            <a:r>
              <a:rPr lang="en-US" altLang="zh-CN" sz="1600" dirty="0" smtClean="0">
                <a:solidFill>
                  <a:srgbClr val="0000FF"/>
                </a:solidFill>
              </a:rPr>
              <a:t>Yellow: significant improvement (H)</a:t>
            </a:r>
            <a:endParaRPr lang="en-US" altLang="zh-CN" sz="1600" dirty="0">
              <a:solidFill>
                <a:srgbClr val="0000FF"/>
              </a:solidFill>
            </a:endParaRPr>
          </a:p>
        </p:txBody>
      </p:sp>
      <p:sp>
        <p:nvSpPr>
          <p:cNvPr id="9" name="Rectangle 9"/>
          <p:cNvSpPr>
            <a:spLocks noChangeArrowheads="1"/>
          </p:cNvSpPr>
          <p:nvPr/>
        </p:nvSpPr>
        <p:spPr bwMode="auto">
          <a:xfrm>
            <a:off x="4876800" y="3957697"/>
            <a:ext cx="3596640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>
              <a:buFont typeface="Arial" pitchFamily="34" charset="0"/>
              <a:buAutoNum type="arabicPeriod"/>
            </a:pPr>
            <a:r>
              <a:rPr lang="en-US" altLang="zh-CN" sz="1600" dirty="0" smtClean="0">
                <a:solidFill>
                  <a:srgbClr val="0000FF"/>
                </a:solidFill>
              </a:rPr>
              <a:t>Phase advance between IP8 and IP10: </a:t>
            </a:r>
          </a:p>
          <a:p>
            <a:pPr marL="342900" indent="-342900">
              <a:buFont typeface="Arial" pitchFamily="34" charset="0"/>
              <a:buAutoNum type="arabicPeriod"/>
            </a:pPr>
            <a:endParaRPr lang="en-US" altLang="zh-CN" sz="1600" dirty="0">
              <a:solidFill>
                <a:srgbClr val="0000FF"/>
              </a:solidFill>
            </a:endParaRPr>
          </a:p>
          <a:p>
            <a:pPr marL="342900" indent="-342900">
              <a:buFont typeface="Arial" pitchFamily="34" charset="0"/>
              <a:buAutoNum type="arabicPeriod"/>
            </a:pPr>
            <a:r>
              <a:rPr lang="en-US" altLang="zh-CN" sz="1600" dirty="0" smtClean="0">
                <a:solidFill>
                  <a:srgbClr val="0000FF"/>
                </a:solidFill>
              </a:rPr>
              <a:t>Model: (176, 184)</a:t>
            </a:r>
          </a:p>
          <a:p>
            <a:pPr marL="342900" indent="-342900">
              <a:buFont typeface="Arial" pitchFamily="34" charset="0"/>
              <a:buAutoNum type="arabicPeriod"/>
            </a:pPr>
            <a:endParaRPr lang="en-US" altLang="zh-CN" sz="1600" dirty="0">
              <a:solidFill>
                <a:srgbClr val="0000FF"/>
              </a:solidFill>
            </a:endParaRPr>
          </a:p>
          <a:p>
            <a:pPr marL="342900" indent="-342900">
              <a:buFont typeface="Arial" pitchFamily="34" charset="0"/>
              <a:buAutoNum type="arabicPeriod"/>
            </a:pPr>
            <a:r>
              <a:rPr lang="en-US" altLang="zh-CN" sz="1600" dirty="0" smtClean="0">
                <a:solidFill>
                  <a:srgbClr val="0000FF"/>
                </a:solidFill>
              </a:rPr>
              <a:t>Measurement 1: (177, 187)</a:t>
            </a:r>
          </a:p>
          <a:p>
            <a:pPr marL="342900" indent="-342900">
              <a:buFont typeface="Arial" pitchFamily="34" charset="0"/>
              <a:buAutoNum type="arabicPeriod"/>
            </a:pPr>
            <a:endParaRPr lang="en-US" altLang="zh-CN" sz="1600" dirty="0">
              <a:solidFill>
                <a:srgbClr val="0000FF"/>
              </a:solidFill>
            </a:endParaRPr>
          </a:p>
          <a:p>
            <a:pPr marL="342900" indent="-342900">
              <a:buFont typeface="Arial" pitchFamily="34" charset="0"/>
              <a:buAutoNum type="arabicPeriod"/>
            </a:pPr>
            <a:r>
              <a:rPr lang="en-US" altLang="zh-CN" sz="1600" dirty="0" smtClean="0">
                <a:solidFill>
                  <a:srgbClr val="0000FF"/>
                </a:solidFill>
              </a:rPr>
              <a:t>Measurement 2: (183, 185)</a:t>
            </a: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4953000" y="810161"/>
            <a:ext cx="40386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>
              <a:buFont typeface="Arial" pitchFamily="34" charset="0"/>
              <a:buAutoNum type="arabicPeriod"/>
            </a:pPr>
            <a:r>
              <a:rPr lang="en-US" altLang="zh-CN" sz="1600" dirty="0" smtClean="0">
                <a:solidFill>
                  <a:srgbClr val="0000FF"/>
                </a:solidFill>
              </a:rPr>
              <a:t>Can’t measure it directly</a:t>
            </a:r>
          </a:p>
          <a:p>
            <a:pPr marL="342900" indent="-342900">
              <a:buFont typeface="Arial" pitchFamily="34" charset="0"/>
              <a:buAutoNum type="arabicPeriod"/>
            </a:pPr>
            <a:endParaRPr lang="en-US" altLang="zh-CN" sz="1600" dirty="0" smtClean="0">
              <a:solidFill>
                <a:srgbClr val="0000FF"/>
              </a:solidFill>
            </a:endParaRPr>
          </a:p>
          <a:p>
            <a:pPr marL="342900" indent="-342900">
              <a:buFont typeface="Arial" pitchFamily="34" charset="0"/>
              <a:buAutoNum type="arabicPeriod"/>
            </a:pPr>
            <a:r>
              <a:rPr lang="en-US" altLang="zh-CN" sz="1600" dirty="0" smtClean="0">
                <a:solidFill>
                  <a:srgbClr val="0000FF"/>
                </a:solidFill>
              </a:rPr>
              <a:t>Need simulation ?</a:t>
            </a:r>
            <a:endParaRPr lang="en-US" altLang="zh-CN" sz="16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8975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Number Placeholder 2"/>
          <p:cNvSpPr>
            <a:spLocks noGrp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62CD00C2-1A56-4915-99CF-C8EDD75E905F}" type="slidenum">
              <a:rPr lang="en-US" altLang="zh-CN" sz="1200"/>
              <a:pPr eaLnBrk="1" hangingPunct="1"/>
              <a:t>37</a:t>
            </a:fld>
            <a:endParaRPr lang="en-US" altLang="zh-CN" sz="1200"/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0" y="6525344"/>
            <a:ext cx="9144000" cy="144016"/>
          </a:xfrm>
          <a:prstGeom prst="rect">
            <a:avLst/>
          </a:prstGeom>
          <a:solidFill>
            <a:srgbClr val="FF78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0" y="116632"/>
            <a:ext cx="9144000" cy="461635"/>
          </a:xfrm>
          <a:prstGeom prst="rect">
            <a:avLst/>
          </a:prstGeom>
          <a:solidFill>
            <a:srgbClr val="FF9900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91411" tIns="45705" rIns="91411" bIns="45705">
            <a:spAutoFit/>
          </a:bodyPr>
          <a:lstStyle/>
          <a:p>
            <a:pPr algn="ctr">
              <a:defRPr/>
            </a:pPr>
            <a:r>
              <a:rPr lang="en-US" altLang="zh-CN" b="1" dirty="0"/>
              <a:t>Summary – progress towards demonstrating </a:t>
            </a:r>
            <a:r>
              <a:rPr lang="en-US" altLang="zh-CN" b="1" dirty="0" smtClean="0"/>
              <a:t>HBBC</a:t>
            </a:r>
            <a:endParaRPr lang="en-US" b="1" dirty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152400" y="609600"/>
            <a:ext cx="8839200" cy="5562600"/>
          </a:xfrm>
          <a:prstGeom prst="rect">
            <a:avLst/>
          </a:prstGeom>
        </p:spPr>
        <p:txBody>
          <a:bodyPr/>
          <a:lstStyle>
            <a:lvl1pPr marL="284163" indent="-284163" algn="l" rtl="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2300" indent="-223838" algn="l" rtl="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+mn-lt"/>
              </a:defRPr>
            </a:lvl2pPr>
            <a:lvl3pPr marL="965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rgbClr val="009900"/>
                </a:solidFill>
                <a:latin typeface="+mn-lt"/>
              </a:defRPr>
            </a:lvl3pPr>
            <a:lvl4pPr marL="13081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4pPr>
            <a:lvl5pPr marL="1651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+mn-lt"/>
              </a:defRPr>
            </a:lvl5pPr>
            <a:lvl6pPr marL="2108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+mn-lt"/>
              </a:defRPr>
            </a:lvl6pPr>
            <a:lvl7pPr marL="2565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+mn-lt"/>
              </a:defRPr>
            </a:lvl7pPr>
            <a:lvl8pPr marL="3022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+mn-lt"/>
              </a:defRPr>
            </a:lvl8pPr>
            <a:lvl9pPr marL="3479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457200" indent="-457200">
              <a:buAutoNum type="arabicParenR"/>
            </a:pPr>
            <a:r>
              <a:rPr lang="en-US" sz="1800" kern="0" dirty="0"/>
              <a:t>Head-on beam-beam compensation scheme in operation in 2015,</a:t>
            </a:r>
            <a:br>
              <a:rPr lang="en-US" sz="1800" kern="0" dirty="0"/>
            </a:br>
            <a:r>
              <a:rPr lang="en-US" sz="1800" kern="0" dirty="0"/>
              <a:t>consisting of new lattice (RDT compensation) </a:t>
            </a:r>
            <a:r>
              <a:rPr lang="en-US" sz="1800" kern="0" dirty="0" smtClean="0">
                <a:solidFill>
                  <a:srgbClr val="FF0000"/>
                </a:solidFill>
              </a:rPr>
              <a:t>+</a:t>
            </a:r>
            <a:r>
              <a:rPr lang="en-US" sz="1800" kern="0" dirty="0" smtClean="0"/>
              <a:t> e-lenses </a:t>
            </a:r>
            <a:r>
              <a:rPr lang="en-US" sz="1800" kern="0" dirty="0"/>
              <a:t>(DQ compensation)</a:t>
            </a:r>
            <a:br>
              <a:rPr lang="en-US" sz="1800" kern="0" dirty="0"/>
            </a:br>
            <a:r>
              <a:rPr lang="en-US" sz="1800" kern="0" dirty="0" smtClean="0">
                <a:solidFill>
                  <a:srgbClr val="FF0000"/>
                </a:solidFill>
              </a:rPr>
              <a:t>	</a:t>
            </a:r>
            <a:r>
              <a:rPr lang="en-US" sz="1800" i="1" kern="0" dirty="0" err="1" smtClean="0">
                <a:solidFill>
                  <a:srgbClr val="FF0000"/>
                </a:solidFill>
              </a:rPr>
              <a:t>L</a:t>
            </a:r>
            <a:r>
              <a:rPr lang="en-US" sz="1800" i="1" kern="0" baseline="-25000" dirty="0" err="1" smtClean="0">
                <a:solidFill>
                  <a:srgbClr val="FF0000"/>
                </a:solidFill>
              </a:rPr>
              <a:t>peak</a:t>
            </a:r>
            <a:r>
              <a:rPr lang="en-US" sz="1800" kern="0" dirty="0" smtClean="0">
                <a:solidFill>
                  <a:srgbClr val="FF0000"/>
                </a:solidFill>
              </a:rPr>
              <a:t> +150%     </a:t>
            </a:r>
            <a:r>
              <a:rPr lang="en-US" sz="1800" i="1" kern="0" dirty="0" err="1" smtClean="0">
                <a:solidFill>
                  <a:srgbClr val="FF0000"/>
                </a:solidFill>
              </a:rPr>
              <a:t>L</a:t>
            </a:r>
            <a:r>
              <a:rPr lang="en-US" sz="1800" i="1" kern="0" baseline="-25000" dirty="0" err="1" smtClean="0">
                <a:solidFill>
                  <a:srgbClr val="FF0000"/>
                </a:solidFill>
              </a:rPr>
              <a:t>avg</a:t>
            </a:r>
            <a:r>
              <a:rPr lang="en-US" sz="1800" kern="0" dirty="0" smtClean="0">
                <a:solidFill>
                  <a:srgbClr val="FF0000"/>
                </a:solidFill>
              </a:rPr>
              <a:t> +90%                                  </a:t>
            </a:r>
            <a:r>
              <a:rPr lang="en-US" altLang="zh-CN" sz="1800" kern="0" dirty="0" smtClean="0">
                <a:solidFill>
                  <a:srgbClr val="FF0000"/>
                </a:solidFill>
              </a:rPr>
              <a:t>=&gt; </a:t>
            </a:r>
            <a:r>
              <a:rPr lang="en-US" altLang="zh-CN" sz="1800" kern="0" dirty="0">
                <a:solidFill>
                  <a:srgbClr val="FF0000"/>
                </a:solidFill>
              </a:rPr>
              <a:t>demonstrated </a:t>
            </a:r>
            <a:endParaRPr lang="en-US" sz="1800" kern="0" dirty="0" smtClean="0">
              <a:solidFill>
                <a:srgbClr val="FF0000"/>
              </a:solidFill>
            </a:endParaRPr>
          </a:p>
          <a:p>
            <a:pPr marL="457200" indent="-457200">
              <a:buAutoNum type="arabicParenR" startAt="2"/>
            </a:pPr>
            <a:r>
              <a:rPr lang="en-US" sz="1800" kern="0" dirty="0" smtClean="0">
                <a:solidFill>
                  <a:srgbClr val="0000FF"/>
                </a:solidFill>
              </a:rPr>
              <a:t>Beam-beam </a:t>
            </a:r>
            <a:r>
              <a:rPr lang="en-US" sz="1800" kern="0" dirty="0">
                <a:solidFill>
                  <a:srgbClr val="0000FF"/>
                </a:solidFill>
              </a:rPr>
              <a:t>tune spread </a:t>
            </a:r>
            <a:r>
              <a:rPr lang="en-US" sz="1800" kern="0" dirty="0" smtClean="0">
                <a:solidFill>
                  <a:srgbClr val="0000FF"/>
                </a:solidFill>
              </a:rPr>
              <a:t>compensation without </a:t>
            </a:r>
            <a:r>
              <a:rPr lang="en-US" sz="1800" kern="0" dirty="0">
                <a:solidFill>
                  <a:srgbClr val="0000FF"/>
                </a:solidFill>
              </a:rPr>
              <a:t>additional </a:t>
            </a:r>
            <a:r>
              <a:rPr lang="en-US" sz="1800" kern="0" dirty="0" err="1">
                <a:solidFill>
                  <a:srgbClr val="0000FF"/>
                </a:solidFill>
              </a:rPr>
              <a:t>emittance</a:t>
            </a:r>
            <a:r>
              <a:rPr lang="en-US" sz="1800" kern="0" dirty="0">
                <a:solidFill>
                  <a:srgbClr val="0000FF"/>
                </a:solidFill>
              </a:rPr>
              <a:t> </a:t>
            </a:r>
            <a:r>
              <a:rPr lang="en-US" sz="1800" kern="0" dirty="0" smtClean="0">
                <a:solidFill>
                  <a:srgbClr val="0000FF"/>
                </a:solidFill>
              </a:rPr>
              <a:t>growth (&lt;400mA), </a:t>
            </a:r>
            <a:r>
              <a:rPr lang="en-US" sz="1800" kern="0" dirty="0">
                <a:solidFill>
                  <a:srgbClr val="0000FF"/>
                </a:solidFill>
              </a:rPr>
              <a:t>and small additional loss rate (1</a:t>
            </a:r>
            <a:r>
              <a:rPr lang="en-US" sz="1800" kern="0" dirty="0" smtClean="0">
                <a:solidFill>
                  <a:srgbClr val="0000FF"/>
                </a:solidFill>
              </a:rPr>
              <a:t>−2%/</a:t>
            </a:r>
            <a:r>
              <a:rPr lang="en-US" sz="1800" kern="0" dirty="0">
                <a:solidFill>
                  <a:srgbClr val="0000FF"/>
                </a:solidFill>
              </a:rPr>
              <a:t>h</a:t>
            </a:r>
            <a:r>
              <a:rPr lang="en-US" sz="1800" kern="0" dirty="0" smtClean="0">
                <a:solidFill>
                  <a:srgbClr val="0000FF"/>
                </a:solidFill>
              </a:rPr>
              <a:t>)  </a:t>
            </a:r>
            <a:r>
              <a:rPr lang="en-US" altLang="zh-CN" sz="1800" kern="0" dirty="0" smtClean="0">
                <a:solidFill>
                  <a:srgbClr val="FF0000"/>
                </a:solidFill>
              </a:rPr>
              <a:t>=&gt; </a:t>
            </a:r>
            <a:r>
              <a:rPr lang="en-US" altLang="zh-CN" sz="1800" kern="0" dirty="0">
                <a:solidFill>
                  <a:srgbClr val="FF0000"/>
                </a:solidFill>
              </a:rPr>
              <a:t>demonstrated </a:t>
            </a:r>
            <a:endParaRPr lang="en-US" sz="1800" kern="0" dirty="0">
              <a:solidFill>
                <a:srgbClr val="0000FF"/>
              </a:solidFill>
            </a:endParaRPr>
          </a:p>
          <a:p>
            <a:pPr marL="0" indent="0"/>
            <a:r>
              <a:rPr lang="en-US" sz="1800" kern="0" dirty="0" smtClean="0"/>
              <a:t>3)   Resonance driving terms compensation ?                 </a:t>
            </a:r>
            <a:r>
              <a:rPr lang="en-US" altLang="zh-CN" sz="1800" kern="0" dirty="0" smtClean="0">
                <a:solidFill>
                  <a:srgbClr val="FF0000"/>
                </a:solidFill>
              </a:rPr>
              <a:t>=&gt; TBD</a:t>
            </a:r>
            <a:endParaRPr lang="en-US" sz="1800" kern="0" dirty="0" smtClean="0"/>
          </a:p>
          <a:p>
            <a:pPr marL="0" indent="0"/>
            <a:r>
              <a:rPr lang="en-US" sz="1800" kern="0" dirty="0" smtClean="0">
                <a:solidFill>
                  <a:schemeClr val="accent2"/>
                </a:solidFill>
              </a:rPr>
              <a:t>4)   Higher </a:t>
            </a:r>
            <a:r>
              <a:rPr lang="en-US" sz="1800" kern="0" dirty="0" smtClean="0">
                <a:solidFill>
                  <a:schemeClr val="accent2"/>
                </a:solidFill>
                <a:latin typeface="Symbol" charset="2"/>
                <a:cs typeface="Symbol" charset="2"/>
              </a:rPr>
              <a:t>x</a:t>
            </a:r>
            <a:r>
              <a:rPr lang="en-US" sz="1800" kern="0" dirty="0" smtClean="0">
                <a:solidFill>
                  <a:schemeClr val="accent2"/>
                </a:solidFill>
              </a:rPr>
              <a:t>/IP possible, presently constrained by injectors</a:t>
            </a:r>
            <a:br>
              <a:rPr lang="en-US" sz="1800" kern="0" dirty="0" smtClean="0">
                <a:solidFill>
                  <a:schemeClr val="accent2"/>
                </a:solidFill>
              </a:rPr>
            </a:br>
            <a:r>
              <a:rPr lang="en-US" sz="1800" kern="0" dirty="0" smtClean="0">
                <a:solidFill>
                  <a:schemeClr val="accent2"/>
                </a:solidFill>
              </a:rPr>
              <a:t>(potential for ~2× </a:t>
            </a:r>
            <a:r>
              <a:rPr lang="en-US" sz="1800" i="1" kern="0" dirty="0" smtClean="0">
                <a:solidFill>
                  <a:schemeClr val="accent2"/>
                </a:solidFill>
              </a:rPr>
              <a:t>L</a:t>
            </a:r>
            <a:r>
              <a:rPr lang="en-US" sz="1800" kern="0" dirty="0" smtClean="0">
                <a:solidFill>
                  <a:schemeClr val="accent2"/>
                </a:solidFill>
              </a:rPr>
              <a:t> in future runs)                                    </a:t>
            </a:r>
            <a:r>
              <a:rPr lang="en-US" altLang="zh-CN" sz="1800" kern="0" dirty="0" smtClean="0">
                <a:solidFill>
                  <a:srgbClr val="FF0000"/>
                </a:solidFill>
              </a:rPr>
              <a:t>=&gt; </a:t>
            </a:r>
            <a:r>
              <a:rPr lang="en-US" altLang="zh-CN" sz="1800" kern="0" dirty="0">
                <a:solidFill>
                  <a:srgbClr val="FF0000"/>
                </a:solidFill>
              </a:rPr>
              <a:t>demonstrated </a:t>
            </a:r>
            <a:endParaRPr lang="en-US" sz="1800" kern="0" dirty="0" smtClean="0">
              <a:solidFill>
                <a:schemeClr val="accent2"/>
              </a:solidFill>
            </a:endParaRPr>
          </a:p>
          <a:p>
            <a:pPr marL="342900" indent="-342900">
              <a:buAutoNum type="arabicParenR" startAt="5"/>
            </a:pPr>
            <a:r>
              <a:rPr lang="en-US" sz="1800" kern="0" dirty="0" smtClean="0"/>
              <a:t>More studies for </a:t>
            </a:r>
            <a:r>
              <a:rPr lang="en-US" sz="1800" kern="0" dirty="0" err="1" smtClean="0"/>
              <a:t>emittance</a:t>
            </a:r>
            <a:r>
              <a:rPr lang="en-US" sz="1800" kern="0" dirty="0" smtClean="0"/>
              <a:t> growth with high current (2017) </a:t>
            </a:r>
          </a:p>
          <a:p>
            <a:pPr marL="0" indent="0"/>
            <a:r>
              <a:rPr lang="en-US" altLang="zh-CN" sz="1800" kern="0" dirty="0">
                <a:solidFill>
                  <a:srgbClr val="FF0000"/>
                </a:solidFill>
              </a:rPr>
              <a:t>	</a:t>
            </a:r>
            <a:r>
              <a:rPr lang="en-US" altLang="zh-CN" sz="1800" kern="0" dirty="0" smtClean="0">
                <a:solidFill>
                  <a:srgbClr val="FF0000"/>
                </a:solidFill>
              </a:rPr>
              <a:t>					   =&gt; </a:t>
            </a:r>
            <a:r>
              <a:rPr lang="en-US" altLang="zh-CN" sz="1800" kern="0" dirty="0">
                <a:solidFill>
                  <a:srgbClr val="FF0000"/>
                </a:solidFill>
              </a:rPr>
              <a:t>TBD</a:t>
            </a:r>
            <a:endParaRPr lang="en-US" sz="1800" kern="0" dirty="0"/>
          </a:p>
        </p:txBody>
      </p:sp>
      <p:pic>
        <p:nvPicPr>
          <p:cNvPr id="9" name="Picture 8" descr="100GeVpp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849785"/>
            <a:ext cx="3625342" cy="2627215"/>
          </a:xfrm>
          <a:prstGeom prst="rect">
            <a:avLst/>
          </a:prstGeom>
        </p:spPr>
      </p:pic>
      <p:pic>
        <p:nvPicPr>
          <p:cNvPr id="10" name="F5A142C9-3D59-4783-AF02-E5CF390E3007" descr="0A0EF56D-38EB-47E6-AFB4-F9966AE7C93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3999888"/>
            <a:ext cx="4114800" cy="2324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559757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Number Placeholder 2"/>
          <p:cNvSpPr>
            <a:spLocks noGrp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62CD00C2-1A56-4915-99CF-C8EDD75E905F}" type="slidenum">
              <a:rPr lang="en-US" altLang="zh-CN" sz="1200"/>
              <a:pPr eaLnBrk="1" hangingPunct="1"/>
              <a:t>38</a:t>
            </a:fld>
            <a:endParaRPr lang="en-US" altLang="zh-CN" sz="1200"/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0" y="6525344"/>
            <a:ext cx="9144000" cy="144016"/>
          </a:xfrm>
          <a:prstGeom prst="rect">
            <a:avLst/>
          </a:prstGeom>
          <a:solidFill>
            <a:srgbClr val="FF78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0" y="116632"/>
            <a:ext cx="9144000" cy="461635"/>
          </a:xfrm>
          <a:prstGeom prst="rect">
            <a:avLst/>
          </a:prstGeom>
          <a:solidFill>
            <a:srgbClr val="FF9900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91411" tIns="45705" rIns="91411" bIns="45705">
            <a:spAutoFit/>
          </a:bodyPr>
          <a:lstStyle/>
          <a:p>
            <a:pPr algn="ctr">
              <a:defRPr/>
            </a:pPr>
            <a:r>
              <a:rPr lang="en-US" altLang="zh-CN" b="1" dirty="0"/>
              <a:t>Summary – progress towards demonstrating UPPs</a:t>
            </a:r>
            <a:endParaRPr lang="en-US" sz="2400" b="1" dirty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81000" y="838200"/>
            <a:ext cx="8382000" cy="5562600"/>
          </a:xfrm>
          <a:prstGeom prst="rect">
            <a:avLst/>
          </a:prstGeom>
        </p:spPr>
        <p:txBody>
          <a:bodyPr/>
          <a:lstStyle>
            <a:lvl1pPr marL="284163" indent="-284163" algn="l" rtl="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2300" indent="-223838" algn="l" rtl="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+mn-lt"/>
              </a:defRPr>
            </a:lvl2pPr>
            <a:lvl3pPr marL="965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rgbClr val="009900"/>
                </a:solidFill>
                <a:latin typeface="+mn-lt"/>
              </a:defRPr>
            </a:lvl3pPr>
            <a:lvl4pPr marL="13081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4pPr>
            <a:lvl5pPr marL="1651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+mn-lt"/>
              </a:defRPr>
            </a:lvl5pPr>
            <a:lvl6pPr marL="2108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+mn-lt"/>
              </a:defRPr>
            </a:lvl6pPr>
            <a:lvl7pPr marL="2565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+mn-lt"/>
              </a:defRPr>
            </a:lvl7pPr>
            <a:lvl8pPr marL="3022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+mn-lt"/>
              </a:defRPr>
            </a:lvl8pPr>
            <a:lvl9pPr marL="3479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457200" indent="-457200">
              <a:spcAft>
                <a:spcPts val="1200"/>
              </a:spcAft>
              <a:buFontTx/>
              <a:buAutoNum type="arabicParenR"/>
            </a:pPr>
            <a:r>
              <a:rPr lang="en-US" altLang="zh-CN" sz="1800" kern="0" dirty="0" smtClean="0"/>
              <a:t>A minimum main solenoid field of 6 T with the completed magnet.</a:t>
            </a:r>
            <a:br>
              <a:rPr lang="en-US" altLang="zh-CN" sz="1800" kern="0" dirty="0" smtClean="0"/>
            </a:br>
            <a:r>
              <a:rPr lang="en-US" altLang="zh-CN" sz="1800" kern="0" dirty="0" smtClean="0">
                <a:solidFill>
                  <a:srgbClr val="FF0000"/>
                </a:solidFill>
              </a:rPr>
              <a:t>	=&gt; demonstrated in Blue and Yellow with RHIC refrigerator</a:t>
            </a:r>
          </a:p>
          <a:p>
            <a:pPr marL="457200" indent="-457200">
              <a:spcAft>
                <a:spcPts val="1200"/>
              </a:spcAft>
              <a:buFontTx/>
              <a:buAutoNum type="arabicParenR"/>
            </a:pPr>
            <a:r>
              <a:rPr lang="en-US" altLang="zh-CN" sz="1800" kern="0" dirty="0" smtClean="0">
                <a:solidFill>
                  <a:srgbClr val="0000FF"/>
                </a:solidFill>
              </a:rPr>
              <a:t>A maximum deviation of the main solenoid field lines from a straight line of ±50 mm after correction (measured in the final tunnel location, in both transverse planes, </a:t>
            </a:r>
            <a:br>
              <a:rPr lang="en-US" altLang="zh-CN" sz="1800" kern="0" dirty="0" smtClean="0">
                <a:solidFill>
                  <a:srgbClr val="0000FF"/>
                </a:solidFill>
              </a:rPr>
            </a:br>
            <a:r>
              <a:rPr lang="en-US" altLang="zh-CN" sz="1800" kern="0" dirty="0" smtClean="0">
                <a:solidFill>
                  <a:srgbClr val="0000FF"/>
                </a:solidFill>
              </a:rPr>
              <a:t>at a main field of 4 T, and over a range of at least ±800 mm)</a:t>
            </a:r>
            <a:br>
              <a:rPr lang="en-US" altLang="zh-CN" sz="1800" kern="0" dirty="0" smtClean="0">
                <a:solidFill>
                  <a:srgbClr val="0000FF"/>
                </a:solidFill>
              </a:rPr>
            </a:br>
            <a:r>
              <a:rPr lang="en-US" altLang="zh-CN" sz="1800" kern="0" dirty="0" smtClean="0">
                <a:solidFill>
                  <a:srgbClr val="0000FF"/>
                </a:solidFill>
              </a:rPr>
              <a:t>	</a:t>
            </a:r>
            <a:r>
              <a:rPr lang="en-US" altLang="zh-CN" sz="1800" kern="0" dirty="0" smtClean="0">
                <a:solidFill>
                  <a:srgbClr val="FF0000"/>
                </a:solidFill>
              </a:rPr>
              <a:t>=&gt; demonstrated in Blue and Yellow, </a:t>
            </a:r>
            <a:r>
              <a:rPr lang="en-US" altLang="zh-CN" sz="1800" kern="0" dirty="0" err="1" smtClean="0">
                <a:solidFill>
                  <a:srgbClr val="FF0000"/>
                </a:solidFill>
              </a:rPr>
              <a:t>hor</a:t>
            </a:r>
            <a:r>
              <a:rPr lang="en-US" altLang="zh-CN" sz="1800" kern="0" dirty="0" smtClean="0">
                <a:solidFill>
                  <a:srgbClr val="FF0000"/>
                </a:solidFill>
              </a:rPr>
              <a:t> and </a:t>
            </a:r>
            <a:r>
              <a:rPr lang="en-US" altLang="zh-CN" sz="1800" kern="0" dirty="0" err="1" smtClean="0">
                <a:solidFill>
                  <a:srgbClr val="FF0000"/>
                </a:solidFill>
              </a:rPr>
              <a:t>ver</a:t>
            </a:r>
            <a:endParaRPr lang="en-US" altLang="zh-CN" sz="1800" kern="0" dirty="0" smtClean="0">
              <a:solidFill>
                <a:srgbClr val="0000FF"/>
              </a:solidFill>
            </a:endParaRPr>
          </a:p>
          <a:p>
            <a:pPr marL="457200" indent="-457200">
              <a:spcAft>
                <a:spcPts val="1200"/>
              </a:spcAft>
              <a:buFontTx/>
              <a:buAutoNum type="arabicParenR"/>
            </a:pPr>
            <a:r>
              <a:rPr lang="en-US" altLang="zh-CN" sz="1800" kern="0" dirty="0" smtClean="0"/>
              <a:t>A stable DC electron beam current of 0.9 A with a turn-to-turn current </a:t>
            </a:r>
            <a:br>
              <a:rPr lang="en-US" altLang="zh-CN" sz="1800" kern="0" dirty="0" smtClean="0"/>
            </a:br>
            <a:r>
              <a:rPr lang="en-US" altLang="zh-CN" sz="1800" kern="0" dirty="0" smtClean="0"/>
              <a:t>ripple of ≤0.1% </a:t>
            </a:r>
            <a:r>
              <a:rPr lang="en-US" altLang="zh-CN" sz="1800" kern="0" dirty="0" smtClean="0">
                <a:solidFill>
                  <a:srgbClr val="0000FF"/>
                </a:solidFill>
              </a:rPr>
              <a:t>	</a:t>
            </a:r>
            <a:br>
              <a:rPr lang="en-US" altLang="zh-CN" sz="1800" kern="0" dirty="0" smtClean="0">
                <a:solidFill>
                  <a:srgbClr val="0000FF"/>
                </a:solidFill>
              </a:rPr>
            </a:br>
            <a:r>
              <a:rPr lang="en-US" altLang="zh-CN" sz="1800" kern="0" dirty="0" smtClean="0">
                <a:solidFill>
                  <a:srgbClr val="0000FF"/>
                </a:solidFill>
              </a:rPr>
              <a:t>	</a:t>
            </a:r>
            <a:r>
              <a:rPr lang="en-US" altLang="zh-CN" sz="1800" kern="0" dirty="0" smtClean="0">
                <a:solidFill>
                  <a:srgbClr val="FF0000"/>
                </a:solidFill>
              </a:rPr>
              <a:t>=&gt; demonstrated </a:t>
            </a:r>
            <a:endParaRPr lang="en-US" altLang="zh-CN" sz="1800" kern="0" dirty="0" smtClean="0"/>
          </a:p>
          <a:p>
            <a:pPr marL="457200" indent="-457200">
              <a:spcAft>
                <a:spcPts val="1200"/>
              </a:spcAft>
              <a:buFontTx/>
              <a:buAutoNum type="arabicParenR"/>
            </a:pPr>
            <a:r>
              <a:rPr lang="en-US" altLang="zh-CN" sz="1800" kern="0" dirty="0" smtClean="0">
                <a:solidFill>
                  <a:srgbClr val="0000FF"/>
                </a:solidFill>
              </a:rPr>
              <a:t>A Gaussian transverse beam profile as verified by at least one of the two installed profile monitors (either YAG screen or pin hole detector)</a:t>
            </a:r>
            <a:br>
              <a:rPr lang="en-US" altLang="zh-CN" sz="1800" kern="0" dirty="0" smtClean="0">
                <a:solidFill>
                  <a:srgbClr val="0000FF"/>
                </a:solidFill>
              </a:rPr>
            </a:br>
            <a:r>
              <a:rPr lang="en-US" altLang="zh-CN" sz="1800" kern="0" dirty="0" smtClean="0">
                <a:solidFill>
                  <a:srgbClr val="0000FF"/>
                </a:solidFill>
              </a:rPr>
              <a:t>	</a:t>
            </a:r>
            <a:r>
              <a:rPr lang="en-US" altLang="zh-CN" sz="1800" kern="0" dirty="0" smtClean="0">
                <a:solidFill>
                  <a:srgbClr val="FF0000"/>
                </a:solidFill>
              </a:rPr>
              <a:t>=&gt; demonstrated with YAG screen and pin hole detector</a:t>
            </a:r>
            <a:endParaRPr lang="en-US" altLang="zh-CN" sz="1800" kern="0" dirty="0" smtClean="0">
              <a:solidFill>
                <a:srgbClr val="0000FF"/>
              </a:solidFill>
            </a:endParaRPr>
          </a:p>
          <a:p>
            <a:pPr marL="457200" indent="-457200">
              <a:spcAft>
                <a:spcPts val="1200"/>
              </a:spcAft>
              <a:buFontTx/>
              <a:buAutoNum type="arabicParenR"/>
            </a:pPr>
            <a:r>
              <a:rPr lang="en-US" altLang="zh-CN" sz="1800" kern="0" dirty="0" smtClean="0"/>
              <a:t>An increase in the average store luminosity by 60% in polarized proton operation with a beam energy of 100 </a:t>
            </a:r>
            <a:r>
              <a:rPr lang="en-US" altLang="zh-CN" sz="1800" kern="0" dirty="0" err="1" smtClean="0"/>
              <a:t>GeV</a:t>
            </a:r>
            <a:r>
              <a:rPr lang="en-US" altLang="zh-CN" sz="1800" kern="0" dirty="0" smtClean="0"/>
              <a:t>.</a:t>
            </a:r>
            <a:br>
              <a:rPr lang="en-US" altLang="zh-CN" sz="1800" kern="0" dirty="0" smtClean="0"/>
            </a:br>
            <a:r>
              <a:rPr lang="en-US" altLang="zh-CN" sz="1800" kern="0" dirty="0" smtClean="0">
                <a:solidFill>
                  <a:srgbClr val="0000FF"/>
                </a:solidFill>
              </a:rPr>
              <a:t>	</a:t>
            </a:r>
            <a:r>
              <a:rPr lang="en-US" altLang="zh-CN" sz="1800" kern="0" dirty="0" smtClean="0">
                <a:solidFill>
                  <a:srgbClr val="FF0000"/>
                </a:solidFill>
              </a:rPr>
              <a:t>=&gt; demonstrated in Run-15</a:t>
            </a:r>
            <a:endParaRPr lang="en-US" altLang="zh-CN" sz="1800" kern="0" dirty="0" smtClean="0"/>
          </a:p>
          <a:p>
            <a:pPr marL="457200" indent="-457200"/>
            <a:endParaRPr lang="zh-CN" altLang="en-US" kern="0" dirty="0" smtClean="0"/>
          </a:p>
        </p:txBody>
      </p:sp>
    </p:spTree>
    <p:extLst>
      <p:ext uri="{BB962C8B-B14F-4D97-AF65-F5344CB8AC3E}">
        <p14:creationId xmlns:p14="http://schemas.microsoft.com/office/powerpoint/2010/main" val="11559757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Number Placeholder 2"/>
          <p:cNvSpPr>
            <a:spLocks noGrp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62CD00C2-1A56-4915-99CF-C8EDD75E905F}" type="slidenum">
              <a:rPr lang="en-US" altLang="zh-CN" sz="1200"/>
              <a:pPr eaLnBrk="1" hangingPunct="1"/>
              <a:t>39</a:t>
            </a:fld>
            <a:endParaRPr lang="en-US" altLang="zh-CN" sz="1200"/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0" y="6525344"/>
            <a:ext cx="9144000" cy="144016"/>
          </a:xfrm>
          <a:prstGeom prst="rect">
            <a:avLst/>
          </a:prstGeom>
          <a:solidFill>
            <a:srgbClr val="FF78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0" y="116632"/>
            <a:ext cx="9144000" cy="461635"/>
          </a:xfrm>
          <a:prstGeom prst="rect">
            <a:avLst/>
          </a:prstGeom>
          <a:solidFill>
            <a:srgbClr val="FF9900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91411" tIns="45705" rIns="91411" bIns="45705">
            <a:spAutoFit/>
          </a:bodyPr>
          <a:lstStyle/>
          <a:p>
            <a:pPr algn="ctr">
              <a:defRPr/>
            </a:pPr>
            <a:r>
              <a:rPr lang="en-US" altLang="zh-CN" b="1" dirty="0" smtClean="0"/>
              <a:t>E-lens Future Plan </a:t>
            </a:r>
            <a:endParaRPr lang="en-US" sz="2400" b="1" dirty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81000" y="1539240"/>
            <a:ext cx="8382000" cy="3352800"/>
          </a:xfrm>
          <a:prstGeom prst="rect">
            <a:avLst/>
          </a:prstGeom>
        </p:spPr>
        <p:txBody>
          <a:bodyPr/>
          <a:lstStyle>
            <a:lvl1pPr marL="284163" indent="-284163" algn="l" rtl="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2300" indent="-223838" algn="l" rtl="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+mn-lt"/>
              </a:defRPr>
            </a:lvl2pPr>
            <a:lvl3pPr marL="965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rgbClr val="009900"/>
                </a:solidFill>
                <a:latin typeface="+mn-lt"/>
              </a:defRPr>
            </a:lvl3pPr>
            <a:lvl4pPr marL="13081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4pPr>
            <a:lvl5pPr marL="1651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+mn-lt"/>
              </a:defRPr>
            </a:lvl5pPr>
            <a:lvl6pPr marL="2108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+mn-lt"/>
              </a:defRPr>
            </a:lvl6pPr>
            <a:lvl7pPr marL="2565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+mn-lt"/>
              </a:defRPr>
            </a:lvl7pPr>
            <a:lvl8pPr marL="3022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+mn-lt"/>
              </a:defRPr>
            </a:lvl8pPr>
            <a:lvl9pPr marL="3479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457200" indent="-457200">
              <a:spcAft>
                <a:spcPts val="1200"/>
              </a:spcAft>
              <a:buFontTx/>
              <a:buAutoNum type="arabicParenR"/>
            </a:pPr>
            <a:r>
              <a:rPr lang="en-US" altLang="zh-CN" sz="1800" kern="0" dirty="0" smtClean="0"/>
              <a:t>2D tune footprint</a:t>
            </a:r>
            <a:endParaRPr lang="en-US" altLang="zh-CN" sz="1800" kern="0" dirty="0" smtClean="0">
              <a:solidFill>
                <a:srgbClr val="FF0000"/>
              </a:solidFill>
            </a:endParaRPr>
          </a:p>
          <a:p>
            <a:pPr marL="457200" indent="-457200">
              <a:spcAft>
                <a:spcPts val="1200"/>
              </a:spcAft>
              <a:buFontTx/>
              <a:buAutoNum type="arabicParenR"/>
            </a:pPr>
            <a:r>
              <a:rPr lang="en-US" altLang="zh-CN" sz="1800" kern="0" dirty="0" err="1" smtClean="0">
                <a:solidFill>
                  <a:srgbClr val="0000FF"/>
                </a:solidFill>
              </a:rPr>
              <a:t>Emittance</a:t>
            </a:r>
            <a:r>
              <a:rPr lang="en-US" altLang="zh-CN" sz="1800" kern="0" dirty="0" smtClean="0">
                <a:solidFill>
                  <a:srgbClr val="0000FF"/>
                </a:solidFill>
              </a:rPr>
              <a:t> growth study</a:t>
            </a:r>
          </a:p>
          <a:p>
            <a:pPr marL="457200" indent="-457200">
              <a:spcAft>
                <a:spcPts val="1200"/>
              </a:spcAft>
              <a:buFontTx/>
              <a:buAutoNum type="arabicParenR"/>
            </a:pPr>
            <a:r>
              <a:rPr lang="en-US" altLang="zh-CN" sz="1800" kern="0" dirty="0" smtClean="0"/>
              <a:t>Beam Loss during </a:t>
            </a:r>
            <a:r>
              <a:rPr lang="en-US" altLang="zh-CN" sz="1800" kern="0" smtClean="0"/>
              <a:t>bump collapse</a:t>
            </a:r>
            <a:endParaRPr lang="en-US" altLang="zh-CN" sz="1800" kern="0" dirty="0" smtClean="0"/>
          </a:p>
          <a:p>
            <a:pPr marL="457200" indent="-457200">
              <a:spcAft>
                <a:spcPts val="1200"/>
              </a:spcAft>
              <a:buFontTx/>
              <a:buAutoNum type="arabicParenR"/>
            </a:pPr>
            <a:r>
              <a:rPr lang="en-US" altLang="zh-CN" sz="1800" kern="0" dirty="0" smtClean="0">
                <a:solidFill>
                  <a:srgbClr val="0000FF"/>
                </a:solidFill>
              </a:rPr>
              <a:t>Transverse instability (1T field, with 250 </a:t>
            </a:r>
            <a:r>
              <a:rPr lang="en-US" altLang="zh-CN" sz="1800" kern="0" dirty="0" err="1" smtClean="0">
                <a:solidFill>
                  <a:srgbClr val="0000FF"/>
                </a:solidFill>
              </a:rPr>
              <a:t>GeV</a:t>
            </a:r>
            <a:r>
              <a:rPr lang="en-US" altLang="zh-CN" sz="1800" kern="0" dirty="0" smtClean="0">
                <a:solidFill>
                  <a:srgbClr val="0000FF"/>
                </a:solidFill>
              </a:rPr>
              <a:t>)</a:t>
            </a:r>
          </a:p>
          <a:p>
            <a:pPr marL="457200" indent="-457200">
              <a:spcAft>
                <a:spcPts val="1200"/>
              </a:spcAft>
              <a:buFontTx/>
              <a:buAutoNum type="arabicParenR"/>
            </a:pPr>
            <a:r>
              <a:rPr lang="en-US" altLang="zh-CN" sz="1800" kern="0" dirty="0" smtClean="0"/>
              <a:t>Any 100 or 250 </a:t>
            </a:r>
            <a:r>
              <a:rPr lang="en-US" altLang="zh-CN" sz="1800" kern="0" dirty="0" err="1" smtClean="0"/>
              <a:t>GeV</a:t>
            </a:r>
            <a:r>
              <a:rPr lang="en-US" altLang="zh-CN" sz="1800" kern="0" dirty="0" smtClean="0"/>
              <a:t> </a:t>
            </a:r>
            <a:r>
              <a:rPr lang="en-US" altLang="zh-CN" sz="1800" kern="0" dirty="0" err="1" smtClean="0"/>
              <a:t>asymetery</a:t>
            </a:r>
            <a:r>
              <a:rPr lang="en-US" altLang="zh-CN" sz="1800" kern="0" dirty="0" smtClean="0"/>
              <a:t> run with proton beam</a:t>
            </a:r>
          </a:p>
          <a:p>
            <a:pPr marL="457200" indent="-457200">
              <a:spcAft>
                <a:spcPts val="1200"/>
              </a:spcAft>
              <a:buFontTx/>
              <a:buAutoNum type="arabicParenR"/>
            </a:pPr>
            <a:r>
              <a:rPr lang="en-US" altLang="zh-CN" sz="1800" kern="0" dirty="0">
                <a:solidFill>
                  <a:srgbClr val="0000FF"/>
                </a:solidFill>
              </a:rPr>
              <a:t>Space charge </a:t>
            </a:r>
            <a:r>
              <a:rPr lang="en-US" altLang="zh-CN" sz="1800" kern="0" dirty="0" smtClean="0">
                <a:solidFill>
                  <a:srgbClr val="0000FF"/>
                </a:solidFill>
              </a:rPr>
              <a:t>compensation ?</a:t>
            </a:r>
          </a:p>
          <a:p>
            <a:pPr marL="457200" indent="-457200">
              <a:spcAft>
                <a:spcPts val="1200"/>
              </a:spcAft>
              <a:buFontTx/>
              <a:buAutoNum type="arabicParenR"/>
            </a:pPr>
            <a:r>
              <a:rPr lang="en-US" altLang="zh-CN" sz="1800" kern="0" dirty="0" smtClean="0"/>
              <a:t>More … ?</a:t>
            </a:r>
            <a:endParaRPr lang="en-US" altLang="zh-CN" sz="1800" kern="0" dirty="0"/>
          </a:p>
        </p:txBody>
      </p:sp>
    </p:spTree>
    <p:extLst>
      <p:ext uri="{BB962C8B-B14F-4D97-AF65-F5344CB8AC3E}">
        <p14:creationId xmlns:p14="http://schemas.microsoft.com/office/powerpoint/2010/main" val="23419153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0" y="6525344"/>
            <a:ext cx="9144000" cy="144016"/>
          </a:xfrm>
          <a:prstGeom prst="rect">
            <a:avLst/>
          </a:prstGeom>
          <a:solidFill>
            <a:srgbClr val="FF78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152400" y="4495800"/>
            <a:ext cx="8763000" cy="2133600"/>
          </a:xfrm>
          <a:prstGeom prst="rect">
            <a:avLst/>
          </a:prstGeom>
        </p:spPr>
        <p:txBody>
          <a:bodyPr/>
          <a:lstStyle>
            <a:lvl1pPr marL="284163" indent="-284163" algn="l" rtl="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2300" indent="-223838" algn="l" rtl="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+mn-lt"/>
              </a:defRPr>
            </a:lvl2pPr>
            <a:lvl3pPr marL="965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rgbClr val="009900"/>
                </a:solidFill>
                <a:latin typeface="+mn-lt"/>
              </a:defRPr>
            </a:lvl3pPr>
            <a:lvl4pPr marL="13081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4pPr>
            <a:lvl5pPr marL="1651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+mn-lt"/>
              </a:defRPr>
            </a:lvl5pPr>
            <a:lvl6pPr marL="2108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+mn-lt"/>
              </a:defRPr>
            </a:lvl6pPr>
            <a:lvl7pPr marL="2565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+mn-lt"/>
              </a:defRPr>
            </a:lvl7pPr>
            <a:lvl8pPr marL="3022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+mn-lt"/>
              </a:defRPr>
            </a:lvl8pPr>
            <a:lvl9pPr marL="3479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FontTx/>
              <a:buAutoNum type="arabicPeriod"/>
            </a:pPr>
            <a:r>
              <a:rPr lang="en-US" b="1" kern="0" dirty="0" smtClean="0">
                <a:latin typeface="Arial" charset="0"/>
              </a:rPr>
              <a:t>Tune spread compensation </a:t>
            </a:r>
            <a:r>
              <a:rPr lang="en-US" kern="0" dirty="0" smtClean="0">
                <a:latin typeface="Arial" charset="0"/>
              </a:rPr>
              <a:t>		     </a:t>
            </a:r>
            <a:br>
              <a:rPr lang="en-US" kern="0" dirty="0" smtClean="0">
                <a:latin typeface="Arial" charset="0"/>
              </a:rPr>
            </a:br>
            <a:r>
              <a:rPr lang="en-US" kern="0" dirty="0" smtClean="0">
                <a:latin typeface="Arial" charset="0"/>
              </a:rPr>
              <a:t>	</a:t>
            </a:r>
            <a:r>
              <a:rPr lang="en-US" sz="1800" kern="0" dirty="0" smtClean="0">
                <a:latin typeface="Arial" charset="0"/>
              </a:rPr>
              <a:t>=&gt; </a:t>
            </a:r>
            <a:r>
              <a:rPr lang="en-US" sz="1800" kern="0" dirty="0" smtClean="0">
                <a:solidFill>
                  <a:srgbClr val="FF0000"/>
                </a:solidFill>
                <a:latin typeface="Arial" charset="0"/>
              </a:rPr>
              <a:t>e-p</a:t>
            </a:r>
            <a:r>
              <a:rPr lang="en-US" sz="1800" kern="0" dirty="0" smtClean="0">
                <a:latin typeface="Arial" charset="0"/>
              </a:rPr>
              <a:t> has same amplitude dependent force as </a:t>
            </a:r>
            <a:r>
              <a:rPr lang="en-US" sz="1800" kern="0" dirty="0" smtClean="0">
                <a:solidFill>
                  <a:schemeClr val="accent2"/>
                </a:solidFill>
                <a:latin typeface="Arial" charset="0"/>
              </a:rPr>
              <a:t>p-p</a:t>
            </a:r>
            <a:r>
              <a:rPr lang="en-US" sz="1800" kern="0" dirty="0" smtClean="0">
                <a:latin typeface="Arial" charset="0"/>
              </a:rPr>
              <a:t>  </a:t>
            </a:r>
            <a:br>
              <a:rPr lang="en-US" sz="1800" kern="0" dirty="0" smtClean="0">
                <a:latin typeface="Arial" charset="0"/>
              </a:rPr>
            </a:br>
            <a:r>
              <a:rPr lang="en-US" sz="1800" kern="0" dirty="0" smtClean="0">
                <a:latin typeface="Arial" charset="0"/>
              </a:rPr>
              <a:t>	=&gt; provided by electron lens    </a:t>
            </a:r>
          </a:p>
          <a:p>
            <a:pPr>
              <a:buFontTx/>
              <a:buAutoNum type="arabicPeriod"/>
            </a:pPr>
            <a:r>
              <a:rPr lang="en-US" b="1" kern="0" dirty="0" smtClean="0">
                <a:latin typeface="Arial" charset="0"/>
              </a:rPr>
              <a:t>Resonance driving terms compensation</a:t>
            </a:r>
            <a:br>
              <a:rPr lang="en-US" b="1" kern="0" dirty="0" smtClean="0">
                <a:latin typeface="Arial" charset="0"/>
              </a:rPr>
            </a:br>
            <a:r>
              <a:rPr lang="en-US" b="1" kern="0" dirty="0" smtClean="0">
                <a:latin typeface="Arial" charset="0"/>
              </a:rPr>
              <a:t>	</a:t>
            </a:r>
            <a:r>
              <a:rPr lang="en-US" sz="1800" kern="0" dirty="0" smtClean="0">
                <a:latin typeface="Arial" charset="0"/>
              </a:rPr>
              <a:t>=&gt; phase advance between </a:t>
            </a:r>
            <a:r>
              <a:rPr lang="en-US" sz="1800" kern="0" dirty="0" smtClean="0">
                <a:solidFill>
                  <a:schemeClr val="accent2"/>
                </a:solidFill>
                <a:latin typeface="Arial" charset="0"/>
              </a:rPr>
              <a:t>p-p </a:t>
            </a:r>
            <a:r>
              <a:rPr lang="en-US" sz="1800" kern="0" dirty="0" smtClean="0">
                <a:latin typeface="Arial" charset="0"/>
              </a:rPr>
              <a:t>and </a:t>
            </a:r>
            <a:r>
              <a:rPr lang="en-US" sz="1800" kern="0" dirty="0" smtClean="0">
                <a:solidFill>
                  <a:srgbClr val="FF0000"/>
                </a:solidFill>
                <a:latin typeface="Arial" charset="0"/>
              </a:rPr>
              <a:t>e-p</a:t>
            </a:r>
            <a:r>
              <a:rPr lang="en-US" sz="1800" kern="0" dirty="0" smtClean="0">
                <a:latin typeface="Arial" charset="0"/>
              </a:rPr>
              <a:t> is </a:t>
            </a:r>
            <a:r>
              <a:rPr lang="en-US" sz="1800" kern="0" dirty="0" err="1" smtClean="0">
                <a:latin typeface="Symbol" charset="0"/>
              </a:rPr>
              <a:t>D</a:t>
            </a:r>
            <a:r>
              <a:rPr lang="en-US" sz="1800" i="1" kern="0" dirty="0" err="1" smtClean="0">
                <a:latin typeface="Symbol" charset="0"/>
              </a:rPr>
              <a:t>y</a:t>
            </a:r>
            <a:r>
              <a:rPr lang="en-US" sz="1800" kern="0" dirty="0" smtClean="0">
                <a:latin typeface="Arial" charset="0"/>
              </a:rPr>
              <a:t> = </a:t>
            </a:r>
            <a:r>
              <a:rPr lang="en-US" sz="1800" i="1" kern="0" dirty="0" smtClean="0">
                <a:latin typeface="Times New Roman" charset="0"/>
                <a:cs typeface="Times New Roman" charset="0"/>
              </a:rPr>
              <a:t>k</a:t>
            </a:r>
            <a:r>
              <a:rPr lang="en-US" sz="700" i="1" kern="0" dirty="0" smtClean="0">
                <a:latin typeface="Times New Roman" charset="0"/>
                <a:cs typeface="Times New Roman" charset="0"/>
              </a:rPr>
              <a:t> </a:t>
            </a:r>
            <a:r>
              <a:rPr lang="en-US" sz="1800" kern="0" dirty="0" smtClean="0">
                <a:latin typeface="Symbol" charset="0"/>
              </a:rPr>
              <a:t>p</a:t>
            </a:r>
            <a:r>
              <a:rPr lang="en-US" sz="1800" kern="0" dirty="0" smtClean="0">
                <a:latin typeface="Arial" charset="0"/>
              </a:rPr>
              <a:t>   </a:t>
            </a:r>
            <a:br>
              <a:rPr lang="en-US" sz="1800" kern="0" dirty="0" smtClean="0">
                <a:latin typeface="Arial" charset="0"/>
              </a:rPr>
            </a:br>
            <a:r>
              <a:rPr lang="en-US" sz="1800" kern="0" dirty="0" smtClean="0">
                <a:latin typeface="Arial" charset="0"/>
              </a:rPr>
              <a:t>	=&gt; provided by lattice (new lattice in 2015, based on ATS – S. White)</a:t>
            </a:r>
            <a:endParaRPr lang="en-US" kern="0" dirty="0">
              <a:latin typeface="Arial" charset="0"/>
            </a:endParaRPr>
          </a:p>
        </p:txBody>
      </p:sp>
      <p:sp>
        <p:nvSpPr>
          <p:cNvPr id="9" name="TextBox 7"/>
          <p:cNvSpPr txBox="1">
            <a:spLocks noChangeArrowheads="1"/>
          </p:cNvSpPr>
          <p:nvPr/>
        </p:nvSpPr>
        <p:spPr bwMode="auto">
          <a:xfrm>
            <a:off x="3124200" y="4191000"/>
            <a:ext cx="207803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dirty="0">
                <a:solidFill>
                  <a:srgbClr val="FF0000"/>
                </a:solidFill>
              </a:rPr>
              <a:t>e-beam lens </a:t>
            </a:r>
            <a:r>
              <a:rPr lang="en-US" sz="1600" u="sng" dirty="0">
                <a:solidFill>
                  <a:srgbClr val="FF0000"/>
                </a:solidFill>
              </a:rPr>
              <a:t>focuses</a:t>
            </a:r>
          </a:p>
        </p:txBody>
      </p:sp>
      <p:pic>
        <p:nvPicPr>
          <p:cNvPr id="10" name="Picture 9" descr="pic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990600"/>
            <a:ext cx="2971800" cy="3029585"/>
          </a:xfrm>
          <a:prstGeom prst="rect">
            <a:avLst/>
          </a:prstGeom>
        </p:spPr>
      </p:pic>
      <p:pic>
        <p:nvPicPr>
          <p:cNvPr id="11" name="Picture 10" descr="pic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990600"/>
            <a:ext cx="3048000" cy="3098800"/>
          </a:xfrm>
          <a:prstGeom prst="rect">
            <a:avLst/>
          </a:prstGeom>
        </p:spPr>
      </p:pic>
      <p:sp>
        <p:nvSpPr>
          <p:cNvPr id="12" name="TextBox 6"/>
          <p:cNvSpPr txBox="1">
            <a:spLocks noChangeArrowheads="1"/>
          </p:cNvSpPr>
          <p:nvPr/>
        </p:nvSpPr>
        <p:spPr bwMode="auto">
          <a:xfrm>
            <a:off x="3962400" y="609600"/>
            <a:ext cx="230505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dirty="0">
                <a:solidFill>
                  <a:schemeClr val="accent2"/>
                </a:solidFill>
              </a:rPr>
              <a:t>p-beam lens </a:t>
            </a:r>
            <a:r>
              <a:rPr lang="en-US" sz="1600" u="sng" dirty="0">
                <a:solidFill>
                  <a:schemeClr val="accent2"/>
                </a:solidFill>
              </a:rPr>
              <a:t>defocuses</a:t>
            </a:r>
          </a:p>
        </p:txBody>
      </p:sp>
      <p:cxnSp>
        <p:nvCxnSpPr>
          <p:cNvPr id="13" name="Straight Arrow Connector 12"/>
          <p:cNvCxnSpPr/>
          <p:nvPr/>
        </p:nvCxnSpPr>
        <p:spPr bwMode="auto">
          <a:xfrm flipV="1">
            <a:off x="3124200" y="1447800"/>
            <a:ext cx="0" cy="228600"/>
          </a:xfrm>
          <a:prstGeom prst="straightConnector1">
            <a:avLst/>
          </a:prstGeom>
          <a:noFill/>
          <a:ln w="25400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4" name="Straight Arrow Connector 13"/>
          <p:cNvCxnSpPr/>
          <p:nvPr/>
        </p:nvCxnSpPr>
        <p:spPr bwMode="auto">
          <a:xfrm flipV="1">
            <a:off x="7467600" y="1524000"/>
            <a:ext cx="0" cy="228600"/>
          </a:xfrm>
          <a:prstGeom prst="straightConnector1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arrow" w="med" len="med"/>
            <a:tailEnd type="none"/>
          </a:ln>
          <a:effectLst/>
        </p:spPr>
      </p:cxnSp>
      <p:cxnSp>
        <p:nvCxnSpPr>
          <p:cNvPr id="15" name="Straight Arrow Connector 14"/>
          <p:cNvCxnSpPr/>
          <p:nvPr/>
        </p:nvCxnSpPr>
        <p:spPr bwMode="auto">
          <a:xfrm flipV="1">
            <a:off x="7391400" y="1447800"/>
            <a:ext cx="0" cy="228600"/>
          </a:xfrm>
          <a:prstGeom prst="straightConnector1">
            <a:avLst/>
          </a:prstGeom>
          <a:noFill/>
          <a:ln w="25400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6" name="Straight Arrow Connector 15"/>
          <p:cNvCxnSpPr/>
          <p:nvPr/>
        </p:nvCxnSpPr>
        <p:spPr bwMode="auto">
          <a:xfrm flipV="1">
            <a:off x="1480208" y="3581400"/>
            <a:ext cx="0" cy="228600"/>
          </a:xfrm>
          <a:prstGeom prst="straightConnector1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7" name="Straight Connector 16"/>
          <p:cNvCxnSpPr/>
          <p:nvPr/>
        </p:nvCxnSpPr>
        <p:spPr bwMode="auto">
          <a:xfrm flipH="1">
            <a:off x="3200400" y="914400"/>
            <a:ext cx="838200" cy="533400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" name="Straight Connector 17"/>
          <p:cNvCxnSpPr/>
          <p:nvPr/>
        </p:nvCxnSpPr>
        <p:spPr bwMode="auto">
          <a:xfrm>
            <a:off x="6172200" y="914400"/>
            <a:ext cx="1143000" cy="533400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" name="Straight Connector 18"/>
          <p:cNvCxnSpPr/>
          <p:nvPr/>
        </p:nvCxnSpPr>
        <p:spPr bwMode="auto">
          <a:xfrm flipH="1" flipV="1">
            <a:off x="1524000" y="3810000"/>
            <a:ext cx="1524000" cy="609600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" name="Straight Connector 19"/>
          <p:cNvCxnSpPr>
            <a:endCxn id="9" idx="3"/>
          </p:cNvCxnSpPr>
          <p:nvPr/>
        </p:nvCxnSpPr>
        <p:spPr bwMode="auto">
          <a:xfrm flipH="1">
            <a:off x="5202238" y="1752600"/>
            <a:ext cx="2265362" cy="2607469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aphicFrame>
        <p:nvGraphicFramePr>
          <p:cNvPr id="21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95826590"/>
              </p:ext>
            </p:extLst>
          </p:nvPr>
        </p:nvGraphicFramePr>
        <p:xfrm>
          <a:off x="228600" y="1600200"/>
          <a:ext cx="866775" cy="355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689" name="Equation" r:id="rId5" imgW="495300" imgH="203200" progId="Equation.3">
                  <p:embed/>
                </p:oleObj>
              </mc:Choice>
              <mc:Fallback>
                <p:oleObj name="Equation" r:id="rId5" imgW="4953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28600" y="1600200"/>
                        <a:ext cx="866775" cy="355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26979715"/>
              </p:ext>
            </p:extLst>
          </p:nvPr>
        </p:nvGraphicFramePr>
        <p:xfrm>
          <a:off x="4418013" y="1524000"/>
          <a:ext cx="1022350" cy="355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690" name="Equation" r:id="rId7" imgW="584200" imgH="203200" progId="Equation.3">
                  <p:embed/>
                </p:oleObj>
              </mc:Choice>
              <mc:Fallback>
                <p:oleObj name="Equation" r:id="rId7" imgW="5842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418013" y="1524000"/>
                        <a:ext cx="1022350" cy="355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Text Box 4"/>
          <p:cNvSpPr txBox="1">
            <a:spLocks noChangeArrowheads="1"/>
          </p:cNvSpPr>
          <p:nvPr/>
        </p:nvSpPr>
        <p:spPr bwMode="auto">
          <a:xfrm>
            <a:off x="0" y="116632"/>
            <a:ext cx="9144000" cy="461635"/>
          </a:xfrm>
          <a:prstGeom prst="rect">
            <a:avLst/>
          </a:prstGeom>
          <a:solidFill>
            <a:srgbClr val="FF9900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91411" tIns="45705" rIns="91411" bIns="45705">
            <a:spAutoFit/>
          </a:bodyPr>
          <a:lstStyle/>
          <a:p>
            <a:pPr algn="ctr">
              <a:defRPr/>
            </a:pPr>
            <a:r>
              <a:rPr lang="en-US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Head-on beam-beam compensation </a:t>
            </a:r>
            <a:r>
              <a:rPr lang="en-US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(Physics)          </a:t>
            </a:r>
            <a:r>
              <a:rPr lang="en-US" dirty="0" smtClean="0">
                <a:solidFill>
                  <a:srgbClr val="FF0000"/>
                </a:solidFill>
              </a:rPr>
              <a:t>Phase </a:t>
            </a:r>
            <a:r>
              <a:rPr lang="en-US" dirty="0">
                <a:solidFill>
                  <a:srgbClr val="FF0000"/>
                </a:solidFill>
              </a:rPr>
              <a:t>space</a:t>
            </a:r>
            <a:endParaRPr lang="en-US" b="1" dirty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97707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Number Placeholder 2"/>
          <p:cNvSpPr>
            <a:spLocks noGrp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62CD00C2-1A56-4915-99CF-C8EDD75E905F}" type="slidenum">
              <a:rPr lang="en-US" altLang="zh-CN" sz="1200"/>
              <a:pPr eaLnBrk="1" hangingPunct="1"/>
              <a:t>5</a:t>
            </a:fld>
            <a:endParaRPr lang="en-US" altLang="zh-CN" sz="1200"/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0" y="6525344"/>
            <a:ext cx="9144000" cy="144016"/>
          </a:xfrm>
          <a:prstGeom prst="rect">
            <a:avLst/>
          </a:prstGeom>
          <a:solidFill>
            <a:srgbClr val="FF78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81000" y="838200"/>
            <a:ext cx="8382000" cy="5562600"/>
          </a:xfrm>
          <a:prstGeom prst="rect">
            <a:avLst/>
          </a:prstGeom>
        </p:spPr>
        <p:txBody>
          <a:bodyPr/>
          <a:lstStyle>
            <a:lvl1pPr marL="284163" indent="-284163" algn="l" rtl="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2300" indent="-223838" algn="l" rtl="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+mn-lt"/>
              </a:defRPr>
            </a:lvl2pPr>
            <a:lvl3pPr marL="965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rgbClr val="009900"/>
                </a:solidFill>
                <a:latin typeface="+mn-lt"/>
              </a:defRPr>
            </a:lvl3pPr>
            <a:lvl4pPr marL="13081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4pPr>
            <a:lvl5pPr marL="1651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+mn-lt"/>
              </a:defRPr>
            </a:lvl5pPr>
            <a:lvl6pPr marL="2108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+mn-lt"/>
              </a:defRPr>
            </a:lvl6pPr>
            <a:lvl7pPr marL="2565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+mn-lt"/>
              </a:defRPr>
            </a:lvl7pPr>
            <a:lvl8pPr marL="3022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+mn-lt"/>
              </a:defRPr>
            </a:lvl8pPr>
            <a:lvl9pPr marL="3479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457200" indent="-457200">
              <a:buFontTx/>
              <a:buAutoNum type="arabicParenR"/>
            </a:pPr>
            <a:endParaRPr lang="en-US" altLang="zh-CN" kern="0" dirty="0" smtClean="0"/>
          </a:p>
          <a:p>
            <a:pPr marL="457200" indent="-457200">
              <a:buFontTx/>
              <a:buAutoNum type="arabicParenR"/>
            </a:pPr>
            <a:r>
              <a:rPr lang="en-US" altLang="zh-CN" kern="0" dirty="0" smtClean="0"/>
              <a:t>A minimum main solenoid field of </a:t>
            </a:r>
            <a:r>
              <a:rPr lang="en-US" altLang="zh-CN" kern="0" dirty="0" smtClean="0">
                <a:solidFill>
                  <a:srgbClr val="FF0000"/>
                </a:solidFill>
              </a:rPr>
              <a:t>5 T</a:t>
            </a:r>
            <a:r>
              <a:rPr lang="en-US" altLang="zh-CN" kern="0" dirty="0" smtClean="0"/>
              <a:t> with the completed magnet.</a:t>
            </a:r>
          </a:p>
          <a:p>
            <a:pPr marL="457200" indent="-457200">
              <a:buFontTx/>
              <a:buAutoNum type="arabicParenR"/>
            </a:pPr>
            <a:r>
              <a:rPr lang="en-US" altLang="zh-CN" kern="0" dirty="0" smtClean="0">
                <a:solidFill>
                  <a:srgbClr val="0000FF"/>
                </a:solidFill>
              </a:rPr>
              <a:t>A maximum deviation of the main solenoid field lines from </a:t>
            </a:r>
            <a:r>
              <a:rPr lang="en-US" altLang="zh-CN" kern="0" dirty="0" smtClean="0">
                <a:solidFill>
                  <a:srgbClr val="FF0000"/>
                </a:solidFill>
              </a:rPr>
              <a:t>a straight line of ±50 mm</a:t>
            </a:r>
            <a:r>
              <a:rPr lang="en-US" altLang="zh-CN" kern="0" dirty="0" smtClean="0">
                <a:solidFill>
                  <a:srgbClr val="0000FF"/>
                </a:solidFill>
              </a:rPr>
              <a:t> after correction (measured in the final tunnel location, in both transverse planes, at a main field of 4 T, and over a range of at least ±800 mm)</a:t>
            </a:r>
          </a:p>
          <a:p>
            <a:pPr marL="457200" indent="-457200">
              <a:buFontTx/>
              <a:buAutoNum type="arabicParenR"/>
            </a:pPr>
            <a:r>
              <a:rPr lang="en-US" altLang="zh-CN" kern="0" dirty="0" smtClean="0"/>
              <a:t>A stable DC electron beam current of 0.9 A with a turn-to-turn current ripple of </a:t>
            </a:r>
            <a:r>
              <a:rPr lang="en-US" altLang="zh-CN" kern="0" dirty="0" smtClean="0">
                <a:solidFill>
                  <a:srgbClr val="FF0000"/>
                </a:solidFill>
              </a:rPr>
              <a:t>≤0.1% </a:t>
            </a:r>
          </a:p>
          <a:p>
            <a:pPr marL="457200" indent="-457200">
              <a:buFontTx/>
              <a:buAutoNum type="arabicParenR"/>
            </a:pPr>
            <a:r>
              <a:rPr lang="en-US" altLang="zh-CN" kern="0" dirty="0" smtClean="0">
                <a:solidFill>
                  <a:srgbClr val="0000FF"/>
                </a:solidFill>
              </a:rPr>
              <a:t>A </a:t>
            </a:r>
            <a:r>
              <a:rPr lang="en-US" altLang="zh-CN" kern="0" dirty="0" smtClean="0">
                <a:solidFill>
                  <a:srgbClr val="FF0000"/>
                </a:solidFill>
              </a:rPr>
              <a:t>Gaussian transverse </a:t>
            </a:r>
            <a:r>
              <a:rPr lang="en-US" altLang="zh-CN" kern="0" dirty="0" smtClean="0">
                <a:solidFill>
                  <a:srgbClr val="0000FF"/>
                </a:solidFill>
              </a:rPr>
              <a:t>beam profile as verified by at least one of the two installed profile monitors (either YAG screen or pin hole detector)</a:t>
            </a:r>
          </a:p>
          <a:p>
            <a:pPr marL="457200" indent="-457200">
              <a:buFontTx/>
              <a:buAutoNum type="arabicParenR"/>
            </a:pPr>
            <a:r>
              <a:rPr lang="en-US" altLang="zh-CN" kern="0" dirty="0" smtClean="0"/>
              <a:t>An increase in the average store luminosity by </a:t>
            </a:r>
            <a:r>
              <a:rPr lang="en-US" altLang="zh-CN" kern="0" dirty="0" smtClean="0">
                <a:solidFill>
                  <a:srgbClr val="FF0000"/>
                </a:solidFill>
              </a:rPr>
              <a:t>60%</a:t>
            </a:r>
            <a:r>
              <a:rPr lang="en-US" altLang="zh-CN" kern="0" dirty="0" smtClean="0"/>
              <a:t> in polarized proton operation with a beam energy of 100 </a:t>
            </a:r>
            <a:r>
              <a:rPr lang="en-US" altLang="zh-CN" kern="0" dirty="0" err="1" smtClean="0"/>
              <a:t>GeV</a:t>
            </a:r>
            <a:r>
              <a:rPr lang="en-US" altLang="zh-CN" kern="0" dirty="0" smtClean="0"/>
              <a:t>.</a:t>
            </a:r>
          </a:p>
          <a:p>
            <a:pPr marL="457200" indent="-457200"/>
            <a:endParaRPr lang="zh-CN" altLang="en-US" kern="0" dirty="0" smtClean="0"/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0" y="116632"/>
            <a:ext cx="9144000" cy="461635"/>
          </a:xfrm>
          <a:prstGeom prst="rect">
            <a:avLst/>
          </a:prstGeom>
          <a:solidFill>
            <a:srgbClr val="FF9900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91411" tIns="45705" rIns="91411" bIns="45705">
            <a:spAutoFit/>
          </a:bodyPr>
          <a:lstStyle/>
          <a:p>
            <a:pPr algn="ctr">
              <a:defRPr/>
            </a:pPr>
            <a:r>
              <a:rPr lang="en-US" altLang="zh-CN" b="1" dirty="0"/>
              <a:t>Ultimate Performance Parameters </a:t>
            </a:r>
            <a:r>
              <a:rPr lang="en-US" altLang="zh-CN" b="1" dirty="0" smtClean="0"/>
              <a:t>(e-lens project)</a:t>
            </a:r>
            <a:endParaRPr lang="en-US" b="1" dirty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83328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3"/>
          <p:cNvSpPr>
            <a:spLocks noChangeArrowheads="1"/>
          </p:cNvSpPr>
          <p:nvPr/>
        </p:nvSpPr>
        <p:spPr bwMode="auto">
          <a:xfrm>
            <a:off x="0" y="6525344"/>
            <a:ext cx="9144000" cy="144016"/>
          </a:xfrm>
          <a:prstGeom prst="rect">
            <a:avLst/>
          </a:prstGeom>
          <a:solidFill>
            <a:srgbClr val="FF78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0" y="116632"/>
            <a:ext cx="9144000" cy="461635"/>
          </a:xfrm>
          <a:prstGeom prst="rect">
            <a:avLst/>
          </a:prstGeom>
          <a:solidFill>
            <a:srgbClr val="FF9900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91411" tIns="45705" rIns="91411" bIns="45705">
            <a:spAutoFit/>
          </a:bodyPr>
          <a:lstStyle/>
          <a:p>
            <a:pPr algn="ctr">
              <a:defRPr/>
            </a:pPr>
            <a:r>
              <a:rPr lang="en-US" b="1" dirty="0" smtClean="0"/>
              <a:t>Outline</a:t>
            </a:r>
            <a:endParaRPr lang="en-US" sz="2400" b="1" dirty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81000" y="685800"/>
            <a:ext cx="8382000" cy="5562600"/>
          </a:xfrm>
          <a:prstGeom prst="rect">
            <a:avLst/>
          </a:prstGeom>
        </p:spPr>
        <p:txBody>
          <a:bodyPr/>
          <a:lstStyle>
            <a:lvl1pPr marL="284163" indent="-284163" algn="l" rtl="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2300" indent="-223838" algn="l" rtl="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+mn-lt"/>
              </a:defRPr>
            </a:lvl2pPr>
            <a:lvl3pPr marL="965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rgbClr val="009900"/>
                </a:solidFill>
                <a:latin typeface="+mn-lt"/>
              </a:defRPr>
            </a:lvl3pPr>
            <a:lvl4pPr marL="13081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4pPr>
            <a:lvl5pPr marL="1651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+mn-lt"/>
              </a:defRPr>
            </a:lvl5pPr>
            <a:lvl6pPr marL="2108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+mn-lt"/>
              </a:defRPr>
            </a:lvl6pPr>
            <a:lvl7pPr marL="2565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+mn-lt"/>
              </a:defRPr>
            </a:lvl7pPr>
            <a:lvl8pPr marL="3022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+mn-lt"/>
              </a:defRPr>
            </a:lvl8pPr>
            <a:lvl9pPr marL="3479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endParaRPr lang="en-US" altLang="zh-CN" b="1" kern="0" dirty="0"/>
          </a:p>
          <a:p>
            <a:r>
              <a:rPr lang="en-US" altLang="zh-CN" b="1" kern="0" dirty="0" smtClean="0"/>
              <a:t>E-lens HBBC </a:t>
            </a:r>
            <a:r>
              <a:rPr lang="en-US" altLang="zh-CN" sz="1200" b="1" kern="0" dirty="0" smtClean="0"/>
              <a:t>(</a:t>
            </a:r>
            <a:r>
              <a:rPr lang="en-US" sz="12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Head-on </a:t>
            </a:r>
            <a:r>
              <a:rPr lang="en-US" sz="1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beam-beam </a:t>
            </a:r>
            <a:r>
              <a:rPr lang="en-US" sz="12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compensation</a:t>
            </a:r>
            <a:r>
              <a:rPr lang="en-US" altLang="zh-CN" sz="1200" b="1" kern="0" dirty="0" smtClean="0"/>
              <a:t>) </a:t>
            </a:r>
            <a:r>
              <a:rPr lang="en-US" altLang="zh-CN" b="1" kern="0" dirty="0" smtClean="0"/>
              <a:t>and UPP </a:t>
            </a:r>
            <a:r>
              <a:rPr lang="en-US" altLang="zh-CN" sz="1200" b="1" kern="0" dirty="0" smtClean="0"/>
              <a:t>(Ultimate Performance Parameters)</a:t>
            </a:r>
          </a:p>
          <a:p>
            <a:endParaRPr lang="en-US" altLang="zh-CN" kern="0" dirty="0" smtClean="0">
              <a:solidFill>
                <a:srgbClr val="339933"/>
              </a:solidFill>
            </a:endParaRPr>
          </a:p>
          <a:p>
            <a:r>
              <a:rPr lang="en-US" altLang="zh-CN" b="1" kern="0" dirty="0" smtClean="0">
                <a:solidFill>
                  <a:srgbClr val="339933"/>
                </a:solidFill>
              </a:rPr>
              <a:t>E-lens commissioning (</a:t>
            </a:r>
            <a:r>
              <a:rPr lang="en-US" altLang="zh-CN" sz="1200" b="1" kern="0" dirty="0" smtClean="0">
                <a:solidFill>
                  <a:srgbClr val="339933"/>
                </a:solidFill>
              </a:rPr>
              <a:t>Progresses, Lessons and Achievements</a:t>
            </a:r>
            <a:r>
              <a:rPr lang="en-US" altLang="zh-CN" b="1" kern="0" dirty="0" smtClean="0">
                <a:solidFill>
                  <a:srgbClr val="339933"/>
                </a:solidFill>
              </a:rPr>
              <a:t>)</a:t>
            </a:r>
          </a:p>
          <a:p>
            <a:pPr lvl="1"/>
            <a:endParaRPr lang="en-US" altLang="zh-CN" kern="0" dirty="0" smtClean="0">
              <a:ea typeface="SimSun" pitchFamily="2" charset="-122"/>
            </a:endParaRPr>
          </a:p>
          <a:p>
            <a:pPr lvl="1"/>
            <a:r>
              <a:rPr lang="en-US" altLang="zh-CN" kern="0" dirty="0">
                <a:solidFill>
                  <a:srgbClr val="0000FF"/>
                </a:solidFill>
              </a:rPr>
              <a:t>2012 (Beam instability)</a:t>
            </a:r>
          </a:p>
          <a:p>
            <a:pPr lvl="1"/>
            <a:r>
              <a:rPr lang="en-US" altLang="zh-CN" kern="0" dirty="0">
                <a:solidFill>
                  <a:srgbClr val="0000FF"/>
                </a:solidFill>
              </a:rPr>
              <a:t>2013 (Field and Field Measurement)</a:t>
            </a:r>
          </a:p>
          <a:p>
            <a:pPr lvl="1"/>
            <a:r>
              <a:rPr lang="en-US" altLang="zh-CN" kern="0" dirty="0">
                <a:solidFill>
                  <a:srgbClr val="0000FF"/>
                </a:solidFill>
              </a:rPr>
              <a:t>2014 (Beam Profile)</a:t>
            </a:r>
          </a:p>
          <a:p>
            <a:pPr lvl="1"/>
            <a:endParaRPr lang="en-US" altLang="zh-CN" kern="0" dirty="0" smtClean="0">
              <a:ea typeface="SimSun" pitchFamily="2" charset="-122"/>
            </a:endParaRPr>
          </a:p>
          <a:p>
            <a:r>
              <a:rPr lang="en-US" altLang="zh-CN" b="1" kern="0" dirty="0" smtClean="0"/>
              <a:t>E-lens Operation (2015)</a:t>
            </a:r>
          </a:p>
          <a:p>
            <a:pPr lvl="1"/>
            <a:r>
              <a:rPr lang="en-US" altLang="zh-CN" kern="0" dirty="0">
                <a:solidFill>
                  <a:srgbClr val="0000FF"/>
                </a:solidFill>
              </a:rPr>
              <a:t>Electron Beam</a:t>
            </a:r>
          </a:p>
          <a:p>
            <a:pPr lvl="1"/>
            <a:r>
              <a:rPr lang="en-US" altLang="zh-CN" kern="0" dirty="0" err="1">
                <a:solidFill>
                  <a:srgbClr val="0000FF"/>
                </a:solidFill>
              </a:rPr>
              <a:t>Emittance</a:t>
            </a:r>
            <a:r>
              <a:rPr lang="en-US" altLang="zh-CN" kern="0" dirty="0">
                <a:solidFill>
                  <a:srgbClr val="0000FF"/>
                </a:solidFill>
              </a:rPr>
              <a:t> &amp; Beam Loss</a:t>
            </a:r>
          </a:p>
          <a:p>
            <a:pPr lvl="1"/>
            <a:r>
              <a:rPr lang="en-US" altLang="zh-CN" kern="0" dirty="0">
                <a:solidFill>
                  <a:srgbClr val="0000FF"/>
                </a:solidFill>
              </a:rPr>
              <a:t>Tune spread compensation </a:t>
            </a:r>
          </a:p>
          <a:p>
            <a:pPr lvl="1"/>
            <a:r>
              <a:rPr lang="en-US" altLang="zh-CN" kern="0" dirty="0">
                <a:solidFill>
                  <a:srgbClr val="0000FF"/>
                </a:solidFill>
              </a:rPr>
              <a:t>Luminosity</a:t>
            </a:r>
          </a:p>
          <a:p>
            <a:pPr lvl="1"/>
            <a:r>
              <a:rPr lang="en-US" altLang="zh-CN" kern="0" dirty="0">
                <a:solidFill>
                  <a:srgbClr val="0000FF"/>
                </a:solidFill>
              </a:rPr>
              <a:t>Resonance driving terms compensation</a:t>
            </a:r>
          </a:p>
        </p:txBody>
      </p:sp>
    </p:spTree>
    <p:extLst>
      <p:ext uri="{BB962C8B-B14F-4D97-AF65-F5344CB8AC3E}">
        <p14:creationId xmlns:p14="http://schemas.microsoft.com/office/powerpoint/2010/main" val="31799154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Number Placeholder 2"/>
          <p:cNvSpPr>
            <a:spLocks noGrp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62CD00C2-1A56-4915-99CF-C8EDD75E905F}" type="slidenum">
              <a:rPr lang="en-US" altLang="zh-CN" sz="1200"/>
              <a:pPr eaLnBrk="1" hangingPunct="1"/>
              <a:t>7</a:t>
            </a:fld>
            <a:endParaRPr lang="en-US" altLang="zh-CN" sz="120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8" descr="Figure 3.png"/>
          <p:cNvPicPr/>
          <p:nvPr/>
        </p:nvPicPr>
        <p:blipFill>
          <a:blip r:embed="rId3"/>
          <a:stretch>
            <a:fillRect/>
          </a:stretch>
        </p:blipFill>
        <p:spPr>
          <a:xfrm>
            <a:off x="762000" y="762000"/>
            <a:ext cx="4274753" cy="2667000"/>
          </a:xfrm>
          <a:prstGeom prst="rect">
            <a:avLst/>
          </a:prstGeom>
        </p:spPr>
      </p:pic>
      <p:pic>
        <p:nvPicPr>
          <p:cNvPr id="55298" name="Picture 2" descr="C:\Users\xgu\Pictures\pictures\IMG_002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1" y="3527223"/>
            <a:ext cx="4274752" cy="2944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0" y="116632"/>
            <a:ext cx="9144000" cy="461635"/>
          </a:xfrm>
          <a:prstGeom prst="rect">
            <a:avLst/>
          </a:prstGeom>
          <a:solidFill>
            <a:srgbClr val="FF9900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91411" tIns="45705" rIns="91411" bIns="45705">
            <a:spAutoFit/>
          </a:bodyPr>
          <a:lstStyle/>
          <a:p>
            <a:pPr algn="ctr">
              <a:defRPr/>
            </a:pPr>
            <a:r>
              <a:rPr lang="en-US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E-lenses 2012</a:t>
            </a:r>
            <a:endParaRPr lang="en-US" sz="2400" b="1" dirty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0" y="6525344"/>
            <a:ext cx="9144000" cy="144016"/>
          </a:xfrm>
          <a:prstGeom prst="rect">
            <a:avLst/>
          </a:prstGeom>
          <a:solidFill>
            <a:srgbClr val="FF78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5486400" y="1019413"/>
            <a:ext cx="2514600" cy="332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>
              <a:buFont typeface="Arial" pitchFamily="34" charset="0"/>
              <a:buAutoNum type="arabicPeriod"/>
            </a:pPr>
            <a:r>
              <a:rPr lang="en-US" altLang="zh-CN" sz="1400" dirty="0" smtClean="0">
                <a:solidFill>
                  <a:srgbClr val="0000FF"/>
                </a:solidFill>
              </a:rPr>
              <a:t>E-gun </a:t>
            </a:r>
            <a:r>
              <a:rPr lang="en-US" altLang="zh-CN" sz="1400" dirty="0">
                <a:solidFill>
                  <a:srgbClr val="0000FF"/>
                </a:solidFill>
              </a:rPr>
              <a:t>&amp; Collector</a:t>
            </a:r>
          </a:p>
          <a:p>
            <a:pPr marL="342900" indent="-342900">
              <a:buFont typeface="Arial" pitchFamily="34" charset="0"/>
              <a:buAutoNum type="arabicPeriod"/>
            </a:pPr>
            <a:endParaRPr lang="en-US" altLang="zh-CN" sz="1400" dirty="0">
              <a:solidFill>
                <a:srgbClr val="0000FF"/>
              </a:solidFill>
            </a:endParaRPr>
          </a:p>
          <a:p>
            <a:pPr marL="342900" indent="-342900">
              <a:buFont typeface="Arial" pitchFamily="34" charset="0"/>
              <a:buAutoNum type="arabicPeriod"/>
            </a:pPr>
            <a:r>
              <a:rPr lang="en-US" altLang="zh-CN" sz="1400" dirty="0" smtClean="0">
                <a:solidFill>
                  <a:srgbClr val="0000FF"/>
                </a:solidFill>
              </a:rPr>
              <a:t>YAG &amp; Pinhole, CTs</a:t>
            </a:r>
            <a:endParaRPr lang="en-US" altLang="zh-CN" sz="1400" dirty="0">
              <a:solidFill>
                <a:srgbClr val="0000FF"/>
              </a:solidFill>
            </a:endParaRPr>
          </a:p>
          <a:p>
            <a:pPr marL="342900" indent="-342900">
              <a:buFont typeface="Arial" pitchFamily="34" charset="0"/>
              <a:buAutoNum type="arabicPeriod"/>
            </a:pPr>
            <a:endParaRPr lang="en-US" altLang="zh-CN" sz="1400" dirty="0">
              <a:solidFill>
                <a:srgbClr val="0000FF"/>
              </a:solidFill>
            </a:endParaRPr>
          </a:p>
          <a:p>
            <a:pPr marL="342900" indent="-342900">
              <a:buFont typeface="Arial" pitchFamily="34" charset="0"/>
              <a:buAutoNum type="arabicPeriod"/>
            </a:pPr>
            <a:r>
              <a:rPr lang="en-US" altLang="zh-CN" sz="1400" dirty="0" smtClean="0">
                <a:solidFill>
                  <a:srgbClr val="0000FF"/>
                </a:solidFill>
              </a:rPr>
              <a:t>Cathode heater PS</a:t>
            </a:r>
            <a:endParaRPr lang="en-US" altLang="zh-CN" sz="1400" dirty="0">
              <a:solidFill>
                <a:srgbClr val="0000FF"/>
              </a:solidFill>
            </a:endParaRPr>
          </a:p>
          <a:p>
            <a:pPr marL="342900" indent="-342900">
              <a:buFont typeface="Arial" pitchFamily="34" charset="0"/>
              <a:buAutoNum type="arabicPeriod"/>
            </a:pPr>
            <a:endParaRPr lang="en-US" altLang="zh-CN" sz="1400" dirty="0">
              <a:solidFill>
                <a:srgbClr val="0000FF"/>
              </a:solidFill>
            </a:endParaRPr>
          </a:p>
          <a:p>
            <a:pPr marL="342900" indent="-342900">
              <a:buFont typeface="Arial" pitchFamily="34" charset="0"/>
              <a:buAutoNum type="arabicPeriod"/>
            </a:pPr>
            <a:r>
              <a:rPr lang="en-US" altLang="zh-CN" sz="1400" dirty="0" smtClean="0">
                <a:solidFill>
                  <a:srgbClr val="0000FF"/>
                </a:solidFill>
              </a:rPr>
              <a:t>Pulse and DC beam (1A)</a:t>
            </a:r>
            <a:endParaRPr lang="en-US" altLang="zh-CN" sz="1400" dirty="0">
              <a:solidFill>
                <a:srgbClr val="0000FF"/>
              </a:solidFill>
            </a:endParaRPr>
          </a:p>
          <a:p>
            <a:pPr marL="342900" indent="-342900">
              <a:buFont typeface="Arial" pitchFamily="34" charset="0"/>
              <a:buAutoNum type="arabicPeriod"/>
            </a:pPr>
            <a:endParaRPr lang="en-US" altLang="zh-CN" sz="1400" dirty="0">
              <a:solidFill>
                <a:srgbClr val="0000FF"/>
              </a:solidFill>
            </a:endParaRPr>
          </a:p>
          <a:p>
            <a:pPr marL="342900" indent="-342900">
              <a:buFont typeface="Arial" pitchFamily="34" charset="0"/>
              <a:buAutoNum type="arabicPeriod"/>
            </a:pPr>
            <a:r>
              <a:rPr lang="en-US" altLang="zh-CN" sz="1400" dirty="0" smtClean="0">
                <a:solidFill>
                  <a:srgbClr val="0000FF"/>
                </a:solidFill>
              </a:rPr>
              <a:t>Profile</a:t>
            </a:r>
          </a:p>
          <a:p>
            <a:pPr marL="342900" indent="-342900">
              <a:buFont typeface="Arial" pitchFamily="34" charset="0"/>
              <a:buAutoNum type="arabicPeriod"/>
            </a:pPr>
            <a:endParaRPr lang="en-US" altLang="zh-CN" sz="1400" dirty="0">
              <a:solidFill>
                <a:srgbClr val="0000FF"/>
              </a:solidFill>
            </a:endParaRPr>
          </a:p>
          <a:p>
            <a:pPr marL="342900" indent="-342900">
              <a:buFont typeface="Arial" pitchFamily="34" charset="0"/>
              <a:buAutoNum type="arabicPeriod"/>
            </a:pPr>
            <a:r>
              <a:rPr lang="en-US" altLang="zh-CN" sz="1400" dirty="0" smtClean="0">
                <a:solidFill>
                  <a:srgbClr val="0000FF"/>
                </a:solidFill>
              </a:rPr>
              <a:t>Modulator</a:t>
            </a:r>
          </a:p>
          <a:p>
            <a:pPr marL="342900" indent="-342900">
              <a:buFont typeface="Arial" pitchFamily="34" charset="0"/>
              <a:buAutoNum type="arabicPeriod"/>
            </a:pPr>
            <a:endParaRPr lang="en-US" altLang="zh-CN" sz="1400" dirty="0">
              <a:solidFill>
                <a:srgbClr val="0000FF"/>
              </a:solidFill>
            </a:endParaRPr>
          </a:p>
          <a:p>
            <a:pPr marL="342900" indent="-342900">
              <a:buFont typeface="Arial" pitchFamily="34" charset="0"/>
              <a:buAutoNum type="arabicPeriod"/>
            </a:pPr>
            <a:r>
              <a:rPr lang="en-US" altLang="zh-CN" sz="1400" dirty="0" smtClean="0">
                <a:solidFill>
                  <a:srgbClr val="0000FF"/>
                </a:solidFill>
              </a:rPr>
              <a:t>MPS</a:t>
            </a:r>
          </a:p>
          <a:p>
            <a:pPr marL="342900" indent="-342900">
              <a:buFont typeface="Arial" pitchFamily="34" charset="0"/>
              <a:buAutoNum type="arabicPeriod"/>
            </a:pPr>
            <a:endParaRPr lang="en-US" altLang="zh-CN" sz="1400" dirty="0">
              <a:solidFill>
                <a:srgbClr val="0000FF"/>
              </a:solidFill>
            </a:endParaRPr>
          </a:p>
          <a:p>
            <a:pPr marL="342900" indent="-342900">
              <a:buFont typeface="Arial" pitchFamily="34" charset="0"/>
              <a:buAutoNum type="arabicPeriod"/>
            </a:pPr>
            <a:r>
              <a:rPr lang="en-US" altLang="zh-CN" sz="1400" dirty="0" smtClean="0">
                <a:solidFill>
                  <a:srgbClr val="0000FF"/>
                </a:solidFill>
              </a:rPr>
              <a:t>Timing</a:t>
            </a:r>
            <a:endParaRPr lang="en-US" altLang="zh-CN" sz="1400" dirty="0">
              <a:solidFill>
                <a:srgbClr val="0000FF"/>
              </a:solidFill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5486400" y="4711005"/>
            <a:ext cx="2895600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>
              <a:buFont typeface="Arial" pitchFamily="34" charset="0"/>
              <a:buAutoNum type="arabicPeriod"/>
            </a:pPr>
            <a:r>
              <a:rPr lang="en-US" altLang="zh-CN" sz="1400" dirty="0" smtClean="0">
                <a:solidFill>
                  <a:srgbClr val="FF0000"/>
                </a:solidFill>
              </a:rPr>
              <a:t>Cathode and PS Protection</a:t>
            </a:r>
            <a:endParaRPr lang="en-US" altLang="zh-CN" sz="1400" dirty="0">
              <a:solidFill>
                <a:srgbClr val="FF0000"/>
              </a:solidFill>
            </a:endParaRPr>
          </a:p>
          <a:p>
            <a:pPr marL="342900" indent="-342900">
              <a:buFont typeface="Arial" pitchFamily="34" charset="0"/>
              <a:buAutoNum type="arabicPeriod"/>
            </a:pPr>
            <a:endParaRPr lang="en-US" altLang="zh-CN" sz="1400" dirty="0">
              <a:solidFill>
                <a:srgbClr val="FF0000"/>
              </a:solidFill>
            </a:endParaRPr>
          </a:p>
          <a:p>
            <a:pPr marL="342900" indent="-342900">
              <a:buFont typeface="Arial" pitchFamily="34" charset="0"/>
              <a:buAutoNum type="arabicPeriod"/>
            </a:pPr>
            <a:r>
              <a:rPr lang="en-US" altLang="zh-CN" sz="1400" dirty="0" smtClean="0">
                <a:solidFill>
                  <a:srgbClr val="FF0000"/>
                </a:solidFill>
              </a:rPr>
              <a:t>YAG Screen Protection</a:t>
            </a:r>
            <a:endParaRPr lang="en-US" altLang="zh-CN" sz="1400" dirty="0">
              <a:solidFill>
                <a:srgbClr val="FF0000"/>
              </a:solidFill>
            </a:endParaRPr>
          </a:p>
          <a:p>
            <a:pPr marL="342900" indent="-342900">
              <a:buFont typeface="Arial" pitchFamily="34" charset="0"/>
              <a:buAutoNum type="arabicPeriod"/>
            </a:pPr>
            <a:endParaRPr lang="en-US" altLang="zh-CN" sz="1400" dirty="0">
              <a:solidFill>
                <a:srgbClr val="FF0000"/>
              </a:solidFill>
            </a:endParaRPr>
          </a:p>
          <a:p>
            <a:pPr marL="342900" indent="-342900">
              <a:buFont typeface="Arial" pitchFamily="34" charset="0"/>
              <a:buAutoNum type="arabicPeriod"/>
            </a:pPr>
            <a:r>
              <a:rPr lang="en-US" altLang="zh-CN" sz="1400" dirty="0" smtClean="0">
                <a:solidFill>
                  <a:srgbClr val="FF0000"/>
                </a:solidFill>
              </a:rPr>
              <a:t>Gun Assembling</a:t>
            </a:r>
            <a:endParaRPr lang="en-US" altLang="zh-CN" sz="1400" dirty="0">
              <a:solidFill>
                <a:srgbClr val="FF0000"/>
              </a:solidFill>
            </a:endParaRPr>
          </a:p>
          <a:p>
            <a:pPr marL="342900" indent="-342900">
              <a:buFont typeface="Arial" pitchFamily="34" charset="0"/>
              <a:buAutoNum type="arabicPeriod"/>
            </a:pPr>
            <a:endParaRPr lang="en-US" altLang="zh-CN" sz="14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83327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xgu\AppData\Local\Microsoft\Windows\Temporary Internet Files\Content.Word\2012_09_18_elens143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838200"/>
            <a:ext cx="3937000" cy="269113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/>
          <p:nvPr/>
        </p:nvPicPr>
        <p:blipFill>
          <a:blip r:embed="rId3"/>
          <a:stretch>
            <a:fillRect/>
          </a:stretch>
        </p:blipFill>
        <p:spPr>
          <a:xfrm>
            <a:off x="4648200" y="780585"/>
            <a:ext cx="4291965" cy="2930525"/>
          </a:xfrm>
          <a:prstGeom prst="rect">
            <a:avLst/>
          </a:prstGeom>
        </p:spPr>
      </p:pic>
      <p:pic>
        <p:nvPicPr>
          <p:cNvPr id="4" name="Picture 3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02" t="17129" r="28824" b="12813"/>
          <a:stretch/>
        </p:blipFill>
        <p:spPr bwMode="auto">
          <a:xfrm>
            <a:off x="381000" y="3886199"/>
            <a:ext cx="2209800" cy="2362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/>
          <p:nvPr/>
        </p:nvPicPr>
        <p:blipFill>
          <a:blip r:embed="rId5"/>
          <a:stretch>
            <a:fillRect/>
          </a:stretch>
        </p:blipFill>
        <p:spPr>
          <a:xfrm>
            <a:off x="4876800" y="3779520"/>
            <a:ext cx="3657600" cy="2545080"/>
          </a:xfrm>
          <a:prstGeom prst="rect">
            <a:avLst/>
          </a:prstGeom>
        </p:spPr>
      </p:pic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0" y="116632"/>
            <a:ext cx="9144000" cy="461635"/>
          </a:xfrm>
          <a:prstGeom prst="rect">
            <a:avLst/>
          </a:prstGeom>
          <a:solidFill>
            <a:srgbClr val="FF9900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91411" tIns="45705" rIns="91411" bIns="45705">
            <a:spAutoFit/>
          </a:bodyPr>
          <a:lstStyle/>
          <a:p>
            <a:pPr algn="ctr">
              <a:defRPr/>
            </a:pPr>
            <a:r>
              <a:rPr lang="en-US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E-lenses 2012</a:t>
            </a:r>
            <a:endParaRPr lang="en-US" sz="2400" b="1" dirty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0" y="6525344"/>
            <a:ext cx="9144000" cy="144016"/>
          </a:xfrm>
          <a:prstGeom prst="rect">
            <a:avLst/>
          </a:prstGeom>
          <a:solidFill>
            <a:srgbClr val="FF78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8" name="Picture 4" descr="http://www.cadops.bnl.gov/elog/graphics/NSRL_2013/Tue_Oct_9_2012_155940_6545.gif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1" t="9740" r="20925" b="11117"/>
          <a:stretch/>
        </p:blipFill>
        <p:spPr bwMode="auto">
          <a:xfrm>
            <a:off x="2603499" y="3886199"/>
            <a:ext cx="2343131" cy="2362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95491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Number Placeholder 2"/>
          <p:cNvSpPr>
            <a:spLocks noGrp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62CD00C2-1A56-4915-99CF-C8EDD75E905F}" type="slidenum">
              <a:rPr lang="en-US" altLang="zh-CN" sz="1200"/>
              <a:pPr eaLnBrk="1" hangingPunct="1"/>
              <a:t>9</a:t>
            </a:fld>
            <a:endParaRPr lang="en-US" altLang="zh-CN" sz="1200"/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0" y="6525344"/>
            <a:ext cx="9144000" cy="144016"/>
          </a:xfrm>
          <a:prstGeom prst="rect">
            <a:avLst/>
          </a:prstGeom>
          <a:solidFill>
            <a:srgbClr val="FF78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0" y="116632"/>
            <a:ext cx="9144000" cy="461635"/>
          </a:xfrm>
          <a:prstGeom prst="rect">
            <a:avLst/>
          </a:prstGeom>
          <a:solidFill>
            <a:srgbClr val="FF9900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91411" tIns="45705" rIns="91411" bIns="45705">
            <a:spAutoFit/>
          </a:bodyPr>
          <a:lstStyle/>
          <a:p>
            <a:pPr algn="ctr"/>
            <a:r>
              <a:rPr lang="en-US" altLang="zh-CN" b="1" dirty="0">
                <a:solidFill>
                  <a:schemeClr val="tx2"/>
                </a:solidFill>
              </a:rPr>
              <a:t>UPP </a:t>
            </a:r>
            <a:r>
              <a:rPr lang="en-US" altLang="zh-CN" b="1" dirty="0" smtClean="0">
                <a:solidFill>
                  <a:schemeClr val="tx2"/>
                </a:solidFill>
              </a:rPr>
              <a:t>(3) - </a:t>
            </a:r>
            <a:r>
              <a:rPr lang="en-US" altLang="zh-CN" b="1" dirty="0">
                <a:solidFill>
                  <a:schemeClr val="tx2"/>
                </a:solidFill>
              </a:rPr>
              <a:t>demonstrated</a:t>
            </a: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1447800"/>
            <a:ext cx="6238875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37"/>
          <p:cNvSpPr>
            <a:spLocks noChangeArrowheads="1"/>
          </p:cNvSpPr>
          <p:nvPr/>
        </p:nvSpPr>
        <p:spPr bwMode="auto">
          <a:xfrm>
            <a:off x="6096000" y="1337370"/>
            <a:ext cx="3048000" cy="4616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altLang="zh-CN" sz="1400" b="1" dirty="0" smtClean="0">
                <a:solidFill>
                  <a:srgbClr val="FF0000"/>
                </a:solidFill>
              </a:rPr>
              <a:t>Ripple is less than 0.075%;</a:t>
            </a:r>
            <a:endParaRPr lang="en-US" altLang="zh-CN" sz="1400" b="1" dirty="0">
              <a:solidFill>
                <a:srgbClr val="FF0000"/>
              </a:solidFill>
            </a:endParaRPr>
          </a:p>
          <a:p>
            <a:pPr marL="342900" indent="-342900">
              <a:buFont typeface="+mj-lt"/>
              <a:buAutoNum type="arabicPeriod"/>
            </a:pPr>
            <a:endParaRPr lang="en-US" altLang="zh-CN" sz="1400" dirty="0">
              <a:solidFill>
                <a:srgbClr val="0000FF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altLang="zh-CN" sz="1400" dirty="0" smtClean="0">
                <a:solidFill>
                  <a:srgbClr val="0000FF"/>
                </a:solidFill>
              </a:rPr>
              <a:t>Measured anode voltage via 78 kHz pulse mode, which the pulse itself has more noise than DC;</a:t>
            </a:r>
            <a:endParaRPr lang="en-US" altLang="zh-CN" sz="1400" dirty="0">
              <a:solidFill>
                <a:srgbClr val="0000FF"/>
              </a:solidFill>
            </a:endParaRPr>
          </a:p>
          <a:p>
            <a:pPr marL="342900" indent="-342900">
              <a:buFont typeface="+mj-lt"/>
              <a:buAutoNum type="arabicPeriod"/>
            </a:pPr>
            <a:endParaRPr lang="en-US" altLang="zh-CN" sz="1400" dirty="0">
              <a:solidFill>
                <a:srgbClr val="0000FF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altLang="zh-CN" sz="1400" dirty="0" smtClean="0">
                <a:solidFill>
                  <a:srgbClr val="0000FF"/>
                </a:solidFill>
              </a:rPr>
              <a:t>Took 122 waveforms. Each waveform is divided to 10 intervals with 30 ns length;</a:t>
            </a:r>
          </a:p>
          <a:p>
            <a:pPr marL="342900" indent="-342900">
              <a:buFont typeface="+mj-lt"/>
              <a:buAutoNum type="arabicPeriod"/>
            </a:pPr>
            <a:endParaRPr lang="en-US" altLang="zh-CN" sz="1400" dirty="0" smtClean="0">
              <a:solidFill>
                <a:srgbClr val="0000FF"/>
              </a:solidFill>
            </a:endParaRPr>
          </a:p>
          <a:p>
            <a:pPr marL="342900" indent="-342900">
              <a:buFont typeface="+mj-lt"/>
              <a:buAutoNum type="arabicPeriod"/>
            </a:pPr>
            <a:endParaRPr lang="en-US" altLang="zh-CN" sz="1400" dirty="0">
              <a:solidFill>
                <a:srgbClr val="0000FF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altLang="zh-CN" sz="1400" dirty="0" smtClean="0">
                <a:solidFill>
                  <a:srgbClr val="0000FF"/>
                </a:solidFill>
              </a:rPr>
              <a:t>Average each 122 waveforms for these ten intervals; The total force seen from e-beam;</a:t>
            </a:r>
          </a:p>
          <a:p>
            <a:pPr marL="342900" indent="-342900">
              <a:buFont typeface="+mj-lt"/>
              <a:buAutoNum type="arabicPeriod"/>
            </a:pPr>
            <a:endParaRPr lang="en-US" altLang="zh-CN" sz="1400" dirty="0" smtClean="0">
              <a:solidFill>
                <a:srgbClr val="0000FF"/>
              </a:solidFill>
            </a:endParaRPr>
          </a:p>
          <a:p>
            <a:pPr marL="342900" indent="-342900">
              <a:buFont typeface="+mj-lt"/>
              <a:buAutoNum type="arabicPeriod"/>
            </a:pPr>
            <a:endParaRPr lang="en-US" altLang="zh-CN" sz="1400" dirty="0">
              <a:solidFill>
                <a:srgbClr val="0000FF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altLang="zh-CN" sz="1400" dirty="0" smtClean="0">
                <a:solidFill>
                  <a:srgbClr val="0000FF"/>
                </a:solidFill>
              </a:rPr>
              <a:t>Change voltage ripple to current ripples with 1.5 times;</a:t>
            </a:r>
          </a:p>
          <a:p>
            <a:pPr marL="342900" indent="-342900">
              <a:buFont typeface="+mj-lt"/>
              <a:buAutoNum type="arabicPeriod"/>
            </a:pPr>
            <a:endParaRPr lang="en-US" altLang="zh-CN" sz="1400" dirty="0">
              <a:solidFill>
                <a:srgbClr val="0000FF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altLang="zh-CN" sz="1400" dirty="0" smtClean="0">
                <a:solidFill>
                  <a:srgbClr val="0000FF"/>
                </a:solidFill>
              </a:rPr>
              <a:t>Current is </a:t>
            </a:r>
            <a:r>
              <a:rPr lang="en-US" altLang="zh-CN" sz="1400" b="1" dirty="0" smtClean="0">
                <a:solidFill>
                  <a:srgbClr val="FF0000"/>
                </a:solidFill>
              </a:rPr>
              <a:t>950 mA</a:t>
            </a:r>
            <a:endParaRPr lang="en-US" altLang="zh-CN" sz="1400" b="1" dirty="0">
              <a:solidFill>
                <a:srgbClr val="0000FF"/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2514600" y="1600200"/>
            <a:ext cx="0" cy="18288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2743200" y="1600200"/>
            <a:ext cx="0" cy="18288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cxnSpLocks noChangeShapeType="1"/>
          </p:cNvCxnSpPr>
          <p:nvPr/>
        </p:nvCxnSpPr>
        <p:spPr bwMode="auto">
          <a:xfrm>
            <a:off x="2962275" y="2133600"/>
            <a:ext cx="1299109" cy="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3" name="Rectangle 12"/>
          <p:cNvSpPr/>
          <p:nvPr/>
        </p:nvSpPr>
        <p:spPr>
          <a:xfrm>
            <a:off x="3648075" y="1749623"/>
            <a:ext cx="122661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b="1" dirty="0" smtClean="0">
                <a:solidFill>
                  <a:srgbClr val="FFC000"/>
                </a:solidFill>
              </a:rPr>
              <a:t>30 ns length</a:t>
            </a:r>
            <a:endParaRPr lang="en-US" sz="1400" b="1" dirty="0">
              <a:solidFill>
                <a:srgbClr val="FFC000"/>
              </a:solidFill>
            </a:endParaRPr>
          </a:p>
        </p:txBody>
      </p:sp>
      <p:cxnSp>
        <p:nvCxnSpPr>
          <p:cNvPr id="14" name="Straight Arrow Connector 13"/>
          <p:cNvCxnSpPr>
            <a:cxnSpLocks noChangeShapeType="1"/>
          </p:cNvCxnSpPr>
          <p:nvPr/>
        </p:nvCxnSpPr>
        <p:spPr bwMode="auto">
          <a:xfrm flipH="1">
            <a:off x="3038475" y="3124200"/>
            <a:ext cx="735411" cy="121920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5" name="Rectangle 1"/>
          <p:cNvSpPr>
            <a:spLocks noChangeArrowheads="1"/>
          </p:cNvSpPr>
          <p:nvPr/>
        </p:nvSpPr>
        <p:spPr bwMode="auto">
          <a:xfrm>
            <a:off x="457200" y="762000"/>
            <a:ext cx="82296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zh-CN" sz="1600" b="1" dirty="0">
                <a:solidFill>
                  <a:srgbClr val="FF0000"/>
                </a:solidFill>
              </a:rPr>
              <a:t>3</a:t>
            </a:r>
            <a:r>
              <a:rPr lang="en-US" altLang="zh-CN" sz="1600" b="1" dirty="0" smtClean="0">
                <a:solidFill>
                  <a:srgbClr val="FF0000"/>
                </a:solidFill>
              </a:rPr>
              <a:t>) </a:t>
            </a:r>
            <a:r>
              <a:rPr lang="en-US" altLang="zh-CN" sz="1600" b="1" dirty="0">
                <a:solidFill>
                  <a:srgbClr val="FF0000"/>
                </a:solidFill>
              </a:rPr>
              <a:t>A stable DC electron beam current of 0.9 A with a turn-to-turn </a:t>
            </a:r>
            <a:r>
              <a:rPr lang="en-US" altLang="zh-CN" sz="1600" b="1" dirty="0" smtClean="0">
                <a:solidFill>
                  <a:srgbClr val="FF0000"/>
                </a:solidFill>
              </a:rPr>
              <a:t>ripple </a:t>
            </a:r>
            <a:r>
              <a:rPr lang="en-US" altLang="zh-CN" sz="1600" b="1" dirty="0">
                <a:solidFill>
                  <a:srgbClr val="FF0000"/>
                </a:solidFill>
              </a:rPr>
              <a:t>of ≤0.1</a:t>
            </a:r>
            <a:r>
              <a:rPr lang="en-US" altLang="zh-CN" sz="1600" b="1" dirty="0" smtClean="0">
                <a:solidFill>
                  <a:srgbClr val="FF0000"/>
                </a:solidFill>
              </a:rPr>
              <a:t>%</a:t>
            </a:r>
            <a:endParaRPr lang="en-US" sz="1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21238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Uslhc">
  <a:themeElements>
    <a:clrScheme name="Uslhc 5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FFCC66"/>
      </a:accent1>
      <a:accent2>
        <a:srgbClr val="0000FF"/>
      </a:accent2>
      <a:accent3>
        <a:srgbClr val="FFFFFF"/>
      </a:accent3>
      <a:accent4>
        <a:srgbClr val="000000"/>
      </a:accent4>
      <a:accent5>
        <a:srgbClr val="FFE2B8"/>
      </a:accent5>
      <a:accent6>
        <a:srgbClr val="0000E7"/>
      </a:accent6>
      <a:hlink>
        <a:srgbClr val="CC00CC"/>
      </a:hlink>
      <a:folHlink>
        <a:srgbClr val="C0C0C0"/>
      </a:folHlink>
    </a:clrScheme>
    <a:fontScheme name="Uslhc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noFill/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arrow"/>
        </a:ln>
        <a:effectLst/>
      </a:spPr>
      <a:bodyPr/>
      <a:lstStyle/>
    </a:lnDef>
    <a:txDef>
      <a:spPr>
        <a:noFill/>
      </a:spPr>
      <a:bodyPr wrap="none" rtlCol="0">
        <a:spAutoFit/>
      </a:bodyPr>
      <a:lstStyle>
        <a:defPPr algn="l">
          <a:defRPr dirty="0" smtClean="0"/>
        </a:defPPr>
      </a:lstStyle>
    </a:txDef>
  </a:objectDefaults>
  <a:extraClrSchemeLst>
    <a:extraClrScheme>
      <a:clrScheme name="Uslhc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slhc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slhc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slhc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slhc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slhc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slhc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46437019</TotalTime>
  <Words>2322</Words>
  <Application>Microsoft Macintosh PowerPoint</Application>
  <PresentationFormat>Letter Paper (8.5x11 in)</PresentationFormat>
  <Paragraphs>439</Paragraphs>
  <Slides>39</Slides>
  <Notes>23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1" baseType="lpstr">
      <vt:lpstr>Uslhc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Template</dc:title>
  <dc:creator>Jim Strait</dc:creator>
  <cp:lastModifiedBy>Xiaofeng Gu</cp:lastModifiedBy>
  <cp:revision>3826</cp:revision>
  <cp:lastPrinted>2015-07-09T15:17:58Z</cp:lastPrinted>
  <dcterms:created xsi:type="dcterms:W3CDTF">2010-10-13T07:28:15Z</dcterms:created>
  <dcterms:modified xsi:type="dcterms:W3CDTF">2015-07-27T21:01:51Z</dcterms:modified>
</cp:coreProperties>
</file>