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12"/>
  </p:notesMasterIdLst>
  <p:sldIdLst>
    <p:sldId id="256" r:id="rId5"/>
    <p:sldId id="262" r:id="rId6"/>
    <p:sldId id="263" r:id="rId7"/>
    <p:sldId id="265" r:id="rId8"/>
    <p:sldId id="266" r:id="rId9"/>
    <p:sldId id="268" r:id="rId10"/>
    <p:sldId id="26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B82FD1-023D-4E50-8B81-84EAAD681070}" v="8" dt="2021-06-04T19:16:19.3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57" autoAdjust="0"/>
    <p:restoredTop sz="79783" autoAdjust="0"/>
  </p:normalViewPr>
  <p:slideViewPr>
    <p:cSldViewPr snapToGrid="0" snapToObjects="1">
      <p:cViewPr varScale="1">
        <p:scale>
          <a:sx n="38" d="100"/>
          <a:sy n="38" d="100"/>
        </p:scale>
        <p:origin x="60" y="36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99" d="100"/>
          <a:sy n="99" d="100"/>
        </p:scale>
        <p:origin x="2178"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6F475-F7F5-6C41-B37C-656C49194CAF}" type="datetimeFigureOut">
              <a:rPr lang="en-US" smtClean="0"/>
              <a:t>7/22/2021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5839EF-EF2D-A244-8B03-02564FD38722}" type="slidenum">
              <a:rPr lang="en-US" smtClean="0"/>
              <a:t>‹#›</a:t>
            </a:fld>
            <a:endParaRPr lang="en-US"/>
          </a:p>
        </p:txBody>
      </p:sp>
    </p:spTree>
    <p:extLst>
      <p:ext uri="{BB962C8B-B14F-4D97-AF65-F5344CB8AC3E}">
        <p14:creationId xmlns:p14="http://schemas.microsoft.com/office/powerpoint/2010/main" val="2679280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solidFill>
                  <a:srgbClr val="FF0000"/>
                </a:solidFill>
              </a:rPr>
              <a:t>As for today, the only material used in ESP photocathodes is GaAs based materials.</a:t>
            </a:r>
          </a:p>
          <a:p>
            <a:pPr marL="914400" lvl="1" indent="-457200"/>
            <a:r>
              <a:rPr lang="en-US" dirty="0">
                <a:solidFill>
                  <a:srgbClr val="FF0000"/>
                </a:solidFill>
              </a:rPr>
              <a:t>Optical transition from heavy holes to light holes </a:t>
            </a:r>
          </a:p>
          <a:p>
            <a:pPr marL="171450" indent="-171450">
              <a:buFontTx/>
              <a:buChar char="-"/>
            </a:pPr>
            <a:r>
              <a:rPr lang="en-US" dirty="0"/>
              <a:t>Spin-polarized low-energy electron microscopy studied by Berkeley National lab for imaging magnetic microstructures at surfaces and in thin films.</a:t>
            </a:r>
          </a:p>
          <a:p>
            <a:pPr marL="171450" indent="-171450">
              <a:buFontTx/>
              <a:buChar char="-"/>
            </a:pPr>
            <a:r>
              <a:rPr lang="en-US" dirty="0"/>
              <a:t>Besides the EIC, there are other facilities which would require even higher currents of ESP, such as the large hadron electron collider </a:t>
            </a:r>
          </a:p>
        </p:txBody>
      </p:sp>
      <p:sp>
        <p:nvSpPr>
          <p:cNvPr id="4" name="Slide Number Placeholder 3"/>
          <p:cNvSpPr>
            <a:spLocks noGrp="1"/>
          </p:cNvSpPr>
          <p:nvPr>
            <p:ph type="sldNum" sz="quarter" idx="5"/>
          </p:nvPr>
        </p:nvSpPr>
        <p:spPr/>
        <p:txBody>
          <a:bodyPr/>
          <a:lstStyle/>
          <a:p>
            <a:fld id="{515839EF-EF2D-A244-8B03-02564FD38722}" type="slidenum">
              <a:rPr lang="en-US" smtClean="0"/>
              <a:t>2</a:t>
            </a:fld>
            <a:endParaRPr lang="en-US"/>
          </a:p>
        </p:txBody>
      </p:sp>
    </p:spTree>
    <p:extLst>
      <p:ext uri="{BB962C8B-B14F-4D97-AF65-F5344CB8AC3E}">
        <p14:creationId xmlns:p14="http://schemas.microsoft.com/office/powerpoint/2010/main" val="122534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𝑐h𝑎𝑟𝑔𝑒</m:t>
                      </m:r>
                      <m:r>
                        <a:rPr lang="en-US" b="0" i="1" smtClean="0">
                          <a:latin typeface="Cambria Math" panose="02040503050406030204" pitchFamily="18" charset="0"/>
                        </a:rPr>
                        <m:t> </m:t>
                      </m:r>
                      <m:r>
                        <a:rPr lang="en-US" b="0" i="1" smtClean="0">
                          <a:latin typeface="Cambria Math" panose="02040503050406030204" pitchFamily="18" charset="0"/>
                        </a:rPr>
                        <m:t>𝑏𝑒𝑓𝑜𝑟𝑒</m:t>
                      </m:r>
                      <m:r>
                        <a:rPr lang="en-US" b="0" i="1" smtClean="0">
                          <a:latin typeface="Cambria Math" panose="02040503050406030204" pitchFamily="18" charset="0"/>
                        </a:rPr>
                        <m:t> </m:t>
                      </m:r>
                      <m:r>
                        <a:rPr lang="en-US" b="0" i="1" smtClean="0">
                          <a:latin typeface="Cambria Math" panose="02040503050406030204" pitchFamily="18" charset="0"/>
                        </a:rPr>
                        <m:t>𝑄𝐸</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𝑒</m:t>
                          </m:r>
                        </m:den>
                      </m:f>
                      <m:r>
                        <a:rPr lang="en-US" b="0" i="1" smtClean="0">
                          <a:latin typeface="Cambria Math" panose="02040503050406030204" pitchFamily="18" charset="0"/>
                        </a:rPr>
                        <m:t>𝑄</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𝑜</m:t>
                          </m:r>
                        </m:sub>
                      </m:sSub>
                    </m:oMath>
                  </m:oMathPara>
                </a14:m>
                <a:endParaRPr lang="en-US" dirty="0"/>
              </a:p>
              <a:p>
                <a:r>
                  <a:rPr lang="en-US" dirty="0"/>
                  <a:t>Results are unexpected, the progress is slow, this is where computational tool will help explore wider range of materials and structures </a:t>
                </a:r>
              </a:p>
              <a:p>
                <a:endParaRPr lang="en-US" dirty="0"/>
              </a:p>
              <a:p>
                <a:r>
                  <a:rPr lang="en-US" dirty="0"/>
                  <a:t>Include timeline &amp; lifetime, we need to say </a:t>
                </a:r>
                <a:r>
                  <a:rPr lang="en-US" dirty="0" err="1"/>
                  <a:t>liftm</a:t>
                </a:r>
                <a:r>
                  <a:rPr lang="en-US" dirty="0"/>
                  <a:t> is a problem (next slide), it is roughly the same for the three</a:t>
                </a:r>
              </a:p>
              <a:p>
                <a:endParaRPr lang="en-US" dirty="0"/>
              </a:p>
              <a:p>
                <a:r>
                  <a:rPr lang="en-US" dirty="0"/>
                  <a:t>Include pictures for change in complexity </a:t>
                </a:r>
              </a:p>
              <a:p>
                <a:r>
                  <a:rPr lang="en-US" dirty="0"/>
                  <a:t>Despite the progress we are still using GaAs</a:t>
                </a:r>
              </a:p>
              <a:p>
                <a:endParaRPr lang="en-US" dirty="0"/>
              </a:p>
              <a:p>
                <a:r>
                  <a:rPr lang="en-US" dirty="0"/>
                  <a:t>GaAs will not support the operation because it requires the e source to navigate electron current much higher than what GaAs is capable </a:t>
                </a:r>
              </a:p>
            </p:txBody>
          </p:sp>
        </mc:Choice>
        <mc:Fallback xmlns="">
          <p:sp>
            <p:nvSpPr>
              <p:cNvPr id="3" name="Notes Placeholder 2"/>
              <p:cNvSpPr>
                <a:spLocks noGrp="1"/>
              </p:cNvSpPr>
              <p:nvPr>
                <p:ph type="body" idx="1"/>
              </p:nvPr>
            </p:nvSpPr>
            <p:spPr/>
            <p:txBody>
              <a:bodyPr/>
              <a:lstStyle/>
              <a:p>
                <a:r>
                  <a:rPr lang="en-US" b="0" i="0">
                    <a:latin typeface="Cambria Math" panose="02040503050406030204" pitchFamily="18" charset="0"/>
                  </a:rPr>
                  <a:t>𝑐ℎ𝑎𝑟𝑔𝑒 𝑏𝑒𝑓𝑜𝑟𝑒 𝑄𝐸=1/𝑒 𝑄𝐸_𝑜</a:t>
                </a:r>
                <a:endParaRPr lang="en-US" dirty="0"/>
              </a:p>
              <a:p>
                <a:r>
                  <a:rPr lang="en-US" dirty="0"/>
                  <a:t>Results are unexpected, the progress is slow, this is where computational tool will help explore wider range of materials and structures </a:t>
                </a:r>
              </a:p>
              <a:p>
                <a:endParaRPr lang="en-US" dirty="0"/>
              </a:p>
              <a:p>
                <a:r>
                  <a:rPr lang="en-US" dirty="0"/>
                  <a:t>Include pictures for change in complexity </a:t>
                </a:r>
              </a:p>
              <a:p>
                <a:r>
                  <a:rPr lang="en-US" dirty="0"/>
                  <a:t>Despite the progress we are still using GaAs</a:t>
                </a:r>
              </a:p>
              <a:p>
                <a:endParaRPr lang="en-US" dirty="0"/>
              </a:p>
              <a:p>
                <a:r>
                  <a:rPr lang="en-US" dirty="0"/>
                  <a:t>Large Hadron Electron Collider is also in plan, GaAs will not support the operation because it requires the e source to navigate electron current much higher than what GaAs is capable </a:t>
                </a:r>
              </a:p>
            </p:txBody>
          </p:sp>
        </mc:Fallback>
      </mc:AlternateContent>
      <p:sp>
        <p:nvSpPr>
          <p:cNvPr id="4" name="Slide Number Placeholder 3"/>
          <p:cNvSpPr>
            <a:spLocks noGrp="1"/>
          </p:cNvSpPr>
          <p:nvPr>
            <p:ph type="sldNum" sz="quarter" idx="5"/>
          </p:nvPr>
        </p:nvSpPr>
        <p:spPr/>
        <p:txBody>
          <a:bodyPr/>
          <a:lstStyle/>
          <a:p>
            <a:fld id="{515839EF-EF2D-A244-8B03-02564FD38722}" type="slidenum">
              <a:rPr lang="en-US" smtClean="0"/>
              <a:t>3</a:t>
            </a:fld>
            <a:endParaRPr lang="en-US"/>
          </a:p>
        </p:txBody>
      </p:sp>
    </p:spTree>
    <p:extLst>
      <p:ext uri="{BB962C8B-B14F-4D97-AF65-F5344CB8AC3E}">
        <p14:creationId xmlns:p14="http://schemas.microsoft.com/office/powerpoint/2010/main" val="713463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Cryogenic has be done for bulk</a:t>
            </a:r>
          </a:p>
          <a:p>
            <a:endParaRPr lang="en-US" dirty="0"/>
          </a:p>
          <a:p>
            <a:r>
              <a:rPr lang="en-US" dirty="0"/>
              <a:t>Reduce text, change title; </a:t>
            </a:r>
          </a:p>
          <a:p>
            <a:r>
              <a:rPr lang="en-US" dirty="0"/>
              <a:t>The lifetime is the same </a:t>
            </a:r>
          </a:p>
          <a:p>
            <a:endParaRPr lang="en-US" dirty="0"/>
          </a:p>
          <a:p>
            <a:endParaRPr lang="en-US" dirty="0"/>
          </a:p>
        </p:txBody>
      </p:sp>
      <p:sp>
        <p:nvSpPr>
          <p:cNvPr id="4" name="Slide Number Placeholder 3"/>
          <p:cNvSpPr>
            <a:spLocks noGrp="1"/>
          </p:cNvSpPr>
          <p:nvPr>
            <p:ph type="sldNum" sz="quarter" idx="5"/>
          </p:nvPr>
        </p:nvSpPr>
        <p:spPr/>
        <p:txBody>
          <a:bodyPr/>
          <a:lstStyle/>
          <a:p>
            <a:fld id="{515839EF-EF2D-A244-8B03-02564FD38722}" type="slidenum">
              <a:rPr lang="en-US" smtClean="0"/>
              <a:t>4</a:t>
            </a:fld>
            <a:endParaRPr lang="en-US"/>
          </a:p>
        </p:txBody>
      </p:sp>
    </p:spTree>
    <p:extLst>
      <p:ext uri="{BB962C8B-B14F-4D97-AF65-F5344CB8AC3E}">
        <p14:creationId xmlns:p14="http://schemas.microsoft.com/office/powerpoint/2010/main" val="3044600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Synthetization of strained GaAs SL with DBR has a success rate of 20% </a:t>
            </a:r>
          </a:p>
          <a:p>
            <a:pPr marL="914400" lvl="1" indent="-457200"/>
            <a:r>
              <a:rPr lang="en-US" dirty="0"/>
              <a:t>Results are unexpected and the progress is slow</a:t>
            </a:r>
          </a:p>
          <a:p>
            <a:endParaRPr lang="en-US" dirty="0"/>
          </a:p>
          <a:p>
            <a:r>
              <a:rPr lang="en-US" dirty="0"/>
              <a:t>Three step model is conceptual; MC allows </a:t>
            </a:r>
          </a:p>
          <a:p>
            <a:endParaRPr lang="en-US" dirty="0"/>
          </a:p>
          <a:p>
            <a:r>
              <a:rPr lang="en-US" dirty="0"/>
              <a:t>Change the picture as this is for metal</a:t>
            </a:r>
          </a:p>
        </p:txBody>
      </p:sp>
      <p:sp>
        <p:nvSpPr>
          <p:cNvPr id="4" name="Slide Number Placeholder 3"/>
          <p:cNvSpPr>
            <a:spLocks noGrp="1"/>
          </p:cNvSpPr>
          <p:nvPr>
            <p:ph type="sldNum" sz="quarter" idx="5"/>
          </p:nvPr>
        </p:nvSpPr>
        <p:spPr/>
        <p:txBody>
          <a:bodyPr/>
          <a:lstStyle/>
          <a:p>
            <a:fld id="{515839EF-EF2D-A244-8B03-02564FD38722}" type="slidenum">
              <a:rPr lang="en-US" smtClean="0"/>
              <a:t>5</a:t>
            </a:fld>
            <a:endParaRPr lang="en-US"/>
          </a:p>
        </p:txBody>
      </p:sp>
    </p:spTree>
    <p:extLst>
      <p:ext uri="{BB962C8B-B14F-4D97-AF65-F5344CB8AC3E}">
        <p14:creationId xmlns:p14="http://schemas.microsoft.com/office/powerpoint/2010/main" val="3226825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DBR has no </a:t>
            </a:r>
            <a:r>
              <a:rPr lang="en-US" dirty="0" err="1"/>
              <a:t>contriution</a:t>
            </a:r>
            <a:r>
              <a:rPr lang="en-US" dirty="0"/>
              <a:t> to photoemission</a:t>
            </a:r>
          </a:p>
        </p:txBody>
      </p:sp>
      <p:sp>
        <p:nvSpPr>
          <p:cNvPr id="4" name="Slide Number Placeholder 3"/>
          <p:cNvSpPr>
            <a:spLocks noGrp="1"/>
          </p:cNvSpPr>
          <p:nvPr>
            <p:ph type="sldNum" sz="quarter" idx="5"/>
          </p:nvPr>
        </p:nvSpPr>
        <p:spPr/>
        <p:txBody>
          <a:bodyPr/>
          <a:lstStyle/>
          <a:p>
            <a:fld id="{515839EF-EF2D-A244-8B03-02564FD38722}" type="slidenum">
              <a:rPr lang="en-US" smtClean="0"/>
              <a:t>6</a:t>
            </a:fld>
            <a:endParaRPr lang="en-US"/>
          </a:p>
        </p:txBody>
      </p:sp>
    </p:spTree>
    <p:extLst>
      <p:ext uri="{BB962C8B-B14F-4D97-AF65-F5344CB8AC3E}">
        <p14:creationId xmlns:p14="http://schemas.microsoft.com/office/powerpoint/2010/main" val="15778451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813175" y="2541806"/>
            <a:ext cx="10334625" cy="1947460"/>
          </a:xfrm>
        </p:spPr>
        <p:txBody>
          <a:bodyPr anchor="t" anchorCtr="0"/>
          <a:lstStyle>
            <a:lvl1pPr algn="l">
              <a:defRPr sz="6000" b="1" i="0">
                <a:solidFill>
                  <a:schemeClr val="bg1"/>
                </a:solidFill>
                <a:latin typeface="+mn-lt"/>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813175" y="5773229"/>
            <a:ext cx="10334625" cy="746185"/>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813175" y="4501444"/>
            <a:ext cx="10334625" cy="1259607"/>
          </a:xfrm>
        </p:spPr>
        <p:txBody>
          <a:bodyPr>
            <a:noAutofit/>
          </a:bodyPr>
          <a:lstStyle>
            <a:lvl1pPr marL="0" indent="0">
              <a:buFontTx/>
              <a:buNone/>
              <a:defRPr sz="2400">
                <a:solidFill>
                  <a:schemeClr val="bg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Master text styles</a:t>
            </a:r>
          </a:p>
        </p:txBody>
      </p:sp>
      <p:pic>
        <p:nvPicPr>
          <p:cNvPr id="8" name="Picture 7">
            <a:extLst>
              <a:ext uri="{FF2B5EF4-FFF2-40B4-BE49-F238E27FC236}">
                <a16:creationId xmlns:a16="http://schemas.microsoft.com/office/drawing/2014/main" id="{A1CCAF04-6C30-614D-8071-3CC683E9765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6083" y="5755088"/>
            <a:ext cx="3238500" cy="419100"/>
          </a:xfrm>
          <a:prstGeom prst="rect">
            <a:avLst/>
          </a:prstGeom>
        </p:spPr>
      </p:pic>
    </p:spTree>
    <p:extLst>
      <p:ext uri="{BB962C8B-B14F-4D97-AF65-F5344CB8AC3E}">
        <p14:creationId xmlns:p14="http://schemas.microsoft.com/office/powerpoint/2010/main" val="642655364"/>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3840" userDrawn="1">
          <p15:clr>
            <a:srgbClr val="FBAE40"/>
          </p15:clr>
        </p15:guide>
        <p15:guide id="9" orient="horz" pos="3888" userDrawn="1">
          <p15:clr>
            <a:srgbClr val="FBAE40"/>
          </p15:clr>
        </p15:guide>
        <p15:guide id="10" pos="360" userDrawn="1">
          <p15:clr>
            <a:srgbClr val="FBAE40"/>
          </p15:clr>
        </p15:guide>
        <p15:guide id="11" pos="7320" userDrawn="1">
          <p15:clr>
            <a:srgbClr val="FBAE40"/>
          </p15:clr>
        </p15:guide>
        <p15:guide id="12" orient="horz" pos="398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84E83-FA30-AE49-A809-D1503D6A57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F97B18-F1D3-C845-98E1-FCEEFD596F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0677A6-B440-D244-B039-82AFE3A152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5">
            <a:extLst>
              <a:ext uri="{FF2B5EF4-FFF2-40B4-BE49-F238E27FC236}">
                <a16:creationId xmlns:a16="http://schemas.microsoft.com/office/drawing/2014/main" id="{6ACFED41-9DB8-3441-9E99-88FCE31DC294}"/>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4160339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999BF-B963-A049-A11E-595313950F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BA4A0F9-2FD7-DE46-AE52-AD7C0C073A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59413AE-9723-9D45-B482-FF92ED073F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5">
            <a:extLst>
              <a:ext uri="{FF2B5EF4-FFF2-40B4-BE49-F238E27FC236}">
                <a16:creationId xmlns:a16="http://schemas.microsoft.com/office/drawing/2014/main" id="{B0BC717A-FCD7-0D46-A097-931C02281585}"/>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1811919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0FA0D-AA3C-664A-87D2-78DEA605DF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05DD7F-359B-0241-A0E1-CB41463949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194FE3B0-EE83-EE47-9729-1EF195304D10}"/>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2381660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7785AC-BC0C-8F4E-B552-D8A6AD40EEB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59A820-91F6-F544-8B07-61605B067C5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E1FAE437-C75F-3A40-9104-1FFF2D5E7948}"/>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106609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_Print-friend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813175" y="2541806"/>
            <a:ext cx="10334625" cy="1947460"/>
          </a:xfrm>
        </p:spPr>
        <p:txBody>
          <a:bodyPr anchor="t" anchorCtr="0"/>
          <a:lstStyle>
            <a:lvl1pPr algn="l">
              <a:defRPr sz="6000" b="1" i="0">
                <a:solidFill>
                  <a:schemeClr val="tx1"/>
                </a:solidFill>
                <a:latin typeface="+mn-lt"/>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813175" y="5773229"/>
            <a:ext cx="10334625" cy="746185"/>
          </a:xfrm>
        </p:spPr>
        <p:txBody>
          <a:bodyPr>
            <a:normAutofit/>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813175" y="4501444"/>
            <a:ext cx="10334625" cy="1259607"/>
          </a:xfrm>
        </p:spPr>
        <p:txBody>
          <a:bodyPr>
            <a:noAutofit/>
          </a:bodyPr>
          <a:lstStyle>
            <a:lvl1pPr marL="0" indent="0">
              <a:buFontTx/>
              <a:buNone/>
              <a:defRPr sz="2400">
                <a:solidFill>
                  <a:schemeClr val="tx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Master text styles</a:t>
            </a:r>
          </a:p>
        </p:txBody>
      </p:sp>
      <p:pic>
        <p:nvPicPr>
          <p:cNvPr id="7" name="Picture 6">
            <a:extLst>
              <a:ext uri="{FF2B5EF4-FFF2-40B4-BE49-F238E27FC236}">
                <a16:creationId xmlns:a16="http://schemas.microsoft.com/office/drawing/2014/main" id="{E64EB6B9-C6AF-7F40-9A3F-E71E87EB2DF9}"/>
              </a:ext>
            </a:extLst>
          </p:cNvPr>
          <p:cNvPicPr>
            <a:picLocks noChangeAspect="1"/>
          </p:cNvPicPr>
          <p:nvPr userDrawn="1"/>
        </p:nvPicPr>
        <p:blipFill>
          <a:blip r:embed="rId3"/>
          <a:stretch>
            <a:fillRect/>
          </a:stretch>
        </p:blipFill>
        <p:spPr>
          <a:xfrm>
            <a:off x="8386083" y="5742910"/>
            <a:ext cx="3238500" cy="419100"/>
          </a:xfrm>
          <a:prstGeom prst="rect">
            <a:avLst/>
          </a:prstGeom>
        </p:spPr>
      </p:pic>
    </p:spTree>
    <p:extLst>
      <p:ext uri="{BB962C8B-B14F-4D97-AF65-F5344CB8AC3E}">
        <p14:creationId xmlns:p14="http://schemas.microsoft.com/office/powerpoint/2010/main" val="3440654292"/>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3840" userDrawn="1">
          <p15:clr>
            <a:srgbClr val="FBAE40"/>
          </p15:clr>
        </p15:guide>
        <p15:guide id="9" orient="horz" pos="3888" userDrawn="1">
          <p15:clr>
            <a:srgbClr val="FBAE40"/>
          </p15:clr>
        </p15:guide>
        <p15:guide id="10" pos="360" userDrawn="1">
          <p15:clr>
            <a:srgbClr val="FBAE40"/>
          </p15:clr>
        </p15:guide>
        <p15:guide id="11" pos="7320" userDrawn="1">
          <p15:clr>
            <a:srgbClr val="FBAE40"/>
          </p15:clr>
        </p15:guide>
        <p15:guide id="12" orient="horz" pos="398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F96C7-1801-CD4F-9F28-C99CEA00AE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1FB783-2389-2044-9FEC-A01C09265EC1}"/>
              </a:ext>
            </a:extLst>
          </p:cNvPr>
          <p:cNvSpPr>
            <a:spLocks noGrp="1"/>
          </p:cNvSpPr>
          <p:nvPr>
            <p:ph idx="1"/>
          </p:nvPr>
        </p:nvSpPr>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84785F67-179E-4145-8BCB-4A0C61A894B6}"/>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2794568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C4E73FD-DB7D-6846-A2AE-E73A318442F4}"/>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solidFill>
                  <a:schemeClr val="tx1"/>
                </a:solidFill>
              </a:defRPr>
            </a:lvl1pPr>
          </a:lstStyle>
          <a:p>
            <a:fld id="{933A556B-7C63-244D-9B7C-B0EA8042B330}" type="slidenum">
              <a:rPr lang="en-US" smtClean="0"/>
              <a:pPr/>
              <a:t>‹#›</a:t>
            </a:fld>
            <a:endParaRPr lang="en-US" dirty="0"/>
          </a:p>
        </p:txBody>
      </p:sp>
      <p:sp>
        <p:nvSpPr>
          <p:cNvPr id="7" name="Title 1">
            <a:extLst>
              <a:ext uri="{FF2B5EF4-FFF2-40B4-BE49-F238E27FC236}">
                <a16:creationId xmlns:a16="http://schemas.microsoft.com/office/drawing/2014/main" id="{27110BA2-9B68-CC4C-A636-3277ABFA5F1F}"/>
              </a:ext>
            </a:extLst>
          </p:cNvPr>
          <p:cNvSpPr>
            <a:spLocks noGrp="1"/>
          </p:cNvSpPr>
          <p:nvPr>
            <p:ph type="ctrTitle" hasCustomPrompt="1"/>
          </p:nvPr>
        </p:nvSpPr>
        <p:spPr>
          <a:xfrm>
            <a:off x="813175" y="2541806"/>
            <a:ext cx="10334625" cy="1947460"/>
          </a:xfrm>
        </p:spPr>
        <p:txBody>
          <a:bodyPr anchor="t" anchorCtr="0"/>
          <a:lstStyle>
            <a:lvl1pPr algn="l">
              <a:defRPr sz="6000" b="1" i="0">
                <a:solidFill>
                  <a:schemeClr val="bg1"/>
                </a:solidFill>
                <a:latin typeface="+mn-lt"/>
                <a:cs typeface="Arial" panose="020B0604020202020204" pitchFamily="34" charset="0"/>
              </a:defRPr>
            </a:lvl1pPr>
          </a:lstStyle>
          <a:p>
            <a:r>
              <a:rPr lang="en-US" dirty="0"/>
              <a:t>Click To Edit Master Title Style</a:t>
            </a:r>
          </a:p>
        </p:txBody>
      </p:sp>
      <p:sp>
        <p:nvSpPr>
          <p:cNvPr id="8" name="Text Placeholder 4">
            <a:extLst>
              <a:ext uri="{FF2B5EF4-FFF2-40B4-BE49-F238E27FC236}">
                <a16:creationId xmlns:a16="http://schemas.microsoft.com/office/drawing/2014/main" id="{9FCBF15F-CA7F-7641-B9E3-4E9C3E92F434}"/>
              </a:ext>
            </a:extLst>
          </p:cNvPr>
          <p:cNvSpPr>
            <a:spLocks noGrp="1"/>
          </p:cNvSpPr>
          <p:nvPr>
            <p:ph type="body" sz="quarter" idx="10"/>
          </p:nvPr>
        </p:nvSpPr>
        <p:spPr>
          <a:xfrm>
            <a:off x="813175" y="4501444"/>
            <a:ext cx="10334625" cy="1259607"/>
          </a:xfrm>
        </p:spPr>
        <p:txBody>
          <a:bodyPr>
            <a:noAutofit/>
          </a:bodyPr>
          <a:lstStyle>
            <a:lvl1pPr marL="0" indent="0">
              <a:buFontTx/>
              <a:buNone/>
              <a:defRPr sz="2400">
                <a:solidFill>
                  <a:schemeClr val="bg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Master text styles</a:t>
            </a:r>
          </a:p>
        </p:txBody>
      </p:sp>
    </p:spTree>
    <p:extLst>
      <p:ext uri="{BB962C8B-B14F-4D97-AF65-F5344CB8AC3E}">
        <p14:creationId xmlns:p14="http://schemas.microsoft.com/office/powerpoint/2010/main" val="4223687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Section Header_Print-friend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C4E73FD-DB7D-6846-A2AE-E73A318442F4}"/>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solidFill>
                  <a:schemeClr val="tx1"/>
                </a:solidFill>
              </a:defRPr>
            </a:lvl1pPr>
          </a:lstStyle>
          <a:p>
            <a:fld id="{933A556B-7C63-244D-9B7C-B0EA8042B330}" type="slidenum">
              <a:rPr lang="en-US" smtClean="0"/>
              <a:pPr/>
              <a:t>‹#›</a:t>
            </a:fld>
            <a:endParaRPr lang="en-US" dirty="0"/>
          </a:p>
        </p:txBody>
      </p:sp>
      <p:sp>
        <p:nvSpPr>
          <p:cNvPr id="7" name="Title 1">
            <a:extLst>
              <a:ext uri="{FF2B5EF4-FFF2-40B4-BE49-F238E27FC236}">
                <a16:creationId xmlns:a16="http://schemas.microsoft.com/office/drawing/2014/main" id="{27110BA2-9B68-CC4C-A636-3277ABFA5F1F}"/>
              </a:ext>
            </a:extLst>
          </p:cNvPr>
          <p:cNvSpPr>
            <a:spLocks noGrp="1"/>
          </p:cNvSpPr>
          <p:nvPr>
            <p:ph type="ctrTitle" hasCustomPrompt="1"/>
          </p:nvPr>
        </p:nvSpPr>
        <p:spPr>
          <a:xfrm>
            <a:off x="813175" y="2541806"/>
            <a:ext cx="10334625" cy="1947460"/>
          </a:xfrm>
        </p:spPr>
        <p:txBody>
          <a:bodyPr anchor="t" anchorCtr="0"/>
          <a:lstStyle>
            <a:lvl1pPr algn="l">
              <a:defRPr sz="6000" b="1" i="0">
                <a:solidFill>
                  <a:schemeClr val="tx1"/>
                </a:solidFill>
                <a:latin typeface="+mn-lt"/>
                <a:cs typeface="Arial" panose="020B0604020202020204" pitchFamily="34" charset="0"/>
              </a:defRPr>
            </a:lvl1pPr>
          </a:lstStyle>
          <a:p>
            <a:r>
              <a:rPr lang="en-US" dirty="0"/>
              <a:t>Click To Edit Master Title Style</a:t>
            </a:r>
          </a:p>
        </p:txBody>
      </p:sp>
      <p:sp>
        <p:nvSpPr>
          <p:cNvPr id="8" name="Text Placeholder 4">
            <a:extLst>
              <a:ext uri="{FF2B5EF4-FFF2-40B4-BE49-F238E27FC236}">
                <a16:creationId xmlns:a16="http://schemas.microsoft.com/office/drawing/2014/main" id="{9FCBF15F-CA7F-7641-B9E3-4E9C3E92F434}"/>
              </a:ext>
            </a:extLst>
          </p:cNvPr>
          <p:cNvSpPr>
            <a:spLocks noGrp="1"/>
          </p:cNvSpPr>
          <p:nvPr>
            <p:ph type="body" sz="quarter" idx="10"/>
          </p:nvPr>
        </p:nvSpPr>
        <p:spPr>
          <a:xfrm>
            <a:off x="813175" y="4501444"/>
            <a:ext cx="10334625" cy="1259607"/>
          </a:xfrm>
        </p:spPr>
        <p:txBody>
          <a:bodyPr>
            <a:noAutofit/>
          </a:bodyPr>
          <a:lstStyle>
            <a:lvl1pPr marL="0" indent="0">
              <a:buFontTx/>
              <a:buNone/>
              <a:defRPr sz="2400">
                <a:solidFill>
                  <a:schemeClr val="tx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Master text styles</a:t>
            </a:r>
          </a:p>
        </p:txBody>
      </p:sp>
    </p:spTree>
    <p:extLst>
      <p:ext uri="{BB962C8B-B14F-4D97-AF65-F5344CB8AC3E}">
        <p14:creationId xmlns:p14="http://schemas.microsoft.com/office/powerpoint/2010/main" val="1724543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B965E-00C4-6F4C-8817-84A69C14D2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8926A3-B154-C14C-BFED-E141D3C8B7D4}"/>
              </a:ext>
            </a:extLst>
          </p:cNvPr>
          <p:cNvSpPr>
            <a:spLocks noGrp="1"/>
          </p:cNvSpPr>
          <p:nvPr>
            <p:ph sz="half" idx="1"/>
          </p:nvPr>
        </p:nvSpPr>
        <p:spPr>
          <a:xfrm>
            <a:off x="5715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40C922-34CF-D846-A402-06F51B18941E}"/>
              </a:ext>
            </a:extLst>
          </p:cNvPr>
          <p:cNvSpPr>
            <a:spLocks noGrp="1"/>
          </p:cNvSpPr>
          <p:nvPr>
            <p:ph sz="half" idx="2"/>
          </p:nvPr>
        </p:nvSpPr>
        <p:spPr>
          <a:xfrm>
            <a:off x="60960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71868AE-308B-D548-82A1-318656FC5556}"/>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3630614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ACFC5-D97A-B448-B815-E68D1A9731E8}"/>
              </a:ext>
            </a:extLst>
          </p:cNvPr>
          <p:cNvSpPr>
            <a:spLocks noGrp="1"/>
          </p:cNvSpPr>
          <p:nvPr>
            <p:ph type="title"/>
          </p:nvPr>
        </p:nvSpPr>
        <p:spPr>
          <a:xfrm>
            <a:off x="5715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BFB46D-01D9-1D44-ABED-AC6282C16BC1}"/>
              </a:ext>
            </a:extLst>
          </p:cNvPr>
          <p:cNvSpPr>
            <a:spLocks noGrp="1"/>
          </p:cNvSpPr>
          <p:nvPr>
            <p:ph type="body" idx="1"/>
          </p:nvPr>
        </p:nvSpPr>
        <p:spPr>
          <a:xfrm>
            <a:off x="571500"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8F9F48-3F7F-A545-9387-0732A54B5B13}"/>
              </a:ext>
            </a:extLst>
          </p:cNvPr>
          <p:cNvSpPr>
            <a:spLocks noGrp="1"/>
          </p:cNvSpPr>
          <p:nvPr>
            <p:ph sz="half" idx="2"/>
          </p:nvPr>
        </p:nvSpPr>
        <p:spPr>
          <a:xfrm>
            <a:off x="571500"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0C0DC1-B7CB-B343-8B4E-8D57625AEA93}"/>
              </a:ext>
            </a:extLst>
          </p:cNvPr>
          <p:cNvSpPr>
            <a:spLocks noGrp="1"/>
          </p:cNvSpPr>
          <p:nvPr>
            <p:ph type="body" sz="quarter" idx="3"/>
          </p:nvPr>
        </p:nvSpPr>
        <p:spPr>
          <a:xfrm>
            <a:off x="60960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2689F1-F4A7-6440-A9D9-1BF6E3E127B0}"/>
              </a:ext>
            </a:extLst>
          </p:cNvPr>
          <p:cNvSpPr>
            <a:spLocks noGrp="1"/>
          </p:cNvSpPr>
          <p:nvPr>
            <p:ph sz="quarter" idx="4"/>
          </p:nvPr>
        </p:nvSpPr>
        <p:spPr>
          <a:xfrm>
            <a:off x="60960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24E88283-FA1D-D040-8AFC-1D07DFC302AA}"/>
              </a:ext>
            </a:extLst>
          </p:cNvPr>
          <p:cNvSpPr>
            <a:spLocks noGrp="1"/>
          </p:cNvSpPr>
          <p:nvPr>
            <p:ph type="sldNum" sz="quarter" idx="10"/>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3573931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B70F5-09AC-CD48-85DB-1752A5E862CB}"/>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00D6FDB5-5C90-C844-8D34-266A469CEC57}"/>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4133593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7D20343-9337-0E42-A01C-2815CA8E0561}"/>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2391252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7DAAA2-8718-2247-8539-9A0DC22C048C}"/>
              </a:ext>
            </a:extLst>
          </p:cNvPr>
          <p:cNvSpPr>
            <a:spLocks noGrp="1"/>
          </p:cNvSpPr>
          <p:nvPr>
            <p:ph type="title"/>
          </p:nvPr>
        </p:nvSpPr>
        <p:spPr>
          <a:xfrm>
            <a:off x="571500" y="365125"/>
            <a:ext cx="11049000" cy="1325563"/>
          </a:xfrm>
          <a:prstGeom prst="rect">
            <a:avLst/>
          </a:prstGeom>
        </p:spPr>
        <p:txBody>
          <a:bodyPr vert="horz" lIns="91440" tIns="45720" rIns="91440" bIns="45720" rtlCol="0" anchor="ctr">
            <a:normAutofit/>
          </a:bodyPr>
          <a:lstStyle/>
          <a:p>
            <a:endParaRPr lang="en-US" dirty="0"/>
          </a:p>
        </p:txBody>
      </p:sp>
      <p:sp>
        <p:nvSpPr>
          <p:cNvPr id="3" name="Text Placeholder 2">
            <a:extLst>
              <a:ext uri="{FF2B5EF4-FFF2-40B4-BE49-F238E27FC236}">
                <a16:creationId xmlns:a16="http://schemas.microsoft.com/office/drawing/2014/main" id="{A73056FE-C136-A54B-9DE3-EACD8E08FED9}"/>
              </a:ext>
            </a:extLst>
          </p:cNvPr>
          <p:cNvSpPr>
            <a:spLocks noGrp="1"/>
          </p:cNvSpPr>
          <p:nvPr>
            <p:ph type="body" idx="1"/>
          </p:nvPr>
        </p:nvSpPr>
        <p:spPr>
          <a:xfrm>
            <a:off x="571500" y="1825625"/>
            <a:ext cx="11049000" cy="4207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5">
            <a:extLst>
              <a:ext uri="{FF2B5EF4-FFF2-40B4-BE49-F238E27FC236}">
                <a16:creationId xmlns:a16="http://schemas.microsoft.com/office/drawing/2014/main" id="{125833E0-DD3D-DF4F-9316-F67B7A80E307}"/>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933A556B-7C63-244D-9B7C-B0EA8042B330}" type="slidenum">
              <a:rPr lang="en-US" smtClean="0"/>
              <a:pPr/>
              <a:t>‹#›</a:t>
            </a:fld>
            <a:endParaRPr lang="en-US" sz="1000" dirty="0"/>
          </a:p>
        </p:txBody>
      </p:sp>
    </p:spTree>
    <p:extLst>
      <p:ext uri="{BB962C8B-B14F-4D97-AF65-F5344CB8AC3E}">
        <p14:creationId xmlns:p14="http://schemas.microsoft.com/office/powerpoint/2010/main" val="544521178"/>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7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hdr="0" ftr="0" dt="0"/>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3840" userDrawn="1">
          <p15:clr>
            <a:srgbClr val="F26B43"/>
          </p15:clr>
        </p15:guide>
        <p15:guide id="9" pos="360" userDrawn="1">
          <p15:clr>
            <a:srgbClr val="F26B43"/>
          </p15:clr>
        </p15:guide>
        <p15:guide id="10" orient="horz" pos="3888" userDrawn="1">
          <p15:clr>
            <a:srgbClr val="F26B43"/>
          </p15:clr>
        </p15:guide>
        <p15:guide id="11" pos="7320" userDrawn="1">
          <p15:clr>
            <a:srgbClr val="F26B43"/>
          </p15:clr>
        </p15:guide>
        <p15:guide id="12"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microsoft.com/office/2007/relationships/hdphoto" Target="../media/hdphoto1.wdp"/><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3.emf"/><Relationship Id="rId4" Type="http://schemas.openxmlformats.org/officeDocument/2006/relationships/image" Target="../media/image12.emf"/></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56CBC-DA70-7741-BB3F-BCDBBE052F88}"/>
              </a:ext>
            </a:extLst>
          </p:cNvPr>
          <p:cNvSpPr>
            <a:spLocks noGrp="1"/>
          </p:cNvSpPr>
          <p:nvPr>
            <p:ph type="ctrTitle"/>
          </p:nvPr>
        </p:nvSpPr>
        <p:spPr/>
        <p:txBody>
          <a:bodyPr/>
          <a:lstStyle/>
          <a:p>
            <a:r>
              <a:rPr lang="en-US" dirty="0"/>
              <a:t>Simulating spin polarized electron beam production</a:t>
            </a:r>
          </a:p>
        </p:txBody>
      </p:sp>
      <p:sp>
        <p:nvSpPr>
          <p:cNvPr id="3" name="Subtitle 2">
            <a:extLst>
              <a:ext uri="{FF2B5EF4-FFF2-40B4-BE49-F238E27FC236}">
                <a16:creationId xmlns:a16="http://schemas.microsoft.com/office/drawing/2014/main" id="{FDB0E14B-6889-F849-8A8C-D01D7C36038D}"/>
              </a:ext>
            </a:extLst>
          </p:cNvPr>
          <p:cNvSpPr>
            <a:spLocks noGrp="1"/>
          </p:cNvSpPr>
          <p:nvPr>
            <p:ph type="subTitle" idx="1"/>
          </p:nvPr>
        </p:nvSpPr>
        <p:spPr/>
        <p:txBody>
          <a:bodyPr/>
          <a:lstStyle/>
          <a:p>
            <a:r>
              <a:rPr lang="en-US" dirty="0"/>
              <a:t>July 1</a:t>
            </a:r>
            <a:r>
              <a:rPr lang="en-US" baseline="30000" dirty="0"/>
              <a:t>st</a:t>
            </a:r>
            <a:r>
              <a:rPr lang="en-US" dirty="0"/>
              <a:t>, 2021</a:t>
            </a:r>
          </a:p>
        </p:txBody>
      </p:sp>
      <p:sp>
        <p:nvSpPr>
          <p:cNvPr id="4" name="Text Placeholder 3">
            <a:extLst>
              <a:ext uri="{FF2B5EF4-FFF2-40B4-BE49-F238E27FC236}">
                <a16:creationId xmlns:a16="http://schemas.microsoft.com/office/drawing/2014/main" id="{BD0F4563-AB5E-1F4E-B28C-08AC1323034C}"/>
              </a:ext>
            </a:extLst>
          </p:cNvPr>
          <p:cNvSpPr>
            <a:spLocks noGrp="1"/>
          </p:cNvSpPr>
          <p:nvPr>
            <p:ph type="body" sz="quarter" idx="10"/>
          </p:nvPr>
        </p:nvSpPr>
        <p:spPr>
          <a:xfrm>
            <a:off x="813175" y="4395645"/>
            <a:ext cx="10334625" cy="1259607"/>
          </a:xfrm>
        </p:spPr>
        <p:txBody>
          <a:bodyPr/>
          <a:lstStyle/>
          <a:p>
            <a:pPr>
              <a:lnSpc>
                <a:spcPct val="100000"/>
              </a:lnSpc>
              <a:spcBef>
                <a:spcPts val="0"/>
              </a:spcBef>
            </a:pPr>
            <a:r>
              <a:rPr lang="en-US" sz="2000" dirty="0"/>
              <a:t>Ambar C. Rodríguez </a:t>
            </a:r>
            <a:r>
              <a:rPr lang="en-US" sz="2000" dirty="0" err="1"/>
              <a:t>Alicea</a:t>
            </a:r>
            <a:r>
              <a:rPr lang="en-US" sz="2000" dirty="0"/>
              <a:t>, Physics, University of Puerto Rico, Mayaguez, PR 00680</a:t>
            </a:r>
            <a:br>
              <a:rPr lang="en-US" sz="2000"/>
            </a:br>
            <a:endParaRPr lang="en-US" sz="2000" dirty="0"/>
          </a:p>
        </p:txBody>
      </p:sp>
    </p:spTree>
    <p:extLst>
      <p:ext uri="{BB962C8B-B14F-4D97-AF65-F5344CB8AC3E}">
        <p14:creationId xmlns:p14="http://schemas.microsoft.com/office/powerpoint/2010/main" val="2246755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7F094-C392-9C4F-AB35-A236B5F5773B}"/>
              </a:ext>
            </a:extLst>
          </p:cNvPr>
          <p:cNvSpPr>
            <a:spLocks noGrp="1"/>
          </p:cNvSpPr>
          <p:nvPr>
            <p:ph type="title"/>
          </p:nvPr>
        </p:nvSpPr>
        <p:spPr/>
        <p:txBody>
          <a:bodyPr>
            <a:normAutofit/>
          </a:bodyPr>
          <a:lstStyle/>
          <a:p>
            <a:r>
              <a:rPr lang="en-US" dirty="0"/>
              <a:t>Electron spin polarization applications</a:t>
            </a:r>
          </a:p>
        </p:txBody>
      </p:sp>
      <p:sp>
        <p:nvSpPr>
          <p:cNvPr id="4" name="Content Placeholder 3">
            <a:extLst>
              <a:ext uri="{FF2B5EF4-FFF2-40B4-BE49-F238E27FC236}">
                <a16:creationId xmlns:a16="http://schemas.microsoft.com/office/drawing/2014/main" id="{944E27A5-5005-3E40-B0BC-D84B0C0A6F92}"/>
              </a:ext>
            </a:extLst>
          </p:cNvPr>
          <p:cNvSpPr>
            <a:spLocks noGrp="1"/>
          </p:cNvSpPr>
          <p:nvPr>
            <p:ph sz="half" idx="1"/>
          </p:nvPr>
        </p:nvSpPr>
        <p:spPr>
          <a:xfrm>
            <a:off x="571500" y="2133599"/>
            <a:ext cx="5181600" cy="4043363"/>
          </a:xfrm>
        </p:spPr>
        <p:txBody>
          <a:bodyPr vert="horz" lIns="91440" tIns="45720" rIns="91440" bIns="45720" rtlCol="0" anchor="t">
            <a:normAutofit fontScale="92500" lnSpcReduction="20000"/>
          </a:bodyPr>
          <a:lstStyle/>
          <a:p>
            <a:r>
              <a:rPr lang="en-US" dirty="0"/>
              <a:t>Electron beams uses include:</a:t>
            </a:r>
          </a:p>
          <a:p>
            <a:pPr lvl="1"/>
            <a:r>
              <a:rPr lang="en-US" dirty="0"/>
              <a:t>Research</a:t>
            </a:r>
          </a:p>
          <a:p>
            <a:pPr lvl="1"/>
            <a:r>
              <a:rPr lang="en-US" dirty="0"/>
              <a:t>Medical therapy</a:t>
            </a:r>
          </a:p>
          <a:p>
            <a:pPr lvl="1"/>
            <a:r>
              <a:rPr lang="en-US" dirty="0"/>
              <a:t>X-ray imaging</a:t>
            </a:r>
          </a:p>
          <a:p>
            <a:pPr lvl="1"/>
            <a:r>
              <a:rPr lang="en-US" dirty="0"/>
              <a:t>Electron microscopes</a:t>
            </a:r>
          </a:p>
          <a:p>
            <a:pPr lvl="1"/>
            <a:r>
              <a:rPr lang="en-US" dirty="0"/>
              <a:t>Surface treatment</a:t>
            </a:r>
          </a:p>
          <a:p>
            <a:r>
              <a:rPr lang="en-US" dirty="0"/>
              <a:t>Polarized electrons are needed for research in accelerator facilities and some microscopies. </a:t>
            </a:r>
          </a:p>
          <a:p>
            <a:pPr lvl="1"/>
            <a:r>
              <a:rPr lang="en-US" dirty="0"/>
              <a:t>This type of beam production is only possible using GaAs based materials. </a:t>
            </a:r>
          </a:p>
        </p:txBody>
      </p:sp>
      <p:pic>
        <p:nvPicPr>
          <p:cNvPr id="1026" name="Picture 2" descr="U.S. Department of Energy Selects Brookhaven National Laboratory to Host  Major New Nuclear Physics Facility | BNL Newsroom">
            <a:extLst>
              <a:ext uri="{FF2B5EF4-FFF2-40B4-BE49-F238E27FC236}">
                <a16:creationId xmlns:a16="http://schemas.microsoft.com/office/drawing/2014/main" id="{6C3A3D5D-8EC8-47EE-884E-24E5A2DD0F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1" y="1862667"/>
            <a:ext cx="3221023" cy="389116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D2F8C73C-6785-48C0-AF6C-AC4A9B584D94}"/>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6147" b="95981" l="5195" r="94481">
                        <a14:foregroundMark x1="34091" y1="4728" x2="51299" y2="5437"/>
                        <a14:foregroundMark x1="51299" y1="5437" x2="59253" y2="27187"/>
                        <a14:foregroundMark x1="59253" y1="27187" x2="83117" y2="50355"/>
                        <a14:foregroundMark x1="83117" y1="50355" x2="90422" y2="72813"/>
                        <a14:foregroundMark x1="90422" y1="72813" x2="80357" y2="88416"/>
                        <a14:foregroundMark x1="80357" y1="88416" x2="62825" y2="81797"/>
                        <a14:foregroundMark x1="62825" y1="81797" x2="47890" y2="83215"/>
                        <a14:foregroundMark x1="47890" y1="83215" x2="18344" y2="96927"/>
                        <a14:foregroundMark x1="18344" y1="96927" x2="8442" y2="83452"/>
                        <a14:foregroundMark x1="8442" y1="83452" x2="27435" y2="45390"/>
                        <a14:foregroundMark x1="27435" y1="45390" x2="33604" y2="6619"/>
                        <a14:foregroundMark x1="33604" y1="6619" x2="34091" y2="6147"/>
                        <a14:foregroundMark x1="88961" y1="73050" x2="99513" y2="87943"/>
                        <a14:foregroundMark x1="99513" y1="87943" x2="84740" y2="93853"/>
                        <a14:foregroundMark x1="84740" y1="93853" x2="88636" y2="72104"/>
                        <a14:foregroundMark x1="88636" y1="72104" x2="91071" y2="70686"/>
                        <a14:foregroundMark x1="92532" y1="76123" x2="91558" y2="75887"/>
                        <a14:foregroundMark x1="9903" y1="85816" x2="9903" y2="85816"/>
                        <a14:foregroundMark x1="9903" y1="85816" x2="22078" y2="95035"/>
                        <a14:foregroundMark x1="22078" y1="95035" x2="48864" y2="83924"/>
                        <a14:foregroundMark x1="48864" y1="83924" x2="92532" y2="92908"/>
                        <a14:foregroundMark x1="92532" y1="92908" x2="88636" y2="78487"/>
                        <a14:foregroundMark x1="7305" y1="89598" x2="5357" y2="90307"/>
                        <a14:foregroundMark x1="93506" y1="77541" x2="92045" y2="90307"/>
                        <a14:foregroundMark x1="93019" y1="78960" x2="94156" y2="86288"/>
                        <a14:foregroundMark x1="91883" y1="78014" x2="94481" y2="85343"/>
                        <a14:foregroundMark x1="14286" y1="93381" x2="14610" y2="87470"/>
                        <a14:foregroundMark x1="28571" y1="52482" x2="11851" y2="73286"/>
                        <a14:foregroundMark x1="11851" y1="73286" x2="27760" y2="54610"/>
                        <a14:foregroundMark x1="27760" y1="54610" x2="29545" y2="50591"/>
                        <a14:foregroundMark x1="16234" y1="95745" x2="2597" y2="92435"/>
                        <a14:foregroundMark x1="2597" y1="92435" x2="17857" y2="90780"/>
                        <a14:foregroundMark x1="17857" y1="90780" x2="13961" y2="95981"/>
                      </a14:backgroundRemoval>
                    </a14:imgEffect>
                  </a14:imgLayer>
                </a14:imgProps>
              </a:ext>
            </a:extLst>
          </a:blip>
          <a:stretch>
            <a:fillRect/>
          </a:stretch>
        </p:blipFill>
        <p:spPr>
          <a:xfrm>
            <a:off x="7810500" y="3771942"/>
            <a:ext cx="3962400" cy="2720933"/>
          </a:xfrm>
          <a:prstGeom prst="rect">
            <a:avLst/>
          </a:prstGeom>
        </p:spPr>
      </p:pic>
    </p:spTree>
    <p:extLst>
      <p:ext uri="{BB962C8B-B14F-4D97-AF65-F5344CB8AC3E}">
        <p14:creationId xmlns:p14="http://schemas.microsoft.com/office/powerpoint/2010/main" val="3671446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688C3-E91D-4C4C-AC82-A201108E3626}"/>
              </a:ext>
            </a:extLst>
          </p:cNvPr>
          <p:cNvSpPr>
            <a:spLocks noGrp="1"/>
          </p:cNvSpPr>
          <p:nvPr>
            <p:ph type="title"/>
          </p:nvPr>
        </p:nvSpPr>
        <p:spPr/>
        <p:txBody>
          <a:bodyPr/>
          <a:lstStyle/>
          <a:p>
            <a:r>
              <a:rPr lang="en-US" dirty="0"/>
              <a:t>Production of polarized electron beams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43CAB9B9-9D26-8F40-B908-249C1145ABC0}"/>
                  </a:ext>
                </a:extLst>
              </p:cNvPr>
              <p:cNvSpPr>
                <a:spLocks noGrp="1"/>
              </p:cNvSpPr>
              <p:nvPr>
                <p:ph idx="1"/>
              </p:nvPr>
            </p:nvSpPr>
            <p:spPr>
              <a:xfrm>
                <a:off x="571500" y="1724025"/>
                <a:ext cx="11049000" cy="4207185"/>
              </a:xfrm>
            </p:spPr>
            <p:txBody>
              <a:bodyPr vert="horz" lIns="91440" tIns="45720" rIns="91440" bIns="45720" rtlCol="0" anchor="t">
                <a:normAutofit/>
              </a:bodyPr>
              <a:lstStyle/>
              <a:p>
                <a:pPr marL="457200" indent="-457200">
                  <a:buFont typeface="Arial" panose="020B0604020202020204" pitchFamily="34" charset="0"/>
                  <a:buChar char="•"/>
                </a:pPr>
                <a:r>
                  <a:rPr lang="en-US" dirty="0"/>
                  <a:t>There are three primary parameters that determine the capability of photocathodes </a:t>
                </a:r>
              </a:p>
              <a:p>
                <a:pPr marL="457200" lvl="1" indent="0" algn="ctr">
                  <a:spcAft>
                    <a:spcPts val="500"/>
                  </a:spcAft>
                  <a:buNone/>
                </a:pPr>
                <a14:m>
                  <m:oMath xmlns:m="http://schemas.openxmlformats.org/officeDocument/2006/math">
                    <m:r>
                      <a:rPr lang="en-US" b="0" i="1" smtClean="0">
                        <a:latin typeface="Cambria Math" panose="02040503050406030204" pitchFamily="18" charset="0"/>
                      </a:rPr>
                      <m:t>𝑄𝐸</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 </m:t>
                        </m:r>
                        <m:r>
                          <a:rPr lang="en-US" b="0" i="1" smtClean="0">
                            <a:latin typeface="Cambria Math" panose="02040503050406030204" pitchFamily="18" charset="0"/>
                          </a:rPr>
                          <m:t>𝑒𝑙𝑒𝑐𝑡𝑟𝑜𝑛𝑠</m:t>
                        </m:r>
                      </m:num>
                      <m:den>
                        <m:r>
                          <a:rPr lang="en-US" b="0" i="1" smtClean="0">
                            <a:latin typeface="Cambria Math" panose="02040503050406030204" pitchFamily="18" charset="0"/>
                          </a:rPr>
                          <m:t># </m:t>
                        </m:r>
                        <m:r>
                          <a:rPr lang="en-US" b="0" i="1" smtClean="0">
                            <a:latin typeface="Cambria Math" panose="02040503050406030204" pitchFamily="18" charset="0"/>
                          </a:rPr>
                          <m:t>𝑝h𝑜𝑡𝑜𝑛𝑠</m:t>
                        </m:r>
                      </m:den>
                    </m:f>
                  </m:oMath>
                </a14:m>
                <a:r>
                  <a:rPr lang="en-US" dirty="0"/>
                  <a:t>  ,   </a:t>
                </a:r>
                <a14:m>
                  <m:oMath xmlns:m="http://schemas.openxmlformats.org/officeDocument/2006/math">
                    <m:r>
                      <a:rPr lang="en-US" b="0" i="1" smtClean="0">
                        <a:latin typeface="Cambria Math" panose="02040503050406030204" pitchFamily="18" charset="0"/>
                      </a:rPr>
                      <m:t>𝐸𝑆𝑃</m:t>
                    </m:r>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𝑁</m:t>
                            </m:r>
                          </m:e>
                          <m:sup>
                            <m:r>
                              <a:rPr lang="en-US" b="0" i="1" smtClean="0">
                                <a:latin typeface="Cambria Math" panose="02040503050406030204" pitchFamily="18" charset="0"/>
                                <a:ea typeface="Cambria Math" panose="02040503050406030204" pitchFamily="18" charset="0"/>
                              </a:rPr>
                              <m:t>↑</m:t>
                            </m:r>
                          </m:sup>
                        </m:sSup>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𝑁</m:t>
                            </m:r>
                          </m:e>
                          <m:sup>
                            <m:r>
                              <a:rPr lang="en-US" b="0" i="1" smtClean="0">
                                <a:latin typeface="Cambria Math" panose="02040503050406030204" pitchFamily="18" charset="0"/>
                                <a:ea typeface="Cambria Math" panose="02040503050406030204" pitchFamily="18" charset="0"/>
                              </a:rPr>
                              <m:t>↓</m:t>
                            </m:r>
                          </m:sup>
                        </m:sSup>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𝑁</m:t>
                            </m:r>
                          </m:e>
                          <m:sup>
                            <m:r>
                              <a:rPr lang="en-US" b="0" i="1" smtClean="0">
                                <a:latin typeface="Cambria Math" panose="02040503050406030204" pitchFamily="18" charset="0"/>
                                <a:ea typeface="Cambria Math" panose="02040503050406030204" pitchFamily="18" charset="0"/>
                              </a:rPr>
                              <m:t>↑</m:t>
                            </m:r>
                          </m:sup>
                        </m:sSup>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𝑁</m:t>
                            </m:r>
                          </m:e>
                          <m:sup>
                            <m:r>
                              <a:rPr lang="en-US" b="0" i="1" smtClean="0">
                                <a:latin typeface="Cambria Math" panose="02040503050406030204" pitchFamily="18" charset="0"/>
                                <a:ea typeface="Cambria Math" panose="02040503050406030204" pitchFamily="18" charset="0"/>
                              </a:rPr>
                              <m:t>↓</m:t>
                            </m:r>
                          </m:sup>
                        </m:sSup>
                      </m:den>
                    </m:f>
                  </m:oMath>
                </a14:m>
                <a:r>
                  <a:rPr lang="en-US" dirty="0"/>
                  <a:t>   and   </a:t>
                </a:r>
                <a14:m>
                  <m:oMath xmlns:m="http://schemas.openxmlformats.org/officeDocument/2006/math">
                    <m:r>
                      <a:rPr lang="en-US" b="0" i="0" smtClean="0">
                        <a:latin typeface="Cambria Math" panose="02040503050406030204" pitchFamily="18" charset="0"/>
                      </a:rPr>
                      <m:t>1/</m:t>
                    </m:r>
                    <m:r>
                      <a:rPr lang="en-US" b="0" i="1" smtClean="0">
                        <a:latin typeface="Cambria Math" panose="02040503050406030204" pitchFamily="18" charset="0"/>
                      </a:rPr>
                      <m:t>𝜏</m:t>
                    </m:r>
                    <m:r>
                      <a:rPr lang="en-US" b="0" i="1" smtClean="0">
                        <a:latin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ln</m:t>
                        </m:r>
                      </m:fName>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𝑄</m:t>
                                </m:r>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𝑜</m:t>
                                    </m:r>
                                  </m:sub>
                                </m:sSub>
                              </m:num>
                              <m:den>
                                <m:r>
                                  <a:rPr lang="en-US" i="1">
                                    <a:latin typeface="Cambria Math" panose="02040503050406030204" pitchFamily="18" charset="0"/>
                                  </a:rPr>
                                  <m:t>𝑄𝐸</m:t>
                                </m:r>
                              </m:den>
                            </m:f>
                          </m:e>
                        </m:d>
                        <m:r>
                          <a:rPr lang="en-US" b="0" i="1" smtClean="0">
                            <a:latin typeface="Cambria Math" panose="02040503050406030204" pitchFamily="18" charset="0"/>
                          </a:rPr>
                          <m:t>/</m:t>
                        </m:r>
                        <m:r>
                          <a:rPr lang="en-US" b="0" i="1" smtClean="0">
                            <a:latin typeface="Cambria Math" panose="02040503050406030204" pitchFamily="18" charset="0"/>
                          </a:rPr>
                          <m:t>𝑡</m:t>
                        </m:r>
                      </m:e>
                    </m:func>
                  </m:oMath>
                </a14:m>
                <a:endParaRPr lang="en-US" dirty="0"/>
              </a:p>
              <a:p>
                <a:pPr marL="457200" indent="-457200">
                  <a:spcAft>
                    <a:spcPts val="500"/>
                  </a:spcAft>
                  <a:buFont typeface="Arial" panose="020B0604020202020204" pitchFamily="34" charset="0"/>
                  <a:buChar char="•"/>
                </a:pPr>
                <a:r>
                  <a:rPr lang="en-US" dirty="0"/>
                  <a:t>Advances in photocathode fabrication</a:t>
                </a:r>
              </a:p>
              <a:p>
                <a:pPr marL="457200" lvl="1" indent="0" algn="ctr">
                  <a:spcAft>
                    <a:spcPts val="500"/>
                  </a:spcAft>
                  <a:buNone/>
                </a:pPr>
                <a:endParaRPr lang="en-US" dirty="0"/>
              </a:p>
            </p:txBody>
          </p:sp>
        </mc:Choice>
        <mc:Fallback>
          <p:sp>
            <p:nvSpPr>
              <p:cNvPr id="3" name="Content Placeholder 2">
                <a:extLst>
                  <a:ext uri="{FF2B5EF4-FFF2-40B4-BE49-F238E27FC236}">
                    <a16:creationId xmlns:a16="http://schemas.microsoft.com/office/drawing/2014/main" id="{43CAB9B9-9D26-8F40-B908-249C1145ABC0}"/>
                  </a:ext>
                </a:extLst>
              </p:cNvPr>
              <p:cNvSpPr>
                <a:spLocks noGrp="1" noRot="1" noChangeAspect="1" noMove="1" noResize="1" noEditPoints="1" noAdjustHandles="1" noChangeArrowheads="1" noChangeShapeType="1" noTextEdit="1"/>
              </p:cNvSpPr>
              <p:nvPr>
                <p:ph idx="1"/>
              </p:nvPr>
            </p:nvSpPr>
            <p:spPr>
              <a:xfrm>
                <a:off x="571500" y="1724025"/>
                <a:ext cx="11049000" cy="4207185"/>
              </a:xfrm>
              <a:blipFill>
                <a:blip r:embed="rId3"/>
                <a:stretch>
                  <a:fillRect l="-993" t="-2609" r="-166"/>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AC011FBB-C04D-412F-B1F0-81C7891D2511}"/>
              </a:ext>
            </a:extLst>
          </p:cNvPr>
          <p:cNvGrpSpPr/>
          <p:nvPr/>
        </p:nvGrpSpPr>
        <p:grpSpPr>
          <a:xfrm>
            <a:off x="1663457" y="3915381"/>
            <a:ext cx="1721781" cy="1975827"/>
            <a:chOff x="714896" y="1206458"/>
            <a:chExt cx="1721781" cy="1975827"/>
          </a:xfrm>
        </p:grpSpPr>
        <p:sp>
          <p:nvSpPr>
            <p:cNvPr id="7" name="Rectangle 6">
              <a:extLst>
                <a:ext uri="{FF2B5EF4-FFF2-40B4-BE49-F238E27FC236}">
                  <a16:creationId xmlns:a16="http://schemas.microsoft.com/office/drawing/2014/main" id="{6B61C71C-3719-4502-94E7-EC0091DE149B}"/>
                </a:ext>
              </a:extLst>
            </p:cNvPr>
            <p:cNvSpPr/>
            <p:nvPr/>
          </p:nvSpPr>
          <p:spPr>
            <a:xfrm>
              <a:off x="1170207" y="1570814"/>
              <a:ext cx="811161" cy="11135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ABEE2EA3-B3C2-4D7D-B260-F5823A79B053}"/>
                    </a:ext>
                  </a:extLst>
                </p:cNvPr>
                <p:cNvSpPr/>
                <p:nvPr/>
              </p:nvSpPr>
              <p:spPr>
                <a:xfrm>
                  <a:off x="920200" y="2178747"/>
                  <a:ext cx="1311175"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chemeClr val="bg1"/>
                      </a:solidFill>
                    </a:rPr>
                    <a:t>QE </a:t>
                  </a:r>
                  <a14:m>
                    <m:oMath xmlns:m="http://schemas.openxmlformats.org/officeDocument/2006/math">
                      <m:r>
                        <a:rPr lang="en-US" sz="1200" b="1" i="1" smtClean="0">
                          <a:solidFill>
                            <a:schemeClr val="bg1"/>
                          </a:solidFill>
                          <a:latin typeface="Cambria Math" panose="02040503050406030204" pitchFamily="18" charset="0"/>
                          <a:ea typeface="Cambria Math" panose="02040503050406030204" pitchFamily="18" charset="0"/>
                        </a:rPr>
                        <m:t>~</m:t>
                      </m:r>
                    </m:oMath>
                  </a14:m>
                  <a:r>
                    <a:rPr lang="en-US" sz="1200" b="1" dirty="0">
                      <a:solidFill>
                        <a:schemeClr val="bg1"/>
                      </a:solidFill>
                    </a:rPr>
                    <a:t> 10%</a:t>
                  </a:r>
                </a:p>
                <a:p>
                  <a:pPr algn="ctr"/>
                  <a:r>
                    <a:rPr lang="en-US" sz="1200" b="1" dirty="0">
                      <a:solidFill>
                        <a:schemeClr val="bg1"/>
                      </a:solidFill>
                    </a:rPr>
                    <a:t>ESP</a:t>
                  </a:r>
                  <a:r>
                    <a:rPr lang="en-US" sz="1200" b="1" dirty="0">
                      <a:solidFill>
                        <a:schemeClr val="bg1"/>
                      </a:solidFill>
                      <a:ea typeface="Cambria Math" panose="02040503050406030204" pitchFamily="18" charset="0"/>
                    </a:rPr>
                    <a:t> </a:t>
                  </a:r>
                  <a14:m>
                    <m:oMath xmlns:m="http://schemas.openxmlformats.org/officeDocument/2006/math">
                      <m:r>
                        <a:rPr lang="en-US" sz="1200" b="1" i="1" smtClean="0">
                          <a:solidFill>
                            <a:schemeClr val="bg1"/>
                          </a:solidFill>
                          <a:latin typeface="Cambria Math" panose="02040503050406030204" pitchFamily="18" charset="0"/>
                          <a:ea typeface="Cambria Math" panose="02040503050406030204" pitchFamily="18" charset="0"/>
                        </a:rPr>
                        <m:t>~</m:t>
                      </m:r>
                    </m:oMath>
                  </a14:m>
                  <a:r>
                    <a:rPr lang="en-US" sz="1200" b="1" dirty="0">
                      <a:solidFill>
                        <a:schemeClr val="bg1"/>
                      </a:solidFill>
                    </a:rPr>
                    <a:t> 40%</a:t>
                  </a:r>
                </a:p>
              </p:txBody>
            </p:sp>
          </mc:Choice>
          <mc:Fallback xmlns="">
            <p:sp>
              <p:nvSpPr>
                <p:cNvPr id="8" name="Rectangle 7">
                  <a:extLst>
                    <a:ext uri="{FF2B5EF4-FFF2-40B4-BE49-F238E27FC236}">
                      <a16:creationId xmlns:a16="http://schemas.microsoft.com/office/drawing/2014/main" id="{ABEE2EA3-B3C2-4D7D-B260-F5823A79B053}"/>
                    </a:ext>
                  </a:extLst>
                </p:cNvPr>
                <p:cNvSpPr>
                  <a:spLocks noRot="1" noChangeAspect="1" noMove="1" noResize="1" noEditPoints="1" noAdjustHandles="1" noChangeArrowheads="1" noChangeShapeType="1" noTextEdit="1"/>
                </p:cNvSpPr>
                <p:nvPr/>
              </p:nvSpPr>
              <p:spPr>
                <a:xfrm>
                  <a:off x="920200" y="2178747"/>
                  <a:ext cx="1311175" cy="461665"/>
                </a:xfrm>
                <a:prstGeom prst="rect">
                  <a:avLst/>
                </a:prstGeom>
                <a:blipFill>
                  <a:blip r:embed="rId4"/>
                  <a:stretch>
                    <a:fillRect t="-2632" b="-7895"/>
                  </a:stretch>
                </a:blipFill>
              </p:spPr>
              <p:txBody>
                <a:bodyPr/>
                <a:lstStyle/>
                <a:p>
                  <a:r>
                    <a:rPr lang="en-US">
                      <a:noFill/>
                    </a:rPr>
                    <a:t> </a:t>
                  </a:r>
                </a:p>
              </p:txBody>
            </p:sp>
          </mc:Fallback>
        </mc:AlternateContent>
        <p:sp>
          <p:nvSpPr>
            <p:cNvPr id="10" name="TextBox 80">
              <a:extLst>
                <a:ext uri="{FF2B5EF4-FFF2-40B4-BE49-F238E27FC236}">
                  <a16:creationId xmlns:a16="http://schemas.microsoft.com/office/drawing/2014/main" id="{947D0396-D8CC-4B8C-B356-6705AF808FF8}"/>
                </a:ext>
              </a:extLst>
            </p:cNvPr>
            <p:cNvSpPr txBox="1"/>
            <p:nvPr/>
          </p:nvSpPr>
          <p:spPr>
            <a:xfrm>
              <a:off x="1000357" y="1206458"/>
              <a:ext cx="1150858"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a:t>Bulk GaAs</a:t>
              </a:r>
            </a:p>
          </p:txBody>
        </p:sp>
        <p:sp>
          <p:nvSpPr>
            <p:cNvPr id="11" name="TextBox 87">
              <a:extLst>
                <a:ext uri="{FF2B5EF4-FFF2-40B4-BE49-F238E27FC236}">
                  <a16:creationId xmlns:a16="http://schemas.microsoft.com/office/drawing/2014/main" id="{BDE8F422-3AE9-45F4-BDFB-E1838C2CF391}"/>
                </a:ext>
              </a:extLst>
            </p:cNvPr>
            <p:cNvSpPr txBox="1"/>
            <p:nvPr/>
          </p:nvSpPr>
          <p:spPr>
            <a:xfrm>
              <a:off x="714896" y="2751398"/>
              <a:ext cx="1721781"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rgbClr val="FF0000"/>
                  </a:solidFill>
                </a:rPr>
                <a:t>Polarization limited by energy degeneracy</a:t>
              </a:r>
            </a:p>
          </p:txBody>
        </p:sp>
      </p:grpSp>
      <p:grpSp>
        <p:nvGrpSpPr>
          <p:cNvPr id="38" name="Group 37">
            <a:extLst>
              <a:ext uri="{FF2B5EF4-FFF2-40B4-BE49-F238E27FC236}">
                <a16:creationId xmlns:a16="http://schemas.microsoft.com/office/drawing/2014/main" id="{072F5FC3-7C2D-4345-A7BA-7796C2047385}"/>
              </a:ext>
            </a:extLst>
          </p:cNvPr>
          <p:cNvGrpSpPr/>
          <p:nvPr/>
        </p:nvGrpSpPr>
        <p:grpSpPr>
          <a:xfrm>
            <a:off x="5389406" y="3915380"/>
            <a:ext cx="1718473" cy="2109399"/>
            <a:chOff x="2601201" y="1214791"/>
            <a:chExt cx="1718473" cy="2109399"/>
          </a:xfrm>
        </p:grpSpPr>
        <p:sp>
          <p:nvSpPr>
            <p:cNvPr id="39" name="Rectangle 38">
              <a:extLst>
                <a:ext uri="{FF2B5EF4-FFF2-40B4-BE49-F238E27FC236}">
                  <a16:creationId xmlns:a16="http://schemas.microsoft.com/office/drawing/2014/main" id="{2BF2B36F-A5BB-4E33-A1BA-7616BE4135B4}"/>
                </a:ext>
              </a:extLst>
            </p:cNvPr>
            <p:cNvSpPr/>
            <p:nvPr/>
          </p:nvSpPr>
          <p:spPr>
            <a:xfrm>
              <a:off x="3056698" y="1579839"/>
              <a:ext cx="811161" cy="52861"/>
            </a:xfrm>
            <a:prstGeom prst="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41" name="Group 40">
              <a:extLst>
                <a:ext uri="{FF2B5EF4-FFF2-40B4-BE49-F238E27FC236}">
                  <a16:creationId xmlns:a16="http://schemas.microsoft.com/office/drawing/2014/main" id="{2B525A24-A513-4B9E-A09F-742E51199981}"/>
                </a:ext>
              </a:extLst>
            </p:cNvPr>
            <p:cNvGrpSpPr/>
            <p:nvPr/>
          </p:nvGrpSpPr>
          <p:grpSpPr>
            <a:xfrm>
              <a:off x="2601201" y="1214791"/>
              <a:ext cx="1718473" cy="2109399"/>
              <a:chOff x="2601169" y="1211270"/>
              <a:chExt cx="1718473" cy="2109399"/>
            </a:xfrm>
          </p:grpSpPr>
          <p:grpSp>
            <p:nvGrpSpPr>
              <p:cNvPr id="43" name="Group 42">
                <a:extLst>
                  <a:ext uri="{FF2B5EF4-FFF2-40B4-BE49-F238E27FC236}">
                    <a16:creationId xmlns:a16="http://schemas.microsoft.com/office/drawing/2014/main" id="{E45A3414-FE20-4F1E-BE45-BEAA602C74F6}"/>
                  </a:ext>
                </a:extLst>
              </p:cNvPr>
              <p:cNvGrpSpPr/>
              <p:nvPr/>
            </p:nvGrpSpPr>
            <p:grpSpPr>
              <a:xfrm>
                <a:off x="2601169" y="1211270"/>
                <a:ext cx="1718473" cy="2109399"/>
                <a:chOff x="2601169" y="1211270"/>
                <a:chExt cx="1718473" cy="2109399"/>
              </a:xfrm>
            </p:grpSpPr>
            <p:grpSp>
              <p:nvGrpSpPr>
                <p:cNvPr id="45" name="Group 44">
                  <a:extLst>
                    <a:ext uri="{FF2B5EF4-FFF2-40B4-BE49-F238E27FC236}">
                      <a16:creationId xmlns:a16="http://schemas.microsoft.com/office/drawing/2014/main" id="{71329BE6-AA63-40EF-9403-5F7771A20AD4}"/>
                    </a:ext>
                  </a:extLst>
                </p:cNvPr>
                <p:cNvGrpSpPr/>
                <p:nvPr/>
              </p:nvGrpSpPr>
              <p:grpSpPr>
                <a:xfrm>
                  <a:off x="3054827" y="1634139"/>
                  <a:ext cx="811161" cy="1033566"/>
                  <a:chOff x="1988575" y="3243465"/>
                  <a:chExt cx="811161" cy="1033566"/>
                </a:xfrm>
              </p:grpSpPr>
              <p:sp>
                <p:nvSpPr>
                  <p:cNvPr id="72" name="Rectangle 71">
                    <a:extLst>
                      <a:ext uri="{FF2B5EF4-FFF2-40B4-BE49-F238E27FC236}">
                        <a16:creationId xmlns:a16="http://schemas.microsoft.com/office/drawing/2014/main" id="{6A98817B-1E78-4B6B-A0E6-818F39A11477}"/>
                      </a:ext>
                    </a:extLst>
                  </p:cNvPr>
                  <p:cNvSpPr/>
                  <p:nvPr/>
                </p:nvSpPr>
                <p:spPr>
                  <a:xfrm>
                    <a:off x="1988575" y="3296265"/>
                    <a:ext cx="811161" cy="9807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3" name="Rectangle 72">
                    <a:extLst>
                      <a:ext uri="{FF2B5EF4-FFF2-40B4-BE49-F238E27FC236}">
                        <a16:creationId xmlns:a16="http://schemas.microsoft.com/office/drawing/2014/main" id="{2FE22F21-38CB-4A5F-AFEE-597BA11A158C}"/>
                      </a:ext>
                    </a:extLst>
                  </p:cNvPr>
                  <p:cNvSpPr/>
                  <p:nvPr/>
                </p:nvSpPr>
                <p:spPr>
                  <a:xfrm>
                    <a:off x="1988575" y="3243465"/>
                    <a:ext cx="811161" cy="528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47" name="TextBox 81">
                  <a:extLst>
                    <a:ext uri="{FF2B5EF4-FFF2-40B4-BE49-F238E27FC236}">
                      <a16:creationId xmlns:a16="http://schemas.microsoft.com/office/drawing/2014/main" id="{A387271E-7DE1-4BB5-8A22-5EF87E854623}"/>
                    </a:ext>
                  </a:extLst>
                </p:cNvPr>
                <p:cNvSpPr txBox="1"/>
                <p:nvPr/>
              </p:nvSpPr>
              <p:spPr>
                <a:xfrm>
                  <a:off x="2785379" y="1211270"/>
                  <a:ext cx="1350050"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Strained GaAs</a:t>
                  </a:r>
                </a:p>
              </p:txBody>
            </p:sp>
            <p:sp>
              <p:nvSpPr>
                <p:cNvPr id="48" name="TextBox 88">
                  <a:extLst>
                    <a:ext uri="{FF2B5EF4-FFF2-40B4-BE49-F238E27FC236}">
                      <a16:creationId xmlns:a16="http://schemas.microsoft.com/office/drawing/2014/main" id="{C08FB2F8-30B6-4A5B-8099-6DC87EACBD45}"/>
                    </a:ext>
                  </a:extLst>
                </p:cNvPr>
                <p:cNvSpPr txBox="1"/>
                <p:nvPr/>
              </p:nvSpPr>
              <p:spPr>
                <a:xfrm>
                  <a:off x="2601169" y="2720505"/>
                  <a:ext cx="1718473" cy="6001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rgbClr val="FF0000"/>
                      </a:solidFill>
                    </a:rPr>
                    <a:t>QE and ESP limited by optical absorption and crystal defects</a:t>
                  </a:r>
                </a:p>
              </p:txBody>
            </p:sp>
          </p:grpSp>
          <mc:AlternateContent xmlns:mc="http://schemas.openxmlformats.org/markup-compatibility/2006" xmlns:a14="http://schemas.microsoft.com/office/drawing/2010/main">
            <mc:Choice Requires="a14">
              <p:sp>
                <p:nvSpPr>
                  <p:cNvPr id="44" name="Rectangle 43">
                    <a:extLst>
                      <a:ext uri="{FF2B5EF4-FFF2-40B4-BE49-F238E27FC236}">
                        <a16:creationId xmlns:a16="http://schemas.microsoft.com/office/drawing/2014/main" id="{BC35FC60-C9B5-4DCB-9197-556DFC6D24AC}"/>
                      </a:ext>
                    </a:extLst>
                  </p:cNvPr>
                  <p:cNvSpPr/>
                  <p:nvPr/>
                </p:nvSpPr>
                <p:spPr>
                  <a:xfrm>
                    <a:off x="2804819" y="2206040"/>
                    <a:ext cx="1311175"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chemeClr val="bg1"/>
                        </a:solidFill>
                      </a:rPr>
                      <a:t>QE</a:t>
                    </a:r>
                    <a:r>
                      <a:rPr lang="en-US" sz="1200" b="1" dirty="0">
                        <a:solidFill>
                          <a:schemeClr val="bg1"/>
                        </a:solidFill>
                        <a:ea typeface="Cambria Math" panose="02040503050406030204" pitchFamily="18" charset="0"/>
                      </a:rPr>
                      <a:t> </a:t>
                    </a:r>
                    <a14:m>
                      <m:oMath xmlns:m="http://schemas.openxmlformats.org/officeDocument/2006/math">
                        <m:r>
                          <a:rPr lang="en-US" sz="1200" b="1" i="1" smtClean="0">
                            <a:solidFill>
                              <a:schemeClr val="bg1"/>
                            </a:solidFill>
                            <a:latin typeface="Cambria Math" panose="02040503050406030204" pitchFamily="18" charset="0"/>
                            <a:ea typeface="Cambria Math" panose="02040503050406030204" pitchFamily="18" charset="0"/>
                          </a:rPr>
                          <m:t>~</m:t>
                        </m:r>
                      </m:oMath>
                    </a14:m>
                    <a:r>
                      <a:rPr lang="en-US" sz="1200" b="1" dirty="0">
                        <a:solidFill>
                          <a:schemeClr val="bg1"/>
                        </a:solidFill>
                      </a:rPr>
                      <a:t> 0.1%</a:t>
                    </a:r>
                  </a:p>
                  <a:p>
                    <a:pPr algn="ctr"/>
                    <a:r>
                      <a:rPr lang="en-US" sz="1200" b="1" dirty="0">
                        <a:solidFill>
                          <a:schemeClr val="bg1"/>
                        </a:solidFill>
                      </a:rPr>
                      <a:t>ESP</a:t>
                    </a:r>
                    <a:r>
                      <a:rPr lang="en-US" sz="1200" b="1" dirty="0">
                        <a:solidFill>
                          <a:schemeClr val="bg1"/>
                        </a:solidFill>
                        <a:ea typeface="Cambria Math" panose="02040503050406030204" pitchFamily="18" charset="0"/>
                      </a:rPr>
                      <a:t> </a:t>
                    </a:r>
                    <a14:m>
                      <m:oMath xmlns:m="http://schemas.openxmlformats.org/officeDocument/2006/math">
                        <m:r>
                          <a:rPr lang="en-US" sz="1200" b="1" i="1" smtClean="0">
                            <a:solidFill>
                              <a:schemeClr val="bg1"/>
                            </a:solidFill>
                            <a:latin typeface="Cambria Math" panose="02040503050406030204" pitchFamily="18" charset="0"/>
                            <a:ea typeface="Cambria Math" panose="02040503050406030204" pitchFamily="18" charset="0"/>
                          </a:rPr>
                          <m:t>~</m:t>
                        </m:r>
                      </m:oMath>
                    </a14:m>
                    <a:r>
                      <a:rPr lang="en-US" sz="1200" b="1" dirty="0">
                        <a:solidFill>
                          <a:schemeClr val="bg1"/>
                        </a:solidFill>
                      </a:rPr>
                      <a:t> 80%</a:t>
                    </a:r>
                  </a:p>
                </p:txBody>
              </p:sp>
            </mc:Choice>
            <mc:Fallback xmlns="">
              <p:sp>
                <p:nvSpPr>
                  <p:cNvPr id="44" name="Rectangle 43">
                    <a:extLst>
                      <a:ext uri="{FF2B5EF4-FFF2-40B4-BE49-F238E27FC236}">
                        <a16:creationId xmlns:a16="http://schemas.microsoft.com/office/drawing/2014/main" id="{BC35FC60-C9B5-4DCB-9197-556DFC6D24AC}"/>
                      </a:ext>
                    </a:extLst>
                  </p:cNvPr>
                  <p:cNvSpPr>
                    <a:spLocks noRot="1" noChangeAspect="1" noMove="1" noResize="1" noEditPoints="1" noAdjustHandles="1" noChangeArrowheads="1" noChangeShapeType="1" noTextEdit="1"/>
                  </p:cNvSpPr>
                  <p:nvPr/>
                </p:nvSpPr>
                <p:spPr>
                  <a:xfrm>
                    <a:off x="2804819" y="2206040"/>
                    <a:ext cx="1311175" cy="461665"/>
                  </a:xfrm>
                  <a:prstGeom prst="rect">
                    <a:avLst/>
                  </a:prstGeom>
                  <a:blipFill>
                    <a:blip r:embed="rId5"/>
                    <a:stretch>
                      <a:fillRect t="-1316" b="-7895"/>
                    </a:stretch>
                  </a:blipFill>
                </p:spPr>
                <p:txBody>
                  <a:bodyPr/>
                  <a:lstStyle/>
                  <a:p>
                    <a:r>
                      <a:rPr lang="en-US">
                        <a:noFill/>
                      </a:rPr>
                      <a:t> </a:t>
                    </a:r>
                  </a:p>
                </p:txBody>
              </p:sp>
            </mc:Fallback>
          </mc:AlternateContent>
        </p:grpSp>
      </p:grpSp>
      <p:grpSp>
        <p:nvGrpSpPr>
          <p:cNvPr id="77" name="Group 76">
            <a:extLst>
              <a:ext uri="{FF2B5EF4-FFF2-40B4-BE49-F238E27FC236}">
                <a16:creationId xmlns:a16="http://schemas.microsoft.com/office/drawing/2014/main" id="{9AF665A4-7076-444C-AEE8-30ADF3F13F49}"/>
              </a:ext>
            </a:extLst>
          </p:cNvPr>
          <p:cNvGrpSpPr/>
          <p:nvPr/>
        </p:nvGrpSpPr>
        <p:grpSpPr>
          <a:xfrm>
            <a:off x="9000615" y="3915381"/>
            <a:ext cx="2072747" cy="1975827"/>
            <a:chOff x="6193269" y="1220599"/>
            <a:chExt cx="2072747" cy="1975827"/>
          </a:xfrm>
        </p:grpSpPr>
        <p:grpSp>
          <p:nvGrpSpPr>
            <p:cNvPr id="79" name="Group 78">
              <a:extLst>
                <a:ext uri="{FF2B5EF4-FFF2-40B4-BE49-F238E27FC236}">
                  <a16:creationId xmlns:a16="http://schemas.microsoft.com/office/drawing/2014/main" id="{543BB44A-D700-4056-B5A8-B2780C5D9DFE}"/>
                </a:ext>
              </a:extLst>
            </p:cNvPr>
            <p:cNvGrpSpPr/>
            <p:nvPr/>
          </p:nvGrpSpPr>
          <p:grpSpPr>
            <a:xfrm>
              <a:off x="6193269" y="1220599"/>
              <a:ext cx="2072747" cy="1975827"/>
              <a:chOff x="6193269" y="1220599"/>
              <a:chExt cx="2072747" cy="1975827"/>
            </a:xfrm>
          </p:grpSpPr>
          <p:grpSp>
            <p:nvGrpSpPr>
              <p:cNvPr id="81" name="Group 80">
                <a:extLst>
                  <a:ext uri="{FF2B5EF4-FFF2-40B4-BE49-F238E27FC236}">
                    <a16:creationId xmlns:a16="http://schemas.microsoft.com/office/drawing/2014/main" id="{FA7A21D3-ED33-496A-BBBE-2E98626533D8}"/>
                  </a:ext>
                </a:extLst>
              </p:cNvPr>
              <p:cNvGrpSpPr/>
              <p:nvPr/>
            </p:nvGrpSpPr>
            <p:grpSpPr>
              <a:xfrm>
                <a:off x="6824066" y="1584955"/>
                <a:ext cx="811162" cy="1113501"/>
                <a:chOff x="3996813" y="3170903"/>
                <a:chExt cx="811162" cy="1113501"/>
              </a:xfrm>
            </p:grpSpPr>
            <p:sp>
              <p:nvSpPr>
                <p:cNvPr id="87" name="Rectangle 86">
                  <a:extLst>
                    <a:ext uri="{FF2B5EF4-FFF2-40B4-BE49-F238E27FC236}">
                      <a16:creationId xmlns:a16="http://schemas.microsoft.com/office/drawing/2014/main" id="{7F5F735E-73A3-41A6-A0B4-AF55C65D0A31}"/>
                    </a:ext>
                  </a:extLst>
                </p:cNvPr>
                <p:cNvSpPr/>
                <p:nvPr/>
              </p:nvSpPr>
              <p:spPr>
                <a:xfrm>
                  <a:off x="3996814" y="3672347"/>
                  <a:ext cx="811161" cy="6120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8" name="Rectangle 87">
                  <a:extLst>
                    <a:ext uri="{FF2B5EF4-FFF2-40B4-BE49-F238E27FC236}">
                      <a16:creationId xmlns:a16="http://schemas.microsoft.com/office/drawing/2014/main" id="{6C2AD20A-A69C-4858-8D2F-A4A90027A660}"/>
                    </a:ext>
                  </a:extLst>
                </p:cNvPr>
                <p:cNvSpPr/>
                <p:nvPr/>
              </p:nvSpPr>
              <p:spPr>
                <a:xfrm>
                  <a:off x="3996814" y="3170903"/>
                  <a:ext cx="811161" cy="132736"/>
                </a:xfrm>
                <a:prstGeom prst="rect">
                  <a:avLst/>
                </a:prstGeom>
                <a:pattFill prst="dkHorz">
                  <a:fgClr>
                    <a:schemeClr val="accent2"/>
                  </a:fgClr>
                  <a:bgClr>
                    <a:schemeClr val="accent6">
                      <a:lumMod val="75000"/>
                    </a:schemeClr>
                  </a:bgClr>
                </a:patt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9" name="Rectangle 88">
                  <a:extLst>
                    <a:ext uri="{FF2B5EF4-FFF2-40B4-BE49-F238E27FC236}">
                      <a16:creationId xmlns:a16="http://schemas.microsoft.com/office/drawing/2014/main" id="{C86F5721-B633-4BC3-BA65-E117CA17FA7F}"/>
                    </a:ext>
                  </a:extLst>
                </p:cNvPr>
                <p:cNvSpPr/>
                <p:nvPr/>
              </p:nvSpPr>
              <p:spPr>
                <a:xfrm>
                  <a:off x="3996814" y="3359745"/>
                  <a:ext cx="811161" cy="132736"/>
                </a:xfrm>
                <a:prstGeom prst="rect">
                  <a:avLst/>
                </a:prstGeom>
                <a:pattFill prst="dkHorz">
                  <a:fgClr>
                    <a:schemeClr val="accent2"/>
                  </a:fgClr>
                  <a:bgClr>
                    <a:schemeClr val="accent4">
                      <a:lumMod val="40000"/>
                      <a:lumOff val="60000"/>
                    </a:schemeClr>
                  </a:bgClr>
                </a:patt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0" name="Rectangle 89">
                  <a:extLst>
                    <a:ext uri="{FF2B5EF4-FFF2-40B4-BE49-F238E27FC236}">
                      <a16:creationId xmlns:a16="http://schemas.microsoft.com/office/drawing/2014/main" id="{0ECFFBF9-484F-4471-B725-0A93F14D1344}"/>
                    </a:ext>
                  </a:extLst>
                </p:cNvPr>
                <p:cNvSpPr/>
                <p:nvPr/>
              </p:nvSpPr>
              <p:spPr>
                <a:xfrm>
                  <a:off x="3996813" y="3483505"/>
                  <a:ext cx="811161" cy="188842"/>
                </a:xfrm>
                <a:prstGeom prst="rect">
                  <a:avLst/>
                </a:prstGeom>
                <a:gradFill flip="none" rotWithShape="1">
                  <a:gsLst>
                    <a:gs pos="0">
                      <a:schemeClr val="accent2"/>
                    </a:gs>
                    <a:gs pos="100000">
                      <a:schemeClr val="accent1"/>
                    </a:gs>
                  </a:gsLst>
                  <a:lin ang="5400000" scaled="1"/>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1" name="Rectangle 90">
                  <a:extLst>
                    <a:ext uri="{FF2B5EF4-FFF2-40B4-BE49-F238E27FC236}">
                      <a16:creationId xmlns:a16="http://schemas.microsoft.com/office/drawing/2014/main" id="{9981F659-7355-4B60-A063-AE7580FEBAF2}"/>
                    </a:ext>
                  </a:extLst>
                </p:cNvPr>
                <p:cNvSpPr/>
                <p:nvPr/>
              </p:nvSpPr>
              <p:spPr>
                <a:xfrm>
                  <a:off x="3996814" y="3296265"/>
                  <a:ext cx="811161" cy="70856"/>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82" name="TextBox 83">
                <a:extLst>
                  <a:ext uri="{FF2B5EF4-FFF2-40B4-BE49-F238E27FC236}">
                    <a16:creationId xmlns:a16="http://schemas.microsoft.com/office/drawing/2014/main" id="{C10F1F4F-E9E9-44AB-87B4-D43F9291B0BF}"/>
                  </a:ext>
                </a:extLst>
              </p:cNvPr>
              <p:cNvSpPr txBox="1"/>
              <p:nvPr/>
            </p:nvSpPr>
            <p:spPr>
              <a:xfrm>
                <a:off x="6193269" y="1220599"/>
                <a:ext cx="2072747"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III-V GaAs SL with DBR</a:t>
                </a:r>
              </a:p>
            </p:txBody>
          </p:sp>
          <p:sp>
            <p:nvSpPr>
              <p:cNvPr id="83" name="TextBox 117">
                <a:extLst>
                  <a:ext uri="{FF2B5EF4-FFF2-40B4-BE49-F238E27FC236}">
                    <a16:creationId xmlns:a16="http://schemas.microsoft.com/office/drawing/2014/main" id="{89DA1AC1-9CAD-4DC4-91A8-6C24E4C1E7B4}"/>
                  </a:ext>
                </a:extLst>
              </p:cNvPr>
              <p:cNvSpPr txBox="1"/>
              <p:nvPr/>
            </p:nvSpPr>
            <p:spPr>
              <a:xfrm>
                <a:off x="6370407" y="2765539"/>
                <a:ext cx="1718473"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rgbClr val="FF0000"/>
                    </a:solidFill>
                  </a:rPr>
                  <a:t>State-of-the-art</a:t>
                </a:r>
              </a:p>
              <a:p>
                <a:pPr algn="ctr"/>
                <a:r>
                  <a:rPr lang="en-US" sz="1100" b="1" dirty="0">
                    <a:solidFill>
                      <a:srgbClr val="FF0000"/>
                    </a:solidFill>
                  </a:rPr>
                  <a:t>Unmatched result </a:t>
                </a:r>
              </a:p>
            </p:txBody>
          </p:sp>
        </p:grpSp>
        <mc:AlternateContent xmlns:mc="http://schemas.openxmlformats.org/markup-compatibility/2006" xmlns:a14="http://schemas.microsoft.com/office/drawing/2010/main">
          <mc:Choice Requires="a14">
            <p:sp>
              <p:nvSpPr>
                <p:cNvPr id="80" name="Rectangle 79">
                  <a:extLst>
                    <a:ext uri="{FF2B5EF4-FFF2-40B4-BE49-F238E27FC236}">
                      <a16:creationId xmlns:a16="http://schemas.microsoft.com/office/drawing/2014/main" id="{97ACF373-7E3A-40B1-835F-D2C28498AB0E}"/>
                    </a:ext>
                  </a:extLst>
                </p:cNvPr>
                <p:cNvSpPr/>
                <p:nvPr/>
              </p:nvSpPr>
              <p:spPr>
                <a:xfrm>
                  <a:off x="6574058" y="2248154"/>
                  <a:ext cx="1311175"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chemeClr val="bg1"/>
                      </a:solidFill>
                    </a:rPr>
                    <a:t>QE</a:t>
                  </a:r>
                  <a:r>
                    <a:rPr lang="en-US" sz="1200" b="1" dirty="0">
                      <a:solidFill>
                        <a:schemeClr val="bg1"/>
                      </a:solidFill>
                      <a:ea typeface="Cambria Math" panose="02040503050406030204" pitchFamily="18" charset="0"/>
                    </a:rPr>
                    <a:t> </a:t>
                  </a:r>
                  <a14:m>
                    <m:oMath xmlns:m="http://schemas.openxmlformats.org/officeDocument/2006/math">
                      <m:r>
                        <a:rPr lang="en-US" sz="1200" b="1" i="1" smtClean="0">
                          <a:solidFill>
                            <a:schemeClr val="bg1"/>
                          </a:solidFill>
                          <a:latin typeface="Cambria Math" panose="02040503050406030204" pitchFamily="18" charset="0"/>
                          <a:ea typeface="Cambria Math" panose="02040503050406030204" pitchFamily="18" charset="0"/>
                        </a:rPr>
                        <m:t>~</m:t>
                      </m:r>
                    </m:oMath>
                  </a14:m>
                  <a:r>
                    <a:rPr lang="en-US" sz="1200" b="1" dirty="0">
                      <a:solidFill>
                        <a:schemeClr val="bg1"/>
                      </a:solidFill>
                    </a:rPr>
                    <a:t> 6%</a:t>
                  </a:r>
                </a:p>
                <a:p>
                  <a:pPr algn="ctr"/>
                  <a:r>
                    <a:rPr lang="en-US" sz="1200" b="1" dirty="0">
                      <a:solidFill>
                        <a:schemeClr val="bg1"/>
                      </a:solidFill>
                    </a:rPr>
                    <a:t>ESP</a:t>
                  </a:r>
                  <a:r>
                    <a:rPr lang="en-US" sz="1200" b="1" dirty="0">
                      <a:solidFill>
                        <a:schemeClr val="bg1"/>
                      </a:solidFill>
                      <a:ea typeface="Cambria Math" panose="02040503050406030204" pitchFamily="18" charset="0"/>
                    </a:rPr>
                    <a:t> </a:t>
                  </a:r>
                  <a14:m>
                    <m:oMath xmlns:m="http://schemas.openxmlformats.org/officeDocument/2006/math">
                      <m:r>
                        <a:rPr lang="en-US" sz="1200" b="1" i="1" smtClean="0">
                          <a:solidFill>
                            <a:schemeClr val="bg1"/>
                          </a:solidFill>
                          <a:latin typeface="Cambria Math" panose="02040503050406030204" pitchFamily="18" charset="0"/>
                          <a:ea typeface="Cambria Math" panose="02040503050406030204" pitchFamily="18" charset="0"/>
                        </a:rPr>
                        <m:t>~</m:t>
                      </m:r>
                    </m:oMath>
                  </a14:m>
                  <a:r>
                    <a:rPr lang="en-US" sz="1200" b="1" dirty="0">
                      <a:solidFill>
                        <a:schemeClr val="bg1"/>
                      </a:solidFill>
                    </a:rPr>
                    <a:t> 85%</a:t>
                  </a:r>
                </a:p>
              </p:txBody>
            </p:sp>
          </mc:Choice>
          <mc:Fallback xmlns="">
            <p:sp>
              <p:nvSpPr>
                <p:cNvPr id="80" name="Rectangle 79">
                  <a:extLst>
                    <a:ext uri="{FF2B5EF4-FFF2-40B4-BE49-F238E27FC236}">
                      <a16:creationId xmlns:a16="http://schemas.microsoft.com/office/drawing/2014/main" id="{97ACF373-7E3A-40B1-835F-D2C28498AB0E}"/>
                    </a:ext>
                  </a:extLst>
                </p:cNvPr>
                <p:cNvSpPr>
                  <a:spLocks noRot="1" noChangeAspect="1" noMove="1" noResize="1" noEditPoints="1" noAdjustHandles="1" noChangeArrowheads="1" noChangeShapeType="1" noTextEdit="1"/>
                </p:cNvSpPr>
                <p:nvPr/>
              </p:nvSpPr>
              <p:spPr>
                <a:xfrm>
                  <a:off x="6574058" y="2248154"/>
                  <a:ext cx="1311175" cy="461665"/>
                </a:xfrm>
                <a:prstGeom prst="rect">
                  <a:avLst/>
                </a:prstGeom>
                <a:blipFill>
                  <a:blip r:embed="rId6"/>
                  <a:stretch>
                    <a:fillRect t="-2632" b="-7895"/>
                  </a:stretch>
                </a:blipFill>
              </p:spPr>
              <p:txBody>
                <a:bodyPr/>
                <a:lstStyle/>
                <a:p>
                  <a:r>
                    <a:rPr lang="en-US">
                      <a:noFill/>
                    </a:rPr>
                    <a:t> </a:t>
                  </a:r>
                </a:p>
              </p:txBody>
            </p:sp>
          </mc:Fallback>
        </mc:AlternateContent>
      </p:grpSp>
      <p:sp>
        <p:nvSpPr>
          <p:cNvPr id="106" name="TextBox 128">
            <a:extLst>
              <a:ext uri="{FF2B5EF4-FFF2-40B4-BE49-F238E27FC236}">
                <a16:creationId xmlns:a16="http://schemas.microsoft.com/office/drawing/2014/main" id="{39419421-EDD8-4EFD-AA6D-456C7A944D99}"/>
              </a:ext>
            </a:extLst>
          </p:cNvPr>
          <p:cNvSpPr txBox="1"/>
          <p:nvPr/>
        </p:nvSpPr>
        <p:spPr>
          <a:xfrm>
            <a:off x="4942835" y="6015669"/>
            <a:ext cx="2611612" cy="21544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dirty="0"/>
              <a:t>T. Maruyama </a:t>
            </a:r>
            <a:r>
              <a:rPr lang="en-US" sz="800" i="1" dirty="0"/>
              <a:t>et al.</a:t>
            </a:r>
            <a:r>
              <a:rPr lang="en-US" sz="800" dirty="0"/>
              <a:t>, </a:t>
            </a:r>
            <a:r>
              <a:rPr lang="en-US" sz="800" i="1" dirty="0"/>
              <a:t>Phys. Rev. B, </a:t>
            </a:r>
            <a:r>
              <a:rPr lang="en-US" sz="800" b="1" i="1" dirty="0"/>
              <a:t>46</a:t>
            </a:r>
            <a:r>
              <a:rPr lang="en-US" sz="800" i="1" dirty="0"/>
              <a:t> </a:t>
            </a:r>
            <a:r>
              <a:rPr lang="en-US" sz="800" dirty="0"/>
              <a:t>, 4261 (1992)</a:t>
            </a:r>
          </a:p>
        </p:txBody>
      </p:sp>
      <p:sp>
        <p:nvSpPr>
          <p:cNvPr id="107" name="Rectangle 106">
            <a:extLst>
              <a:ext uri="{FF2B5EF4-FFF2-40B4-BE49-F238E27FC236}">
                <a16:creationId xmlns:a16="http://schemas.microsoft.com/office/drawing/2014/main" id="{E2F14682-51AC-49B0-A48B-75C548910528}"/>
              </a:ext>
            </a:extLst>
          </p:cNvPr>
          <p:cNvSpPr/>
          <p:nvPr/>
        </p:nvSpPr>
        <p:spPr>
          <a:xfrm>
            <a:off x="8800111" y="5979862"/>
            <a:ext cx="2473754" cy="215444"/>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800" dirty="0"/>
              <a:t>W. Liu </a:t>
            </a:r>
            <a:r>
              <a:rPr lang="fr-FR" sz="800" i="1" dirty="0"/>
              <a:t>et al., </a:t>
            </a:r>
            <a:r>
              <a:rPr lang="fr-FR" sz="800" i="1" dirty="0" err="1"/>
              <a:t>Appl</a:t>
            </a:r>
            <a:r>
              <a:rPr lang="fr-FR" sz="800" i="1" dirty="0"/>
              <a:t>. Phys. </a:t>
            </a:r>
            <a:r>
              <a:rPr lang="fr-FR" sz="800" i="1" dirty="0" err="1"/>
              <a:t>Lett</a:t>
            </a:r>
            <a:r>
              <a:rPr lang="fr-FR" sz="800" i="1" dirty="0"/>
              <a:t>. </a:t>
            </a:r>
            <a:r>
              <a:rPr lang="fr-FR" sz="800" b="1" dirty="0"/>
              <a:t>109</a:t>
            </a:r>
            <a:r>
              <a:rPr lang="fr-FR" sz="800" dirty="0"/>
              <a:t>, 252104 (2016)</a:t>
            </a:r>
            <a:endParaRPr lang="en-US" sz="800" dirty="0"/>
          </a:p>
        </p:txBody>
      </p:sp>
      <p:sp>
        <p:nvSpPr>
          <p:cNvPr id="108" name="TextBox 127">
            <a:extLst>
              <a:ext uri="{FF2B5EF4-FFF2-40B4-BE49-F238E27FC236}">
                <a16:creationId xmlns:a16="http://schemas.microsoft.com/office/drawing/2014/main" id="{6E594CB1-A594-47FD-B28C-6E4B182E1754}"/>
              </a:ext>
            </a:extLst>
          </p:cNvPr>
          <p:cNvSpPr txBox="1"/>
          <p:nvPr/>
        </p:nvSpPr>
        <p:spPr>
          <a:xfrm>
            <a:off x="1391620" y="5978798"/>
            <a:ext cx="2274982" cy="21544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dirty="0"/>
              <a:t>D.T. Pierce </a:t>
            </a:r>
            <a:r>
              <a:rPr lang="en-US" sz="800" i="1" dirty="0"/>
              <a:t>et al.</a:t>
            </a:r>
            <a:r>
              <a:rPr lang="en-US" sz="800" dirty="0"/>
              <a:t>, </a:t>
            </a:r>
            <a:r>
              <a:rPr lang="en-US" sz="800" i="1" dirty="0"/>
              <a:t>Phys. Lett. </a:t>
            </a:r>
            <a:r>
              <a:rPr lang="en-US" sz="800" b="1" dirty="0"/>
              <a:t>51A</a:t>
            </a:r>
            <a:r>
              <a:rPr lang="en-US" sz="800" dirty="0"/>
              <a:t>, 465 (1975)</a:t>
            </a:r>
          </a:p>
        </p:txBody>
      </p:sp>
      <p:cxnSp>
        <p:nvCxnSpPr>
          <p:cNvPr id="110" name="Straight Arrow Connector 109">
            <a:extLst>
              <a:ext uri="{FF2B5EF4-FFF2-40B4-BE49-F238E27FC236}">
                <a16:creationId xmlns:a16="http://schemas.microsoft.com/office/drawing/2014/main" id="{6CE4BF4D-CB45-4908-950B-A78EE1963FE8}"/>
              </a:ext>
            </a:extLst>
          </p:cNvPr>
          <p:cNvCxnSpPr/>
          <p:nvPr/>
        </p:nvCxnSpPr>
        <p:spPr>
          <a:xfrm>
            <a:off x="3521423" y="4781181"/>
            <a:ext cx="155759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C94DB07D-296D-41FF-A498-26E2388FA03D}"/>
              </a:ext>
            </a:extLst>
          </p:cNvPr>
          <p:cNvCxnSpPr/>
          <p:nvPr/>
        </p:nvCxnSpPr>
        <p:spPr>
          <a:xfrm>
            <a:off x="7306833" y="4835646"/>
            <a:ext cx="155759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5491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AB6DF-0BFD-49A7-BC1B-382CA6A8D463}"/>
              </a:ext>
            </a:extLst>
          </p:cNvPr>
          <p:cNvSpPr>
            <a:spLocks noGrp="1"/>
          </p:cNvSpPr>
          <p:nvPr>
            <p:ph type="title"/>
          </p:nvPr>
        </p:nvSpPr>
        <p:spPr/>
        <p:txBody>
          <a:bodyPr>
            <a:normAutofit/>
          </a:bodyPr>
          <a:lstStyle/>
          <a:p>
            <a:r>
              <a:rPr lang="en-US" dirty="0"/>
              <a:t>The problem: Creating more efficient photocathodes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1653211-2213-400B-90F5-B18689C9442F}"/>
                  </a:ext>
                </a:extLst>
              </p:cNvPr>
              <p:cNvSpPr>
                <a:spLocks noGrp="1"/>
              </p:cNvSpPr>
              <p:nvPr>
                <p:ph idx="1"/>
              </p:nvPr>
            </p:nvSpPr>
            <p:spPr>
              <a:xfrm>
                <a:off x="571500" y="2065867"/>
                <a:ext cx="5321301" cy="3966943"/>
              </a:xfrm>
            </p:spPr>
            <p:txBody>
              <a:bodyPr vert="horz" lIns="91440" tIns="45720" rIns="91440" bIns="45720" rtlCol="0" anchor="t">
                <a:normAutofit/>
              </a:bodyPr>
              <a:lstStyle/>
              <a:p>
                <a:pPr marL="457200" indent="-457200">
                  <a:buFont typeface="Arial" panose="020B0604020202020204" pitchFamily="34" charset="0"/>
                  <a:buChar char="•"/>
                </a:pPr>
                <a:r>
                  <a:rPr lang="en-US" sz="2000" dirty="0"/>
                  <a:t>Trade-off of parameters </a:t>
                </a:r>
              </a:p>
              <a:p>
                <a:pPr marL="914400" lvl="1" indent="-457200"/>
                <a:r>
                  <a:rPr lang="en-US" sz="1800" dirty="0"/>
                  <a:t>Protective coating to extend lifetime; reduces initial </a:t>
                </a:r>
                <a14:m>
                  <m:oMath xmlns:m="http://schemas.openxmlformats.org/officeDocument/2006/math">
                    <m:r>
                      <a:rPr lang="en-US" sz="1800" b="0" i="1" smtClean="0">
                        <a:latin typeface="Cambria Math" panose="02040503050406030204" pitchFamily="18" charset="0"/>
                      </a:rPr>
                      <m:t>𝑄𝐸</m:t>
                    </m:r>
                  </m:oMath>
                </a14:m>
                <a:r>
                  <a:rPr lang="en-US" sz="1800" dirty="0"/>
                  <a:t> and </a:t>
                </a:r>
                <a14:m>
                  <m:oMath xmlns:m="http://schemas.openxmlformats.org/officeDocument/2006/math">
                    <m:r>
                      <a:rPr lang="en-US" sz="1800" b="0" i="1" smtClean="0">
                        <a:latin typeface="Cambria Math" panose="02040503050406030204" pitchFamily="18" charset="0"/>
                      </a:rPr>
                      <m:t>𝐸𝑆𝑃</m:t>
                    </m:r>
                  </m:oMath>
                </a14:m>
                <a:endParaRPr lang="en-US" sz="1800" dirty="0"/>
              </a:p>
              <a:p>
                <a:pPr marL="914400" lvl="1" indent="-457200"/>
                <a:r>
                  <a:rPr lang="en-US" sz="1800" dirty="0"/>
                  <a:t>Increasing photon energy for higher </a:t>
                </a:r>
                <a14:m>
                  <m:oMath xmlns:m="http://schemas.openxmlformats.org/officeDocument/2006/math">
                    <m:r>
                      <a:rPr lang="en-US" sz="1800" b="0" i="1" smtClean="0">
                        <a:latin typeface="Cambria Math" panose="02040503050406030204" pitchFamily="18" charset="0"/>
                      </a:rPr>
                      <m:t>𝑄𝐸</m:t>
                    </m:r>
                  </m:oMath>
                </a14:m>
                <a:r>
                  <a:rPr lang="en-US" sz="1800" dirty="0"/>
                  <a:t>; reduces </a:t>
                </a:r>
                <a14:m>
                  <m:oMath xmlns:m="http://schemas.openxmlformats.org/officeDocument/2006/math">
                    <m:r>
                      <a:rPr lang="en-US" sz="1800" b="0" i="1" smtClean="0">
                        <a:latin typeface="Cambria Math" panose="02040503050406030204" pitchFamily="18" charset="0"/>
                      </a:rPr>
                      <m:t>𝐸𝑆𝑃</m:t>
                    </m:r>
                  </m:oMath>
                </a14:m>
                <a:endParaRPr lang="en-US" sz="1800" dirty="0"/>
              </a:p>
              <a:p>
                <a:pPr marL="457200" indent="-457200">
                  <a:buFont typeface="Arial" panose="020B0604020202020204" pitchFamily="34" charset="0"/>
                  <a:buChar char="•"/>
                </a:pPr>
                <a:r>
                  <a:rPr lang="en-US" sz="2000" dirty="0"/>
                  <a:t>Low rate of success for SL and DBR structures (~20%).</a:t>
                </a:r>
              </a:p>
              <a:p>
                <a:pPr marL="457200" indent="-457200">
                  <a:buFont typeface="Arial" panose="020B0604020202020204" pitchFamily="34" charset="0"/>
                  <a:buChar char="•"/>
                </a:pPr>
                <a:r>
                  <a:rPr lang="en-US" sz="2000" dirty="0"/>
                  <a:t>Looking for alternatives</a:t>
                </a:r>
              </a:p>
              <a:p>
                <a:pPr marL="914400" lvl="1" indent="-457200"/>
                <a:r>
                  <a:rPr lang="en-US" sz="1800" dirty="0"/>
                  <a:t>Cryogenic temperature</a:t>
                </a:r>
              </a:p>
              <a:p>
                <a:pPr marL="914400" lvl="1" indent="-457200"/>
                <a:r>
                  <a:rPr lang="en-US" sz="1800" dirty="0"/>
                  <a:t>Explore different atomic structures</a:t>
                </a:r>
              </a:p>
              <a:p>
                <a:pPr marL="914400" lvl="1" indent="-457200"/>
                <a:r>
                  <a:rPr lang="en-US" sz="1800" dirty="0"/>
                  <a:t>Other materials with similar properties</a:t>
                </a:r>
              </a:p>
            </p:txBody>
          </p:sp>
        </mc:Choice>
        <mc:Fallback xmlns="">
          <p:sp>
            <p:nvSpPr>
              <p:cNvPr id="3" name="Content Placeholder 2">
                <a:extLst>
                  <a:ext uri="{FF2B5EF4-FFF2-40B4-BE49-F238E27FC236}">
                    <a16:creationId xmlns:a16="http://schemas.microsoft.com/office/drawing/2014/main" id="{11653211-2213-400B-90F5-B18689C9442F}"/>
                  </a:ext>
                </a:extLst>
              </p:cNvPr>
              <p:cNvSpPr>
                <a:spLocks noGrp="1" noRot="1" noChangeAspect="1" noMove="1" noResize="1" noEditPoints="1" noAdjustHandles="1" noChangeArrowheads="1" noChangeShapeType="1" noTextEdit="1"/>
              </p:cNvSpPr>
              <p:nvPr>
                <p:ph idx="1"/>
              </p:nvPr>
            </p:nvSpPr>
            <p:spPr>
              <a:xfrm>
                <a:off x="571500" y="2065867"/>
                <a:ext cx="5321301" cy="3966943"/>
              </a:xfrm>
              <a:blipFill>
                <a:blip r:embed="rId3"/>
                <a:stretch>
                  <a:fillRect l="-1031" t="-1536"/>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66FC1DD4-0B60-48B6-AF87-28085F828DED}"/>
              </a:ext>
            </a:extLst>
          </p:cNvPr>
          <p:cNvPicPr>
            <a:picLocks noChangeAspect="1"/>
          </p:cNvPicPr>
          <p:nvPr/>
        </p:nvPicPr>
        <p:blipFill>
          <a:blip r:embed="rId4"/>
          <a:stretch>
            <a:fillRect/>
          </a:stretch>
        </p:blipFill>
        <p:spPr>
          <a:xfrm>
            <a:off x="6096000" y="1556724"/>
            <a:ext cx="2630465" cy="2198832"/>
          </a:xfrm>
          <a:prstGeom prst="rect">
            <a:avLst/>
          </a:prstGeom>
        </p:spPr>
      </p:pic>
      <p:pic>
        <p:nvPicPr>
          <p:cNvPr id="5" name="Picture 4">
            <a:extLst>
              <a:ext uri="{FF2B5EF4-FFF2-40B4-BE49-F238E27FC236}">
                <a16:creationId xmlns:a16="http://schemas.microsoft.com/office/drawing/2014/main" id="{2631F602-4B4E-4E04-B056-3C30F1056B2E}"/>
              </a:ext>
            </a:extLst>
          </p:cNvPr>
          <p:cNvPicPr>
            <a:picLocks noChangeAspect="1"/>
          </p:cNvPicPr>
          <p:nvPr/>
        </p:nvPicPr>
        <p:blipFill>
          <a:blip r:embed="rId5"/>
          <a:stretch>
            <a:fillRect/>
          </a:stretch>
        </p:blipFill>
        <p:spPr>
          <a:xfrm>
            <a:off x="6051146" y="3857950"/>
            <a:ext cx="2724561" cy="2174860"/>
          </a:xfrm>
          <a:prstGeom prst="rect">
            <a:avLst/>
          </a:prstGeom>
        </p:spPr>
      </p:pic>
      <p:pic>
        <p:nvPicPr>
          <p:cNvPr id="7" name="Picture 6">
            <a:extLst>
              <a:ext uri="{FF2B5EF4-FFF2-40B4-BE49-F238E27FC236}">
                <a16:creationId xmlns:a16="http://schemas.microsoft.com/office/drawing/2014/main" id="{76217C5D-D612-41FA-B6B8-5EF9D7FA69F6}"/>
              </a:ext>
            </a:extLst>
          </p:cNvPr>
          <p:cNvPicPr>
            <a:picLocks noChangeAspect="1"/>
          </p:cNvPicPr>
          <p:nvPr/>
        </p:nvPicPr>
        <p:blipFill>
          <a:blip r:embed="rId6"/>
          <a:stretch>
            <a:fillRect/>
          </a:stretch>
        </p:blipFill>
        <p:spPr>
          <a:xfrm>
            <a:off x="9017886" y="2330128"/>
            <a:ext cx="2602614" cy="3055644"/>
          </a:xfrm>
          <a:prstGeom prst="rect">
            <a:avLst/>
          </a:prstGeom>
        </p:spPr>
      </p:pic>
    </p:spTree>
    <p:extLst>
      <p:ext uri="{BB962C8B-B14F-4D97-AF65-F5344CB8AC3E}">
        <p14:creationId xmlns:p14="http://schemas.microsoft.com/office/powerpoint/2010/main" val="966898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DC33B-4311-7A48-8E90-7A9B21CB986C}"/>
              </a:ext>
            </a:extLst>
          </p:cNvPr>
          <p:cNvSpPr>
            <a:spLocks noGrp="1"/>
          </p:cNvSpPr>
          <p:nvPr>
            <p:ph type="title"/>
          </p:nvPr>
        </p:nvSpPr>
        <p:spPr>
          <a:xfrm>
            <a:off x="571500" y="365125"/>
            <a:ext cx="11049000" cy="1325563"/>
          </a:xfrm>
        </p:spPr>
        <p:txBody>
          <a:bodyPr anchor="ctr">
            <a:normAutofit/>
          </a:bodyPr>
          <a:lstStyle/>
          <a:p>
            <a:r>
              <a:rPr lang="en-US" dirty="0"/>
              <a:t>Research method: Numerical simulations</a:t>
            </a:r>
          </a:p>
        </p:txBody>
      </p:sp>
      <p:sp>
        <p:nvSpPr>
          <p:cNvPr id="3" name="Content Placeholder 2">
            <a:extLst>
              <a:ext uri="{FF2B5EF4-FFF2-40B4-BE49-F238E27FC236}">
                <a16:creationId xmlns:a16="http://schemas.microsoft.com/office/drawing/2014/main" id="{A04498E7-EEAD-2449-BF97-32C56AD85E56}"/>
              </a:ext>
            </a:extLst>
          </p:cNvPr>
          <p:cNvSpPr>
            <a:spLocks noGrp="1"/>
          </p:cNvSpPr>
          <p:nvPr>
            <p:ph sz="half" idx="1"/>
          </p:nvPr>
        </p:nvSpPr>
        <p:spPr>
          <a:xfrm>
            <a:off x="571500" y="1825625"/>
            <a:ext cx="5181600" cy="4351338"/>
          </a:xfrm>
        </p:spPr>
        <p:txBody>
          <a:bodyPr vert="horz" lIns="91440" tIns="45720" rIns="91440" bIns="45720" rtlCol="0">
            <a:normAutofit/>
          </a:bodyPr>
          <a:lstStyle/>
          <a:p>
            <a:pPr marL="457200" indent="-457200"/>
            <a:r>
              <a:rPr lang="en-US" sz="2200" dirty="0"/>
              <a:t>Experimental results can be predicted for different conditions and structures. </a:t>
            </a:r>
          </a:p>
          <a:p>
            <a:pPr marL="457200" indent="-457200">
              <a:buFont typeface="Arial" panose="020B0604020202020204" pitchFamily="34" charset="0"/>
              <a:buChar char="•"/>
            </a:pPr>
            <a:r>
              <a:rPr lang="en-US" sz="2200" dirty="0"/>
              <a:t>Inexpensive and considerable fast</a:t>
            </a:r>
          </a:p>
          <a:p>
            <a:pPr marL="457200" indent="-457200">
              <a:buFont typeface="Arial" panose="020B0604020202020204" pitchFamily="34" charset="0"/>
              <a:buChar char="•"/>
            </a:pPr>
            <a:r>
              <a:rPr lang="en-US" sz="2200" dirty="0"/>
              <a:t>Implementation of three step model in a Monte Carlo simulation to reproduce the electron’s transport</a:t>
            </a:r>
          </a:p>
          <a:p>
            <a:pPr marL="457200" indent="-457200">
              <a:buFont typeface="Arial" panose="020B0604020202020204" pitchFamily="34" charset="0"/>
              <a:buChar char="•"/>
            </a:pPr>
            <a:r>
              <a:rPr lang="en-US" sz="2200" dirty="0"/>
              <a:t>DFT model for varying band structure parameters and numerical approach for other parameters</a:t>
            </a:r>
          </a:p>
        </p:txBody>
      </p:sp>
      <p:sp>
        <p:nvSpPr>
          <p:cNvPr id="71" name="Slide Number Placeholder 4">
            <a:extLst>
              <a:ext uri="{FF2B5EF4-FFF2-40B4-BE49-F238E27FC236}">
                <a16:creationId xmlns:a16="http://schemas.microsoft.com/office/drawing/2014/main" id="{C944D771-545A-4207-8199-221E3F58E4D3}"/>
              </a:ext>
            </a:extLst>
          </p:cNvPr>
          <p:cNvSpPr>
            <a:spLocks noGrp="1"/>
          </p:cNvSpPr>
          <p:nvPr>
            <p:ph type="sldNum" sz="quarter" idx="4"/>
          </p:nvPr>
        </p:nvSpPr>
        <p:spPr>
          <a:xfrm>
            <a:off x="11188014" y="6316595"/>
            <a:ext cx="432486" cy="365125"/>
          </a:xfrm>
        </p:spPr>
        <p:txBody>
          <a:bodyPr anchor="ctr">
            <a:normAutofit/>
          </a:bodyPr>
          <a:lstStyle/>
          <a:p>
            <a:pPr>
              <a:spcAft>
                <a:spcPts val="600"/>
              </a:spcAft>
            </a:pPr>
            <a:fld id="{933A556B-7C63-244D-9B7C-B0EA8042B330}" type="slidenum">
              <a:rPr lang="en-US" smtClean="0"/>
              <a:pPr>
                <a:spcAft>
                  <a:spcPts val="600"/>
                </a:spcAft>
              </a:pPr>
              <a:t>5</a:t>
            </a:fld>
            <a:endParaRPr lang="en-US"/>
          </a:p>
        </p:txBody>
      </p:sp>
      <p:sp>
        <p:nvSpPr>
          <p:cNvPr id="8" name="TextBox 7">
            <a:extLst>
              <a:ext uri="{FF2B5EF4-FFF2-40B4-BE49-F238E27FC236}">
                <a16:creationId xmlns:a16="http://schemas.microsoft.com/office/drawing/2014/main" id="{83361F56-EBCF-4C40-B06C-F7D08D84AA1E}"/>
              </a:ext>
            </a:extLst>
          </p:cNvPr>
          <p:cNvSpPr txBox="1"/>
          <p:nvPr/>
        </p:nvSpPr>
        <p:spPr>
          <a:xfrm>
            <a:off x="7976681" y="3429000"/>
            <a:ext cx="3949429" cy="369332"/>
          </a:xfrm>
          <a:prstGeom prst="rect">
            <a:avLst/>
          </a:prstGeom>
          <a:noFill/>
        </p:spPr>
        <p:txBody>
          <a:bodyPr wrap="square" rtlCol="0">
            <a:spAutoFit/>
          </a:bodyPr>
          <a:lstStyle/>
          <a:p>
            <a:r>
              <a:rPr lang="en-US" dirty="0"/>
              <a:t>Picture yet to be made</a:t>
            </a:r>
          </a:p>
        </p:txBody>
      </p:sp>
      <p:pic>
        <p:nvPicPr>
          <p:cNvPr id="4" name="Picture 3">
            <a:extLst>
              <a:ext uri="{FF2B5EF4-FFF2-40B4-BE49-F238E27FC236}">
                <a16:creationId xmlns:a16="http://schemas.microsoft.com/office/drawing/2014/main" id="{847663B1-59FE-4ABC-8C88-72E451056A28}"/>
              </a:ext>
            </a:extLst>
          </p:cNvPr>
          <p:cNvPicPr>
            <a:picLocks noChangeAspect="1"/>
          </p:cNvPicPr>
          <p:nvPr/>
        </p:nvPicPr>
        <p:blipFill>
          <a:blip r:embed="rId3"/>
          <a:stretch>
            <a:fillRect/>
          </a:stretch>
        </p:blipFill>
        <p:spPr>
          <a:xfrm>
            <a:off x="7519760" y="1160687"/>
            <a:ext cx="3165174" cy="5275290"/>
          </a:xfrm>
          <a:prstGeom prst="rect">
            <a:avLst/>
          </a:prstGeom>
        </p:spPr>
      </p:pic>
    </p:spTree>
    <p:extLst>
      <p:ext uri="{BB962C8B-B14F-4D97-AF65-F5344CB8AC3E}">
        <p14:creationId xmlns:p14="http://schemas.microsoft.com/office/powerpoint/2010/main" val="4140641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AB6DF-0BFD-49A7-BC1B-382CA6A8D463}"/>
              </a:ext>
            </a:extLst>
          </p:cNvPr>
          <p:cNvSpPr>
            <a:spLocks noGrp="1"/>
          </p:cNvSpPr>
          <p:nvPr>
            <p:ph type="title"/>
          </p:nvPr>
        </p:nvSpPr>
        <p:spPr/>
        <p:txBody>
          <a:bodyPr/>
          <a:lstStyle/>
          <a:p>
            <a:r>
              <a:rPr lang="en-US" dirty="0"/>
              <a:t>Research method: Expanding capabilities of existing simulation code</a:t>
            </a:r>
          </a:p>
        </p:txBody>
      </p:sp>
      <p:sp>
        <p:nvSpPr>
          <p:cNvPr id="3" name="Content Placeholder 2">
            <a:extLst>
              <a:ext uri="{FF2B5EF4-FFF2-40B4-BE49-F238E27FC236}">
                <a16:creationId xmlns:a16="http://schemas.microsoft.com/office/drawing/2014/main" id="{11653211-2213-400B-90F5-B18689C9442F}"/>
              </a:ext>
            </a:extLst>
          </p:cNvPr>
          <p:cNvSpPr>
            <a:spLocks noGrp="1"/>
          </p:cNvSpPr>
          <p:nvPr>
            <p:ph idx="1"/>
          </p:nvPr>
        </p:nvSpPr>
        <p:spPr>
          <a:xfrm>
            <a:off x="571500" y="1825625"/>
            <a:ext cx="7844367" cy="4207185"/>
          </a:xfrm>
        </p:spPr>
        <p:txBody>
          <a:bodyPr vert="horz" lIns="91440" tIns="45720" rIns="91440" bIns="45720" rtlCol="0" anchor="t">
            <a:normAutofit fontScale="92500" lnSpcReduction="10000"/>
          </a:bodyPr>
          <a:lstStyle/>
          <a:p>
            <a:pPr marL="457200" indent="-457200">
              <a:buFont typeface="Arial" panose="020B0604020202020204" pitchFamily="34" charset="0"/>
              <a:buChar char="•"/>
            </a:pPr>
            <a:r>
              <a:rPr lang="en-US" dirty="0"/>
              <a:t>First aim is to include temperature dependence</a:t>
            </a:r>
          </a:p>
          <a:p>
            <a:pPr marL="914400" lvl="1" indent="-457200"/>
            <a:r>
              <a:rPr lang="en-US" dirty="0"/>
              <a:t>Cryogenic conditions improve ESP </a:t>
            </a:r>
          </a:p>
          <a:p>
            <a:pPr marL="914400" lvl="1" indent="-457200"/>
            <a:r>
              <a:rPr lang="en-US" dirty="0"/>
              <a:t>We expect to modify excitation and transport parameters</a:t>
            </a:r>
          </a:p>
          <a:p>
            <a:pPr marL="914400" lvl="1" indent="-457200"/>
            <a:r>
              <a:rPr lang="en-US" dirty="0"/>
              <a:t>Include generalized procedures as to reduce the amount of numerical input parameters needed</a:t>
            </a:r>
          </a:p>
          <a:p>
            <a:pPr marL="457200" indent="-457200">
              <a:buFont typeface="Arial" panose="020B0604020202020204" pitchFamily="34" charset="0"/>
              <a:buChar char="•"/>
            </a:pPr>
            <a:r>
              <a:rPr lang="en-US" dirty="0"/>
              <a:t>Validate simulation results with experimental datasets</a:t>
            </a:r>
          </a:p>
          <a:p>
            <a:pPr marL="457200" indent="-457200">
              <a:buFont typeface="Arial" panose="020B0604020202020204" pitchFamily="34" charset="0"/>
              <a:buChar char="•"/>
            </a:pPr>
            <a:r>
              <a:rPr lang="en-US" dirty="0"/>
              <a:t>Further development of the project</a:t>
            </a:r>
          </a:p>
          <a:p>
            <a:pPr marL="914400" lvl="1" indent="-457200"/>
            <a:r>
              <a:rPr lang="en-US" dirty="0"/>
              <a:t>Expanding the project to support strained structure and SL </a:t>
            </a:r>
          </a:p>
          <a:p>
            <a:pPr marL="914400" lvl="1" indent="-457200"/>
            <a:r>
              <a:rPr lang="en-US" dirty="0"/>
              <a:t>Generalize for different materials</a:t>
            </a:r>
          </a:p>
        </p:txBody>
      </p:sp>
      <p:pic>
        <p:nvPicPr>
          <p:cNvPr id="6" name="Picture 5" descr="Chart, line chart&#10;&#10;Description automatically generated">
            <a:extLst>
              <a:ext uri="{FF2B5EF4-FFF2-40B4-BE49-F238E27FC236}">
                <a16:creationId xmlns:a16="http://schemas.microsoft.com/office/drawing/2014/main" id="{2D03FF36-2A23-401A-AB9E-FC74DFD9E63D}"/>
              </a:ext>
            </a:extLst>
          </p:cNvPr>
          <p:cNvPicPr>
            <a:picLocks noChangeAspect="1"/>
          </p:cNvPicPr>
          <p:nvPr/>
        </p:nvPicPr>
        <p:blipFill>
          <a:blip r:embed="rId3"/>
          <a:stretch>
            <a:fillRect/>
          </a:stretch>
        </p:blipFill>
        <p:spPr>
          <a:xfrm>
            <a:off x="8263467" y="1690688"/>
            <a:ext cx="3708400" cy="2781300"/>
          </a:xfrm>
          <a:prstGeom prst="rect">
            <a:avLst/>
          </a:prstGeom>
        </p:spPr>
      </p:pic>
    </p:spTree>
    <p:extLst>
      <p:ext uri="{BB962C8B-B14F-4D97-AF65-F5344CB8AC3E}">
        <p14:creationId xmlns:p14="http://schemas.microsoft.com/office/powerpoint/2010/main" val="1571037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B83EE31A-CAEE-436B-913E-7276277E2877}"/>
              </a:ext>
            </a:extLst>
          </p:cNvPr>
          <p:cNvSpPr>
            <a:spLocks noGrp="1"/>
          </p:cNvSpPr>
          <p:nvPr>
            <p:ph type="sldNum" sz="quarter" idx="4"/>
          </p:nvPr>
        </p:nvSpPr>
        <p:spPr>
          <a:xfrm>
            <a:off x="11188014" y="6316595"/>
            <a:ext cx="432486" cy="365125"/>
          </a:xfrm>
        </p:spPr>
        <p:txBody>
          <a:bodyPr/>
          <a:lstStyle/>
          <a:p>
            <a:pPr>
              <a:spcAft>
                <a:spcPts val="600"/>
              </a:spcAft>
            </a:pPr>
            <a:fld id="{933A556B-7C63-244D-9B7C-B0EA8042B330}" type="slidenum">
              <a:rPr lang="en-US" smtClean="0"/>
              <a:pPr>
                <a:spcAft>
                  <a:spcPts val="600"/>
                </a:spcAft>
              </a:pPr>
              <a:t>7</a:t>
            </a:fld>
            <a:endParaRPr lang="en-US"/>
          </a:p>
        </p:txBody>
      </p:sp>
      <p:sp>
        <p:nvSpPr>
          <p:cNvPr id="2" name="Title 1">
            <a:extLst>
              <a:ext uri="{FF2B5EF4-FFF2-40B4-BE49-F238E27FC236}">
                <a16:creationId xmlns:a16="http://schemas.microsoft.com/office/drawing/2014/main" id="{0FAF3D95-A270-4D74-82A7-6A8B342676CF}"/>
              </a:ext>
            </a:extLst>
          </p:cNvPr>
          <p:cNvSpPr>
            <a:spLocks noGrp="1"/>
          </p:cNvSpPr>
          <p:nvPr>
            <p:ph type="ctrTitle"/>
          </p:nvPr>
        </p:nvSpPr>
        <p:spPr>
          <a:xfrm>
            <a:off x="813175" y="2541806"/>
            <a:ext cx="10334625" cy="1947460"/>
          </a:xfrm>
        </p:spPr>
        <p:txBody>
          <a:bodyPr anchor="t">
            <a:normAutofit/>
          </a:bodyPr>
          <a:lstStyle/>
          <a:p>
            <a:r>
              <a:rPr lang="en-US" dirty="0"/>
              <a:t>Acknowledgements</a:t>
            </a:r>
          </a:p>
        </p:txBody>
      </p:sp>
      <p:sp>
        <p:nvSpPr>
          <p:cNvPr id="3" name="Content Placeholder 2">
            <a:extLst>
              <a:ext uri="{FF2B5EF4-FFF2-40B4-BE49-F238E27FC236}">
                <a16:creationId xmlns:a16="http://schemas.microsoft.com/office/drawing/2014/main" id="{56516976-3823-49B4-8833-E091632E7D5E}"/>
              </a:ext>
            </a:extLst>
          </p:cNvPr>
          <p:cNvSpPr>
            <a:spLocks noGrp="1"/>
          </p:cNvSpPr>
          <p:nvPr>
            <p:ph type="body" sz="quarter" idx="10"/>
          </p:nvPr>
        </p:nvSpPr>
        <p:spPr>
          <a:xfrm>
            <a:off x="813175" y="4501444"/>
            <a:ext cx="10334625" cy="1259607"/>
          </a:xfrm>
        </p:spPr>
        <p:txBody>
          <a:bodyPr>
            <a:normAutofit/>
          </a:bodyPr>
          <a:lstStyle/>
          <a:p>
            <a:r>
              <a:rPr lang="en-US" sz="2000"/>
              <a:t>This project was supported in part by the Brookhaven National Laboratory (BNL), Instrumentation Division and the U.S. Department of Energy, Minority Serving Institutions under the Fellowship Program for Research Excellence in Nuclear Physics.</a:t>
            </a:r>
          </a:p>
        </p:txBody>
      </p:sp>
    </p:spTree>
    <p:extLst>
      <p:ext uri="{BB962C8B-B14F-4D97-AF65-F5344CB8AC3E}">
        <p14:creationId xmlns:p14="http://schemas.microsoft.com/office/powerpoint/2010/main" val="2848405245"/>
      </p:ext>
    </p:extLst>
  </p:cSld>
  <p:clrMapOvr>
    <a:masterClrMapping/>
  </p:clrMapOvr>
</p:sld>
</file>

<file path=ppt/theme/theme1.xml><?xml version="1.0" encoding="utf-8"?>
<a:theme xmlns:a="http://schemas.openxmlformats.org/drawingml/2006/main" name="BNL">
  <a:themeElements>
    <a:clrScheme name="BNL Color Palette">
      <a:dk1>
        <a:srgbClr val="000000"/>
      </a:dk1>
      <a:lt1>
        <a:srgbClr val="FFFFFF"/>
      </a:lt1>
      <a:dk2>
        <a:srgbClr val="000000"/>
      </a:dk2>
      <a:lt2>
        <a:srgbClr val="FFFFFF"/>
      </a:lt2>
      <a:accent1>
        <a:srgbClr val="105C78"/>
      </a:accent1>
      <a:accent2>
        <a:srgbClr val="00ADDC"/>
      </a:accent2>
      <a:accent3>
        <a:srgbClr val="B2D33B"/>
      </a:accent3>
      <a:accent4>
        <a:srgbClr val="F68B1F"/>
      </a:accent4>
      <a:accent5>
        <a:srgbClr val="B72467"/>
      </a:accent5>
      <a:accent6>
        <a:srgbClr val="FFCD34"/>
      </a:accent6>
      <a:hlink>
        <a:srgbClr val="4881C3"/>
      </a:hlink>
      <a:folHlink>
        <a:srgbClr val="51499E"/>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D49EAFA2-0EA2-4DD7-A586-2B699F7BBE55}" vid="{82F19E05-B58B-4B74-8C15-1AB41A94EB4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742BAED07C6464FBFB48AA92838431A" ma:contentTypeVersion="9" ma:contentTypeDescription="Create a new document." ma:contentTypeScope="" ma:versionID="a10e6d1293ed0603d71e52fa6786e63c">
  <xsd:schema xmlns:xsd="http://www.w3.org/2001/XMLSchema" xmlns:xs="http://www.w3.org/2001/XMLSchema" xmlns:p="http://schemas.microsoft.com/office/2006/metadata/properties" xmlns:ns2="a2b44d53-44a1-451f-b4b2-75f6a7f2d741" xmlns:ns3="3b342f9b-4b11-4dc9-a93b-a45714c57a6f" targetNamespace="http://schemas.microsoft.com/office/2006/metadata/properties" ma:root="true" ma:fieldsID="9bf0b72f9cf14201915a42cafa7003db" ns2:_="" ns3:_="">
    <xsd:import namespace="a2b44d53-44a1-451f-b4b2-75f6a7f2d741"/>
    <xsd:import namespace="3b342f9b-4b11-4dc9-a93b-a45714c57a6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b44d53-44a1-451f-b4b2-75f6a7f2d7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b342f9b-4b11-4dc9-a93b-a45714c57a6f"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A25384D-E1A3-4E3C-8871-D21219BACB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2b44d53-44a1-451f-b4b2-75f6a7f2d741"/>
    <ds:schemaRef ds:uri="3b342f9b-4b11-4dc9-a93b-a45714c57a6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2325CA8-5105-4298-8B75-8B20C6C3F75A}">
  <ds:schemaRefs>
    <ds:schemaRef ds:uri="http://schemas.microsoft.com/sharepoint/v3/contenttype/forms"/>
  </ds:schemaRefs>
</ds:datastoreItem>
</file>

<file path=customXml/itemProps3.xml><?xml version="1.0" encoding="utf-8"?>
<ds:datastoreItem xmlns:ds="http://schemas.openxmlformats.org/officeDocument/2006/customXml" ds:itemID="{D713D9CD-D637-4BBD-AE9F-B1742CEF8F33}">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1323</TotalTime>
  <Words>655</Words>
  <Application>Microsoft Office PowerPoint</Application>
  <PresentationFormat>Widescreen</PresentationFormat>
  <Paragraphs>89</Paragraphs>
  <Slides>7</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Cambria Math</vt:lpstr>
      <vt:lpstr>BNL</vt:lpstr>
      <vt:lpstr>Simulating spin polarized electron beam production</vt:lpstr>
      <vt:lpstr>Electron spin polarization applications</vt:lpstr>
      <vt:lpstr>Production of polarized electron beams</vt:lpstr>
      <vt:lpstr>The problem: Creating more efficient photocathodes </vt:lpstr>
      <vt:lpstr>Research method: Numerical simulations</vt:lpstr>
      <vt:lpstr>Research method: Expanding capabilities of existing simulation code</vt:lpstr>
      <vt:lpstr>Acknowledgements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Michael Stegman</dc:creator>
  <cp:keywords/>
  <dc:description/>
  <cp:lastModifiedBy>AMBAR C RODRIGUEZ ALICEA</cp:lastModifiedBy>
  <cp:revision>57</cp:revision>
  <dcterms:created xsi:type="dcterms:W3CDTF">2021-06-02T13:21:35Z</dcterms:created>
  <dcterms:modified xsi:type="dcterms:W3CDTF">2021-07-22T11:48:45Z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0x0101006742BAED07C6464FBFB48AA92838431A</vt:lpwstr>
  </property>
</Properties>
</file>