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D1BCF-BD6F-4B73-B446-BCE2D8A19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57369-8DF3-40B7-9B75-156631743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F39BB-E24A-40B2-940E-57DFA294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65822-2992-461A-9B8B-BCD5CB569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494A0-8C60-4073-BABD-501FEEEDF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1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0EF7D-8F77-4179-BEA3-A4B5DF1CB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CE750-36E3-4D90-B724-80D83669E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27F72-C01A-48DB-BB1D-65EF2BA13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5F0DF-15F6-4084-8D74-4946F664E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4D99D-B58C-4FF6-AA44-79FB575D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B8A3F4-E668-4C7A-B968-A950E03E9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6DFED2-5E10-4AB8-9D7F-B256F9C60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74549-F8BB-4DC6-A1CE-5717105C1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01138-31B8-4DB4-B8AB-588F59723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C26EF-2422-4BF0-9AB2-0C432E22B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6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E063D-3B29-46CD-995B-231E2BF97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094DB-9FFC-434A-B5FE-19DF344E5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31FA3-D5A8-42D6-B78E-6B0434C94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9F2F5-C32F-4940-90D2-D109192C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23E9B-0058-4941-A841-95F0CF5B6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5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20553-BF41-4547-9747-B992BED9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ADA98-69A5-45AD-B1AD-8CE1E9781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1F91C-2DA5-4B6C-B233-E15B1119A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3F8AF-327E-40E2-A78F-8CBB0232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5387B-267A-4847-A360-AB28EFF8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1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88342-9C6D-40A2-809E-D421BCC41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CAE5D-E85F-44BE-BED6-9F44FF41E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DB482-A9EE-43E8-B311-9F2178662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016156-60A3-4977-A518-FABCCBDD7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E7053-8F3C-42B8-9C6E-6E270CD6D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EB7651-9D83-40C8-8677-A703C21D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9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FD5E9-E976-438B-AE30-9FB7F4C76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B5638-B0EE-4D16-911F-4E2E44DCB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3DE4C-3DBD-454C-BF9E-D735D506E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B6B694-EB51-4415-AB2E-6906AC4094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D6476F-4C7B-4AD3-A2DE-1FA1B832F9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A08272-2C2F-4D29-AF1F-859DDC9D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908278-C883-4A50-B664-24F21BF5D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772522-5C0E-4A03-B3B2-B9F2F8EFB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9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26975-E998-45CA-9498-31446C654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36670-FF05-4B0A-BC20-59C554D1F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9B7D4-D797-4F51-9EB1-0E17F66C0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ED083-F94E-4F84-AD1A-D0EE2536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1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B6A9BA-6E0C-40EE-94EC-727B048AA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C23AA4-F4EC-4D05-9E56-EFFB5DC83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9BF96-9584-4C1E-9621-B23112211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F5655-1B1C-4094-AEEB-764F33BCA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446CC-4E5F-4094-BB19-6F920949C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B4CA16-3793-4991-A7ED-950DF4BD1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E687B-56F4-412E-8D1C-1480F0ED7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6113CD-FC61-4E75-A999-EBCCAE488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34B23-74C0-4FDB-991B-663084D17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8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5F401-A7BE-4C53-8035-E0C7D427B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23150D-7967-4056-8673-5D5049858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869A10-0789-4820-A8EB-852D3AB37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E795C2-3491-44C1-96E5-754F87B7E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114E3-87A2-44CE-9FCF-C52FDE02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511D34-3EEB-4C11-AE86-B4BA5D02F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1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2AE9B-D960-407B-84FE-E29AF9E80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15BE5-BFA6-4EA2-880C-58651D4E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1A2B8-E6E1-41DB-B40A-8B7B723F8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EB748-DC52-4DA8-B2DA-5B3B2E22768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0F8BF-9AE0-4B20-8711-4847C3D9D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1999E-125A-4AD9-98ED-75EB04847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79FDE-72EF-4844-86CF-AC26CAA11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D053D9A-5CDF-42B5-9959-67A816DB9A59}"/>
              </a:ext>
            </a:extLst>
          </p:cNvPr>
          <p:cNvSpPr/>
          <p:nvPr/>
        </p:nvSpPr>
        <p:spPr>
          <a:xfrm>
            <a:off x="5213023" y="1904214"/>
            <a:ext cx="3157979" cy="315797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AA7CA2F-CEDB-4375-B483-EF082EFEE541}"/>
              </a:ext>
            </a:extLst>
          </p:cNvPr>
          <p:cNvSpPr/>
          <p:nvPr/>
        </p:nvSpPr>
        <p:spPr>
          <a:xfrm>
            <a:off x="5724845" y="2416036"/>
            <a:ext cx="2134335" cy="213433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678B54F-95EB-45CA-967D-29E0DF2789D3}"/>
              </a:ext>
            </a:extLst>
          </p:cNvPr>
          <p:cNvSpPr/>
          <p:nvPr/>
        </p:nvSpPr>
        <p:spPr>
          <a:xfrm>
            <a:off x="5609493" y="1680868"/>
            <a:ext cx="1448094" cy="689971"/>
          </a:xfrm>
          <a:custGeom>
            <a:avLst/>
            <a:gdLst>
              <a:gd name="connsiteX0" fmla="*/ 44687 w 1448094"/>
              <a:gd name="connsiteY0" fmla="*/ 651271 h 689971"/>
              <a:gd name="connsiteX1" fmla="*/ 397024 w 1448094"/>
              <a:gd name="connsiteY1" fmla="*/ 290545 h 689971"/>
              <a:gd name="connsiteX2" fmla="*/ 556415 w 1448094"/>
              <a:gd name="connsiteY2" fmla="*/ 189877 h 689971"/>
              <a:gd name="connsiteX3" fmla="*/ 1009421 w 1448094"/>
              <a:gd name="connsiteY3" fmla="*/ 38875 h 689971"/>
              <a:gd name="connsiteX4" fmla="*/ 1386925 w 1448094"/>
              <a:gd name="connsiteY4" fmla="*/ 13708 h 689971"/>
              <a:gd name="connsiteX5" fmla="*/ 1395314 w 1448094"/>
              <a:gd name="connsiteY5" fmla="*/ 223433 h 689971"/>
              <a:gd name="connsiteX6" fmla="*/ 875197 w 1448094"/>
              <a:gd name="connsiteY6" fmla="*/ 256989 h 689971"/>
              <a:gd name="connsiteX7" fmla="*/ 95021 w 1448094"/>
              <a:gd name="connsiteY7" fmla="*/ 634493 h 689971"/>
              <a:gd name="connsiteX8" fmla="*/ 44687 w 1448094"/>
              <a:gd name="connsiteY8" fmla="*/ 651271 h 68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8094" h="689971">
                <a:moveTo>
                  <a:pt x="44687" y="651271"/>
                </a:moveTo>
                <a:cubicBezTo>
                  <a:pt x="95021" y="593946"/>
                  <a:pt x="311736" y="367444"/>
                  <a:pt x="397024" y="290545"/>
                </a:cubicBezTo>
                <a:cubicBezTo>
                  <a:pt x="482312" y="213646"/>
                  <a:pt x="454349" y="231822"/>
                  <a:pt x="556415" y="189877"/>
                </a:cubicBezTo>
                <a:cubicBezTo>
                  <a:pt x="658481" y="147932"/>
                  <a:pt x="871003" y="68236"/>
                  <a:pt x="1009421" y="38875"/>
                </a:cubicBezTo>
                <a:cubicBezTo>
                  <a:pt x="1147839" y="9514"/>
                  <a:pt x="1322610" y="-17052"/>
                  <a:pt x="1386925" y="13708"/>
                </a:cubicBezTo>
                <a:cubicBezTo>
                  <a:pt x="1451240" y="44468"/>
                  <a:pt x="1480602" y="182886"/>
                  <a:pt x="1395314" y="223433"/>
                </a:cubicBezTo>
                <a:cubicBezTo>
                  <a:pt x="1310026" y="263980"/>
                  <a:pt x="1091913" y="188479"/>
                  <a:pt x="875197" y="256989"/>
                </a:cubicBezTo>
                <a:cubicBezTo>
                  <a:pt x="658481" y="325499"/>
                  <a:pt x="230643" y="567381"/>
                  <a:pt x="95021" y="634493"/>
                </a:cubicBezTo>
                <a:cubicBezTo>
                  <a:pt x="-40601" y="701605"/>
                  <a:pt x="-5647" y="708596"/>
                  <a:pt x="44687" y="65127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C674E9C-FB07-49DC-B0B9-6447B944DFA2}"/>
              </a:ext>
            </a:extLst>
          </p:cNvPr>
          <p:cNvSpPr/>
          <p:nvPr/>
        </p:nvSpPr>
        <p:spPr>
          <a:xfrm>
            <a:off x="6451134" y="4087542"/>
            <a:ext cx="1191393" cy="462606"/>
          </a:xfrm>
          <a:custGeom>
            <a:avLst/>
            <a:gdLst>
              <a:gd name="connsiteX0" fmla="*/ 0 w 1191393"/>
              <a:gd name="connsiteY0" fmla="*/ 375401 h 462606"/>
              <a:gd name="connsiteX1" fmla="*/ 335560 w 1191393"/>
              <a:gd name="connsiteY1" fmla="*/ 408957 h 462606"/>
              <a:gd name="connsiteX2" fmla="*/ 721453 w 1191393"/>
              <a:gd name="connsiteY2" fmla="*/ 274733 h 462606"/>
              <a:gd name="connsiteX3" fmla="*/ 973123 w 1191393"/>
              <a:gd name="connsiteY3" fmla="*/ 14675 h 462606"/>
              <a:gd name="connsiteX4" fmla="*/ 1191237 w 1191393"/>
              <a:gd name="connsiteY4" fmla="*/ 56619 h 462606"/>
              <a:gd name="connsiteX5" fmla="*/ 939567 w 1191393"/>
              <a:gd name="connsiteY5" fmla="*/ 257955 h 462606"/>
              <a:gd name="connsiteX6" fmla="*/ 335560 w 1191393"/>
              <a:gd name="connsiteY6" fmla="*/ 459291 h 462606"/>
              <a:gd name="connsiteX7" fmla="*/ 0 w 1191393"/>
              <a:gd name="connsiteY7" fmla="*/ 375401 h 46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91393" h="462606">
                <a:moveTo>
                  <a:pt x="0" y="375401"/>
                </a:moveTo>
                <a:cubicBezTo>
                  <a:pt x="0" y="367012"/>
                  <a:pt x="215318" y="425735"/>
                  <a:pt x="335560" y="408957"/>
                </a:cubicBezTo>
                <a:cubicBezTo>
                  <a:pt x="455802" y="392179"/>
                  <a:pt x="615193" y="340447"/>
                  <a:pt x="721453" y="274733"/>
                </a:cubicBezTo>
                <a:cubicBezTo>
                  <a:pt x="827714" y="209019"/>
                  <a:pt x="894826" y="51027"/>
                  <a:pt x="973123" y="14675"/>
                </a:cubicBezTo>
                <a:cubicBezTo>
                  <a:pt x="1051420" y="-21677"/>
                  <a:pt x="1196830" y="16072"/>
                  <a:pt x="1191237" y="56619"/>
                </a:cubicBezTo>
                <a:cubicBezTo>
                  <a:pt x="1185644" y="97166"/>
                  <a:pt x="1082180" y="190843"/>
                  <a:pt x="939567" y="257955"/>
                </a:cubicBezTo>
                <a:cubicBezTo>
                  <a:pt x="796954" y="325067"/>
                  <a:pt x="489358" y="436920"/>
                  <a:pt x="335560" y="459291"/>
                </a:cubicBezTo>
                <a:cubicBezTo>
                  <a:pt x="181762" y="481662"/>
                  <a:pt x="0" y="383790"/>
                  <a:pt x="0" y="37540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A21DD9-0A9C-4434-917F-A43E28E9C270}"/>
              </a:ext>
            </a:extLst>
          </p:cNvPr>
          <p:cNvSpPr txBox="1"/>
          <p:nvPr/>
        </p:nvSpPr>
        <p:spPr>
          <a:xfrm>
            <a:off x="1753299" y="1568741"/>
            <a:ext cx="1150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   vs Al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8C36F8D-3568-45C5-9F53-E4227CA495BA}"/>
              </a:ext>
            </a:extLst>
          </p:cNvPr>
          <p:cNvSpPr/>
          <p:nvPr/>
        </p:nvSpPr>
        <p:spPr>
          <a:xfrm>
            <a:off x="994759" y="2370839"/>
            <a:ext cx="3157979" cy="315797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64B725E-FBE6-45CA-BB48-2B3B952BB7F9}"/>
              </a:ext>
            </a:extLst>
          </p:cNvPr>
          <p:cNvSpPr/>
          <p:nvPr/>
        </p:nvSpPr>
        <p:spPr>
          <a:xfrm>
            <a:off x="1506581" y="2882661"/>
            <a:ext cx="2134335" cy="213433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6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193C1-E4D7-4F26-A45E-706BDEB4267B}"/>
              </a:ext>
            </a:extLst>
          </p:cNvPr>
          <p:cNvSpPr/>
          <p:nvPr/>
        </p:nvSpPr>
        <p:spPr>
          <a:xfrm>
            <a:off x="6050907" y="1539373"/>
            <a:ext cx="288022" cy="316264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139486-C7B6-45A3-98B8-08C313DC2DFF}"/>
              </a:ext>
            </a:extLst>
          </p:cNvPr>
          <p:cNvSpPr/>
          <p:nvPr/>
        </p:nvSpPr>
        <p:spPr>
          <a:xfrm>
            <a:off x="5624116" y="1224787"/>
            <a:ext cx="187354" cy="379182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4B9A68-42B4-4AAD-A062-B86D318A1BFF}"/>
              </a:ext>
            </a:extLst>
          </p:cNvPr>
          <p:cNvSpPr/>
          <p:nvPr/>
        </p:nvSpPr>
        <p:spPr>
          <a:xfrm>
            <a:off x="5426625" y="1539375"/>
            <a:ext cx="159391" cy="316264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B01208-C96A-4B6D-AF3C-F8987151A4C6}"/>
              </a:ext>
            </a:extLst>
          </p:cNvPr>
          <p:cNvSpPr/>
          <p:nvPr/>
        </p:nvSpPr>
        <p:spPr>
          <a:xfrm>
            <a:off x="6424744" y="1539374"/>
            <a:ext cx="136320" cy="31626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79499D-A4FD-48DC-AD66-D5D32E7BB799}"/>
              </a:ext>
            </a:extLst>
          </p:cNvPr>
          <p:cNvSpPr txBox="1"/>
          <p:nvPr/>
        </p:nvSpPr>
        <p:spPr>
          <a:xfrm>
            <a:off x="667450" y="897895"/>
            <a:ext cx="334720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GridPIX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Glued with Silicon glue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Wire bonds for signals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Signal power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Chip Carrier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FR4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Ground pours both sides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Lots &amp; Lots of vias (open via)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1.6 mm thickness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40-50 vias per chip.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Gap Pad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FPGA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Filled the vias by hand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Made the gas seal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Gap Pad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Spiral Cold plate</a:t>
            </a:r>
          </a:p>
          <a:p>
            <a:endParaRPr lang="en-US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1FB65D3B-0B4C-4E05-B5A5-3442F7538EB0}"/>
              </a:ext>
            </a:extLst>
          </p:cNvPr>
          <p:cNvSpPr/>
          <p:nvPr/>
        </p:nvSpPr>
        <p:spPr>
          <a:xfrm rot="5400000">
            <a:off x="5574941" y="4928074"/>
            <a:ext cx="253898" cy="6826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7B1597-3FBC-477A-95B8-2A8D6B73F4E2}"/>
              </a:ext>
            </a:extLst>
          </p:cNvPr>
          <p:cNvSpPr/>
          <p:nvPr/>
        </p:nvSpPr>
        <p:spPr>
          <a:xfrm>
            <a:off x="6646879" y="805343"/>
            <a:ext cx="187354" cy="459100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A21981-7E86-42F1-BEB3-C07BB25FD4C4}"/>
              </a:ext>
            </a:extLst>
          </p:cNvPr>
          <p:cNvSpPr/>
          <p:nvPr/>
        </p:nvSpPr>
        <p:spPr>
          <a:xfrm>
            <a:off x="5857263" y="1539374"/>
            <a:ext cx="136320" cy="31626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4FE299-7CFA-4931-A3F6-71937CDBE5B3}"/>
              </a:ext>
            </a:extLst>
          </p:cNvPr>
          <p:cNvSpPr/>
          <p:nvPr/>
        </p:nvSpPr>
        <p:spPr>
          <a:xfrm>
            <a:off x="5807980" y="1774273"/>
            <a:ext cx="835409" cy="964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343972-046F-4094-8CE0-F622E06304EA}"/>
              </a:ext>
            </a:extLst>
          </p:cNvPr>
          <p:cNvSpPr/>
          <p:nvPr/>
        </p:nvSpPr>
        <p:spPr>
          <a:xfrm>
            <a:off x="5807979" y="1959526"/>
            <a:ext cx="835409" cy="964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FDA710-997B-4E8C-B9F8-F6FB1732631D}"/>
              </a:ext>
            </a:extLst>
          </p:cNvPr>
          <p:cNvSpPr/>
          <p:nvPr/>
        </p:nvSpPr>
        <p:spPr>
          <a:xfrm>
            <a:off x="5807979" y="4186108"/>
            <a:ext cx="835409" cy="964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0DE29E-8FBD-446A-B93E-D1A9F1CDAEEF}"/>
              </a:ext>
            </a:extLst>
          </p:cNvPr>
          <p:cNvSpPr/>
          <p:nvPr/>
        </p:nvSpPr>
        <p:spPr>
          <a:xfrm>
            <a:off x="5807979" y="4338508"/>
            <a:ext cx="835409" cy="964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28E0DC-E496-4926-8FC1-D2AAA62E7A4A}"/>
              </a:ext>
            </a:extLst>
          </p:cNvPr>
          <p:cNvSpPr txBox="1"/>
          <p:nvPr/>
        </p:nvSpPr>
        <p:spPr>
          <a:xfrm>
            <a:off x="7281644" y="805343"/>
            <a:ext cx="20009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FPGA/Comm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Gas Seal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Regulation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Etc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6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193C1-E4D7-4F26-A45E-706BDEB4267B}"/>
              </a:ext>
            </a:extLst>
          </p:cNvPr>
          <p:cNvSpPr/>
          <p:nvPr/>
        </p:nvSpPr>
        <p:spPr>
          <a:xfrm>
            <a:off x="6050907" y="1539373"/>
            <a:ext cx="288022" cy="316264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4B9A68-42B4-4AAD-A062-B86D318A1BFF}"/>
              </a:ext>
            </a:extLst>
          </p:cNvPr>
          <p:cNvSpPr/>
          <p:nvPr/>
        </p:nvSpPr>
        <p:spPr>
          <a:xfrm>
            <a:off x="5426625" y="1539375"/>
            <a:ext cx="159391" cy="316264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79499D-A4FD-48DC-AD66-D5D32E7BB799}"/>
              </a:ext>
            </a:extLst>
          </p:cNvPr>
          <p:cNvSpPr txBox="1"/>
          <p:nvPr/>
        </p:nvSpPr>
        <p:spPr>
          <a:xfrm>
            <a:off x="667450" y="897895"/>
            <a:ext cx="334720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GridPIX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Glued with Silicon glue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Wire bonds for signals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Signal power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Chip Carrier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FR4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Ground pours both sides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Lots &amp; Lots of vias (open via)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1.6 mm thickness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Gap Pad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FPGA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Filled the vias by hand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Made the gas seal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Gap Pad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Spiral Cold plate</a:t>
            </a:r>
          </a:p>
          <a:p>
            <a:endParaRPr lang="en-US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1FB65D3B-0B4C-4E05-B5A5-3442F7538EB0}"/>
              </a:ext>
            </a:extLst>
          </p:cNvPr>
          <p:cNvSpPr/>
          <p:nvPr/>
        </p:nvSpPr>
        <p:spPr>
          <a:xfrm rot="5400000">
            <a:off x="5582632" y="5055023"/>
            <a:ext cx="253898" cy="6826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7B1597-3FBC-477A-95B8-2A8D6B73F4E2}"/>
              </a:ext>
            </a:extLst>
          </p:cNvPr>
          <p:cNvSpPr/>
          <p:nvPr/>
        </p:nvSpPr>
        <p:spPr>
          <a:xfrm>
            <a:off x="5620625" y="678394"/>
            <a:ext cx="187354" cy="459100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A21981-7E86-42F1-BEB3-C07BB25FD4C4}"/>
              </a:ext>
            </a:extLst>
          </p:cNvPr>
          <p:cNvSpPr/>
          <p:nvPr/>
        </p:nvSpPr>
        <p:spPr>
          <a:xfrm>
            <a:off x="5857263" y="1539374"/>
            <a:ext cx="136320" cy="31626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28E0DC-E496-4926-8FC1-D2AAA62E7A4A}"/>
              </a:ext>
            </a:extLst>
          </p:cNvPr>
          <p:cNvSpPr txBox="1"/>
          <p:nvPr/>
        </p:nvSpPr>
        <p:spPr>
          <a:xfrm>
            <a:off x="7281644" y="805343"/>
            <a:ext cx="20009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FPGA/Comm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Gas Seal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Regulation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Etc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D27BF9-3618-4C4C-9833-E067D36B28CC}"/>
              </a:ext>
            </a:extLst>
          </p:cNvPr>
          <p:cNvSpPr txBox="1"/>
          <p:nvPr/>
        </p:nvSpPr>
        <p:spPr>
          <a:xfrm>
            <a:off x="8112153" y="3800213"/>
            <a:ext cx="2617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Q=mc DT</a:t>
            </a:r>
          </a:p>
          <a:p>
            <a:r>
              <a:rPr lang="en-US" dirty="0"/>
              <a:t>c = 4186 Joule/(kg K)</a:t>
            </a:r>
          </a:p>
          <a:p>
            <a:r>
              <a:rPr lang="en-US" dirty="0"/>
              <a:t>Q= n C</a:t>
            </a:r>
            <a:r>
              <a:rPr lang="en-US" baseline="-25000" dirty="0"/>
              <a:t>P </a:t>
            </a:r>
            <a:r>
              <a:rPr lang="en-US" dirty="0"/>
              <a:t>DT</a:t>
            </a:r>
          </a:p>
          <a:p>
            <a:r>
              <a:rPr lang="en-US" dirty="0"/>
              <a:t>C</a:t>
            </a:r>
            <a:r>
              <a:rPr lang="en-US" baseline="-25000" dirty="0"/>
              <a:t>P</a:t>
            </a:r>
            <a:r>
              <a:rPr lang="en-US" dirty="0"/>
              <a:t> = 7/2 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2139F9-3D38-4BC2-926D-DB72CAEE750D}"/>
              </a:ext>
            </a:extLst>
          </p:cNvPr>
          <p:cNvSpPr txBox="1"/>
          <p:nvPr/>
        </p:nvSpPr>
        <p:spPr>
          <a:xfrm>
            <a:off x="7550091" y="5523298"/>
            <a:ext cx="210589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 phase CO</a:t>
            </a:r>
            <a:r>
              <a:rPr lang="en-US" baseline="-25000" dirty="0"/>
              <a:t>2</a:t>
            </a:r>
            <a:r>
              <a:rPr lang="en-US" dirty="0"/>
              <a:t> cooling.</a:t>
            </a:r>
          </a:p>
        </p:txBody>
      </p:sp>
    </p:spTree>
    <p:extLst>
      <p:ext uri="{BB962C8B-B14F-4D97-AF65-F5344CB8AC3E}">
        <p14:creationId xmlns:p14="http://schemas.microsoft.com/office/powerpoint/2010/main" val="2141944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148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Hemmick</dc:creator>
  <cp:lastModifiedBy>Thomas Hemmick</cp:lastModifiedBy>
  <cp:revision>6</cp:revision>
  <dcterms:created xsi:type="dcterms:W3CDTF">2021-07-22T14:23:05Z</dcterms:created>
  <dcterms:modified xsi:type="dcterms:W3CDTF">2021-07-22T17:23:18Z</dcterms:modified>
</cp:coreProperties>
</file>