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1" r:id="rId5"/>
    <p:sldId id="262" r:id="rId6"/>
    <p:sldId id="263" r:id="rId7"/>
    <p:sldId id="264" r:id="rId8"/>
    <p:sldId id="258" r:id="rId9"/>
    <p:sldId id="260" r:id="rId10"/>
    <p:sldId id="259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Page" userId="eb54c15eaa303302" providerId="LiveId" clId="{12EC42ED-B50A-429F-A604-8C8E05FD3911}"/>
    <pc:docChg chg="custSel addSld modSld">
      <pc:chgData name="Brian Page" userId="eb54c15eaa303302" providerId="LiveId" clId="{12EC42ED-B50A-429F-A604-8C8E05FD3911}" dt="2021-07-27T00:28:43.324" v="1027" actId="20577"/>
      <pc:docMkLst>
        <pc:docMk/>
      </pc:docMkLst>
      <pc:sldChg chg="modSp mod">
        <pc:chgData name="Brian Page" userId="eb54c15eaa303302" providerId="LiveId" clId="{12EC42ED-B50A-429F-A604-8C8E05FD3911}" dt="2021-07-26T22:09:46.826" v="0" actId="20577"/>
        <pc:sldMkLst>
          <pc:docMk/>
          <pc:sldMk cId="941575069" sldId="261"/>
        </pc:sldMkLst>
        <pc:spChg chg="mod">
          <ac:chgData name="Brian Page" userId="eb54c15eaa303302" providerId="LiveId" clId="{12EC42ED-B50A-429F-A604-8C8E05FD3911}" dt="2021-07-26T22:09:46.826" v="0" actId="20577"/>
          <ac:spMkLst>
            <pc:docMk/>
            <pc:sldMk cId="941575069" sldId="261"/>
            <ac:spMk id="5" creationId="{AFFC9BDC-A046-483B-B503-2A1924F4BD8E}"/>
          </ac:spMkLst>
        </pc:spChg>
      </pc:sldChg>
      <pc:sldChg chg="modSp mod">
        <pc:chgData name="Brian Page" userId="eb54c15eaa303302" providerId="LiveId" clId="{12EC42ED-B50A-429F-A604-8C8E05FD3911}" dt="2021-07-27T00:28:43.324" v="1027" actId="20577"/>
        <pc:sldMkLst>
          <pc:docMk/>
          <pc:sldMk cId="1249027006" sldId="264"/>
        </pc:sldMkLst>
        <pc:spChg chg="mod">
          <ac:chgData name="Brian Page" userId="eb54c15eaa303302" providerId="LiveId" clId="{12EC42ED-B50A-429F-A604-8C8E05FD3911}" dt="2021-07-27T00:28:43.324" v="1027" actId="20577"/>
          <ac:spMkLst>
            <pc:docMk/>
            <pc:sldMk cId="1249027006" sldId="264"/>
            <ac:spMk id="6" creationId="{35BFE387-7FC5-4D14-B206-69085928FEC7}"/>
          </ac:spMkLst>
        </pc:spChg>
      </pc:sldChg>
      <pc:sldChg chg="addSp modSp new mod">
        <pc:chgData name="Brian Page" userId="eb54c15eaa303302" providerId="LiveId" clId="{12EC42ED-B50A-429F-A604-8C8E05FD3911}" dt="2021-07-26T22:19:37.384" v="982" actId="20577"/>
        <pc:sldMkLst>
          <pc:docMk/>
          <pc:sldMk cId="153879110" sldId="267"/>
        </pc:sldMkLst>
        <pc:spChg chg="add mod">
          <ac:chgData name="Brian Page" userId="eb54c15eaa303302" providerId="LiveId" clId="{12EC42ED-B50A-429F-A604-8C8E05FD3911}" dt="2021-07-26T22:10:59.700" v="95" actId="20577"/>
          <ac:spMkLst>
            <pc:docMk/>
            <pc:sldMk cId="153879110" sldId="267"/>
            <ac:spMk id="2" creationId="{9DA332CC-23BE-4F22-9459-3995C2712FB5}"/>
          </ac:spMkLst>
        </pc:spChg>
        <pc:spChg chg="add mod">
          <ac:chgData name="Brian Page" userId="eb54c15eaa303302" providerId="LiveId" clId="{12EC42ED-B50A-429F-A604-8C8E05FD3911}" dt="2021-07-26T22:19:37.384" v="982" actId="20577"/>
          <ac:spMkLst>
            <pc:docMk/>
            <pc:sldMk cId="153879110" sldId="267"/>
            <ac:spMk id="3" creationId="{F675CE72-ED46-4950-9E8C-2928049A94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F1DBE-2B0D-4445-A9BE-977168450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7D78B-084A-45A8-B021-48E6366B6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37014-409F-4B38-958C-C7F3F674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40EB0-A73B-4648-B58D-0F2342BC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627A-9F0B-470B-8D0C-D8865266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5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0A74-0DA4-4DB2-8131-79671938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BFE24-180A-4B34-9529-AA0800F05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7476D-55AF-41EE-9918-3AE5FC25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FE634-2FB6-4038-B06E-B8C13262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A57DF-A68B-43E9-8170-0978B4F0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6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35AB7-2506-431C-9280-1639C659C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03CF38-314F-42BA-AB75-BD28C05A9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03A42-6D54-4FED-81F0-026DC1C2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D5A1F-104B-41DD-86E1-A82323DCA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67A06-5A9F-4E5B-AE24-15ED8243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7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22A37-ED7B-4FB2-945C-EF0CACB7A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A9C54-CD5D-473C-BA4F-2B488B026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41B86-57F7-4D04-9AF0-64A051A9B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C91A-1FFD-4AD2-B998-1AC4B961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845B2-AC1E-41B9-B438-EEE7DED1F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CE658-A738-4465-BCB0-0C845C5F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114D1-23E5-4AF6-8DE8-1C385EC6C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B905D-B7DC-48B0-8A98-727A1537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F7736-D760-4838-8D25-4D1C32AD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2DFB7-C8FE-4671-9553-DB2F59A5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6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55A9A-F056-43E7-937C-FBFE12D5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ABAF-4033-488E-9A60-89BAD6018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ECE4E9-3BBE-412E-9ED7-F805FE786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E4C33-A368-497A-A170-B877077C1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49A14-D477-4BE1-8EA3-9FC3879F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6ACD4-862A-4ACC-BD09-8F029FED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44C31-0DE9-4AC8-8C5E-5F9422063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C9F0E-4090-40F4-BC9C-FB8F7A3B6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B1E3A-B614-451F-AD61-065F9114E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409A87-C677-4E76-B573-AE44C7BBD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377B52-1D9F-4F5C-A6A2-09CEF64B7D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881053-AE4D-4C0F-A0EF-68683FB4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54619C-A3C1-45C6-AAEA-B7F53EFCF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DF50EB-3D15-4FF2-95D2-3FE9ABAE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2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25A7-8192-47DC-B8DC-83979CAD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1B54C-B503-41A5-97E6-99ED74F1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8DEF18-9730-49D5-9078-3D71A42B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E7706-C8B7-4360-8846-67C97403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5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F893C-F75E-4BBF-9E1C-0FDF0418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5E9DA3-5ADE-4CF3-8764-07909AB1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89C25-D605-4705-BED6-68328EF8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D2B5-12B1-4EB6-BF24-FCF6914DB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D5E69-FAF5-4747-A4DD-1A83CC5F8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2587D-B3E0-428C-9F56-0CC1EF101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067C8-B8CA-48D1-8A5C-0B811D5D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B6689-5EFE-421C-A712-A1338CD7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87AAA-583C-4D6A-BA0F-5F462656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1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385D-9A82-4A03-B7B6-6612C59D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C5FE6-6BA3-4668-B612-6E448BF27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FB481F-C1A5-4C47-BB31-8BBD3232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0451C-340D-4BDA-A464-91DCB919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969EE-2CA7-4E0F-B7EB-F949C4ED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70568-80C9-4386-A856-7E107A151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9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D6D507-2A0C-46D2-A7C4-51C0F1B5E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3439A-1D1F-4F60-8F5E-DB0BF63DA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A0010-AE82-46E8-9109-BB722AB55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FFC22-C995-402D-9989-D027DFD347AE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5A9B0-ACE3-4B96-88FF-F23445CA6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B5A4D-F36B-487E-8D7C-05F8D7A74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4B4A1-1E41-4633-9272-28B5E9C0D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0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1F064-AF33-4673-8C00-3F2AE15BB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0561"/>
            <a:ext cx="9144000" cy="2387600"/>
          </a:xfrm>
        </p:spPr>
        <p:txBody>
          <a:bodyPr/>
          <a:lstStyle/>
          <a:p>
            <a:r>
              <a:rPr lang="en-US" dirty="0"/>
              <a:t>Barrel and Backward Jets: </a:t>
            </a:r>
            <a:r>
              <a:rPr lang="en-US" dirty="0" err="1"/>
              <a:t>Delphes</a:t>
            </a:r>
            <a:r>
              <a:rPr lang="en-US" dirty="0"/>
              <a:t> 1</a:t>
            </a:r>
            <a:r>
              <a:rPr lang="en-US" baseline="30000" dirty="0"/>
              <a:t>st</a:t>
            </a:r>
            <a:r>
              <a:rPr lang="en-US" dirty="0"/>
              <a:t> Look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B8460-20C6-4EFE-BBDB-F9E86369A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Brian Page</a:t>
            </a:r>
          </a:p>
        </p:txBody>
      </p:sp>
    </p:spTree>
    <p:extLst>
      <p:ext uri="{BB962C8B-B14F-4D97-AF65-F5344CB8AC3E}">
        <p14:creationId xmlns:p14="http://schemas.microsoft.com/office/powerpoint/2010/main" val="1787051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scatter chart&#10;&#10;Description automatically generated">
            <a:extLst>
              <a:ext uri="{FF2B5EF4-FFF2-40B4-BE49-F238E27FC236}">
                <a16:creationId xmlns:a16="http://schemas.microsoft.com/office/drawing/2014/main" id="{07069A40-6C39-4ACD-89A5-C55DE5D1C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2" y="1072620"/>
            <a:ext cx="7600950" cy="545782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B66620A-D222-44E0-8F0C-212D4B72C958}"/>
              </a:ext>
            </a:extLst>
          </p:cNvPr>
          <p:cNvCxnSpPr>
            <a:cxnSpLocks/>
          </p:cNvCxnSpPr>
          <p:nvPr/>
        </p:nvCxnSpPr>
        <p:spPr>
          <a:xfrm flipV="1">
            <a:off x="1430867" y="1659465"/>
            <a:ext cx="5909733" cy="42841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9C428A1-C008-474F-BBB2-900FB26036EB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Eflow</a:t>
            </a:r>
            <a:r>
              <a:rPr lang="en-US" sz="3200" dirty="0">
                <a:solidFill>
                  <a:srgbClr val="FF0000"/>
                </a:solidFill>
              </a:rPr>
              <a:t> Vs Particle Jet Energy (27%): Barrel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A380A6-13F3-4269-A46C-8E1187A57E43}"/>
              </a:ext>
            </a:extLst>
          </p:cNvPr>
          <p:cNvSpPr txBox="1"/>
          <p:nvPr/>
        </p:nvSpPr>
        <p:spPr>
          <a:xfrm>
            <a:off x="8343146" y="2582332"/>
            <a:ext cx="3747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behavior of the 27% resolution is even better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Better resolutions are better ;)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1A097E7-43EF-43EA-8CFF-A6C568B11F03}"/>
              </a:ext>
            </a:extLst>
          </p:cNvPr>
          <p:cNvSpPr/>
          <p:nvPr/>
        </p:nvSpPr>
        <p:spPr>
          <a:xfrm rot="19229727">
            <a:off x="1565015" y="4126292"/>
            <a:ext cx="1835978" cy="6940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76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FF296EB3-7011-48B4-9152-6F6DF642B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19" y="1072624"/>
            <a:ext cx="7600950" cy="545782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417F74-0596-42A3-B254-50E0EAF43E72}"/>
              </a:ext>
            </a:extLst>
          </p:cNvPr>
          <p:cNvCxnSpPr>
            <a:cxnSpLocks/>
          </p:cNvCxnSpPr>
          <p:nvPr/>
        </p:nvCxnSpPr>
        <p:spPr>
          <a:xfrm flipV="1">
            <a:off x="1430867" y="1659465"/>
            <a:ext cx="5909733" cy="42841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67B043B8-3085-42C7-B3AD-EA3141B717B6}"/>
              </a:ext>
            </a:extLst>
          </p:cNvPr>
          <p:cNvSpPr/>
          <p:nvPr/>
        </p:nvSpPr>
        <p:spPr>
          <a:xfrm rot="19229727">
            <a:off x="1565015" y="4126292"/>
            <a:ext cx="1835978" cy="6940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D506AA-1747-43BC-B173-BCC92A1697CA}"/>
              </a:ext>
            </a:extLst>
          </p:cNvPr>
          <p:cNvSpPr txBox="1"/>
          <p:nvPr/>
        </p:nvSpPr>
        <p:spPr>
          <a:xfrm>
            <a:off x="491067" y="262470"/>
            <a:ext cx="1089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Eflow</a:t>
            </a:r>
            <a:r>
              <a:rPr lang="en-US" sz="3200" dirty="0">
                <a:solidFill>
                  <a:srgbClr val="FF0000"/>
                </a:solidFill>
              </a:rPr>
              <a:t> Vs Particle Jet Energy (No Neutral Had </a:t>
            </a:r>
            <a:r>
              <a:rPr lang="en-US" sz="3200" dirty="0" err="1">
                <a:solidFill>
                  <a:srgbClr val="FF0000"/>
                </a:solidFill>
              </a:rPr>
              <a:t>Eflow</a:t>
            </a:r>
            <a:r>
              <a:rPr lang="en-US" sz="3200" dirty="0">
                <a:solidFill>
                  <a:srgbClr val="FF0000"/>
                </a:solidFill>
              </a:rPr>
              <a:t>): Barrel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2EC614-603E-4487-9995-42EA0EFB9E40}"/>
              </a:ext>
            </a:extLst>
          </p:cNvPr>
          <p:cNvSpPr txBox="1"/>
          <p:nvPr/>
        </p:nvSpPr>
        <p:spPr>
          <a:xfrm>
            <a:off x="8343146" y="1981198"/>
            <a:ext cx="37472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Removing Neutral Hadron </a:t>
            </a:r>
            <a:r>
              <a:rPr lang="en-US" dirty="0" err="1"/>
              <a:t>Eflow</a:t>
            </a:r>
            <a:r>
              <a:rPr lang="en-US" dirty="0"/>
              <a:t> objects from the jet finder dramatically reduces the number of particle level jets which get reconstructed at significantly larger energies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In the barrel, we pay the price in missing the neutral component of jets leading to an excess to the lower right of the plot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Leads to the negative JES seen above</a:t>
            </a:r>
          </a:p>
        </p:txBody>
      </p:sp>
    </p:spTree>
    <p:extLst>
      <p:ext uri="{BB962C8B-B14F-4D97-AF65-F5344CB8AC3E}">
        <p14:creationId xmlns:p14="http://schemas.microsoft.com/office/powerpoint/2010/main" val="290954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A332CC-23BE-4F22-9459-3995C2712FB5}"/>
              </a:ext>
            </a:extLst>
          </p:cNvPr>
          <p:cNvSpPr txBox="1"/>
          <p:nvPr/>
        </p:nvSpPr>
        <p:spPr>
          <a:xfrm>
            <a:off x="491067" y="262470"/>
            <a:ext cx="1089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Conclusions and Next Steps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75CE72-ED46-4950-9E8C-2928049A946D}"/>
              </a:ext>
            </a:extLst>
          </p:cNvPr>
          <p:cNvSpPr txBox="1"/>
          <p:nvPr/>
        </p:nvSpPr>
        <p:spPr>
          <a:xfrm>
            <a:off x="635000" y="1159933"/>
            <a:ext cx="10998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Took a look at jet energy scale and resolution as a function of </a:t>
            </a:r>
            <a:r>
              <a:rPr lang="en-US" dirty="0" err="1"/>
              <a:t>pseudorapidity</a:t>
            </a:r>
            <a:r>
              <a:rPr lang="en-US" dirty="0"/>
              <a:t> with a focus on the barrel and electron endcap regions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Flat barrel </a:t>
            </a:r>
            <a:r>
              <a:rPr lang="en-US" dirty="0" err="1"/>
              <a:t>HCal</a:t>
            </a:r>
            <a:r>
              <a:rPr lang="en-US" dirty="0"/>
              <a:t> resolutions give much better performances compared to default resolution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50% -&gt; 100% resolution for electron endcap </a:t>
            </a:r>
            <a:r>
              <a:rPr lang="en-US" dirty="0" err="1"/>
              <a:t>HCal</a:t>
            </a:r>
            <a:r>
              <a:rPr lang="en-US" dirty="0"/>
              <a:t> leads to much worse performance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Neglecting Neutral Hadron </a:t>
            </a:r>
            <a:r>
              <a:rPr lang="en-US" dirty="0" err="1"/>
              <a:t>Eflow</a:t>
            </a:r>
            <a:r>
              <a:rPr lang="en-US" dirty="0"/>
              <a:t> objects in electron endcap led to reasonable behavior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Want to start looking at this in full </a:t>
            </a:r>
            <a:r>
              <a:rPr lang="en-US" dirty="0" err="1"/>
              <a:t>simu</a:t>
            </a:r>
            <a:r>
              <a:rPr lang="en-US" dirty="0"/>
              <a:t> – calorimeter / track matching and subtraction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Continue to explore issues using fast </a:t>
            </a:r>
            <a:r>
              <a:rPr lang="en-US" dirty="0" err="1"/>
              <a:t>simu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F8F528-F4CB-4234-9A1E-652AEA8465C1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9D2779-D4DE-4A08-8DFE-C97F884FB4D5}"/>
              </a:ext>
            </a:extLst>
          </p:cNvPr>
          <p:cNvSpPr txBox="1"/>
          <p:nvPr/>
        </p:nvSpPr>
        <p:spPr>
          <a:xfrm>
            <a:off x="635000" y="1159933"/>
            <a:ext cx="1099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Jets which go into the barrel / electron endcap will be low-x and low energy – important for photoproduction as well as other higher order processes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Evaluate the effect of </a:t>
            </a:r>
            <a:r>
              <a:rPr lang="en-US" dirty="0" err="1"/>
              <a:t>HCal</a:t>
            </a:r>
            <a:r>
              <a:rPr lang="en-US" dirty="0"/>
              <a:t> resolutions on jet reconstruction in barrel / electron endcap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Default </a:t>
            </a:r>
            <a:r>
              <a:rPr lang="en-US" dirty="0" err="1"/>
              <a:t>Delphes</a:t>
            </a:r>
            <a:r>
              <a:rPr lang="en-US" dirty="0"/>
              <a:t> ATHENA model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Barrel: </a:t>
            </a:r>
            <a:r>
              <a:rPr lang="el-GR" dirty="0"/>
              <a:t>σ</a:t>
            </a:r>
            <a:r>
              <a:rPr lang="en-US" dirty="0"/>
              <a:t>E/E = 100%/√E Ꚛ 10%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Electron Endcap: </a:t>
            </a:r>
            <a:r>
              <a:rPr lang="el-GR" dirty="0"/>
              <a:t>σ</a:t>
            </a:r>
            <a:r>
              <a:rPr lang="en-US" dirty="0"/>
              <a:t>E/E = 50%/√E Ꚛ 10%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Alternate models: GEANT studies show we can expect a constant resolution for energy ranges appropriate for the barrel with values depending on barrel </a:t>
            </a:r>
            <a:r>
              <a:rPr lang="en-US" dirty="0" err="1"/>
              <a:t>ECal</a:t>
            </a:r>
            <a:r>
              <a:rPr lang="en-US" dirty="0"/>
              <a:t> thickness. Also degrade electron endcap resolution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Barrel Mod 1: </a:t>
            </a:r>
            <a:r>
              <a:rPr lang="el-GR" dirty="0"/>
              <a:t>σ</a:t>
            </a:r>
            <a:r>
              <a:rPr lang="en-US" dirty="0"/>
              <a:t>E/E = 27%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Barrel Mod 2: </a:t>
            </a:r>
            <a:r>
              <a:rPr lang="el-GR" dirty="0"/>
              <a:t>σ</a:t>
            </a:r>
            <a:r>
              <a:rPr lang="en-US" dirty="0"/>
              <a:t>E/E = 35%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Electron Endcap: </a:t>
            </a:r>
            <a:r>
              <a:rPr lang="en-US" dirty="0" err="1"/>
              <a:t>σE</a:t>
            </a:r>
            <a:r>
              <a:rPr lang="en-US" dirty="0"/>
              <a:t>/E = 100%/√E Ꚛ 10%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Also look at case where we do not include </a:t>
            </a:r>
            <a:r>
              <a:rPr lang="en-US" dirty="0" err="1"/>
              <a:t>Eflow</a:t>
            </a:r>
            <a:r>
              <a:rPr lang="en-US" dirty="0"/>
              <a:t> neutral hadrons in jet-finding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Simulated 18x275 NC DIS with Q2 &gt; 10 GeV with all beam effects included</a:t>
            </a:r>
          </a:p>
        </p:txBody>
      </p:sp>
    </p:spTree>
    <p:extLst>
      <p:ext uri="{BB962C8B-B14F-4D97-AF65-F5344CB8AC3E}">
        <p14:creationId xmlns:p14="http://schemas.microsoft.com/office/powerpoint/2010/main" val="313044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3818C1-0F2F-4DD8-866D-262EF05A82A9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Jet Energy Resolution &amp; Scale Definitions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4C6830EC-2131-42FD-A7F5-59038DC75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192" y="2419487"/>
            <a:ext cx="5874809" cy="4218378"/>
          </a:xfrm>
          <a:prstGeom prst="rect">
            <a:avLst/>
          </a:prstGeom>
        </p:spPr>
      </p:pic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14A8C340-07DB-4BA3-8A31-725F447463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8" y="1013443"/>
            <a:ext cx="5874809" cy="42183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401AF9-9120-4690-BB43-74A141A47F39}"/>
              </a:ext>
            </a:extLst>
          </p:cNvPr>
          <p:cNvSpPr txBox="1"/>
          <p:nvPr/>
        </p:nvSpPr>
        <p:spPr>
          <a:xfrm>
            <a:off x="6460067" y="937240"/>
            <a:ext cx="57319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Pick the highest Pt </a:t>
            </a:r>
            <a:r>
              <a:rPr lang="en-US" dirty="0" err="1"/>
              <a:t>Eflow</a:t>
            </a:r>
            <a:r>
              <a:rPr lang="en-US" dirty="0"/>
              <a:t> jet – find matching particle level jet (Smallest delta R &lt; 0.5)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Construct (</a:t>
            </a:r>
            <a:r>
              <a:rPr lang="en-US" dirty="0" err="1"/>
              <a:t>Eflow</a:t>
            </a:r>
            <a:r>
              <a:rPr lang="en-US" dirty="0"/>
              <a:t>-Particle)/Particle Jet energy distribution vs eta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E244B-4F67-4977-85A8-6C66CE7B02A0}"/>
              </a:ext>
            </a:extLst>
          </p:cNvPr>
          <p:cNvSpPr txBox="1"/>
          <p:nvPr/>
        </p:nvSpPr>
        <p:spPr>
          <a:xfrm>
            <a:off x="609600" y="5359400"/>
            <a:ext cx="5707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JER is the RMS of the distribution and JES is the average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Look at </a:t>
            </a:r>
            <a:r>
              <a:rPr lang="en-US" dirty="0" err="1"/>
              <a:t>Eflow</a:t>
            </a:r>
            <a:r>
              <a:rPr lang="en-US" dirty="0"/>
              <a:t> jets with minimum Pt &gt; 5 GeV and 10 GeV </a:t>
            </a:r>
          </a:p>
        </p:txBody>
      </p:sp>
    </p:spTree>
    <p:extLst>
      <p:ext uri="{BB962C8B-B14F-4D97-AF65-F5344CB8AC3E}">
        <p14:creationId xmlns:p14="http://schemas.microsoft.com/office/powerpoint/2010/main" val="67211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029FB8-F95E-4173-B5C0-6057FED05563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JES / JER Summary: Default ATHENA Model</a:t>
            </a: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CED0806F-AEA6-4D40-9A49-6D0DAA621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0" y="1072622"/>
            <a:ext cx="7600950" cy="54578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FC9BDC-A046-483B-B503-2A1924F4BD8E}"/>
              </a:ext>
            </a:extLst>
          </p:cNvPr>
          <p:cNvSpPr txBox="1"/>
          <p:nvPr/>
        </p:nvSpPr>
        <p:spPr>
          <a:xfrm>
            <a:off x="7806267" y="2633135"/>
            <a:ext cx="42841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Jet energy resolutions and scales blow up in the barrel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Oddly, JES and JER seem to be worse for higher Pt jets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Believe this is somewhat a phase space effect – for Pt &gt; 10 GeV there is more room for tails (compare pp 8 and 9)</a:t>
            </a:r>
          </a:p>
        </p:txBody>
      </p:sp>
    </p:spTree>
    <p:extLst>
      <p:ext uri="{BB962C8B-B14F-4D97-AF65-F5344CB8AC3E}">
        <p14:creationId xmlns:p14="http://schemas.microsoft.com/office/powerpoint/2010/main" val="94157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4E89A503-8E3E-40E2-AA0B-8BE30332B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16" y="1072620"/>
            <a:ext cx="7600950" cy="54578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15D5FA-F73A-4658-8F22-84473384ABC4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JES / JER Summary: Constant 35% Energy 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D107B-EFFC-4C23-9BBD-1676E6D367F5}"/>
              </a:ext>
            </a:extLst>
          </p:cNvPr>
          <p:cNvSpPr txBox="1"/>
          <p:nvPr/>
        </p:nvSpPr>
        <p:spPr>
          <a:xfrm>
            <a:off x="7806267" y="2633135"/>
            <a:ext cx="42841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constant energy resolution (</a:t>
            </a:r>
            <a:r>
              <a:rPr lang="el-GR" dirty="0"/>
              <a:t>σ</a:t>
            </a:r>
            <a:r>
              <a:rPr lang="en-US" dirty="0"/>
              <a:t>E/E = 35%) drastically improves JES / JER in the barrel region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Significant degradation in the electron endcap due to the switch from 50%/√E Ꚛ 10% to 100%/√E Ꚛ 10%</a:t>
            </a:r>
          </a:p>
        </p:txBody>
      </p:sp>
    </p:spTree>
    <p:extLst>
      <p:ext uri="{BB962C8B-B14F-4D97-AF65-F5344CB8AC3E}">
        <p14:creationId xmlns:p14="http://schemas.microsoft.com/office/powerpoint/2010/main" val="2072575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CCB5AB1E-0403-48D2-8B0C-4B34FA51B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19" y="1072624"/>
            <a:ext cx="7600950" cy="54578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C46ABD8-A1B4-4FCB-A810-1F438A13BACA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JES / JER Summary: Constant 27% Energy 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1AE31D-27D8-454F-9411-46312CA78749}"/>
              </a:ext>
            </a:extLst>
          </p:cNvPr>
          <p:cNvSpPr txBox="1"/>
          <p:nvPr/>
        </p:nvSpPr>
        <p:spPr>
          <a:xfrm>
            <a:off x="7806267" y="2633135"/>
            <a:ext cx="4284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Better JES / JER for constant energy resolution of 27%</a:t>
            </a:r>
          </a:p>
        </p:txBody>
      </p:sp>
    </p:spTree>
    <p:extLst>
      <p:ext uri="{BB962C8B-B14F-4D97-AF65-F5344CB8AC3E}">
        <p14:creationId xmlns:p14="http://schemas.microsoft.com/office/powerpoint/2010/main" val="210771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63F711C3-41A6-4002-BC58-6AAB3B081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" y="1064159"/>
            <a:ext cx="7600950" cy="54578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BFE387-7FC5-4D14-B206-69085928FEC7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JES / JER Summary: No Neutral Hadrons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1FDEE6-4FE4-4E01-A92C-053FF60EFBCB}"/>
              </a:ext>
            </a:extLst>
          </p:cNvPr>
          <p:cNvSpPr txBox="1"/>
          <p:nvPr/>
        </p:nvSpPr>
        <p:spPr>
          <a:xfrm>
            <a:off x="7806267" y="2633135"/>
            <a:ext cx="4284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What happens if we construct jets from only track and photon </a:t>
            </a:r>
            <a:r>
              <a:rPr lang="en-US" dirty="0" err="1"/>
              <a:t>Eflow</a:t>
            </a:r>
            <a:r>
              <a:rPr lang="en-US" dirty="0"/>
              <a:t> objects?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See slightly worse JES and JER behavior in the barrel but dramatic improvement in the electron endcap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Back to conclusion that </a:t>
            </a:r>
            <a:r>
              <a:rPr lang="en-US" dirty="0" err="1"/>
              <a:t>HCal</a:t>
            </a:r>
            <a:r>
              <a:rPr lang="en-US" dirty="0"/>
              <a:t> in the electron endcap region may be better as a veto?</a:t>
            </a:r>
          </a:p>
        </p:txBody>
      </p:sp>
    </p:spTree>
    <p:extLst>
      <p:ext uri="{BB962C8B-B14F-4D97-AF65-F5344CB8AC3E}">
        <p14:creationId xmlns:p14="http://schemas.microsoft.com/office/powerpoint/2010/main" val="124902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DCFC1F-F01A-4849-9CDE-6466C6253729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Eflow</a:t>
            </a:r>
            <a:r>
              <a:rPr lang="en-US" sz="3200" dirty="0">
                <a:solidFill>
                  <a:srgbClr val="FF0000"/>
                </a:solidFill>
              </a:rPr>
              <a:t> Vs Particle Jet Energy (Default): Barrel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FCB12-8A4F-49BA-9A09-7455D0F20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2" y="1072622"/>
            <a:ext cx="7600950" cy="545782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3B97A6E-40B4-4904-B5E6-772DF8801502}"/>
              </a:ext>
            </a:extLst>
          </p:cNvPr>
          <p:cNvSpPr/>
          <p:nvPr/>
        </p:nvSpPr>
        <p:spPr>
          <a:xfrm rot="19229727">
            <a:off x="1565015" y="4126292"/>
            <a:ext cx="1835978" cy="6940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7AD2C15-F1DF-41E1-AED2-22CCC83030AD}"/>
              </a:ext>
            </a:extLst>
          </p:cNvPr>
          <p:cNvCxnSpPr>
            <a:cxnSpLocks/>
          </p:cNvCxnSpPr>
          <p:nvPr/>
        </p:nvCxnSpPr>
        <p:spPr>
          <a:xfrm flipV="1">
            <a:off x="1430867" y="1659465"/>
            <a:ext cx="5909733" cy="42841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2FE597-6D3E-4E0B-BC81-AA73157318F3}"/>
              </a:ext>
            </a:extLst>
          </p:cNvPr>
          <p:cNvSpPr txBox="1"/>
          <p:nvPr/>
        </p:nvSpPr>
        <p:spPr>
          <a:xfrm>
            <a:off x="8343146" y="1659465"/>
            <a:ext cx="374725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Default barrel </a:t>
            </a:r>
            <a:r>
              <a:rPr lang="en-US" dirty="0" err="1"/>
              <a:t>HCal</a:t>
            </a:r>
            <a:r>
              <a:rPr lang="en-US" dirty="0"/>
              <a:t> resolution leads to a sizable tail of jets which are reconstructed at much higher energy than they were generated with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This leads to the large scale and resolution values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We can also see why scale and resolution are worse for </a:t>
            </a:r>
            <a:r>
              <a:rPr lang="en-US" dirty="0" err="1"/>
              <a:t>Eflow</a:t>
            </a:r>
            <a:r>
              <a:rPr lang="en-US" dirty="0"/>
              <a:t> jet Pt &gt; 10 GeV – there is more phase space at lower particle jet Pt available for a given </a:t>
            </a:r>
            <a:r>
              <a:rPr lang="en-US" dirty="0" err="1"/>
              <a:t>Eflow</a:t>
            </a:r>
            <a:r>
              <a:rPr lang="en-US" dirty="0"/>
              <a:t> jet Pt than at </a:t>
            </a:r>
            <a:r>
              <a:rPr lang="en-US" dirty="0" err="1"/>
              <a:t>Eflow</a:t>
            </a:r>
            <a:r>
              <a:rPr lang="en-US" dirty="0"/>
              <a:t> jet Pt of 5 GeV</a:t>
            </a:r>
          </a:p>
        </p:txBody>
      </p:sp>
    </p:spTree>
    <p:extLst>
      <p:ext uri="{BB962C8B-B14F-4D97-AF65-F5344CB8AC3E}">
        <p14:creationId xmlns:p14="http://schemas.microsoft.com/office/powerpoint/2010/main" val="45375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23B62235-41F9-4D7F-B280-BEFD5C509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1" y="1064155"/>
            <a:ext cx="7600950" cy="545782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ABB876C-F276-43C1-AC5C-7E50C7F59130}"/>
              </a:ext>
            </a:extLst>
          </p:cNvPr>
          <p:cNvSpPr/>
          <p:nvPr/>
        </p:nvSpPr>
        <p:spPr>
          <a:xfrm rot="19229727">
            <a:off x="1565015" y="4126292"/>
            <a:ext cx="1835978" cy="6940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4E6A24-1B43-4E74-A90A-603E8609B4B7}"/>
              </a:ext>
            </a:extLst>
          </p:cNvPr>
          <p:cNvCxnSpPr>
            <a:cxnSpLocks/>
          </p:cNvCxnSpPr>
          <p:nvPr/>
        </p:nvCxnSpPr>
        <p:spPr>
          <a:xfrm flipV="1">
            <a:off x="1430867" y="1659465"/>
            <a:ext cx="5909733" cy="42841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F508D67-F8E9-4DAB-999E-B0BA07DED6D4}"/>
              </a:ext>
            </a:extLst>
          </p:cNvPr>
          <p:cNvSpPr txBox="1"/>
          <p:nvPr/>
        </p:nvSpPr>
        <p:spPr>
          <a:xfrm>
            <a:off x="8343146" y="2582332"/>
            <a:ext cx="37472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 population of this tail region is significantly reduced for the constant </a:t>
            </a:r>
            <a:r>
              <a:rPr lang="en-US" dirty="0" err="1"/>
              <a:t>HCal</a:t>
            </a:r>
            <a:r>
              <a:rPr lang="en-US" dirty="0"/>
              <a:t> resolution case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Leads to better overall JES / JER and less severe discrepancy between low and high Pt curves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F74FD4-650E-4420-8458-41331002DFF3}"/>
              </a:ext>
            </a:extLst>
          </p:cNvPr>
          <p:cNvSpPr txBox="1"/>
          <p:nvPr/>
        </p:nvSpPr>
        <p:spPr>
          <a:xfrm>
            <a:off x="491067" y="262470"/>
            <a:ext cx="8398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Eflow</a:t>
            </a:r>
            <a:r>
              <a:rPr lang="en-US" sz="3200" dirty="0">
                <a:solidFill>
                  <a:srgbClr val="FF0000"/>
                </a:solidFill>
              </a:rPr>
              <a:t> Vs Particle Jet Energy (35%): Barrel </a:t>
            </a:r>
          </a:p>
        </p:txBody>
      </p:sp>
    </p:spTree>
    <p:extLst>
      <p:ext uri="{BB962C8B-B14F-4D97-AF65-F5344CB8AC3E}">
        <p14:creationId xmlns:p14="http://schemas.microsoft.com/office/powerpoint/2010/main" val="1425606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740</Words>
  <Application>Microsoft Office PowerPoint</Application>
  <PresentationFormat>Widescreen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Barrel and Backward Jets: Delphes 1st Look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Barrel and Backward Jets: Delphes 1st Look</dc:title>
  <dc:creator>Page, Brian</dc:creator>
  <cp:lastModifiedBy>Page, Brian</cp:lastModifiedBy>
  <cp:revision>3</cp:revision>
  <dcterms:created xsi:type="dcterms:W3CDTF">2021-07-26T17:39:58Z</dcterms:created>
  <dcterms:modified xsi:type="dcterms:W3CDTF">2021-07-27T05:18:58Z</dcterms:modified>
</cp:coreProperties>
</file>