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3" r:id="rId2"/>
    <p:sldId id="267" r:id="rId3"/>
    <p:sldId id="264" r:id="rId4"/>
    <p:sldId id="269" r:id="rId5"/>
    <p:sldId id="271" r:id="rId6"/>
    <p:sldId id="272" r:id="rId7"/>
    <p:sldId id="265" r:id="rId8"/>
    <p:sldId id="278" r:id="rId9"/>
    <p:sldId id="273" r:id="rId10"/>
    <p:sldId id="274" r:id="rId11"/>
    <p:sldId id="280" r:id="rId12"/>
    <p:sldId id="276" r:id="rId13"/>
    <p:sldId id="277" r:id="rId14"/>
    <p:sldId id="268" r:id="rId15"/>
    <p:sldId id="279" r:id="rId16"/>
    <p:sldId id="270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05"/>
    <p:restoredTop sz="94674"/>
  </p:normalViewPr>
  <p:slideViewPr>
    <p:cSldViewPr snapToGrid="0" snapToObjects="1">
      <p:cViewPr varScale="1">
        <p:scale>
          <a:sx n="132" d="100"/>
          <a:sy n="132" d="100"/>
        </p:scale>
        <p:origin x="17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C7484E-C8E8-4840-8F9B-3A5A0BB897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A15B6-510E-A64F-9B31-4B3DF506B7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5D962-D036-734E-BC33-937A4B5710AD}" type="datetime1">
              <a:rPr lang="en-US" smtClean="0"/>
              <a:t>7/29/21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4F6ED-188B-9441-AA9E-79D8B8A8AA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9ABE8-D59D-F84A-A61E-EE43A1F476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97487-18D3-9847-A082-685F8C20F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7351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593BE-12B4-0748-A69A-09D42E9BED8A}" type="datetime1">
              <a:rPr lang="en-US" smtClean="0"/>
              <a:t>7/29/21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D1793-F55A-804B-99A8-93FA9BE9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1529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4D1E-FB83-E94F-9A38-83F1B9177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82EC8-BEFD-8E41-84F5-911F104A6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5EA3-A55D-C447-BBC9-7D698C92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7D7D1-3453-6640-BF42-146B4E3219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3473" y="85166"/>
            <a:ext cx="2209026" cy="64487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972B9C-7B33-8947-BD82-A0111F88EAF9}"/>
              </a:ext>
            </a:extLst>
          </p:cNvPr>
          <p:cNvCxnSpPr>
            <a:cxnSpLocks/>
          </p:cNvCxnSpPr>
          <p:nvPr userDrawn="1"/>
        </p:nvCxnSpPr>
        <p:spPr>
          <a:xfrm>
            <a:off x="63610" y="779222"/>
            <a:ext cx="12028889" cy="0"/>
          </a:xfrm>
          <a:prstGeom prst="straightConnector1">
            <a:avLst/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4EE379FB-5369-C644-BE84-73CE21A35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32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5E586BAB-CBCC-0C44-9C1F-C8D9FBE708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1A1DE87D-801A-9C4D-B625-EE33AA2F7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38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08/04/21</a:t>
            </a:r>
          </a:p>
        </p:txBody>
      </p:sp>
    </p:spTree>
    <p:extLst>
      <p:ext uri="{BB962C8B-B14F-4D97-AF65-F5344CB8AC3E}">
        <p14:creationId xmlns:p14="http://schemas.microsoft.com/office/powerpoint/2010/main" val="45515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13F8-A520-4347-AF05-72E71D1CD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747A1-6FB9-E942-86ED-943C4A578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A3ED-84FE-4648-A855-12CD7FCD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82CD152-16C7-1948-92CD-7F9EFC7E3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08/04/21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08CD89-E72D-D041-AF92-E7643F7DC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1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EF0ECB-E6F6-5040-9208-4E8846A3D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597414" y="943275"/>
            <a:ext cx="1442185" cy="5233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F5627-3423-894D-BD9D-09AA72331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943275"/>
            <a:ext cx="9595585" cy="5233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B80ED-05C1-7B49-BD71-066A8D9B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213EF8-779F-BE4C-BD66-AC2C011E7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08/04/21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1DA69A-C5AA-E044-A1D1-22F102687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0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7E13-3B09-214C-8316-0E214A15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2F8DF-4B2E-6D41-8ABB-BBA88DC39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01B4C-A4E0-504D-819E-03696881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0BA3A30C-D833-B240-9421-577CE7913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32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5E586BAB-CBCC-0C44-9C1F-C8D9FBE708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DAC2E7BD-AA9D-4046-BCF2-9F64C2B71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38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08/04/21</a:t>
            </a:r>
          </a:p>
        </p:txBody>
      </p:sp>
    </p:spTree>
    <p:extLst>
      <p:ext uri="{BB962C8B-B14F-4D97-AF65-F5344CB8AC3E}">
        <p14:creationId xmlns:p14="http://schemas.microsoft.com/office/powerpoint/2010/main" val="46248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DE5C-CED9-6F42-A8BB-EEA4C0C4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2959E-1AE3-5845-99F9-ECC6FE2AE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1"/>
            <a:ext cx="10515600" cy="2660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508A5-3845-CA46-9A50-961FC131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E7ED785F-55D2-8646-A2D6-889C52547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32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5E586BAB-CBCC-0C44-9C1F-C8D9FBE708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CEEF5ACA-4567-1645-B717-F4C36286B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38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08/04/21</a:t>
            </a:r>
          </a:p>
        </p:txBody>
      </p:sp>
    </p:spTree>
    <p:extLst>
      <p:ext uri="{BB962C8B-B14F-4D97-AF65-F5344CB8AC3E}">
        <p14:creationId xmlns:p14="http://schemas.microsoft.com/office/powerpoint/2010/main" val="330882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04D68-7627-CA42-B25F-F6F69BE2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C086-C79E-3D4E-B22B-B67825671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3ADCE-9B8B-1045-9157-9BD85DA05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A0666AD-6E4C-5647-B04C-F5D1257721E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52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08/04/21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BFDEE3-9BEC-F94F-894B-AB8D42608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10620567-7E06-C74E-9A22-26D56FF3B48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5526969"/>
              </p:ext>
            </p:extLst>
          </p:nvPr>
        </p:nvGraphicFramePr>
        <p:xfrm>
          <a:off x="6310489" y="1991082"/>
          <a:ext cx="572911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9704">
                  <a:extLst>
                    <a:ext uri="{9D8B030D-6E8A-4147-A177-3AD203B41FA5}">
                      <a16:colId xmlns:a16="http://schemas.microsoft.com/office/drawing/2014/main" val="2979360944"/>
                    </a:ext>
                  </a:extLst>
                </a:gridCol>
                <a:gridCol w="1909704">
                  <a:extLst>
                    <a:ext uri="{9D8B030D-6E8A-4147-A177-3AD203B41FA5}">
                      <a16:colId xmlns:a16="http://schemas.microsoft.com/office/drawing/2014/main" val="668830532"/>
                    </a:ext>
                  </a:extLst>
                </a:gridCol>
                <a:gridCol w="1909704">
                  <a:extLst>
                    <a:ext uri="{9D8B030D-6E8A-4147-A177-3AD203B41FA5}">
                      <a16:colId xmlns:a16="http://schemas.microsoft.com/office/drawing/2014/main" val="3713251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38F8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438F8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38F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920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711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173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227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1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9165-EE01-434E-BE3B-4DE36A08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17683-0D21-4240-9A08-3661CDF23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BA552-82FF-0640-AE0B-C128ECF17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635CF-7500-734A-8C0E-67C6F32D8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8467EB-7B2E-994C-9550-83DAEA171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28B569-488D-6B4F-A59C-6AC3CB37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81E96D2-7684-CE4B-AFCE-2AF9D286771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52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08/04/21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CC80D81-B13A-8240-8DFE-D6E976CF42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2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BBA94-200B-3844-91E6-F9B36778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52BA4-A9FE-344C-8815-2B98B4F0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DB94454-09F1-5942-94B7-61F7DD2CE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08/04/21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73DE19-530D-6F4A-A4A1-06BFD4933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1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1C277-4C03-6249-BDB5-89D751D3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930BE4-4421-7B4C-86C1-91FC9E64E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08/04/21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61453-5F29-7D40-AF7E-37D7BA1E8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9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37DF2-709D-AA41-9B01-6E5D30B5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DC31A-09E5-5D4E-B06F-00D4C78A8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2B646-A3AB-3F40-87EF-AE9214789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BF419-647E-4E4A-8CC1-980ACB9E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31A9E8-5480-9E47-9A33-0B455367BE2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52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08/04/21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430818-CE6E-F541-9E0A-6CC00D221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91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9DB0-813D-C14B-87AB-6794B30B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D34B87-B52B-3E4D-8EC6-7E8273956C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DE5A3-C909-4240-B57F-77D30DFB3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37E88-4C73-1B40-BC93-4A804B50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35D96A-85EC-3749-AE81-D0AD5A87851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52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08/04/21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F2A399-CA3E-D047-BDD6-2C82AEB89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5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51F5BA-09E5-6742-9FE8-7E9693389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1" y="1"/>
            <a:ext cx="9700281" cy="779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C4AC4-5988-EB41-89B5-7795D636A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382" y="1025246"/>
            <a:ext cx="11693236" cy="5151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F79DBA-D15A-C847-8875-2F7E570736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83473" y="85166"/>
            <a:ext cx="2209026" cy="64487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8693C-43F0-7447-9CD5-980683A4AFE7}"/>
              </a:ext>
            </a:extLst>
          </p:cNvPr>
          <p:cNvCxnSpPr>
            <a:cxnSpLocks/>
          </p:cNvCxnSpPr>
          <p:nvPr userDrawn="1"/>
        </p:nvCxnSpPr>
        <p:spPr>
          <a:xfrm>
            <a:off x="63610" y="779222"/>
            <a:ext cx="12028889" cy="0"/>
          </a:xfrm>
          <a:prstGeom prst="straightConnector1">
            <a:avLst/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6556A8-879E-2E4F-9A44-2B7A35DACD14}"/>
              </a:ext>
            </a:extLst>
          </p:cNvPr>
          <p:cNvCxnSpPr>
            <a:cxnSpLocks/>
          </p:cNvCxnSpPr>
          <p:nvPr userDrawn="1"/>
        </p:nvCxnSpPr>
        <p:spPr>
          <a:xfrm>
            <a:off x="81555" y="6176963"/>
            <a:ext cx="12028889" cy="0"/>
          </a:xfrm>
          <a:prstGeom prst="straightConnector1">
            <a:avLst/>
          </a:prstGeom>
          <a:ln w="25400">
            <a:solidFill>
              <a:srgbClr val="438F8E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312EC8A-1B48-CC4E-A39F-428B89B1B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32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5E586BAB-CBCC-0C44-9C1F-C8D9FBE708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DAD11A-0F24-A749-BD72-F78F8A084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ECCE Computing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2BBC9E-FD75-A943-A257-2DB2BC526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38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08/04/21</a:t>
            </a:r>
          </a:p>
        </p:txBody>
      </p:sp>
    </p:spTree>
    <p:extLst>
      <p:ext uri="{BB962C8B-B14F-4D97-AF65-F5344CB8AC3E}">
        <p14:creationId xmlns:p14="http://schemas.microsoft.com/office/powerpoint/2010/main" val="161039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8/1748-0221/15/05/P0500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cikit-learn.org/stabl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1463/contributions/52572/" TargetMode="External"/><Relationship Id="rId2" Type="http://schemas.openxmlformats.org/officeDocument/2006/relationships/hyperlink" Target="https://wiki.bnl.gov/sPHENIX/images/f/f0/Coding_standards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11463/contributions/51796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1463/contributions/52408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bnl.gov/event/11463/contributions/52412/" TargetMode="External"/><Relationship Id="rId5" Type="http://schemas.openxmlformats.org/officeDocument/2006/relationships/hyperlink" Target="https://indico.bnl.gov/event/11463/contributions/52411/" TargetMode="External"/><Relationship Id="rId4" Type="http://schemas.openxmlformats.org/officeDocument/2006/relationships/hyperlink" Target="https://indico.bnl.gov/event/11463/contributions/5241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oot.cern.ch/doc/master/classRooUnblindPrecision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11463/contributions/52531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E977-EB48-204C-9473-14CFDCCF60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ECCE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6782D-AEF3-FD41-874A-4511578877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Cameron Dean</a:t>
            </a:r>
            <a:br>
              <a:rPr lang="en-US" dirty="0"/>
            </a:br>
            <a:r>
              <a:rPr lang="en-US" dirty="0"/>
              <a:t>Los Alamos National Laboratory</a:t>
            </a:r>
          </a:p>
          <a:p>
            <a:r>
              <a:rPr lang="en-US" dirty="0"/>
              <a:t>08/04/2021</a:t>
            </a:r>
            <a:br>
              <a:rPr lang="en-US" b="1" dirty="0"/>
            </a:br>
            <a:r>
              <a:rPr lang="en-US" b="1" dirty="0"/>
              <a:t>EICUG Summer Meeting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00CAC-C888-794F-8A3D-943DA5A0E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355" y="5243543"/>
            <a:ext cx="2349318" cy="939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69274-266C-0244-8C6A-6B3E0FB36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300" y="5444588"/>
            <a:ext cx="1039536" cy="537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1C370-DB3C-F844-80B5-29FFA32BF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4" y="5524901"/>
            <a:ext cx="2013525" cy="49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8121D2-C0BF-564A-9911-BF190853E9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859" y="5408737"/>
            <a:ext cx="2104656" cy="653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1C0509-B527-0442-9ADB-07667E6A9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234" y="5364278"/>
            <a:ext cx="2234426" cy="698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83E634-D8DA-EE49-B6DF-61D832F481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39" r="14086" b="26468"/>
          <a:stretch/>
        </p:blipFill>
        <p:spPr>
          <a:xfrm>
            <a:off x="9807139" y="5412597"/>
            <a:ext cx="2355986" cy="69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74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50DC-A718-474F-BBA6-1A0F8698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Co-design example: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831D8-6BF3-D140-85D3-F2AB79F9F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968232"/>
            <a:ext cx="6709683" cy="4878597"/>
          </a:xfrm>
        </p:spPr>
        <p:txBody>
          <a:bodyPr anchor="ctr">
            <a:normAutofit/>
          </a:bodyPr>
          <a:lstStyle/>
          <a:p>
            <a:r>
              <a:rPr lang="en-US" dirty="0"/>
              <a:t>Simultaneously optimize all trackers</a:t>
            </a:r>
          </a:p>
          <a:p>
            <a:r>
              <a:rPr lang="en-US" dirty="0" err="1"/>
              <a:t>Optimise</a:t>
            </a:r>
            <a:r>
              <a:rPr lang="en-US" dirty="0"/>
              <a:t> for Kalman filter efficiency, DCA, p and </a:t>
            </a:r>
            <a:r>
              <a:rPr lang="el-GR" dirty="0"/>
              <a:t>φ</a:t>
            </a:r>
            <a:r>
              <a:rPr lang="en-US" dirty="0"/>
              <a:t> resolutions</a:t>
            </a:r>
          </a:p>
          <a:p>
            <a:r>
              <a:rPr lang="en-US" dirty="0"/>
              <a:t>Constraints: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Outer barrel radius &lt; 51 cm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Vertex layer radius &lt; 15 cm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Furthest disk position &lt; 125 cm in z</a:t>
            </a:r>
          </a:p>
          <a:p>
            <a:r>
              <a:rPr lang="en-US" dirty="0"/>
              <a:t>Optimizing placement gives larger change than additional detectors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D2B44-696F-8E4F-95B4-0722059F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6779D-090D-BE42-B696-E7A08A771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6B5FD7-CA10-8646-A889-0C70A532B1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2652F-5D33-8843-97E7-5629190C2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510" y="876424"/>
            <a:ext cx="5475108" cy="5290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76BB9E-F782-824E-93C1-FD4991F5A87D}"/>
              </a:ext>
            </a:extLst>
          </p:cNvPr>
          <p:cNvSpPr txBox="1"/>
          <p:nvPr/>
        </p:nvSpPr>
        <p:spPr>
          <a:xfrm>
            <a:off x="9102858" y="6195035"/>
            <a:ext cx="234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Fanelli and K. Suresh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AAD374-656A-144E-A2CB-87ED0D29574C}"/>
              </a:ext>
            </a:extLst>
          </p:cNvPr>
          <p:cNvSpPr/>
          <p:nvPr/>
        </p:nvSpPr>
        <p:spPr>
          <a:xfrm>
            <a:off x="7333341" y="968232"/>
            <a:ext cx="3081293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ECCE Preliminary</a:t>
            </a:r>
          </a:p>
        </p:txBody>
      </p:sp>
    </p:spTree>
    <p:extLst>
      <p:ext uri="{BB962C8B-B14F-4D97-AF65-F5344CB8AC3E}">
        <p14:creationId xmlns:p14="http://schemas.microsoft.com/office/powerpoint/2010/main" val="2885097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03EA60-903C-764A-AC25-2AB9054E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739" y="1757395"/>
            <a:ext cx="3256572" cy="3687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904550-81BA-9942-AF3F-8B4EE3AB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Co-design example: PID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C77B-1937-7E43-AC32-0CFC00E13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01" y="1025246"/>
            <a:ext cx="5332233" cy="5151717"/>
          </a:xfrm>
        </p:spPr>
        <p:txBody>
          <a:bodyPr anchor="ctr"/>
          <a:lstStyle/>
          <a:p>
            <a:r>
              <a:rPr lang="en-US" dirty="0" err="1"/>
              <a:t>Optimisation</a:t>
            </a:r>
            <a:r>
              <a:rPr lang="en-US" dirty="0"/>
              <a:t> of </a:t>
            </a:r>
            <a:r>
              <a:rPr lang="en-US" dirty="0" err="1"/>
              <a:t>mRICH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Spherical Mirror radius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Mirror position (r, z)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PhotoSensor</a:t>
            </a:r>
            <a:r>
              <a:rPr lang="en-US" dirty="0"/>
              <a:t> position (x, y, z)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Aerogel Refractive Index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Aerogel Thickness</a:t>
            </a:r>
          </a:p>
          <a:p>
            <a:r>
              <a:rPr lang="en-US" dirty="0" err="1"/>
              <a:t>Optimised</a:t>
            </a:r>
            <a:r>
              <a:rPr lang="en-US" dirty="0"/>
              <a:t> design reduces Cherenkov saturation at higher momenta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1D09B-E7B5-2C45-8D6E-6E362AA59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07508-ABEA-E54E-AB3E-12C565036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1CA3D7-D7DE-8B49-B017-CADFC9DE7C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64882A-73F2-AA43-86F3-BCF1D008D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57" y="1938131"/>
            <a:ext cx="3830593" cy="2981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41DC1B-0E21-2547-8E13-D92990D38DFF}"/>
              </a:ext>
            </a:extLst>
          </p:cNvPr>
          <p:cNvSpPr txBox="1"/>
          <p:nvPr/>
        </p:nvSpPr>
        <p:spPr>
          <a:xfrm>
            <a:off x="9312965" y="1572729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JINST 15 P05009 (2020)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02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50DC-A718-474F-BBA6-1A0F8698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Co-design example: PID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8831D8-6BF3-D140-85D3-F2AB79F9F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382" y="1025246"/>
                <a:ext cx="8175526" cy="515171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Current </a:t>
                </a:r>
                <a:r>
                  <a:rPr lang="en-US" dirty="0" err="1"/>
                  <a:t>hpDIRC</a:t>
                </a:r>
                <a:r>
                  <a:rPr lang="en-US" dirty="0"/>
                  <a:t> design: reused </a:t>
                </a:r>
                <a:r>
                  <a:rPr lang="en-US" dirty="0" err="1"/>
                  <a:t>BaBar</a:t>
                </a:r>
                <a:r>
                  <a:rPr lang="en-US" dirty="0"/>
                  <a:t> DIRC bars </a:t>
                </a:r>
              </a:p>
              <a:p>
                <a:pPr lvl="1"/>
                <a:r>
                  <a:rPr lang="en-US" dirty="0"/>
                  <a:t>Performs beyond required 6 GeV/c!</a:t>
                </a:r>
              </a:p>
              <a:p>
                <a:r>
                  <a:rPr lang="en-US" dirty="0"/>
                  <a:t>Fast sim parametrization based on detailed G4 simulation </a:t>
                </a:r>
              </a:p>
              <a:p>
                <a:r>
                  <a:rPr lang="en-US" dirty="0"/>
                  <a:t>Full reconstruction in Fun4All almost ready 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Next steps: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Cost/performance optimization 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Validation of performance with magnetic field</a:t>
                </a:r>
              </a:p>
              <a:p>
                <a:r>
                  <a:rPr lang="en-US" dirty="0" err="1"/>
                  <a:t>Optimisation</a:t>
                </a:r>
                <a:r>
                  <a:rPr lang="en-US" dirty="0"/>
                  <a:t> performed using </a:t>
                </a:r>
                <a:r>
                  <a:rPr lang="en-US" dirty="0">
                    <a:hlinkClick r:id="rId2"/>
                  </a:rPr>
                  <a:t>scikit-learn</a:t>
                </a:r>
                <a:endParaRPr lang="en-US" dirty="0"/>
              </a:p>
              <a:p>
                <a:r>
                  <a:rPr lang="en-US" dirty="0"/>
                  <a:t>Right –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at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8831D8-6BF3-D140-85D3-F2AB79F9F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382" y="1025246"/>
                <a:ext cx="8175526" cy="5151717"/>
              </a:xfrm>
              <a:blipFill>
                <a:blip r:embed="rId3"/>
                <a:stretch>
                  <a:fillRect l="-1085" t="-2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D2B44-696F-8E4F-95B4-0722059F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6779D-090D-BE42-B696-E7A08A771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6B5FD7-CA10-8646-A889-0C70A532B1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0D8F4-318C-2745-A6BE-FB4EF65EF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030089" y="1646320"/>
            <a:ext cx="5299510" cy="3703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A1D0E-4011-8F4E-AE34-D3837B9DE422}"/>
              </a:ext>
            </a:extLst>
          </p:cNvPr>
          <p:cNvSpPr txBox="1"/>
          <p:nvPr/>
        </p:nvSpPr>
        <p:spPr>
          <a:xfrm>
            <a:off x="7901899" y="6147776"/>
            <a:ext cx="3332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Kalicy</a:t>
            </a:r>
            <a:r>
              <a:rPr lang="en-US" dirty="0"/>
              <a:t>, W. Phelps, A. Quiroga and N. </a:t>
            </a:r>
            <a:r>
              <a:rPr lang="en-US" dirty="0" err="1"/>
              <a:t>Wickramaarachchi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3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50DC-A718-474F-BBA6-1A0F8698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Co-design example: Calorimetry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831D8-6BF3-D140-85D3-F2AB79F9F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79" y="1081473"/>
            <a:ext cx="6998441" cy="4923167"/>
          </a:xfrm>
        </p:spPr>
        <p:txBody>
          <a:bodyPr anchor="ctr"/>
          <a:lstStyle/>
          <a:p>
            <a:r>
              <a:rPr lang="en-US" dirty="0"/>
              <a:t>Started co-design of electron-going endcap </a:t>
            </a:r>
            <a:r>
              <a:rPr lang="en-US" dirty="0" err="1"/>
              <a:t>EMCal</a:t>
            </a:r>
            <a:endParaRPr lang="en-US" dirty="0"/>
          </a:p>
          <a:p>
            <a:r>
              <a:rPr lang="en-US" dirty="0"/>
              <a:t>Maintain resolution while reducing the number of crystals?</a:t>
            </a:r>
          </a:p>
          <a:p>
            <a:r>
              <a:rPr lang="en-US" dirty="0" err="1"/>
              <a:t>Optimises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PbWO</a:t>
            </a:r>
            <a:r>
              <a:rPr lang="en-US" baseline="-25000" dirty="0"/>
              <a:t>4</a:t>
            </a:r>
            <a:r>
              <a:rPr lang="en-US" dirty="0"/>
              <a:t> crystal geometry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Inner/outer calo. radius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Densities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Efficiencies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D2B44-696F-8E4F-95B4-0722059F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6779D-090D-BE42-B696-E7A08A771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6B5FD7-CA10-8646-A889-0C70A532B1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889CC-180C-F945-8548-D0004E2A4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882" y="958607"/>
            <a:ext cx="4495800" cy="516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AD13C8-6426-5C41-8EF3-5F53A7C0A7EA}"/>
              </a:ext>
            </a:extLst>
          </p:cNvPr>
          <p:cNvSpPr txBox="1"/>
          <p:nvPr/>
        </p:nvSpPr>
        <p:spPr>
          <a:xfrm>
            <a:off x="7145482" y="6194439"/>
            <a:ext cx="464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V. </a:t>
            </a:r>
            <a:r>
              <a:rPr lang="en-US" dirty="0" err="1"/>
              <a:t>Berdnikov</a:t>
            </a:r>
            <a:r>
              <a:rPr lang="en-US" dirty="0"/>
              <a:t>, M. Bondi, C. Fanelli, Y. </a:t>
            </a:r>
            <a:r>
              <a:rPr lang="en-US" dirty="0" err="1"/>
              <a:t>Furletova</a:t>
            </a:r>
            <a:r>
              <a:rPr lang="en-US" dirty="0"/>
              <a:t>,</a:t>
            </a:r>
          </a:p>
          <a:p>
            <a:r>
              <a:rPr lang="en-US" dirty="0"/>
              <a:t>T. Horn, I. Larin, D. Romanov, R. Trotta</a:t>
            </a:r>
          </a:p>
        </p:txBody>
      </p:sp>
    </p:spTree>
    <p:extLst>
      <p:ext uri="{BB962C8B-B14F-4D97-AF65-F5344CB8AC3E}">
        <p14:creationId xmlns:p14="http://schemas.microsoft.com/office/powerpoint/2010/main" val="307378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AEC9-6D6A-DE40-AFD4-61309133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AF7E2-06CC-744D-8E43-2FCF53485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ECCE members have risen to the challenge of the detector charge</a:t>
            </a:r>
          </a:p>
          <a:p>
            <a:r>
              <a:rPr lang="en-US" dirty="0"/>
              <a:t>Realistic detector simulations are in place</a:t>
            </a:r>
          </a:p>
          <a:p>
            <a:r>
              <a:rPr lang="en-US" dirty="0"/>
              <a:t>150M already in storage</a:t>
            </a:r>
          </a:p>
          <a:p>
            <a:r>
              <a:rPr lang="en-US" dirty="0"/>
              <a:t>Aim to store &gt; 300M events by end of August</a:t>
            </a:r>
          </a:p>
          <a:p>
            <a:r>
              <a:rPr lang="en-US" dirty="0"/>
              <a:t>AI working group is looking to the future with continual optimization</a:t>
            </a:r>
          </a:p>
          <a:p>
            <a:r>
              <a:rPr lang="en-US" dirty="0"/>
              <a:t>UI streamlined – Data can be studied &lt; 20 minutes after joining ECCE</a:t>
            </a:r>
          </a:p>
          <a:p>
            <a:pPr marL="0" indent="0" algn="ctr">
              <a:buNone/>
            </a:pPr>
            <a:r>
              <a:rPr lang="en-US" sz="3400" dirty="0"/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B4AB1-C4FA-4B45-B051-68A28390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CE40A-CB91-0C49-885C-B2391A643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DFBA43-6D59-214E-894A-28C7DBF9AC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</p:spTree>
    <p:extLst>
      <p:ext uri="{BB962C8B-B14F-4D97-AF65-F5344CB8AC3E}">
        <p14:creationId xmlns:p14="http://schemas.microsoft.com/office/powerpoint/2010/main" val="3808932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5482-B8A3-F149-9349-0185D9F7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859" y="3039390"/>
            <a:ext cx="9700281" cy="779219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31F42-E343-224A-B8A4-095086EB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69B3D-6F51-6048-8483-F96F008DF8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1FCC8-28E0-ED40-95EB-C2095575C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1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2A2C-2334-4244-B2FD-A22A662B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C9103-6DC7-FA4D-9A9C-EECC2EEFD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025246"/>
            <a:ext cx="6266921" cy="5151717"/>
          </a:xfrm>
        </p:spPr>
        <p:txBody>
          <a:bodyPr/>
          <a:lstStyle/>
          <a:p>
            <a:r>
              <a:rPr lang="en-US" dirty="0"/>
              <a:t>All users are welcome to submit packages or updates</a:t>
            </a:r>
          </a:p>
          <a:p>
            <a:r>
              <a:rPr lang="en-US" dirty="0"/>
              <a:t>Analysis code is written in C++</a:t>
            </a:r>
          </a:p>
          <a:p>
            <a:pPr lvl="1"/>
            <a:r>
              <a:rPr lang="en-US" dirty="0"/>
              <a:t>Other languages are used for more specific tasks (e.g. python and bash for productions)</a:t>
            </a:r>
          </a:p>
          <a:p>
            <a:r>
              <a:rPr lang="en-US" dirty="0">
                <a:hlinkClick r:id="rId2"/>
              </a:rPr>
              <a:t>Code-conventions established by Chris Pinkenburg</a:t>
            </a:r>
            <a:endParaRPr lang="en-US" dirty="0"/>
          </a:p>
          <a:p>
            <a:r>
              <a:rPr lang="en-US" dirty="0"/>
              <a:t>All code must compile with clang, have no unused objects, </a:t>
            </a:r>
            <a:r>
              <a:rPr lang="en-US" dirty="0" err="1"/>
              <a:t>cpp</a:t>
            </a:r>
            <a:r>
              <a:rPr lang="en-US" dirty="0"/>
              <a:t>-check must have no serious issues, </a:t>
            </a:r>
            <a:r>
              <a:rPr lang="en-US" dirty="0" err="1"/>
              <a:t>valgrind</a:t>
            </a:r>
            <a:r>
              <a:rPr lang="en-US" dirty="0"/>
              <a:t> used to find memory leaks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40F20-D973-F842-AB8B-24D26AAEA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AF8AC-B868-7540-831D-5C629150F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6CF94F8-05C5-904E-BFD7-52D3F9631C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117BC-F789-374C-801F-5D5046FBA7F3}"/>
              </a:ext>
            </a:extLst>
          </p:cNvPr>
          <p:cNvSpPr txBox="1"/>
          <p:nvPr/>
        </p:nvSpPr>
        <p:spPr>
          <a:xfrm>
            <a:off x="7984671" y="5712658"/>
            <a:ext cx="491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ECCE software talk with more information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C90E37-BDED-264F-ACE8-EE075E18C9BE}"/>
              </a:ext>
            </a:extLst>
          </p:cNvPr>
          <p:cNvSpPr/>
          <p:nvPr/>
        </p:nvSpPr>
        <p:spPr>
          <a:xfrm>
            <a:off x="6627794" y="946159"/>
            <a:ext cx="1982806" cy="1177047"/>
          </a:xfrm>
          <a:prstGeom prst="rect">
            <a:avLst/>
          </a:prstGeom>
          <a:solidFill>
            <a:srgbClr val="438F8E">
              <a:alpha val="53000"/>
            </a:srgbClr>
          </a:solidFill>
          <a:ln>
            <a:solidFill>
              <a:srgbClr val="438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coresoftware</a:t>
            </a:r>
            <a:r>
              <a:rPr lang="en-US" dirty="0">
                <a:solidFill>
                  <a:schemeClr val="tx1"/>
                </a:solidFill>
              </a:rPr>
              <a:t> (reconstruction/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evaluators/tracking and more)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2C6858-2D00-EE4C-9535-D02802F0C00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619197" y="2123206"/>
            <a:ext cx="1037121" cy="643869"/>
          </a:xfrm>
          <a:prstGeom prst="straightConnector1">
            <a:avLst/>
          </a:prstGeom>
          <a:ln w="4445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9CA50CD-5DBE-DE4D-B90D-9BB19A2EE01E}"/>
              </a:ext>
            </a:extLst>
          </p:cNvPr>
          <p:cNvSpPr/>
          <p:nvPr/>
        </p:nvSpPr>
        <p:spPr>
          <a:xfrm>
            <a:off x="9193768" y="945619"/>
            <a:ext cx="2165681" cy="1177047"/>
          </a:xfrm>
          <a:prstGeom prst="rect">
            <a:avLst/>
          </a:prstGeom>
          <a:solidFill>
            <a:srgbClr val="438F8E">
              <a:alpha val="53000"/>
            </a:srgbClr>
          </a:solidFill>
          <a:ln>
            <a:solidFill>
              <a:srgbClr val="438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fun4all_eicdetectors (subdetector simulations)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0477CC-31FC-D744-8205-6FC576854730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9308010" y="2122666"/>
            <a:ext cx="968599" cy="644409"/>
          </a:xfrm>
          <a:prstGeom prst="straightConnector1">
            <a:avLst/>
          </a:prstGeom>
          <a:ln w="4445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B06B502-6888-9D4D-867C-0EE39BD6EE50}"/>
              </a:ext>
            </a:extLst>
          </p:cNvPr>
          <p:cNvSpPr/>
          <p:nvPr/>
        </p:nvSpPr>
        <p:spPr>
          <a:xfrm>
            <a:off x="6587075" y="4429684"/>
            <a:ext cx="2228347" cy="1177047"/>
          </a:xfrm>
          <a:prstGeom prst="rect">
            <a:avLst/>
          </a:prstGeom>
          <a:solidFill>
            <a:srgbClr val="438F8E">
              <a:alpha val="53000"/>
            </a:srgbClr>
          </a:solidFill>
          <a:ln>
            <a:solidFill>
              <a:srgbClr val="438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fun4all_eiccalibration (subdetector geometry files)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01394F-E055-D646-8A5F-77CE2CF6A708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7701249" y="3944122"/>
            <a:ext cx="909351" cy="485562"/>
          </a:xfrm>
          <a:prstGeom prst="straightConnector1">
            <a:avLst/>
          </a:prstGeom>
          <a:ln w="4445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D11D8A0-0EC5-4845-A085-0C7BB61B17B4}"/>
              </a:ext>
            </a:extLst>
          </p:cNvPr>
          <p:cNvSpPr/>
          <p:nvPr/>
        </p:nvSpPr>
        <p:spPr>
          <a:xfrm>
            <a:off x="9285204" y="4423840"/>
            <a:ext cx="1982807" cy="1347373"/>
          </a:xfrm>
          <a:prstGeom prst="rect">
            <a:avLst/>
          </a:prstGeom>
          <a:solidFill>
            <a:srgbClr val="438F8E">
              <a:alpha val="53000"/>
            </a:srgbClr>
          </a:solidFill>
          <a:ln>
            <a:solidFill>
              <a:srgbClr val="438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Macros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(global call to subdetectors, full detector, tracking,  reconstruction)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D9B5F10-D1CB-2949-9CEF-3D96B83E5DC8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9356720" y="3944122"/>
            <a:ext cx="919888" cy="479718"/>
          </a:xfrm>
          <a:prstGeom prst="straightConnector1">
            <a:avLst/>
          </a:prstGeom>
          <a:ln w="4445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E6E5439-324B-704A-A92F-B93DF0192D7B}"/>
              </a:ext>
            </a:extLst>
          </p:cNvPr>
          <p:cNvSpPr/>
          <p:nvPr/>
        </p:nvSpPr>
        <p:spPr>
          <a:xfrm>
            <a:off x="7167995" y="2767075"/>
            <a:ext cx="3608042" cy="1177047"/>
          </a:xfrm>
          <a:prstGeom prst="rect">
            <a:avLst/>
          </a:prstGeom>
          <a:solidFill>
            <a:srgbClr val="438F8E">
              <a:alpha val="0"/>
            </a:srgbClr>
          </a:solidFill>
          <a:ln w="25400">
            <a:solidFill>
              <a:srgbClr val="438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Stacks: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Daily (4 day history)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Weekly (permanent)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Proposal (fixed for sim. campaigns)</a:t>
            </a:r>
          </a:p>
        </p:txBody>
      </p:sp>
    </p:spTree>
    <p:extLst>
      <p:ext uri="{BB962C8B-B14F-4D97-AF65-F5344CB8AC3E}">
        <p14:creationId xmlns:p14="http://schemas.microsoft.com/office/powerpoint/2010/main" val="3296657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81BF-D81A-5D43-8572-4F74E6FF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Work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2DB09-32AA-F742-BBD1-251F56CAB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876159"/>
            <a:ext cx="6698495" cy="525110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Many users across the world, not everyone joins with active BNL membership</a:t>
            </a:r>
          </a:p>
          <a:p>
            <a:pPr lvl="1"/>
            <a:r>
              <a:rPr lang="en-US" dirty="0"/>
              <a:t>Not feasible to get everyone accounts in proposal timescale</a:t>
            </a:r>
          </a:p>
          <a:p>
            <a:r>
              <a:rPr lang="en-US" dirty="0"/>
              <a:t>Singularity (and VirtualBox) is used to distribute daily software stacks (and simulations)</a:t>
            </a:r>
          </a:p>
          <a:p>
            <a:r>
              <a:rPr lang="en-US" dirty="0"/>
              <a:t>S3 (BNL) and </a:t>
            </a:r>
            <a:r>
              <a:rPr lang="en-US" dirty="0" err="1"/>
              <a:t>xrootd</a:t>
            </a:r>
            <a:r>
              <a:rPr lang="en-US" dirty="0"/>
              <a:t> (</a:t>
            </a:r>
            <a:r>
              <a:rPr lang="en-US" dirty="0" err="1"/>
              <a:t>JLab</a:t>
            </a:r>
            <a:r>
              <a:rPr lang="en-US" dirty="0"/>
              <a:t>) protocols used to distribute data</a:t>
            </a:r>
          </a:p>
          <a:p>
            <a:pPr lvl="1"/>
            <a:r>
              <a:rPr lang="en-US" dirty="0" err="1"/>
              <a:t>minIO</a:t>
            </a:r>
            <a:r>
              <a:rPr lang="en-US" dirty="0"/>
              <a:t> client and read-access keys are distributed from ECCE stack</a:t>
            </a:r>
          </a:p>
          <a:p>
            <a:r>
              <a:rPr lang="en-US" dirty="0"/>
              <a:t>Users are encouraged to use low-volume </a:t>
            </a:r>
            <a:r>
              <a:rPr lang="en-US" dirty="0" err="1"/>
              <a:t>nTuples</a:t>
            </a:r>
            <a:r>
              <a:rPr lang="en-US" dirty="0"/>
              <a:t> over DSTs</a:t>
            </a:r>
          </a:p>
          <a:p>
            <a:pPr lvl="1"/>
            <a:r>
              <a:rPr lang="en-US" dirty="0"/>
              <a:t>Keeps bandwidth to a minimum</a:t>
            </a:r>
          </a:p>
          <a:p>
            <a:pPr lvl="1"/>
            <a:r>
              <a:rPr lang="en-US" dirty="0"/>
              <a:t>Many physics plots can be made without large data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02CBF-8AED-7641-AB3E-279D6EF7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BB930-35CD-8B40-A01E-780F93EC9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A15C55-7324-A944-AAB8-A05614EC03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8CF630-F9FF-094C-8710-71B21ABB6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6715" y="876159"/>
            <a:ext cx="1556450" cy="2963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CD90F-2525-744D-AFA0-F8914A8AB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6715" y="3839861"/>
            <a:ext cx="1556450" cy="2235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C37B2B-7762-084E-80A8-B77B2AF86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308" y="876160"/>
            <a:ext cx="2334988" cy="1027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6B3F3-F8FA-1A41-8958-FAB18F248F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281" y="876159"/>
            <a:ext cx="1647434" cy="1027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032696-4CC7-6844-A189-E22EEAA1EEC3}"/>
              </a:ext>
            </a:extLst>
          </p:cNvPr>
          <p:cNvSpPr txBox="1"/>
          <p:nvPr/>
        </p:nvSpPr>
        <p:spPr>
          <a:xfrm>
            <a:off x="7987159" y="2000284"/>
            <a:ext cx="2047631" cy="2308324"/>
          </a:xfrm>
          <a:prstGeom prst="rect">
            <a:avLst/>
          </a:prstGeom>
          <a:noFill/>
          <a:ln w="25400">
            <a:solidFill>
              <a:srgbClr val="438F8E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use </a:t>
            </a:r>
            <a:r>
              <a:rPr lang="en-US" dirty="0" err="1"/>
              <a:t>mattermost</a:t>
            </a:r>
            <a:r>
              <a:rPr lang="en-US" dirty="0"/>
              <a:t> and discourse for quick communication. We can manually authenticate, no need to have a BNL account</a:t>
            </a:r>
          </a:p>
        </p:txBody>
      </p:sp>
    </p:spTree>
    <p:extLst>
      <p:ext uri="{BB962C8B-B14F-4D97-AF65-F5344CB8AC3E}">
        <p14:creationId xmlns:p14="http://schemas.microsoft.com/office/powerpoint/2010/main" val="377441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8B78-5D91-1242-98E7-EF5CD5E9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83D42-E212-894D-B977-CC167759F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779220"/>
            <a:ext cx="11693236" cy="5397743"/>
          </a:xfrm>
        </p:spPr>
        <p:txBody>
          <a:bodyPr anchor="ctr"/>
          <a:lstStyle/>
          <a:p>
            <a:r>
              <a:rPr lang="en-US" dirty="0"/>
              <a:t>ECCE computing is entangled in several areas of our consortium</a:t>
            </a:r>
          </a:p>
          <a:p>
            <a:pPr lvl="1"/>
            <a:r>
              <a:rPr lang="en-US" dirty="0"/>
              <a:t>Detector simulation</a:t>
            </a:r>
          </a:p>
          <a:p>
            <a:pPr lvl="1"/>
            <a:r>
              <a:rPr lang="en-US" dirty="0"/>
              <a:t>Data production and storage</a:t>
            </a:r>
          </a:p>
          <a:p>
            <a:pPr lvl="1"/>
            <a:r>
              <a:rPr lang="en-US" dirty="0"/>
              <a:t>User interaction</a:t>
            </a:r>
          </a:p>
          <a:p>
            <a:r>
              <a:rPr lang="en-US" dirty="0"/>
              <a:t>AI/ML groups optimize design and physics potential</a:t>
            </a:r>
          </a:p>
          <a:p>
            <a:r>
              <a:rPr lang="en-US" dirty="0"/>
              <a:t>150M events already on disk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C75A8-C04F-1B47-87B6-B2F95EC7E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5F5C3-6C61-0E4B-958C-27D778336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6F4A1F-D023-8B44-B2FE-76A8D4C559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A9F9B-4F45-E64F-8339-53682E4D8BE1}"/>
              </a:ext>
            </a:extLst>
          </p:cNvPr>
          <p:cNvSpPr txBox="1"/>
          <p:nvPr/>
        </p:nvSpPr>
        <p:spPr>
          <a:xfrm>
            <a:off x="8052662" y="5807631"/>
            <a:ext cx="413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ECCE overview talk with more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18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4F62-75E2-5A4F-B4D0-A99CA2AA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Workflow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7EED6-EC7C-9C42-ACAB-CCE07ABE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42433-E07B-D749-941F-2C10A0C80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D29E35-8039-BF4F-85C1-0E89C1B98F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2BA3D7-0590-DB4C-80AD-54EB4DB45242}"/>
              </a:ext>
            </a:extLst>
          </p:cNvPr>
          <p:cNvGrpSpPr/>
          <p:nvPr/>
        </p:nvGrpSpPr>
        <p:grpSpPr>
          <a:xfrm>
            <a:off x="96537" y="1083058"/>
            <a:ext cx="11963476" cy="4697168"/>
            <a:chOff x="91567" y="1083058"/>
            <a:chExt cx="11963476" cy="4697168"/>
          </a:xfrm>
          <a:gradFill flip="none" rotWithShape="1">
            <a:gsLst>
              <a:gs pos="0">
                <a:srgbClr val="438F8E"/>
              </a:gs>
              <a:gs pos="96000">
                <a:schemeClr val="bg1"/>
              </a:gs>
            </a:gsLst>
            <a:lin ang="0" scaled="1"/>
            <a:tileRect/>
          </a:gradFill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FCD3C33-4E56-DA4D-A403-370905B663AE}"/>
                </a:ext>
              </a:extLst>
            </p:cNvPr>
            <p:cNvCxnSpPr>
              <a:cxnSpLocks/>
              <a:stCxn id="7" idx="3"/>
              <a:endCxn id="19" idx="1"/>
            </p:cNvCxnSpPr>
            <p:nvPr/>
          </p:nvCxnSpPr>
          <p:spPr>
            <a:xfrm>
              <a:off x="1678539" y="3429000"/>
              <a:ext cx="488329" cy="1035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4852F28-38F9-C944-94C0-70C553DEAB5C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1678539" y="5186419"/>
              <a:ext cx="488329" cy="0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99B2E5B-24B9-7244-B726-042776EAB471}"/>
                </a:ext>
              </a:extLst>
            </p:cNvPr>
            <p:cNvCxnSpPr>
              <a:cxnSpLocks/>
              <a:stCxn id="9" idx="0"/>
              <a:endCxn id="19" idx="2"/>
            </p:cNvCxnSpPr>
            <p:nvPr/>
          </p:nvCxnSpPr>
          <p:spPr>
            <a:xfrm flipV="1">
              <a:off x="2960354" y="4018558"/>
              <a:ext cx="0" cy="579337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74A169-80EC-F644-8DBD-9F95201D1B21}"/>
                </a:ext>
              </a:extLst>
            </p:cNvPr>
            <p:cNvSpPr/>
            <p:nvPr/>
          </p:nvSpPr>
          <p:spPr>
            <a:xfrm>
              <a:off x="91567" y="2840476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Physics Teams Run Generators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2B450D-4E2E-EE4F-A211-411A7163312A}"/>
                </a:ext>
              </a:extLst>
            </p:cNvPr>
            <p:cNvSpPr/>
            <p:nvPr/>
          </p:nvSpPr>
          <p:spPr>
            <a:xfrm>
              <a:off x="91567" y="4597895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Detector Teams Simulate Subdetectors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1A3D0-6747-544B-B4B5-360C07C40AFD}"/>
                </a:ext>
              </a:extLst>
            </p:cNvPr>
            <p:cNvSpPr/>
            <p:nvPr/>
          </p:nvSpPr>
          <p:spPr>
            <a:xfrm>
              <a:off x="2166868" y="4597895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Simulation Team Build Full Detector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5A0659-9521-5B48-AAB1-9D37E5C2CCD6}"/>
                </a:ext>
              </a:extLst>
            </p:cNvPr>
            <p:cNvSpPr/>
            <p:nvPr/>
          </p:nvSpPr>
          <p:spPr>
            <a:xfrm>
              <a:off x="2166868" y="2841511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Production Scripts Generate Batch Files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B5EFBE-5899-244E-A40A-A300DA96BFC3}"/>
                </a:ext>
              </a:extLst>
            </p:cNvPr>
            <p:cNvSpPr/>
            <p:nvPr/>
          </p:nvSpPr>
          <p:spPr>
            <a:xfrm>
              <a:off x="4242169" y="1083058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JLab</a:t>
              </a:r>
              <a:r>
                <a:rPr lang="en-US" dirty="0">
                  <a:solidFill>
                    <a:schemeClr val="tx1"/>
                  </a:solidFill>
                </a:rPr>
                <a:t> Runs Production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B56C36C-2844-5744-B69F-32339A6E5707}"/>
                </a:ext>
              </a:extLst>
            </p:cNvPr>
            <p:cNvSpPr/>
            <p:nvPr/>
          </p:nvSpPr>
          <p:spPr>
            <a:xfrm>
              <a:off x="4242169" y="4597422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BNL Runs Production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C66A13-CB3F-A84E-9DC8-BA970B0EAFD7}"/>
                </a:ext>
              </a:extLst>
            </p:cNvPr>
            <p:cNvSpPr/>
            <p:nvPr/>
          </p:nvSpPr>
          <p:spPr>
            <a:xfrm>
              <a:off x="4242169" y="2840004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OSG Runs Production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C58808-81BA-F74A-B3E8-99D9E0030C52}"/>
                </a:ext>
              </a:extLst>
            </p:cNvPr>
            <p:cNvSpPr/>
            <p:nvPr/>
          </p:nvSpPr>
          <p:spPr>
            <a:xfrm>
              <a:off x="6317470" y="1089287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Detector Simulation And Reconstruction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584898E-2AA8-904A-81D7-F902DE35003A}"/>
                </a:ext>
              </a:extLst>
            </p:cNvPr>
            <p:cNvSpPr/>
            <p:nvPr/>
          </p:nvSpPr>
          <p:spPr>
            <a:xfrm>
              <a:off x="6317470" y="2846233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Detector Simulation And Reconstruction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397EF85-C988-1049-8215-8305338F256E}"/>
                </a:ext>
              </a:extLst>
            </p:cNvPr>
            <p:cNvSpPr/>
            <p:nvPr/>
          </p:nvSpPr>
          <p:spPr>
            <a:xfrm>
              <a:off x="6317470" y="4603179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Detector Simulation And Reconstruction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E78348A-A523-D24F-B144-D1117A6202E4}"/>
                </a:ext>
              </a:extLst>
            </p:cNvPr>
            <p:cNvSpPr/>
            <p:nvPr/>
          </p:nvSpPr>
          <p:spPr>
            <a:xfrm>
              <a:off x="8392770" y="1083058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Physics Analysis Production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D276132-049D-3243-A975-4CDB54FCA2A5}"/>
                </a:ext>
              </a:extLst>
            </p:cNvPr>
            <p:cNvSpPr/>
            <p:nvPr/>
          </p:nvSpPr>
          <p:spPr>
            <a:xfrm>
              <a:off x="8392770" y="2840003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Physics Analysis Production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8A91726-7541-6B47-BC50-8FC53298035B}"/>
                </a:ext>
              </a:extLst>
            </p:cNvPr>
            <p:cNvSpPr/>
            <p:nvPr/>
          </p:nvSpPr>
          <p:spPr>
            <a:xfrm>
              <a:off x="8392770" y="4596950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Physics Analysis Production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DE23E15-5E3B-104C-A7D0-73DC0EDBEB38}"/>
                </a:ext>
              </a:extLst>
            </p:cNvPr>
            <p:cNvSpPr/>
            <p:nvPr/>
          </p:nvSpPr>
          <p:spPr>
            <a:xfrm>
              <a:off x="10468071" y="2840003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Storage at BNL and </a:t>
              </a:r>
              <a:r>
                <a:rPr lang="en-US" dirty="0" err="1">
                  <a:solidFill>
                    <a:schemeClr val="tx1"/>
                  </a:solidFill>
                </a:rPr>
                <a:t>JLab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FC0170D-56C3-AB44-AB59-B70412377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3839" y="2257204"/>
              <a:ext cx="488329" cy="589029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63AEECE-F396-6D44-B9D8-1D54A95A89F7}"/>
                </a:ext>
              </a:extLst>
            </p:cNvPr>
            <p:cNvCxnSpPr>
              <a:cxnSpLocks/>
            </p:cNvCxnSpPr>
            <p:nvPr/>
          </p:nvCxnSpPr>
          <p:spPr>
            <a:xfrm>
              <a:off x="3753839" y="4011768"/>
              <a:ext cx="488329" cy="591411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045B29C-1530-8144-B945-E631109BDA11}"/>
                </a:ext>
              </a:extLst>
            </p:cNvPr>
            <p:cNvCxnSpPr>
              <a:cxnSpLocks/>
              <a:stCxn id="25" idx="2"/>
              <a:endCxn id="27" idx="0"/>
            </p:cNvCxnSpPr>
            <p:nvPr/>
          </p:nvCxnSpPr>
          <p:spPr>
            <a:xfrm>
              <a:off x="5035655" y="2260105"/>
              <a:ext cx="0" cy="579899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05EC1B8-F510-0540-887C-25A0AFC9346A}"/>
                </a:ext>
              </a:extLst>
            </p:cNvPr>
            <p:cNvCxnSpPr>
              <a:cxnSpLocks/>
              <a:stCxn id="26" idx="0"/>
              <a:endCxn id="27" idx="2"/>
            </p:cNvCxnSpPr>
            <p:nvPr/>
          </p:nvCxnSpPr>
          <p:spPr>
            <a:xfrm flipV="1">
              <a:off x="5035655" y="4017051"/>
              <a:ext cx="0" cy="580371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B627ECE-50F4-BE4A-93E0-926C44B14D0E}"/>
                </a:ext>
              </a:extLst>
            </p:cNvPr>
            <p:cNvCxnSpPr>
              <a:cxnSpLocks/>
              <a:stCxn id="26" idx="3"/>
              <a:endCxn id="32" idx="1"/>
            </p:cNvCxnSpPr>
            <p:nvPr/>
          </p:nvCxnSpPr>
          <p:spPr>
            <a:xfrm>
              <a:off x="5829141" y="5185946"/>
              <a:ext cx="488329" cy="5757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9ED691B-6752-7943-A364-750FCCF18554}"/>
                </a:ext>
              </a:extLst>
            </p:cNvPr>
            <p:cNvCxnSpPr>
              <a:cxnSpLocks/>
              <a:stCxn id="27" idx="3"/>
              <a:endCxn id="31" idx="1"/>
            </p:cNvCxnSpPr>
            <p:nvPr/>
          </p:nvCxnSpPr>
          <p:spPr>
            <a:xfrm>
              <a:off x="5829141" y="3428528"/>
              <a:ext cx="488329" cy="6229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087589C-DCC3-C74D-BBB4-383663399D9D}"/>
                </a:ext>
              </a:extLst>
            </p:cNvPr>
            <p:cNvCxnSpPr>
              <a:cxnSpLocks/>
              <a:stCxn id="25" idx="3"/>
              <a:endCxn id="30" idx="1"/>
            </p:cNvCxnSpPr>
            <p:nvPr/>
          </p:nvCxnSpPr>
          <p:spPr>
            <a:xfrm>
              <a:off x="5829141" y="1671582"/>
              <a:ext cx="488329" cy="6229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425B0C1-81A8-6640-A904-13A014F83B0A}"/>
                </a:ext>
              </a:extLst>
            </p:cNvPr>
            <p:cNvCxnSpPr>
              <a:cxnSpLocks/>
              <a:stCxn id="30" idx="3"/>
              <a:endCxn id="33" idx="1"/>
            </p:cNvCxnSpPr>
            <p:nvPr/>
          </p:nvCxnSpPr>
          <p:spPr>
            <a:xfrm flipV="1">
              <a:off x="7904442" y="1671582"/>
              <a:ext cx="488328" cy="6229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16E1EBB-3D28-EE42-8971-70FAA324F0EC}"/>
                </a:ext>
              </a:extLst>
            </p:cNvPr>
            <p:cNvCxnSpPr>
              <a:cxnSpLocks/>
              <a:stCxn id="31" idx="3"/>
              <a:endCxn id="34" idx="1"/>
            </p:cNvCxnSpPr>
            <p:nvPr/>
          </p:nvCxnSpPr>
          <p:spPr>
            <a:xfrm flipV="1">
              <a:off x="7904442" y="3428527"/>
              <a:ext cx="488328" cy="6230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DF03CB8-3D7B-2843-9DD2-42E5E2F560BE}"/>
                </a:ext>
              </a:extLst>
            </p:cNvPr>
            <p:cNvCxnSpPr>
              <a:cxnSpLocks/>
              <a:stCxn id="32" idx="3"/>
              <a:endCxn id="35" idx="1"/>
            </p:cNvCxnSpPr>
            <p:nvPr/>
          </p:nvCxnSpPr>
          <p:spPr>
            <a:xfrm flipV="1">
              <a:off x="7904442" y="5185474"/>
              <a:ext cx="488328" cy="6229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A9513F5-DF07-8148-8B63-C44922FD96FE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 flipV="1">
              <a:off x="9979742" y="4018558"/>
              <a:ext cx="488328" cy="1166916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06A5971-6009-3E4B-A7D6-F05ACA1A614B}"/>
                </a:ext>
              </a:extLst>
            </p:cNvPr>
            <p:cNvCxnSpPr>
              <a:cxnSpLocks/>
              <a:stCxn id="34" idx="3"/>
              <a:endCxn id="37" idx="1"/>
            </p:cNvCxnSpPr>
            <p:nvPr/>
          </p:nvCxnSpPr>
          <p:spPr>
            <a:xfrm>
              <a:off x="9979742" y="3428527"/>
              <a:ext cx="488329" cy="0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1F00639-F8B8-9E49-B77A-445568FCE17F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9979742" y="1671582"/>
              <a:ext cx="488328" cy="1166913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218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EF9C-9D52-4148-BC64-23348446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Simulation &amp; 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9AB05-2CF8-7B47-A836-26530089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86F25-F52A-6D41-A2BD-905B8BF6F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408DC0-291B-374E-ABF4-E16DD34039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F90E95-57DB-5449-8391-9DED94742D24}"/>
              </a:ext>
            </a:extLst>
          </p:cNvPr>
          <p:cNvGrpSpPr/>
          <p:nvPr/>
        </p:nvGrpSpPr>
        <p:grpSpPr>
          <a:xfrm>
            <a:off x="249382" y="907961"/>
            <a:ext cx="3536686" cy="5077715"/>
            <a:chOff x="249382" y="907961"/>
            <a:chExt cx="3536686" cy="5077715"/>
          </a:xfrm>
          <a:gradFill>
            <a:gsLst>
              <a:gs pos="0">
                <a:srgbClr val="438F8E"/>
              </a:gs>
              <a:gs pos="99000">
                <a:schemeClr val="bg1"/>
              </a:gs>
            </a:gsLst>
            <a:lin ang="5400000" scaled="1"/>
          </a:gra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36316B-8739-5849-B90B-2C9A8402F663}"/>
                </a:ext>
              </a:extLst>
            </p:cNvPr>
            <p:cNvSpPr/>
            <p:nvPr/>
          </p:nvSpPr>
          <p:spPr>
            <a:xfrm>
              <a:off x="249382" y="907961"/>
              <a:ext cx="1586972" cy="117704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Generator-level events produced in LUND format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9938330-CB54-294C-A1E9-3A461168FA45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1042868" y="2085008"/>
              <a:ext cx="0" cy="424728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068867-99AF-BF45-B885-35C6114AE2F9}"/>
                </a:ext>
              </a:extLst>
            </p:cNvPr>
            <p:cNvSpPr/>
            <p:nvPr/>
          </p:nvSpPr>
          <p:spPr>
            <a:xfrm>
              <a:off x="249382" y="2509737"/>
              <a:ext cx="1586972" cy="622570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Fed through EIC-smear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225785-93C2-8645-8F75-DA38021FD13D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1042868" y="3132307"/>
              <a:ext cx="172288" cy="389106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013E1C-3392-2843-BCD0-4B63A03CB3DE}"/>
                </a:ext>
              </a:extLst>
            </p:cNvPr>
            <p:cNvSpPr/>
            <p:nvPr/>
          </p:nvSpPr>
          <p:spPr>
            <a:xfrm>
              <a:off x="2199096" y="2344366"/>
              <a:ext cx="1586972" cy="787941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Internal generator (pythia8)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93BC32D-5B96-C742-B5F8-ACE94A4476C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2802128" y="3132307"/>
              <a:ext cx="190454" cy="389106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34258C-0C4F-824E-86B4-96B96F51177A}"/>
                </a:ext>
              </a:extLst>
            </p:cNvPr>
            <p:cNvSpPr/>
            <p:nvPr/>
          </p:nvSpPr>
          <p:spPr>
            <a:xfrm>
              <a:off x="1215156" y="3521413"/>
              <a:ext cx="1586972" cy="779219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Beam crossing and divergence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CF216AF-20D4-304D-8B92-15D315102131}"/>
                </a:ext>
              </a:extLst>
            </p:cNvPr>
            <p:cNvCxnSpPr>
              <a:cxnSpLocks/>
              <a:stCxn id="16" idx="2"/>
              <a:endCxn id="18" idx="0"/>
            </p:cNvCxnSpPr>
            <p:nvPr/>
          </p:nvCxnSpPr>
          <p:spPr>
            <a:xfrm>
              <a:off x="2008642" y="4300632"/>
              <a:ext cx="0" cy="360996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A37946-420A-3942-B4C3-E7A1FD0805CB}"/>
                </a:ext>
              </a:extLst>
            </p:cNvPr>
            <p:cNvSpPr/>
            <p:nvPr/>
          </p:nvSpPr>
          <p:spPr>
            <a:xfrm>
              <a:off x="637042" y="4661628"/>
              <a:ext cx="2743200" cy="592380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Detector response (plus digitization/PID/clustering)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B9FF110-E718-7446-A5C3-23FDBE4960DD}"/>
                </a:ext>
              </a:extLst>
            </p:cNvPr>
            <p:cNvCxnSpPr>
              <a:cxnSpLocks/>
              <a:stCxn id="18" idx="2"/>
              <a:endCxn id="23" idx="0"/>
            </p:cNvCxnSpPr>
            <p:nvPr/>
          </p:nvCxnSpPr>
          <p:spPr>
            <a:xfrm flipH="1">
              <a:off x="2006376" y="5254008"/>
              <a:ext cx="2266" cy="372751"/>
            </a:xfrm>
            <a:prstGeom prst="straightConnector1">
              <a:avLst/>
            </a:prstGeom>
            <a:grpFill/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8C2014-CE3D-7F4D-9857-9EF9A74954A0}"/>
                </a:ext>
              </a:extLst>
            </p:cNvPr>
            <p:cNvSpPr/>
            <p:nvPr/>
          </p:nvSpPr>
          <p:spPr>
            <a:xfrm>
              <a:off x="1129012" y="5626759"/>
              <a:ext cx="1754728" cy="358917"/>
            </a:xfrm>
            <a:prstGeom prst="rect">
              <a:avLst/>
            </a:prstGeom>
            <a:grpFill/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GenFit</a:t>
              </a:r>
              <a:r>
                <a:rPr lang="en-US" dirty="0">
                  <a:solidFill>
                    <a:schemeClr val="tx1"/>
                  </a:solidFill>
                </a:rPr>
                <a:t> tracking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291DD3F-AFCC-0646-88FB-469F0B01A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291" y="842846"/>
            <a:ext cx="6193841" cy="456306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F444D83-1227-144D-BB49-42C49B0C32D2}"/>
              </a:ext>
            </a:extLst>
          </p:cNvPr>
          <p:cNvSpPr txBox="1"/>
          <p:nvPr/>
        </p:nvSpPr>
        <p:spPr>
          <a:xfrm>
            <a:off x="4949641" y="5440383"/>
            <a:ext cx="491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ECCE detector talks with more information: </a:t>
            </a:r>
            <a:r>
              <a:rPr lang="en-US" dirty="0">
                <a:hlinkClick r:id="rId3"/>
              </a:rPr>
              <a:t>Calorimetry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tracking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PID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far forward/backward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0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02A3-125B-1D44-B651-496B77B4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(Re-)Producing Physics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D97BF-8317-4340-B0A4-1134AC4CC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01" y="865762"/>
            <a:ext cx="11946725" cy="5311201"/>
          </a:xfrm>
        </p:spPr>
        <p:txBody>
          <a:bodyPr>
            <a:normAutofit/>
          </a:bodyPr>
          <a:lstStyle/>
          <a:p>
            <a:r>
              <a:rPr lang="en-US" dirty="0"/>
              <a:t>Each collision sample (generator and beam conditions) produces a dataset file and associated ROOT files (direct analysis)</a:t>
            </a:r>
          </a:p>
          <a:p>
            <a:pPr lvl="1"/>
            <a:r>
              <a:rPr lang="en-US" dirty="0"/>
              <a:t>DST has truth info., hits, clusters, tracks, jet </a:t>
            </a:r>
            <a:r>
              <a:rPr lang="en-US" dirty="0" err="1"/>
              <a:t>reco</a:t>
            </a:r>
            <a:r>
              <a:rPr lang="en-US" dirty="0"/>
              <a:t>. and more</a:t>
            </a:r>
          </a:p>
          <a:p>
            <a:pPr lvl="1"/>
            <a:r>
              <a:rPr lang="en-US" dirty="0"/>
              <a:t>Typical file is 1k → 5k events</a:t>
            </a:r>
          </a:p>
          <a:p>
            <a:r>
              <a:rPr lang="en-US" dirty="0"/>
              <a:t>Reproducibility is very important</a:t>
            </a:r>
          </a:p>
          <a:p>
            <a:pPr lvl="1"/>
            <a:r>
              <a:rPr lang="en-US" dirty="0"/>
              <a:t>Must fix: </a:t>
            </a:r>
            <a:r>
              <a:rPr lang="en-US" b="1" dirty="0"/>
              <a:t>software stack</a:t>
            </a:r>
            <a:r>
              <a:rPr lang="en-US" dirty="0"/>
              <a:t>, </a:t>
            </a:r>
            <a:r>
              <a:rPr lang="en-US" b="1" dirty="0"/>
              <a:t>detector simulation </a:t>
            </a:r>
            <a:r>
              <a:rPr lang="en-US" dirty="0"/>
              <a:t>and </a:t>
            </a:r>
            <a:r>
              <a:rPr lang="en-US" b="1" dirty="0"/>
              <a:t>seed</a:t>
            </a:r>
          </a:p>
          <a:p>
            <a:r>
              <a:rPr lang="en-US" dirty="0"/>
              <a:t>Seed solution: Use </a:t>
            </a:r>
            <a:r>
              <a:rPr lang="en-US" dirty="0">
                <a:hlinkClick r:id="rId2"/>
              </a:rPr>
              <a:t>RooUnblindPar</a:t>
            </a:r>
            <a:endParaRPr lang="en-US" dirty="0"/>
          </a:p>
          <a:p>
            <a:pPr lvl="1"/>
            <a:r>
              <a:rPr lang="en-US" dirty="0"/>
              <a:t>Unique for each DST and reproducible anywhere with no user interaction!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A0D89-5067-3646-A2D1-094A58F1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ECCE Computing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EFFD5-2335-CB4E-A1A5-2D192942C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9952C9-3531-EB40-B5D9-204705D635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13F414-5C9A-7245-9437-E5328AD07076}"/>
              </a:ext>
            </a:extLst>
          </p:cNvPr>
          <p:cNvCxnSpPr>
            <a:cxnSpLocks/>
          </p:cNvCxnSpPr>
          <p:nvPr/>
        </p:nvCxnSpPr>
        <p:spPr>
          <a:xfrm>
            <a:off x="2025427" y="4576933"/>
            <a:ext cx="0" cy="1311965"/>
          </a:xfrm>
          <a:prstGeom prst="line">
            <a:avLst/>
          </a:prstGeom>
          <a:ln w="25400">
            <a:solidFill>
              <a:srgbClr val="438F8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7B4DBA-C52C-584F-A383-6B4F0BE08FB9}"/>
              </a:ext>
            </a:extLst>
          </p:cNvPr>
          <p:cNvCxnSpPr>
            <a:cxnSpLocks/>
          </p:cNvCxnSpPr>
          <p:nvPr/>
        </p:nvCxnSpPr>
        <p:spPr>
          <a:xfrm flipH="1">
            <a:off x="2010518" y="5888898"/>
            <a:ext cx="3155673" cy="0"/>
          </a:xfrm>
          <a:prstGeom prst="line">
            <a:avLst/>
          </a:prstGeom>
          <a:ln w="25400">
            <a:solidFill>
              <a:srgbClr val="438F8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D646737F-E39D-5E42-84BD-BC472CC62EC0}"/>
              </a:ext>
            </a:extLst>
          </p:cNvPr>
          <p:cNvSpPr/>
          <p:nvPr/>
        </p:nvSpPr>
        <p:spPr>
          <a:xfrm>
            <a:off x="2119849" y="4800564"/>
            <a:ext cx="2266121" cy="1078394"/>
          </a:xfrm>
          <a:custGeom>
            <a:avLst/>
            <a:gdLst>
              <a:gd name="connsiteX0" fmla="*/ 0 w 2738230"/>
              <a:gd name="connsiteY0" fmla="*/ 1381541 h 1381541"/>
              <a:gd name="connsiteX1" fmla="*/ 919369 w 2738230"/>
              <a:gd name="connsiteY1" fmla="*/ 934280 h 1381541"/>
              <a:gd name="connsiteX2" fmla="*/ 1381539 w 2738230"/>
              <a:gd name="connsiteY2" fmla="*/ 2 h 1381541"/>
              <a:gd name="connsiteX3" fmla="*/ 1833769 w 2738230"/>
              <a:gd name="connsiteY3" fmla="*/ 924341 h 1381541"/>
              <a:gd name="connsiteX4" fmla="*/ 2738230 w 2738230"/>
              <a:gd name="connsiteY4" fmla="*/ 1376571 h 138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8230" h="1381541">
                <a:moveTo>
                  <a:pt x="0" y="1381541"/>
                </a:moveTo>
                <a:cubicBezTo>
                  <a:pt x="344556" y="1273038"/>
                  <a:pt x="689113" y="1164536"/>
                  <a:pt x="919369" y="934280"/>
                </a:cubicBezTo>
                <a:cubicBezTo>
                  <a:pt x="1149625" y="704024"/>
                  <a:pt x="1229139" y="1658"/>
                  <a:pt x="1381539" y="2"/>
                </a:cubicBezTo>
                <a:cubicBezTo>
                  <a:pt x="1533939" y="-1655"/>
                  <a:pt x="1607654" y="694913"/>
                  <a:pt x="1833769" y="924341"/>
                </a:cubicBezTo>
                <a:cubicBezTo>
                  <a:pt x="2059884" y="1153769"/>
                  <a:pt x="2399057" y="1265170"/>
                  <a:pt x="2738230" y="137657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19D8FE-8FA1-DA42-A5B2-B0E306EA4584}"/>
              </a:ext>
            </a:extLst>
          </p:cNvPr>
          <p:cNvSpPr txBox="1"/>
          <p:nvPr/>
        </p:nvSpPr>
        <p:spPr>
          <a:xfrm>
            <a:off x="5121466" y="5725069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9CCDED-1F76-1A4B-A22D-9E57FF938B45}"/>
                  </a:ext>
                </a:extLst>
              </p:cNvPr>
              <p:cNvSpPr txBox="1"/>
              <p:nvPr/>
            </p:nvSpPr>
            <p:spPr>
              <a:xfrm>
                <a:off x="3352301" y="4512653"/>
                <a:ext cx="5258299" cy="731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Start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nEvents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Start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9CCDED-1F76-1A4B-A22D-9E57FF938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301" y="4512653"/>
                <a:ext cx="5258299" cy="731803"/>
              </a:xfrm>
              <a:prstGeom prst="rect">
                <a:avLst/>
              </a:prstGeom>
              <a:blipFill>
                <a:blip r:embed="rId3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4B2E674-6474-5D4E-9E1B-4B5F2AF1BF86}"/>
              </a:ext>
            </a:extLst>
          </p:cNvPr>
          <p:cNvSpPr txBox="1"/>
          <p:nvPr/>
        </p:nvSpPr>
        <p:spPr>
          <a:xfrm>
            <a:off x="4291603" y="5197660"/>
            <a:ext cx="7315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event and </a:t>
            </a:r>
            <a:r>
              <a:rPr lang="en-US" dirty="0" err="1"/>
              <a:t>nEvents</a:t>
            </a:r>
            <a:r>
              <a:rPr lang="en-US" dirty="0"/>
              <a:t> define width and 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event, </a:t>
            </a:r>
            <a:r>
              <a:rPr lang="en-US" dirty="0" err="1"/>
              <a:t>nEvents</a:t>
            </a:r>
            <a:r>
              <a:rPr lang="en-US" dirty="0"/>
              <a:t> and file string (plus scale) selects seed from Gaussian</a:t>
            </a:r>
          </a:p>
        </p:txBody>
      </p:sp>
    </p:spTree>
    <p:extLst>
      <p:ext uri="{BB962C8B-B14F-4D97-AF65-F5344CB8AC3E}">
        <p14:creationId xmlns:p14="http://schemas.microsoft.com/office/powerpoint/2010/main" val="189663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096D-0129-9042-86D8-856A68DD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Metadata 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0631D-2B2E-A549-B576-069167BEE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01" y="1025247"/>
            <a:ext cx="11962797" cy="521452"/>
          </a:xfrm>
        </p:spPr>
        <p:txBody>
          <a:bodyPr/>
          <a:lstStyle/>
          <a:p>
            <a:r>
              <a:rPr lang="en-US" dirty="0"/>
              <a:t>Each production job automatically writes metadata to help debug issues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047B1-E42B-9144-A4A7-4F5F74A7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D5325-5E5C-B343-8CFF-7642B9696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C1AB01-4F00-6A47-87B8-56CF0F0510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CEBEB-C368-8C4A-A894-7899DEABF2A1}"/>
              </a:ext>
            </a:extLst>
          </p:cNvPr>
          <p:cNvSpPr txBox="1"/>
          <p:nvPr/>
        </p:nvSpPr>
        <p:spPr>
          <a:xfrm>
            <a:off x="105986" y="1506764"/>
            <a:ext cx="10371494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====== Your production details ======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Production started: 2021/07/25 17:10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Production site: BNL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Production Host: spool0680.sdcc.bnl.gov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ECCE build: prop.2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ECCE macros branch: production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ECCE macros hash: c131177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PWG: SIDIS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Generator: pythia6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Collision type: ep-10x100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Input file: /gpfs02/</a:t>
            </a:r>
            <a:r>
              <a:rPr lang="en-US" sz="15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eic</a:t>
            </a:r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/DATA/YR_SIDIS/ep_10x100/</a:t>
            </a:r>
            <a:r>
              <a:rPr lang="en-US" sz="1500" dirty="0">
                <a:solidFill>
                  <a:srgbClr val="438F8E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ep_noradcor.10x100_run001.root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Output file: DST_SIDIS_pythia6_ep-10x100_000_0000000_05000.root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Output </a:t>
            </a:r>
            <a:r>
              <a:rPr lang="en-US" sz="15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dir</a:t>
            </a:r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</a:t>
            </a:r>
            <a:r>
              <a:rPr lang="en-US" dirty="0"/>
              <a:t>/</a:t>
            </a:r>
            <a:r>
              <a:rPr lang="en-US" dirty="0" err="1"/>
              <a:t>gpfs</a:t>
            </a:r>
            <a:r>
              <a:rPr lang="en-US" dirty="0"/>
              <a:t>/</a:t>
            </a:r>
            <a:r>
              <a:rPr lang="en-US" dirty="0" err="1"/>
              <a:t>mnt</a:t>
            </a:r>
            <a:r>
              <a:rPr lang="en-US" dirty="0"/>
              <a:t>/gpfs02/</a:t>
            </a:r>
            <a:r>
              <a:rPr lang="en-US" dirty="0" err="1"/>
              <a:t>eic</a:t>
            </a:r>
            <a:r>
              <a:rPr lang="en-US" dirty="0"/>
              <a:t>/DATA/</a:t>
            </a:r>
            <a:r>
              <a:rPr lang="en-US" dirty="0" err="1"/>
              <a:t>ECCE_Productions</a:t>
            </a:r>
            <a:r>
              <a:rPr lang="en-US" dirty="0"/>
              <a:t>/MC/prop.2/c131177/SIDIS/pythia6/ep-10x100</a:t>
            </a:r>
            <a:endParaRPr lang="en-US" sz="15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Number of events: </a:t>
            </a:r>
            <a:r>
              <a:rPr lang="en-US" sz="1500" dirty="0">
                <a:solidFill>
                  <a:srgbClr val="438F8E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5000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Skip: </a:t>
            </a:r>
            <a:r>
              <a:rPr lang="en-US" sz="1500" dirty="0">
                <a:solidFill>
                  <a:srgbClr val="438F8E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=====================================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EA2AE-D7B1-D945-ABEB-5B84472454B4}"/>
              </a:ext>
            </a:extLst>
          </p:cNvPr>
          <p:cNvSpPr txBox="1"/>
          <p:nvPr/>
        </p:nvSpPr>
        <p:spPr>
          <a:xfrm>
            <a:off x="99501" y="5149839"/>
            <a:ext cx="387798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Seeds: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1322570549 (plus more)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md5sum:</a:t>
            </a:r>
          </a:p>
          <a:p>
            <a:r>
              <a:rPr lang="en-US" sz="1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01da8efd4555739dfa18fd96ee5b6a36</a:t>
            </a:r>
          </a:p>
          <a:p>
            <a:endParaRPr lang="en-US" sz="15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B782D-A1F5-B742-8068-5509C0212F59}"/>
              </a:ext>
            </a:extLst>
          </p:cNvPr>
          <p:cNvSpPr txBox="1"/>
          <p:nvPr/>
        </p:nvSpPr>
        <p:spPr>
          <a:xfrm>
            <a:off x="7192535" y="5149839"/>
            <a:ext cx="4750083" cy="523220"/>
          </a:xfrm>
          <a:prstGeom prst="rect">
            <a:avLst/>
          </a:prstGeom>
          <a:noFill/>
          <a:ln w="25400">
            <a:solidFill>
              <a:srgbClr val="438F8E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Fully and uniquely defines seed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DC11EE75-188A-0F48-9CF2-8A934B5D2E50}"/>
              </a:ext>
            </a:extLst>
          </p:cNvPr>
          <p:cNvCxnSpPr>
            <a:cxnSpLocks/>
          </p:cNvCxnSpPr>
          <p:nvPr/>
        </p:nvCxnSpPr>
        <p:spPr>
          <a:xfrm rot="10800000">
            <a:off x="9115124" y="3965609"/>
            <a:ext cx="1905802" cy="1184231"/>
          </a:xfrm>
          <a:prstGeom prst="bentConnector3">
            <a:avLst>
              <a:gd name="adj1" fmla="val 2525"/>
            </a:avLst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AEE732-350B-6C45-A5EE-85E405F2004C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810577" y="4687503"/>
            <a:ext cx="4381958" cy="723946"/>
          </a:xfrm>
          <a:prstGeom prst="straightConnector1">
            <a:avLst/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951B7A-05E4-8842-9AFA-3EC83B319E25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1051791" y="4947385"/>
            <a:ext cx="6140744" cy="464064"/>
          </a:xfrm>
          <a:prstGeom prst="straightConnector1">
            <a:avLst/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714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70D2-0412-2D47-9CD4-548E40DF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Statistics and Notes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2013891-2526-C74D-9D77-D2A1C43A6B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713448"/>
              </p:ext>
            </p:extLst>
          </p:nvPr>
        </p:nvGraphicFramePr>
        <p:xfrm>
          <a:off x="363682" y="1020539"/>
          <a:ext cx="6105832" cy="2590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65523">
                  <a:extLst>
                    <a:ext uri="{9D8B030D-6E8A-4147-A177-3AD203B41FA5}">
                      <a16:colId xmlns:a16="http://schemas.microsoft.com/office/drawing/2014/main" val="1784232724"/>
                    </a:ext>
                  </a:extLst>
                </a:gridCol>
                <a:gridCol w="1740309">
                  <a:extLst>
                    <a:ext uri="{9D8B030D-6E8A-4147-A177-3AD203B41FA5}">
                      <a16:colId xmlns:a16="http://schemas.microsoft.com/office/drawing/2014/main" val="110814320"/>
                    </a:ext>
                  </a:extLst>
                </a:gridCol>
              </a:tblGrid>
              <a:tr h="180069"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Planned simulation campaigns</a:t>
                      </a:r>
                    </a:p>
                  </a:txBody>
                  <a:tcPr>
                    <a:solidFill>
                      <a:srgbClr val="438F8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</a:t>
                      </a:r>
                    </a:p>
                  </a:txBody>
                  <a:tcPr>
                    <a:solidFill>
                      <a:srgbClr val="438F8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358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Predicted events per campaign</a:t>
                      </a:r>
                    </a:p>
                  </a:txBody>
                  <a:tcPr>
                    <a:solidFill>
                      <a:srgbClr val="438F8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120M - 160M</a:t>
                      </a:r>
                    </a:p>
                  </a:txBody>
                  <a:tcPr>
                    <a:solidFill>
                      <a:srgbClr val="438F8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962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Typical event size</a:t>
                      </a:r>
                    </a:p>
                  </a:txBody>
                  <a:tcPr>
                    <a:solidFill>
                      <a:srgbClr val="438F8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200kB</a:t>
                      </a:r>
                    </a:p>
                  </a:txBody>
                  <a:tcPr>
                    <a:solidFill>
                      <a:srgbClr val="438F8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222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Typical event generation time</a:t>
                      </a:r>
                    </a:p>
                  </a:txBody>
                  <a:tcPr>
                    <a:solidFill>
                      <a:srgbClr val="438F8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7s</a:t>
                      </a:r>
                    </a:p>
                  </a:txBody>
                  <a:tcPr>
                    <a:solidFill>
                      <a:srgbClr val="438F8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58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Total storage per campaign*</a:t>
                      </a:r>
                    </a:p>
                  </a:txBody>
                  <a:tcPr>
                    <a:solidFill>
                      <a:srgbClr val="438F8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TB</a:t>
                      </a:r>
                    </a:p>
                  </a:txBody>
                  <a:tcPr>
                    <a:solidFill>
                      <a:srgbClr val="438F8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294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Typical job memory size</a:t>
                      </a:r>
                    </a:p>
                  </a:txBody>
                  <a:tcPr>
                    <a:solidFill>
                      <a:srgbClr val="438F8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1.5 GB</a:t>
                      </a:r>
                    </a:p>
                  </a:txBody>
                  <a:tcPr>
                    <a:solidFill>
                      <a:srgbClr val="438F8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7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Current events simulated in campaign one</a:t>
                      </a:r>
                    </a:p>
                  </a:txBody>
                  <a:tcPr>
                    <a:solidFill>
                      <a:srgbClr val="438F8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101.3M</a:t>
                      </a:r>
                    </a:p>
                  </a:txBody>
                  <a:tcPr>
                    <a:solidFill>
                      <a:srgbClr val="438F8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37211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B0253-33BB-CA46-B5B7-AA6B9A2EB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87A2F-F7CB-1647-8024-79C0F7A3E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291FADD-20C9-9F42-9A29-A0F896918B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5CE86-23F4-744C-8FCF-A29906E7187B}"/>
              </a:ext>
            </a:extLst>
          </p:cNvPr>
          <p:cNvSpPr txBox="1"/>
          <p:nvPr/>
        </p:nvSpPr>
        <p:spPr>
          <a:xfrm>
            <a:off x="8488018" y="5536946"/>
            <a:ext cx="377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*Undecided if first campaign raw data will be kept after second campaign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81431-C0E4-C245-A46D-4F4CF0B974E8}"/>
              </a:ext>
            </a:extLst>
          </p:cNvPr>
          <p:cNvSpPr txBox="1"/>
          <p:nvPr/>
        </p:nvSpPr>
        <p:spPr>
          <a:xfrm>
            <a:off x="249382" y="3852659"/>
            <a:ext cx="11775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&gt; 90% job success rate (OSG &gt; 98% success rate)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Separated sim./</a:t>
            </a:r>
            <a:r>
              <a:rPr lang="en-US" sz="2400" dirty="0" err="1"/>
              <a:t>reco</a:t>
            </a:r>
            <a:r>
              <a:rPr lang="en-US" sz="2400" dirty="0"/>
              <a:t>. from physics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Automatic revisions of physics analysis production </a:t>
            </a:r>
            <a:br>
              <a:rPr lang="en-US" sz="2400" dirty="0"/>
            </a:br>
            <a:r>
              <a:rPr lang="en-US" sz="2400" dirty="0"/>
              <a:t>(compare updates, add features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To-do: add job monitoring/resubmission (in beta-testing)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62600-09F6-0343-8F3E-74A5FD00A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487" y="915972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7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B5A67-513F-0846-97A7-88CE6D17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Usage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E6EFA-A234-814D-A654-221158C0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D8D7F-B864-AE4D-A68C-910ED6F32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D43417-C93F-E045-B350-C76B24D700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6059D-B704-C046-B025-F263ED5A1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98470"/>
            <a:ext cx="5784218" cy="22845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807272-E7AB-3040-87ED-B45433BDB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" y="798470"/>
            <a:ext cx="5883122" cy="23489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287555-E76B-9740-A40D-F5B79B21B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2" y="3429000"/>
            <a:ext cx="5882997" cy="23489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6A9F75-78D7-D94F-A9C8-99B8CFFC7529}"/>
              </a:ext>
            </a:extLst>
          </p:cNvPr>
          <p:cNvSpPr txBox="1"/>
          <p:nvPr/>
        </p:nvSpPr>
        <p:spPr>
          <a:xfrm>
            <a:off x="6096000" y="3866175"/>
            <a:ext cx="604429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EIC Condor use is small but noticeable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Note, no distinction between ATHENA, CORE and ECCE on condor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S3 storage is creeping up for ECCE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150M events in storage so far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5924D8-387C-5C42-94E3-F2E95589B129}"/>
              </a:ext>
            </a:extLst>
          </p:cNvPr>
          <p:cNvSpPr txBox="1"/>
          <p:nvPr/>
        </p:nvSpPr>
        <p:spPr>
          <a:xfrm>
            <a:off x="6257302" y="3345552"/>
            <a:ext cx="3203698" cy="369332"/>
          </a:xfrm>
          <a:prstGeom prst="rect">
            <a:avLst/>
          </a:prstGeom>
          <a:noFill/>
          <a:ln w="25400">
            <a:solidFill>
              <a:srgbClr val="438F8E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Large event production for ECCE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349DF-002B-094E-8DBE-4FB2DFFF3E39}"/>
              </a:ext>
            </a:extLst>
          </p:cNvPr>
          <p:cNvSpPr txBox="1"/>
          <p:nvPr/>
        </p:nvSpPr>
        <p:spPr>
          <a:xfrm>
            <a:off x="9800685" y="3347980"/>
            <a:ext cx="2141933" cy="369332"/>
          </a:xfrm>
          <a:prstGeom prst="rect">
            <a:avLst/>
          </a:prstGeom>
          <a:noFill/>
          <a:ln w="25400">
            <a:solidFill>
              <a:srgbClr val="438F8E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 ECCE production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02A05C-A2B1-344D-BB09-510070D63D7F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859151" y="2149094"/>
            <a:ext cx="206820" cy="1196458"/>
          </a:xfrm>
          <a:prstGeom prst="straightConnector1">
            <a:avLst/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E9D04E0-31F4-B145-BD2B-A8963C5D7211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859151" y="2242686"/>
            <a:ext cx="1031869" cy="1102866"/>
          </a:xfrm>
          <a:prstGeom prst="straightConnector1">
            <a:avLst/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23617-E08C-CF46-965D-0D7198C08055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9915381" y="2297957"/>
            <a:ext cx="956271" cy="1050023"/>
          </a:xfrm>
          <a:prstGeom prst="straightConnector1">
            <a:avLst/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5664F72-6DF8-6545-91E7-585D5AA4A37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0871652" y="2313385"/>
            <a:ext cx="191197" cy="1034595"/>
          </a:xfrm>
          <a:prstGeom prst="straightConnector1">
            <a:avLst/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4606509-E2F9-F140-B13C-5CE0FAFEF9F2}"/>
              </a:ext>
            </a:extLst>
          </p:cNvPr>
          <p:cNvSpPr txBox="1"/>
          <p:nvPr/>
        </p:nvSpPr>
        <p:spPr>
          <a:xfrm>
            <a:off x="8608882" y="1015439"/>
            <a:ext cx="3531416" cy="369332"/>
          </a:xfrm>
          <a:prstGeom prst="rect">
            <a:avLst/>
          </a:prstGeom>
          <a:noFill/>
          <a:ln w="25400">
            <a:solidFill>
              <a:srgbClr val="438F8E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ECCE physics analysis re-production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A44FD94-7A54-1A40-A963-51ACDEC87FCC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374590" y="1384771"/>
            <a:ext cx="0" cy="755225"/>
          </a:xfrm>
          <a:prstGeom prst="straightConnector1">
            <a:avLst/>
          </a:prstGeom>
          <a:ln w="25400">
            <a:solidFill>
              <a:srgbClr val="438F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6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36526-8B02-2144-9EB5-E3DF1D5D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Co-design at ECCE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CA7F-2A00-4F47-AB08-333245FF8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753496"/>
            <a:ext cx="11693236" cy="5151717"/>
          </a:xfrm>
        </p:spPr>
        <p:txBody>
          <a:bodyPr/>
          <a:lstStyle/>
          <a:p>
            <a:r>
              <a:rPr lang="en-US" dirty="0"/>
              <a:t>What is co-design of particle detectors?</a:t>
            </a:r>
          </a:p>
          <a:p>
            <a:pPr lvl="1"/>
            <a:r>
              <a:rPr lang="en-US" dirty="0"/>
              <a:t>Machine learning to optimize layout, material and performance</a:t>
            </a:r>
          </a:p>
          <a:p>
            <a:r>
              <a:rPr lang="en-US" dirty="0"/>
              <a:t>Detector design is not a 1D problem: </a:t>
            </a:r>
          </a:p>
          <a:p>
            <a:pPr lvl="1"/>
            <a:r>
              <a:rPr lang="en-US" dirty="0"/>
              <a:t>Physics goals met with reduced materials – reduced cost</a:t>
            </a:r>
          </a:p>
          <a:p>
            <a:pPr lvl="1"/>
            <a:r>
              <a:rPr lang="en-US" dirty="0"/>
              <a:t>New technology needed to reach targets – increased cost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0E16A-DF4F-5B49-B7C4-0AFF2D83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ECCE Computing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3AA56-D1BE-DD4E-8C3B-AAA5E83F3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586BAB-CBCC-0C44-9C1F-C8D9FBE708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04532B-4531-B94E-A797-A309702CFE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08/04/21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3EE59-3746-FF4D-BFC9-6B1589592894}"/>
              </a:ext>
            </a:extLst>
          </p:cNvPr>
          <p:cNvSpPr txBox="1"/>
          <p:nvPr/>
        </p:nvSpPr>
        <p:spPr>
          <a:xfrm>
            <a:off x="7132602" y="5807631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Tomorrows talk on co-design with more information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8EC241-3EAB-A849-B5EE-B389BEC5B81B}"/>
              </a:ext>
            </a:extLst>
          </p:cNvPr>
          <p:cNvGrpSpPr/>
          <p:nvPr/>
        </p:nvGrpSpPr>
        <p:grpSpPr>
          <a:xfrm>
            <a:off x="3227213" y="2933839"/>
            <a:ext cx="5737574" cy="2873792"/>
            <a:chOff x="822205" y="3168810"/>
            <a:chExt cx="5737574" cy="28737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45D676-D861-6E49-BC54-783A49982561}"/>
                </a:ext>
              </a:extLst>
            </p:cNvPr>
            <p:cNvSpPr/>
            <p:nvPr/>
          </p:nvSpPr>
          <p:spPr>
            <a:xfrm>
              <a:off x="822205" y="4865555"/>
              <a:ext cx="1586972" cy="1177047"/>
            </a:xfrm>
            <a:prstGeom prst="rect">
              <a:avLst/>
            </a:prstGeom>
            <a:solidFill>
              <a:srgbClr val="438F8E">
                <a:alpha val="53000"/>
              </a:srgbClr>
            </a:solidFill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Base physics simulation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25324C-AA62-E047-A8C2-3770655EEB27}"/>
                </a:ext>
              </a:extLst>
            </p:cNvPr>
            <p:cNvSpPr/>
            <p:nvPr/>
          </p:nvSpPr>
          <p:spPr>
            <a:xfrm>
              <a:off x="2897506" y="4865555"/>
              <a:ext cx="1586972" cy="1177047"/>
            </a:xfrm>
            <a:prstGeom prst="rect">
              <a:avLst/>
            </a:prstGeom>
            <a:solidFill>
              <a:srgbClr val="438F8E">
                <a:alpha val="53000"/>
              </a:srgbClr>
            </a:solidFill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Detector simulation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2816E96-4B5D-704B-9015-62E3246B2214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2409177" y="5454079"/>
              <a:ext cx="488329" cy="0"/>
            </a:xfrm>
            <a:prstGeom prst="straightConnector1">
              <a:avLst/>
            </a:prstGeom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7B5D4F-D006-D849-96A3-06BA71BEFBA4}"/>
                </a:ext>
              </a:extLst>
            </p:cNvPr>
            <p:cNvSpPr/>
            <p:nvPr/>
          </p:nvSpPr>
          <p:spPr>
            <a:xfrm>
              <a:off x="2897506" y="3168810"/>
              <a:ext cx="1586972" cy="1177047"/>
            </a:xfrm>
            <a:prstGeom prst="rect">
              <a:avLst/>
            </a:prstGeom>
            <a:solidFill>
              <a:srgbClr val="438F8E">
                <a:alpha val="53000"/>
              </a:srgbClr>
            </a:solidFill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AI </a:t>
              </a:r>
              <a:r>
                <a:rPr lang="en-US" dirty="0" err="1">
                  <a:solidFill>
                    <a:schemeClr val="tx1"/>
                  </a:solidFill>
                </a:rPr>
                <a:t>reoptimization</a:t>
              </a:r>
              <a:r>
                <a:rPr lang="en-US" dirty="0">
                  <a:solidFill>
                    <a:schemeClr val="tx1"/>
                  </a:solidFill>
                </a:rPr>
                <a:t> of design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05748B-83C0-B641-A7AA-48DFC8C5B8C6}"/>
                </a:ext>
              </a:extLst>
            </p:cNvPr>
            <p:cNvSpPr/>
            <p:nvPr/>
          </p:nvSpPr>
          <p:spPr>
            <a:xfrm>
              <a:off x="4972807" y="4865082"/>
              <a:ext cx="1586972" cy="1177047"/>
            </a:xfrm>
            <a:prstGeom prst="rect">
              <a:avLst/>
            </a:prstGeom>
            <a:solidFill>
              <a:srgbClr val="438F8E">
                <a:alpha val="53000"/>
              </a:srgbClr>
            </a:solidFill>
            <a:ln>
              <a:solidFill>
                <a:srgbClr val="438F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Physics analysis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5916B66-9994-7F44-828F-7C42B0176BA3}"/>
                </a:ext>
              </a:extLst>
            </p:cNvPr>
            <p:cNvCxnSpPr>
              <a:cxnSpLocks/>
            </p:cNvCxnSpPr>
            <p:nvPr/>
          </p:nvCxnSpPr>
          <p:spPr>
            <a:xfrm>
              <a:off x="4484478" y="4345857"/>
              <a:ext cx="488328" cy="524982"/>
            </a:xfrm>
            <a:prstGeom prst="straightConnector1">
              <a:avLst/>
            </a:prstGeom>
            <a:ln w="44450">
              <a:solidFill>
                <a:srgbClr val="438F8E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12E1093-D166-B74A-9625-CA0A86F13DBD}"/>
                </a:ext>
              </a:extLst>
            </p:cNvPr>
            <p:cNvCxnSpPr>
              <a:cxnSpLocks/>
              <a:stCxn id="11" idx="2"/>
              <a:endCxn id="9" idx="0"/>
            </p:cNvCxnSpPr>
            <p:nvPr/>
          </p:nvCxnSpPr>
          <p:spPr>
            <a:xfrm>
              <a:off x="3690992" y="4345857"/>
              <a:ext cx="0" cy="519698"/>
            </a:xfrm>
            <a:prstGeom prst="straightConnector1">
              <a:avLst/>
            </a:prstGeom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1B30C06-C3AF-9E41-9268-E029DDBB135F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 flipV="1">
              <a:off x="4484478" y="5453606"/>
              <a:ext cx="488329" cy="473"/>
            </a:xfrm>
            <a:prstGeom prst="straightConnector1">
              <a:avLst/>
            </a:prstGeom>
            <a:ln w="44450">
              <a:solidFill>
                <a:srgbClr val="438F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802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CE" id="{D3B5BE0F-7EAA-E942-9325-252D9634D82B}" vid="{6C488AE4-F510-6D4F-A84A-C56CFA0363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7945</TotalTime>
  <Words>1255</Words>
  <Application>Microsoft Macintosh PowerPoint</Application>
  <PresentationFormat>Widescreen</PresentationFormat>
  <Paragraphs>229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Helvetica</vt:lpstr>
      <vt:lpstr>Menlo</vt:lpstr>
      <vt:lpstr>Office Theme</vt:lpstr>
      <vt:lpstr>ECCE Computing</vt:lpstr>
      <vt:lpstr>Overview</vt:lpstr>
      <vt:lpstr>Production Workflow</vt:lpstr>
      <vt:lpstr>Detector Simulation &amp; Reconstruction</vt:lpstr>
      <vt:lpstr>(Re-)Producing Physics Simulations</vt:lpstr>
      <vt:lpstr>Metadata logs</vt:lpstr>
      <vt:lpstr>Production Statistics and Notes</vt:lpstr>
      <vt:lpstr>BNL Usage</vt:lpstr>
      <vt:lpstr>Co-design at ECCE</vt:lpstr>
      <vt:lpstr>Co-design example: Tracking</vt:lpstr>
      <vt:lpstr>Co-design example: PID</vt:lpstr>
      <vt:lpstr>Co-design example: PID</vt:lpstr>
      <vt:lpstr>Co-design example: Calorimetry</vt:lpstr>
      <vt:lpstr>Conclusions</vt:lpstr>
      <vt:lpstr>Backup</vt:lpstr>
      <vt:lpstr>Code Production</vt:lpstr>
      <vt:lpstr>User Work Methods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ECCE Simulations</dc:title>
  <dc:creator>Dean, Cameron</dc:creator>
  <cp:lastModifiedBy>Dean, Cameron</cp:lastModifiedBy>
  <cp:revision>68</cp:revision>
  <dcterms:created xsi:type="dcterms:W3CDTF">2021-07-21T14:28:35Z</dcterms:created>
  <dcterms:modified xsi:type="dcterms:W3CDTF">2021-08-03T03:57:19Z</dcterms:modified>
</cp:coreProperties>
</file>