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Page" userId="eb54c15eaa303302" providerId="LiveId" clId="{F6C1F614-5E5C-45E4-A146-DA21C6AC8234}"/>
    <pc:docChg chg="custSel modSld">
      <pc:chgData name="Brian Page" userId="eb54c15eaa303302" providerId="LiveId" clId="{F6C1F614-5E5C-45E4-A146-DA21C6AC8234}" dt="2021-09-21T18:06:35.837" v="462" actId="20577"/>
      <pc:docMkLst>
        <pc:docMk/>
      </pc:docMkLst>
      <pc:sldChg chg="addSp delSp modSp mod">
        <pc:chgData name="Brian Page" userId="eb54c15eaa303302" providerId="LiveId" clId="{F6C1F614-5E5C-45E4-A146-DA21C6AC8234}" dt="2021-09-21T18:06:35.837" v="462" actId="20577"/>
        <pc:sldMkLst>
          <pc:docMk/>
          <pc:sldMk cId="2313590130" sldId="257"/>
        </pc:sldMkLst>
        <pc:spChg chg="mod">
          <ac:chgData name="Brian Page" userId="eb54c15eaa303302" providerId="LiveId" clId="{F6C1F614-5E5C-45E4-A146-DA21C6AC8234}" dt="2021-09-21T17:54:58.289" v="391" actId="20577"/>
          <ac:spMkLst>
            <pc:docMk/>
            <pc:sldMk cId="2313590130" sldId="257"/>
            <ac:spMk id="3" creationId="{59089072-EF11-46F1-87D3-0798E658EE7E}"/>
          </ac:spMkLst>
        </pc:spChg>
        <pc:spChg chg="add mod">
          <ac:chgData name="Brian Page" userId="eb54c15eaa303302" providerId="LiveId" clId="{F6C1F614-5E5C-45E4-A146-DA21C6AC8234}" dt="2021-09-21T18:06:35.837" v="462" actId="20577"/>
          <ac:spMkLst>
            <pc:docMk/>
            <pc:sldMk cId="2313590130" sldId="257"/>
            <ac:spMk id="4" creationId="{1374064C-E1E6-4D9B-9390-78F64AA8A6D3}"/>
          </ac:spMkLst>
        </pc:spChg>
        <pc:spChg chg="add mod">
          <ac:chgData name="Brian Page" userId="eb54c15eaa303302" providerId="LiveId" clId="{F6C1F614-5E5C-45E4-A146-DA21C6AC8234}" dt="2021-09-21T18:00:36.218" v="399" actId="20577"/>
          <ac:spMkLst>
            <pc:docMk/>
            <pc:sldMk cId="2313590130" sldId="257"/>
            <ac:spMk id="7" creationId="{94A71626-CB3E-4371-9AF6-C556E6FFFCB5}"/>
          </ac:spMkLst>
        </pc:spChg>
        <pc:spChg chg="add mod">
          <ac:chgData name="Brian Page" userId="eb54c15eaa303302" providerId="LiveId" clId="{F6C1F614-5E5C-45E4-A146-DA21C6AC8234}" dt="2021-09-21T18:01:32.424" v="432" actId="20577"/>
          <ac:spMkLst>
            <pc:docMk/>
            <pc:sldMk cId="2313590130" sldId="257"/>
            <ac:spMk id="10" creationId="{7A2592CF-86FA-41AD-9A0C-C0FE9784543E}"/>
          </ac:spMkLst>
        </pc:spChg>
        <pc:cxnChg chg="add mod">
          <ac:chgData name="Brian Page" userId="eb54c15eaa303302" providerId="LiveId" clId="{F6C1F614-5E5C-45E4-A146-DA21C6AC8234}" dt="2021-09-21T17:18:41.477" v="140" actId="1582"/>
          <ac:cxnSpMkLst>
            <pc:docMk/>
            <pc:sldMk cId="2313590130" sldId="257"/>
            <ac:cxnSpMk id="6" creationId="{952D488A-D4B7-431D-A92C-E05DF14340E2}"/>
          </ac:cxnSpMkLst>
        </pc:cxnChg>
        <pc:cxnChg chg="add mod">
          <ac:chgData name="Brian Page" userId="eb54c15eaa303302" providerId="LiveId" clId="{F6C1F614-5E5C-45E4-A146-DA21C6AC8234}" dt="2021-09-21T17:51:04.736" v="345" actId="1035"/>
          <ac:cxnSpMkLst>
            <pc:docMk/>
            <pc:sldMk cId="2313590130" sldId="257"/>
            <ac:cxnSpMk id="8" creationId="{EB63F5CD-6FA8-4551-9A04-001BC3A1541B}"/>
          </ac:cxnSpMkLst>
        </pc:cxnChg>
        <pc:cxnChg chg="add mod">
          <ac:chgData name="Brian Page" userId="eb54c15eaa303302" providerId="LiveId" clId="{F6C1F614-5E5C-45E4-A146-DA21C6AC8234}" dt="2021-09-21T17:51:04.736" v="345" actId="1035"/>
          <ac:cxnSpMkLst>
            <pc:docMk/>
            <pc:sldMk cId="2313590130" sldId="257"/>
            <ac:cxnSpMk id="11" creationId="{69433C86-66B8-47A4-A6B8-F411ADCB62E1}"/>
          </ac:cxnSpMkLst>
        </pc:cxnChg>
        <pc:cxnChg chg="add mod">
          <ac:chgData name="Brian Page" userId="eb54c15eaa303302" providerId="LiveId" clId="{F6C1F614-5E5C-45E4-A146-DA21C6AC8234}" dt="2021-09-21T17:51:04.736" v="345" actId="1035"/>
          <ac:cxnSpMkLst>
            <pc:docMk/>
            <pc:sldMk cId="2313590130" sldId="257"/>
            <ac:cxnSpMk id="14" creationId="{9F83521F-4026-40FC-8BA1-E1D079DAC9A6}"/>
          </ac:cxnSpMkLst>
        </pc:cxnChg>
        <pc:cxnChg chg="add del mod">
          <ac:chgData name="Brian Page" userId="eb54c15eaa303302" providerId="LiveId" clId="{F6C1F614-5E5C-45E4-A146-DA21C6AC8234}" dt="2021-09-21T17:54:33.833" v="349" actId="478"/>
          <ac:cxnSpMkLst>
            <pc:docMk/>
            <pc:sldMk cId="2313590130" sldId="257"/>
            <ac:cxnSpMk id="18" creationId="{8BECF987-F689-4FCA-9685-9DAE78F7529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7A88B-3F71-4AAA-8C1B-0980F034F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5C4847-5C05-485D-B105-677569C5D9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2BEF6-8435-46C7-B529-357095CBA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1664-F9CD-4F8F-B9E3-B365EB427B3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057BC-4568-44DE-8F75-E78F91AD1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03B02-BBFD-4FD0-9BCE-FFDECB43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D555-E705-4B00-AD44-9535FA65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89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016F9-3752-40DC-8C17-F37954141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84C929-F552-4FDA-98C5-2078DAF56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3B78F-E892-437D-BA83-C69C11DD4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1664-F9CD-4F8F-B9E3-B365EB427B3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F3AE8-6512-43E3-8862-1D82D9011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03BC-491F-47E6-943C-015B67599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D555-E705-4B00-AD44-9535FA65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6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462503-C169-4E8F-B441-44C3875DB0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B23EC-6AA1-4CF1-9D37-2E9D5BBCB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7E953-A285-4522-9CFF-39F7AA3DD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1664-F9CD-4F8F-B9E3-B365EB427B3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61F1E-BFE9-40D2-8AED-467FB3FD1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F0938-7FFE-4D4E-AFC5-0CD104140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D555-E705-4B00-AD44-9535FA65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8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88E3B-B7BB-4C9D-AF0D-0E8BEB811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0B3DD-EC2D-4B35-A5A0-0BAF8231F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BAE03-DDE0-4DA0-8A6C-0217A032B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1664-F9CD-4F8F-B9E3-B365EB427B3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915BD-A4AB-408A-971E-A5F38CCD5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7D812-2636-41A9-B415-593BC6863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D555-E705-4B00-AD44-9535FA65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2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A331-CC6F-49DE-9278-B8B2E9725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67C84E-2C6A-4ABD-957B-BA33A7E26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D90C8-9A32-4B71-A3F7-7B03BEA1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1664-F9CD-4F8F-B9E3-B365EB427B3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CD024-1405-451A-BD65-77FBC01DF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B1EFD-71E6-40AA-B86D-16C256FEE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D555-E705-4B00-AD44-9535FA65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3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C366F-AEAF-4E75-8F88-BCDA749D2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DC085-2066-446C-B4C8-B6D0045F5E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EC7302-D50F-4810-94AA-A1955E4EB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04B1B-D465-4F56-B3FA-9BB35FEDA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1664-F9CD-4F8F-B9E3-B365EB427B3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613CB9-8DCF-472D-9784-11821AEA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9E16C-8377-4630-BDC2-A7702B5C7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D555-E705-4B00-AD44-9535FA65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1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FCA62-CA1F-43C2-B54C-544BF7087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E21A7-BCFC-435E-A5B9-121A9D237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6DD741-7D37-4617-9F3A-78C6EB225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FA44FA-0710-4290-ACB6-5FC33CFED0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85FBDF-6BEF-49F4-8D09-1497618ABA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B02A44-3C3D-4EBB-8259-E0912A596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1664-F9CD-4F8F-B9E3-B365EB427B3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BDE45E-8C83-4B27-8BF9-E7EE7A9C4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1B698C-1A59-4832-92E4-6C7D87211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D555-E705-4B00-AD44-9535FA65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9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96E8B-15B5-4340-B671-0E65DBFBC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3FECA3-AF17-4F45-8F5C-D6337D0CA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1664-F9CD-4F8F-B9E3-B365EB427B3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33E106-7AE0-4D2B-88F6-5E91F7219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7DED7-ED22-4DD8-8DC6-8670894A2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D555-E705-4B00-AD44-9535FA65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06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3385C3-8C2F-40FD-ADEA-BAABECC53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1664-F9CD-4F8F-B9E3-B365EB427B3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07D5B9-2047-4D26-8C16-46A0CA2BC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CECFD-F65B-406E-81B9-972F02F44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D555-E705-4B00-AD44-9535FA65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1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B0E7D-BF5F-42A9-A449-347DD3BF4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599FF-5D18-47DF-A9AD-0CB68A1FA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4FD201-9B8F-4923-B5FC-8AD7A7734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E21B14-889F-4CFA-958A-5EBD2D52C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1664-F9CD-4F8F-B9E3-B365EB427B3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0D80B1-AECF-461F-BFBB-A2A5F1A10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E8981-CD80-443D-94AC-F1D85FD2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D555-E705-4B00-AD44-9535FA65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490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C534-81A0-4BCA-A214-2FE8FCD0A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C04108-0B77-4803-9805-A63B0D5EB7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1A7075-DAA5-41B4-B04D-B0A73CB35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8D454-D2F1-4374-8B46-78BF28DB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1664-F9CD-4F8F-B9E3-B365EB427B3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D7B42-44A3-4613-A019-AE0797C80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DB90C-4AA7-4D19-9C97-41BA2D720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D555-E705-4B00-AD44-9535FA65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754729-ECB0-44F3-AF6A-B16C9C902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07A2F-1230-4A38-AF4F-C1FA72710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6D406-C8D8-431D-9BE2-8907187253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41664-F9CD-4F8F-B9E3-B365EB427B3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6750C-B54B-494E-B2D3-DD645B55AB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23A57-A475-445F-9F13-822FEEFC2A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1D555-E705-4B00-AD44-9535FA65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81598-8243-4BE8-A75F-AA71C6579E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0CB3EA-58FB-47AC-9973-B1C0DC49BB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0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089072-EF11-46F1-87D3-0798E658EE7E}"/>
              </a:ext>
            </a:extLst>
          </p:cNvPr>
          <p:cNvSpPr txBox="1"/>
          <p:nvPr/>
        </p:nvSpPr>
        <p:spPr>
          <a:xfrm>
            <a:off x="306011" y="367219"/>
            <a:ext cx="6904688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EIC Science with ATHENA (Suggested Page allocations,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total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 of Spin (~6.5 pages)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 at small x with unpolarized &amp; polarized beams (2 pages)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 gluon momentum imaging through heavy flavor &amp; jets (2 pages)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 quark momentum imaging through hadrons (1 page)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 spatial imaging via DVCS &amp; TCS (1.5 page)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5-D imaging (diffractive </a:t>
            </a:r>
            <a:r>
              <a:rPr lang="en-US" sz="160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dijet</a:t>
            </a:r>
            <a:r>
              <a:rPr lang="en-US" sz="1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(possible in ‘Other Opportunities’)</a:t>
            </a:r>
            <a:endParaRPr lang="en-US" sz="16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 of Mass (~3.5 pages)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Gluon form factors through DVMP on nucleons (1.5 pages)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 gluon spatial imaging/GPDs via J/y and U (1 page)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threshold dependence of U photo/electroproduction (1 page)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Gluons in Nuclei (~ 5 pages) (see next slide for detail)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opportunities (~1 pages)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hadrons emerge from </a:t>
            </a:r>
            <a:r>
              <a:rPr lang="en-US" sz="1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partons</a:t>
            </a:r>
            <a:endParaRPr lang="en-US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Gluons in Nuclei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Nuclear PDFs &amp; saturation 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 &amp; SIDIS (1 page)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Electro/photoproduction of phi (0.5 page)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 observables &amp; correlations in CNM (1 page)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 substructure studies of CNM (0.75 page)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Heavy quark probes (0.75 page)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Energy loss and transport in dense matter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Precision probes via SIDIS (0.5 page)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 and jet substructure probes at small x (0.5 page)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74064C-E1E6-4D9B-9390-78F64AA8A6D3}"/>
              </a:ext>
            </a:extLst>
          </p:cNvPr>
          <p:cNvSpPr txBox="1"/>
          <p:nvPr/>
        </p:nvSpPr>
        <p:spPr>
          <a:xfrm>
            <a:off x="7210699" y="855133"/>
            <a:ext cx="46752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Don’t think we should be restricted to gluon imaging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quarks, possible plot is YR 7.58 (Miguel)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HF </a:t>
            </a:r>
            <a:r>
              <a:rPr lang="en-US" dirty="0" err="1"/>
              <a:t>Sivers</a:t>
            </a:r>
            <a:r>
              <a:rPr lang="en-US" dirty="0"/>
              <a:t>, possible plot is YR 7.60 (Ernst)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Include JER/JES figure here? (Brian)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52D488A-D4B7-431D-A92C-E05DF14340E2}"/>
              </a:ext>
            </a:extLst>
          </p:cNvPr>
          <p:cNvCxnSpPr/>
          <p:nvPr/>
        </p:nvCxnSpPr>
        <p:spPr>
          <a:xfrm flipV="1">
            <a:off x="6815667" y="1083733"/>
            <a:ext cx="474133" cy="56726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4A71626-CB3E-4371-9AF6-C556E6FFFCB5}"/>
              </a:ext>
            </a:extLst>
          </p:cNvPr>
          <p:cNvSpPr txBox="1"/>
          <p:nvPr/>
        </p:nvSpPr>
        <p:spPr>
          <a:xfrm>
            <a:off x="7010400" y="5714998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F2_Charm, YR 7.69 (Ernst)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B63F5CD-6FA8-4551-9A04-001BC3A1541B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4428067" y="5791199"/>
            <a:ext cx="2582333" cy="10846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A2592CF-86FA-41AD-9A0C-C0FE9784543E}"/>
              </a:ext>
            </a:extLst>
          </p:cNvPr>
          <p:cNvSpPr txBox="1"/>
          <p:nvPr/>
        </p:nvSpPr>
        <p:spPr>
          <a:xfrm>
            <a:off x="6350000" y="4384806"/>
            <a:ext cx="4809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HF energy loss Whitepaper 3.27 – add Charm Jet curve? (Ernst) (Stephen on Charm Jet)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9433C86-66B8-47A4-A6B8-F411ADCB62E1}"/>
              </a:ext>
            </a:extLst>
          </p:cNvPr>
          <p:cNvCxnSpPr>
            <a:cxnSpLocks/>
          </p:cNvCxnSpPr>
          <p:nvPr/>
        </p:nvCxnSpPr>
        <p:spPr>
          <a:xfrm>
            <a:off x="4207934" y="4047740"/>
            <a:ext cx="2142066" cy="36933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F83521F-4026-40FC-8BA1-E1D079DAC9A6}"/>
              </a:ext>
            </a:extLst>
          </p:cNvPr>
          <p:cNvCxnSpPr>
            <a:cxnSpLocks/>
          </p:cNvCxnSpPr>
          <p:nvPr/>
        </p:nvCxnSpPr>
        <p:spPr>
          <a:xfrm flipV="1">
            <a:off x="5842001" y="4715858"/>
            <a:ext cx="507999" cy="171880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590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4AA3C66-EED0-42AA-807E-1509CE496155}"/>
              </a:ext>
            </a:extLst>
          </p:cNvPr>
          <p:cNvSpPr txBox="1"/>
          <p:nvPr/>
        </p:nvSpPr>
        <p:spPr>
          <a:xfrm>
            <a:off x="209006" y="219716"/>
            <a:ext cx="9988731" cy="6832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Physics Measurement Template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12pt font.  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Assume that you will have 1 pages per science goal including text and figures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Big Question Addressed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(~1 paragraph) description of the physics measurement, and its importance. and references to EIC white paper, NAS study, etc..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 advantages of Athena for making this measurement (e.g. precision, acceptance, PID, redundancy,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Next, consider requirements from the accelerator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What species, polarization; are multiple beam energy / particle combinations needed?</a:t>
            </a: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Athena detector elements are essential?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What are the requirements for resolutions, PID?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What integrated luminosity is needed for a significant measurement? </a:t>
            </a: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this suitable for early physics program?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NB: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should assume 10 fb-1 for Year 1, and 100 fb-1 per year after ~2-3 years.  This will be split among which ever energy/species combinations are run in a given year!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 is to start with 1 x 10^33 luminosity, and grow beyond that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 is to start with 60%(50%) proton (electron) polarization; ultimate goal is 70% each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 at least one performance plot for integrated luminosities of within the 1 page total per measurement.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41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1517</TotalTime>
  <Words>528</Words>
  <Application>Microsoft Office PowerPoint</Application>
  <PresentationFormat>Widescreen</PresentationFormat>
  <Paragraphs>56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Page, Brian</dc:creator>
  <cp:lastModifiedBy>Page, Brian</cp:lastModifiedBy>
  <cp:revision>6</cp:revision>
  <dcterms:created xsi:type="dcterms:W3CDTF">2021-09-21T06:08:50Z</dcterms:created>
  <dcterms:modified xsi:type="dcterms:W3CDTF">2021-09-22T07:26:45Z</dcterms:modified>
</cp:coreProperties>
</file>