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">
          <p15:clr>
            <a:srgbClr val="A4A3A4"/>
          </p15:clr>
        </p15:guide>
        <p15:guide id="2" orient="horz" pos="3092">
          <p15:clr>
            <a:srgbClr val="A4A3A4"/>
          </p15:clr>
        </p15:guide>
        <p15:guide id="3" orient="horz" pos="517">
          <p15:clr>
            <a:srgbClr val="A4A3A4"/>
          </p15:clr>
        </p15:guide>
        <p15:guide id="4" orient="horz" pos="895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5565">
          <p15:clr>
            <a:srgbClr val="A4A3A4"/>
          </p15:clr>
        </p15:guide>
        <p15:guide id="7" pos="317">
          <p15:clr>
            <a:srgbClr val="A4A3A4"/>
          </p15:clr>
        </p15:guide>
        <p15:guide id="8" pos="1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J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B1F8F"/>
    <a:srgbClr val="A12B2F"/>
    <a:srgbClr val="007836"/>
    <a:srgbClr val="ECAA00"/>
    <a:srgbClr val="76777B"/>
    <a:srgbClr val="00609C"/>
    <a:srgbClr val="ECAC00"/>
    <a:srgbClr val="00A19C"/>
    <a:srgbClr val="00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93605" autoAdjust="0"/>
  </p:normalViewPr>
  <p:slideViewPr>
    <p:cSldViewPr snapToGrid="0" showGuides="1">
      <p:cViewPr varScale="1">
        <p:scale>
          <a:sx n="165" d="100"/>
          <a:sy n="165" d="100"/>
        </p:scale>
        <p:origin x="688" y="184"/>
      </p:cViewPr>
      <p:guideLst>
        <p:guide orient="horz" pos="271"/>
        <p:guide orient="horz" pos="3092"/>
        <p:guide orient="horz" pos="517"/>
        <p:guide orient="horz" pos="895"/>
        <p:guide orient="horz" pos="2387"/>
        <p:guide pos="5565"/>
        <p:guide pos="317"/>
        <p:guide pos="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A489-9093-C54A-B1C3-374F661A0010}" type="datetimeFigureOut">
              <a:rPr lang="en-US" smtClean="0"/>
              <a:t>7/27/21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A1A-8011-3A42-91B8-EE1BD44E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SECTION BREAK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1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LRG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4106864"/>
            <a:ext cx="4114800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4106864"/>
            <a:ext cx="4097585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Large IMAGES w/bullets 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4604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6630" y="1417046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76630" y="4256434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6" name="Picture Placeholder 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765130" y="1416462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65130" y="4255850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64070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5879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81086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03079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388286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61696" y="2856834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268896" y="1417569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THREE IMAGES –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s/bullets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672521"/>
            <a:ext cx="8434552" cy="1086330"/>
          </a:xfrm>
          <a:noFill/>
        </p:spPr>
        <p:txBody>
          <a:bodyPr lIns="0" tIns="9144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2800" b="1" i="0" kern="1200" cap="all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four images, captions and bullets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ln>
            <a:noFill/>
          </a:ln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20142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four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207749"/>
          </a:xfrm>
          <a:ln>
            <a:noFill/>
          </a:ln>
        </p:spPr>
        <p:txBody>
          <a:bodyPr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87437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7437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912432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912432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20" name="Picture Placeholder 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87437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87437" y="4502674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24" name="Picture Placeholder 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912432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912432" y="4505517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423592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harts, Graphs,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graph, chart or table slide. </a:t>
            </a:r>
            <a:br>
              <a:rPr lang="en-US" dirty="0"/>
            </a:br>
            <a:r>
              <a:rPr lang="en-US" dirty="0"/>
              <a:t>Headline in all caps, Arial Font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17579"/>
            <a:ext cx="8372901" cy="302239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below to add a chart, graph, or table.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43573" y="4457863"/>
            <a:ext cx="3711039" cy="240746"/>
          </a:xfrm>
        </p:spPr>
        <p:txBody>
          <a:bodyPr bIns="0" anchor="t" anchorCtr="0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004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closing statement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991004" y="-1815882"/>
            <a:ext cx="3782000" cy="16004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Suggested</a:t>
            </a:r>
            <a:r>
              <a:rPr lang="en-US" sz="1400" b="1" baseline="0" dirty="0">
                <a:solidFill>
                  <a:schemeClr val="bg1"/>
                </a:solidFill>
              </a:rPr>
              <a:t> closing statement (optional): </a:t>
            </a:r>
          </a:p>
          <a:p>
            <a:endParaRPr lang="en-US" sz="1400" b="1" baseline="0" dirty="0">
              <a:solidFill>
                <a:schemeClr val="bg1"/>
              </a:solidFill>
            </a:endParaRP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WE START WITH YES.</a:t>
            </a:r>
          </a:p>
          <a:p>
            <a:pPr lvl="0">
              <a:spcAft>
                <a:spcPts val="1200"/>
              </a:spcAft>
            </a:pPr>
            <a:r>
              <a:rPr lang="en-US" sz="1400" b="1" dirty="0">
                <a:solidFill>
                  <a:schemeClr val="bg1"/>
                </a:solidFill>
              </a:rPr>
              <a:t>AND END WITH THANK YOU.</a:t>
            </a: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DO YOU HAVE ANY BIG QUESTIONS?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043"/>
            <a:ext cx="9144000" cy="514854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86954"/>
            <a:ext cx="8372901" cy="60451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AND CONTENT SLIDE. </a:t>
            </a:r>
            <a:br>
              <a:rPr lang="en-US" dirty="0"/>
            </a:br>
            <a:r>
              <a:rPr lang="en-US" dirty="0"/>
              <a:t>Headline in all caps, Arial Font.</a:t>
            </a:r>
          </a:p>
        </p:txBody>
      </p:sp>
    </p:spTree>
    <p:extLst>
      <p:ext uri="{BB962C8B-B14F-4D97-AF65-F5344CB8AC3E}">
        <p14:creationId xmlns:p14="http://schemas.microsoft.com/office/powerpoint/2010/main" val="3595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8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468796" y="574696"/>
            <a:ext cx="5685350" cy="304654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8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Optional one line subhead, </a:t>
            </a:r>
            <a:r>
              <a:rPr lang="en-US" dirty="0" err="1"/>
              <a:t>url</a:t>
            </a:r>
            <a:r>
              <a:rPr lang="en-US" dirty="0"/>
              <a:t> or date</a:t>
            </a:r>
          </a:p>
        </p:txBody>
      </p:sp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314" y="408441"/>
            <a:ext cx="1786846" cy="6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A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49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54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/>
              <a:t>PRESENTER NAME</a:t>
            </a:r>
          </a:p>
        </p:txBody>
      </p:sp>
      <p:sp>
        <p:nvSpPr>
          <p:cNvPr id="55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018914" y="-1479541"/>
            <a:ext cx="3502900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Suggested</a:t>
            </a:r>
            <a:r>
              <a:rPr lang="en-US" sz="1400" b="1" baseline="0" dirty="0">
                <a:solidFill>
                  <a:schemeClr val="bg1"/>
                </a:solidFill>
              </a:rPr>
              <a:t> line of text (optional): </a:t>
            </a:r>
          </a:p>
          <a:p>
            <a:endParaRPr lang="en-US" sz="1400" b="1" baseline="0" dirty="0">
              <a:solidFill>
                <a:schemeClr val="bg1"/>
              </a:solidFill>
            </a:endParaRPr>
          </a:p>
          <a:p>
            <a:r>
              <a:rPr lang="en-US" sz="1400" b="1" baseline="0" dirty="0">
                <a:solidFill>
                  <a:schemeClr val="bg1"/>
                </a:solidFill>
              </a:rPr>
              <a:t>WE START WITH YES.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680" y="107216"/>
            <a:ext cx="8372901" cy="621711"/>
          </a:xfrm>
        </p:spPr>
        <p:txBody>
          <a:bodyPr/>
          <a:lstStyle>
            <a:lvl1pPr>
              <a:defRPr sz="2000" b="1" cap="small"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680" y="1122385"/>
            <a:ext cx="8372901" cy="3317082"/>
          </a:xfrm>
        </p:spPr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  <a:lvl2pPr marL="342900" indent="-168275">
              <a:tabLst/>
              <a:defRPr>
                <a:solidFill>
                  <a:srgbClr val="000000"/>
                </a:solidFill>
              </a:defRPr>
            </a:lvl2pPr>
            <a:lvl3pPr marL="519113" indent="-176213">
              <a:tabLst/>
              <a:defRPr>
                <a:solidFill>
                  <a:srgbClr val="000000"/>
                </a:solidFill>
              </a:defRPr>
            </a:lvl3pPr>
            <a:lvl4pPr marL="687388" indent="-168275">
              <a:tabLst/>
              <a:defRPr>
                <a:solidFill>
                  <a:srgbClr val="000000"/>
                </a:solidFill>
              </a:defRPr>
            </a:lvl4pPr>
            <a:lvl5pPr marL="863600" indent="-176213"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6680" y="747599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4545002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-20265"/>
            <a:ext cx="9144000" cy="4508954"/>
          </a:xfrm>
          <a:prstGeom prst="rect">
            <a:avLst/>
          </a:prstGeom>
        </p:spPr>
      </p:pic>
      <p:sp>
        <p:nvSpPr>
          <p:cNvPr id="84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20265"/>
            <a:ext cx="9144000" cy="4508954"/>
          </a:xfrm>
          <a:solidFill>
            <a:schemeClr val="accent2">
              <a:alpha val="85000"/>
            </a:schemeClr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B 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" y="153714"/>
            <a:ext cx="5851526" cy="969169"/>
          </a:xfrm>
        </p:spPr>
        <p:txBody>
          <a:bodyPr lIns="457200" rIns="274320" anchor="ctr"/>
          <a:lstStyle>
            <a:lvl1pPr marL="0" indent="0"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date</a:t>
            </a:r>
          </a:p>
        </p:txBody>
      </p:sp>
      <p:sp>
        <p:nvSpPr>
          <p:cNvPr id="8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6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89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90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55" name="TextBox 154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82331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endParaRPr lang="en-US" dirty="0"/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674681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2794775"/>
            <a:ext cx="8452904" cy="647160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 cover option c 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344193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674680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03238" y="300961"/>
            <a:ext cx="5984648" cy="331077"/>
          </a:xfrm>
        </p:spPr>
        <p:txBody>
          <a:bodyPr/>
          <a:lstStyle>
            <a:lvl1pPr marL="0" indent="0">
              <a:buNone/>
              <a:defRPr sz="1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z="1000" b="0" cap="all" dirty="0">
                <a:solidFill>
                  <a:srgbClr val="000000"/>
                </a:solidFill>
              </a:rPr>
              <a:t>Type in Name of </a:t>
            </a:r>
            <a:r>
              <a:rPr lang="en-US" sz="1000" b="0" cap="all" dirty="0" err="1">
                <a:solidFill>
                  <a:srgbClr val="000000"/>
                </a:solidFill>
              </a:rPr>
              <a:t>fACILITY</a:t>
            </a:r>
            <a:r>
              <a:rPr lang="en-US" sz="1000" b="0" cap="all" dirty="0">
                <a:solidFill>
                  <a:srgbClr val="000000"/>
                </a:solidFill>
              </a:rPr>
              <a:t>, division, group, program or </a:t>
            </a:r>
            <a:r>
              <a:rPr lang="en-US" sz="1000" dirty="0">
                <a:solidFill>
                  <a:srgbClr val="000000"/>
                </a:solidFill>
              </a:rPr>
              <a:t>www.anl.gov</a:t>
            </a:r>
          </a:p>
        </p:txBody>
      </p:sp>
      <p:sp>
        <p:nvSpPr>
          <p:cNvPr id="17" name="Text Placeholder 45"/>
          <p:cNvSpPr>
            <a:spLocks noGrp="1"/>
          </p:cNvSpPr>
          <p:nvPr>
            <p:ph type="body" sz="quarter" idx="27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170633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19301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1261205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82770"/>
            <a:ext cx="6776128" cy="839426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</a:t>
            </a:r>
            <a:br>
              <a:rPr lang="en-US" dirty="0"/>
            </a:br>
            <a:r>
              <a:rPr lang="en-US" dirty="0"/>
              <a:t>Cover option D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92219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1261204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ull Fr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6978"/>
            <a:ext cx="8925873" cy="5143500"/>
          </a:xfrm>
          <a:solidFill>
            <a:schemeClr val="bg1"/>
          </a:solidFill>
        </p:spPr>
        <p:txBody>
          <a:bodyPr lIns="0" tIns="16459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 then right click image and “SEND IMAGE TO BACK”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581400"/>
            <a:ext cx="9144000" cy="1562100"/>
          </a:xfrm>
          <a:solidFill>
            <a:schemeClr val="tx2">
              <a:alpha val="91000"/>
            </a:schemeClr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3782231"/>
            <a:ext cx="8321040" cy="1030194"/>
          </a:xfrm>
        </p:spPr>
        <p:txBody>
          <a:bodyPr lIns="0" anchor="t"/>
          <a:lstStyle>
            <a:lvl1pPr>
              <a:defRPr sz="2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Full-frame image layout  –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ON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-1"/>
            <a:ext cx="8925873" cy="2742010"/>
          </a:xfrm>
          <a:solidFill>
            <a:schemeClr val="bg1"/>
          </a:solidFill>
        </p:spPr>
        <p:txBody>
          <a:bodyPr lIns="0"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one image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WO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0"/>
            <a:ext cx="4480560" cy="2747963"/>
          </a:xfrm>
          <a:solidFill>
            <a:schemeClr val="bg1">
              <a:lumMod val="7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2525" y="0"/>
            <a:ext cx="4480560" cy="2747963"/>
          </a:xfrm>
          <a:solidFill>
            <a:schemeClr val="bg1">
              <a:lumMod val="8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55513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TWO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8411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HREE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0"/>
            <a:ext cx="29900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194237" y="0"/>
            <a:ext cx="2990088" cy="275523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6186112" y="0"/>
            <a:ext cx="29578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Three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7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OUR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48406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four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3"/>
          </p:nvPr>
        </p:nvSpPr>
        <p:spPr>
          <a:xfrm>
            <a:off x="0" y="-1"/>
            <a:ext cx="228600" cy="51435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148350" y="1084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325FBC-B9E8-3F41-A075-0378A4A4DC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80" y="107216"/>
            <a:ext cx="8372901" cy="621711"/>
          </a:xfrm>
        </p:spPr>
        <p:txBody>
          <a:bodyPr/>
          <a:lstStyle>
            <a:lvl1pPr>
              <a:defRPr sz="2000" b="1" cap="small"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78EB983-38A8-2F42-AB5F-733712AADD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6680" y="747599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9814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428723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00588" y="1418007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D0EEB85-DCC9-5D41-A414-DAE2210A0DB9}"/>
              </a:ext>
            </a:extLst>
          </p:cNvPr>
          <p:cNvSpPr txBox="1">
            <a:spLocks/>
          </p:cNvSpPr>
          <p:nvPr userDrawn="1"/>
        </p:nvSpPr>
        <p:spPr>
          <a:xfrm>
            <a:off x="226680" y="107216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2000" b="1" i="0" kern="1200" cap="small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BASIC CONTENT SLIDE</a:t>
            </a:r>
            <a:br>
              <a:rPr lang="en-US"/>
            </a:br>
            <a:r>
              <a:rPr lang="en-US"/>
              <a:t>one or two lines for headline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862D661-B24E-D94E-96E0-CE30B7B6B2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6680" y="747599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4075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 w/boxed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089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1487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6089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4F17F85-A080-834F-B43D-F6B784B838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80" y="107216"/>
            <a:ext cx="8372901" cy="621711"/>
          </a:xfrm>
        </p:spPr>
        <p:txBody>
          <a:bodyPr/>
          <a:lstStyle>
            <a:lvl1pPr>
              <a:defRPr sz="2000" b="1" cap="small"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A462DC-F7E5-D44E-99C1-DFC6D62068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6680" y="747599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4234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03575" y="1417872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80" y="1417871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95680" y="3203316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03575" y="3193094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5309" y="1451045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89394" y="1442711"/>
            <a:ext cx="2023746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87015" y="262020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THREE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2896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5309" y="2630976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87014" y="380713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045309" y="3794491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3141637"/>
            <a:ext cx="4114800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3141637"/>
            <a:ext cx="4097585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top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Bottom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6890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5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64146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30864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bottom HORIZONTAL</a:t>
            </a:r>
            <a:br>
              <a:rPr lang="en-US" dirty="0"/>
            </a:br>
            <a:r>
              <a:rPr lang="en-US" dirty="0"/>
              <a:t>WITH CAPTIONS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76266" y="4434669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50290" y="4444194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5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490" y="4799992"/>
            <a:ext cx="775768" cy="27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58378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Headline in all caps </a:t>
            </a:r>
            <a:r>
              <a:rPr lang="en-US" dirty="0" err="1"/>
              <a:t>28pt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preferred as 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3826"/>
            <a:ext cx="8372901" cy="3317081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/>
              <a:t>Click to add 1st-level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827084"/>
            <a:ext cx="1418753" cy="1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686" r:id="rId2"/>
    <p:sldLayoutId id="2147483687" r:id="rId3"/>
    <p:sldLayoutId id="2147483688" r:id="rId4"/>
    <p:sldLayoutId id="2147483690" r:id="rId5"/>
    <p:sldLayoutId id="2147483774" r:id="rId6"/>
    <p:sldLayoutId id="2147483711" r:id="rId7"/>
    <p:sldLayoutId id="2147483692" r:id="rId8"/>
    <p:sldLayoutId id="2147483693" r:id="rId9"/>
    <p:sldLayoutId id="2147483776" r:id="rId10"/>
    <p:sldLayoutId id="2147483709" r:id="rId11"/>
    <p:sldLayoutId id="2147483695" r:id="rId12"/>
    <p:sldLayoutId id="2147483739" r:id="rId13"/>
    <p:sldLayoutId id="2147483696" r:id="rId14"/>
    <p:sldLayoutId id="2147483689" r:id="rId15"/>
    <p:sldLayoutId id="2147483710" r:id="rId16"/>
    <p:sldLayoutId id="2147483706" r:id="rId17"/>
    <p:sldLayoutId id="2147483704" r:id="rId18"/>
    <p:sldLayoutId id="2147483769" r:id="rId19"/>
    <p:sldLayoutId id="2147483770" r:id="rId20"/>
    <p:sldLayoutId id="2147483771" r:id="rId21"/>
    <p:sldLayoutId id="2147483772" r:id="rId22"/>
    <p:sldLayoutId id="2147483761" r:id="rId23"/>
    <p:sldLayoutId id="2147483762" r:id="rId24"/>
    <p:sldLayoutId id="2147483763" r:id="rId25"/>
    <p:sldLayoutId id="2147483765" r:id="rId26"/>
    <p:sldLayoutId id="2147483766" r:id="rId2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Calorimeter WG Integration Update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erhtjhtyhy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cap="small" dirty="0">
                <a:solidFill>
                  <a:srgbClr val="000000"/>
                </a:solidFill>
              </a:rPr>
              <a:t>Paul E Reimer, Oleg Tsai, &amp; Vladimir </a:t>
            </a:r>
            <a:r>
              <a:rPr lang="en-US" cap="small" dirty="0" err="1">
                <a:solidFill>
                  <a:srgbClr val="000000"/>
                </a:solidFill>
              </a:rPr>
              <a:t>Berdnikov</a:t>
            </a:r>
            <a:endParaRPr lang="en-US" cap="small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28 July 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67E43E-63D5-8642-B371-FF6EA9467BFE}"/>
              </a:ext>
            </a:extLst>
          </p:cNvPr>
          <p:cNvSpPr txBox="1"/>
          <p:nvPr/>
        </p:nvSpPr>
        <p:spPr>
          <a:xfrm>
            <a:off x="2431863" y="4599816"/>
            <a:ext cx="5028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This work is supported in part by the U.S. Department of Energy, Office of Nuclear Physics under contract No. DE-AC02-06CH11357.</a:t>
            </a:r>
          </a:p>
        </p:txBody>
      </p:sp>
    </p:spTree>
    <p:extLst>
      <p:ext uri="{BB962C8B-B14F-4D97-AF65-F5344CB8AC3E}">
        <p14:creationId xmlns:p14="http://schemas.microsoft.com/office/powerpoint/2010/main" val="12281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21" y="12419"/>
            <a:ext cx="8372901" cy="621711"/>
          </a:xfrm>
        </p:spPr>
        <p:txBody>
          <a:bodyPr/>
          <a:lstStyle/>
          <a:p>
            <a:r>
              <a:rPr lang="en-US" sz="2000" cap="small" dirty="0"/>
              <a:t>Recent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21" y="1033560"/>
            <a:ext cx="5587138" cy="2231913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nECal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sz="1400" dirty="0"/>
              <a:t>accommodate 60 cm of space for hybrid (</a:t>
            </a:r>
            <a:r>
              <a:rPr lang="en-US" sz="1400" dirty="0" err="1"/>
              <a:t>Crystal+Glass</a:t>
            </a:r>
            <a:r>
              <a:rPr lang="en-US" sz="1400" dirty="0"/>
              <a:t>), ~20 cm  needed for read-out. So far it`s 40cm so no space for glass region readout at all.</a:t>
            </a:r>
          </a:p>
          <a:p>
            <a:pPr lvl="1"/>
            <a:r>
              <a:rPr lang="en-US" sz="1400" dirty="0"/>
              <a:t>add two PWO layers for inner ring to achieve eta~-3.5 and change first glass layer to two PWO in order to achieve eta~-2, for highest resolution according to YR requirement</a:t>
            </a:r>
          </a:p>
          <a:p>
            <a:r>
              <a:rPr lang="en-US" dirty="0" err="1"/>
              <a:t>pECal</a:t>
            </a:r>
            <a:endParaRPr lang="en-US" dirty="0"/>
          </a:p>
          <a:p>
            <a:pPr lvl="1"/>
            <a:r>
              <a:rPr lang="en-US" sz="1400" dirty="0"/>
              <a:t>Verifying W/</a:t>
            </a:r>
            <a:r>
              <a:rPr lang="en-US" sz="1400" dirty="0" err="1"/>
              <a:t>SciFi</a:t>
            </a:r>
            <a:r>
              <a:rPr lang="en-US" sz="1400" dirty="0"/>
              <a:t> is implemented correctly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71220" y="646452"/>
            <a:ext cx="8372901" cy="374786"/>
          </a:xfrm>
        </p:spPr>
        <p:txBody>
          <a:bodyPr/>
          <a:lstStyle/>
          <a:p>
            <a:r>
              <a:rPr lang="en-US" dirty="0"/>
              <a:t>DD4HEP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CFFAF43-6810-9242-B97F-19A2AD68A5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" t="10396" r="7815" b="5603"/>
          <a:stretch/>
        </p:blipFill>
        <p:spPr bwMode="auto">
          <a:xfrm>
            <a:off x="5786032" y="85241"/>
            <a:ext cx="3288226" cy="310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738004E-8CCD-524B-BE0D-50CE4050EA86}"/>
              </a:ext>
            </a:extLst>
          </p:cNvPr>
          <p:cNvSpPr txBox="1">
            <a:spLocks/>
          </p:cNvSpPr>
          <p:nvPr/>
        </p:nvSpPr>
        <p:spPr>
          <a:xfrm>
            <a:off x="271220" y="3340574"/>
            <a:ext cx="8372901" cy="3747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2000" b="1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520700" indent="-236538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3275" indent="-187325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7438" indent="-171450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171450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Monte Carlo studies—not really integration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B6D7038-5624-8147-BD2F-BF7C4E1B292E}"/>
              </a:ext>
            </a:extLst>
          </p:cNvPr>
          <p:cNvSpPr txBox="1">
            <a:spLocks/>
          </p:cNvSpPr>
          <p:nvPr/>
        </p:nvSpPr>
        <p:spPr>
          <a:xfrm>
            <a:off x="273807" y="3619194"/>
            <a:ext cx="5587138" cy="1123287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>
            <a:lvl1pPr marL="173038" indent="-173038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sz="18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42900" indent="-168275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519113" indent="-176213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687388" indent="-168275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863600" indent="-176213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Effect of noise hits—Miguel  Arratia, Owen Long </a:t>
            </a:r>
          </a:p>
          <a:p>
            <a:r>
              <a:rPr lang="en-US" sz="1600" dirty="0"/>
              <a:t>Reconstruction techniques—</a:t>
            </a:r>
            <a:r>
              <a:rPr lang="en-US" sz="1600" dirty="0" err="1"/>
              <a:t>Xiaoxuan</a:t>
            </a:r>
            <a:r>
              <a:rPr lang="en-US" sz="1600" dirty="0"/>
              <a:t> Chu </a:t>
            </a:r>
          </a:p>
          <a:p>
            <a:r>
              <a:rPr lang="en-US" sz="1600" dirty="0"/>
              <a:t>DELPHES simulations of Jets—Brian Page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480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0799-34CB-DE4B-B0D5-500A37804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80" y="107216"/>
            <a:ext cx="8372901" cy="374787"/>
          </a:xfrm>
        </p:spPr>
        <p:txBody>
          <a:bodyPr/>
          <a:lstStyle/>
          <a:p>
            <a:r>
              <a:rPr lang="en-US" dirty="0"/>
              <a:t>Hole in </a:t>
            </a:r>
            <a:r>
              <a:rPr lang="en-US" dirty="0" err="1"/>
              <a:t>eCal</a:t>
            </a:r>
            <a:r>
              <a:rPr lang="en-US" dirty="0"/>
              <a:t> 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42AD9-84F5-334F-8D92-C2DA6F36A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80" y="589943"/>
            <a:ext cx="8372901" cy="786017"/>
          </a:xfrm>
        </p:spPr>
        <p:txBody>
          <a:bodyPr/>
          <a:lstStyle/>
          <a:p>
            <a:r>
              <a:rPr lang="en-US" dirty="0"/>
              <a:t>Overlap between </a:t>
            </a:r>
            <a:r>
              <a:rPr lang="en-US" dirty="0" err="1"/>
              <a:t>beCal</a:t>
            </a:r>
            <a:r>
              <a:rPr lang="en-US" dirty="0"/>
              <a:t> and </a:t>
            </a:r>
            <a:r>
              <a:rPr lang="en-US" dirty="0" err="1"/>
              <a:t>peCal</a:t>
            </a:r>
            <a:r>
              <a:rPr lang="en-US" dirty="0"/>
              <a:t> possibly not sufficient</a:t>
            </a:r>
          </a:p>
          <a:p>
            <a:r>
              <a:rPr lang="en-US" dirty="0"/>
              <a:t>Extension of </a:t>
            </a:r>
            <a:r>
              <a:rPr lang="en-US" dirty="0" err="1"/>
              <a:t>beCal</a:t>
            </a:r>
            <a:r>
              <a:rPr lang="en-US" dirty="0"/>
              <a:t> would encroach on RHIC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33D2CF-2760-7A45-9650-1157DE5FBB8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E093E3-D0A6-7E43-B8EF-FD6CE73099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749" r="10824" b="35690"/>
          <a:stretch/>
        </p:blipFill>
        <p:spPr>
          <a:xfrm>
            <a:off x="3607519" y="1375960"/>
            <a:ext cx="5604269" cy="30798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D54FE4-EBD1-464C-AFCD-838DCFC490F5}"/>
              </a:ext>
            </a:extLst>
          </p:cNvPr>
          <p:cNvSpPr txBox="1"/>
          <p:nvPr/>
        </p:nvSpPr>
        <p:spPr>
          <a:xfrm>
            <a:off x="5672380" y="1797803"/>
            <a:ext cx="241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From DD4HEP model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E91F9B6-BFAA-0947-8184-1B7AE26725A7}"/>
              </a:ext>
            </a:extLst>
          </p:cNvPr>
          <p:cNvSpPr txBox="1">
            <a:spLocks/>
          </p:cNvSpPr>
          <p:nvPr/>
        </p:nvSpPr>
        <p:spPr>
          <a:xfrm>
            <a:off x="226680" y="1273144"/>
            <a:ext cx="3624649" cy="207449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>
            <a:lvl1pPr marL="173038" indent="-173038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sz="18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42900" indent="-168275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519113" indent="-176213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687388" indent="-168275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863600" indent="-176213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Jlab</a:t>
            </a:r>
            <a:r>
              <a:rPr lang="en-US" dirty="0"/>
              <a:t> EIC Detector Menagerie</a:t>
            </a:r>
          </a:p>
          <a:p>
            <a:pPr lvl="1"/>
            <a:r>
              <a:rPr lang="en-US" dirty="0"/>
              <a:t>Inspection also shows area with minimal overlap</a:t>
            </a:r>
          </a:p>
          <a:p>
            <a:pPr lvl="1"/>
            <a:r>
              <a:rPr lang="en-US" dirty="0"/>
              <a:t>Noticed multiple interferences with RICH volume and support structures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9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presentation_16x9">
  <a:themeElements>
    <a:clrScheme name="Argonne General Purpose Template">
      <a:dk1>
        <a:srgbClr val="47484A"/>
      </a:dk1>
      <a:lt1>
        <a:srgbClr val="FFFFFF"/>
      </a:lt1>
      <a:dk2>
        <a:srgbClr val="0082CA"/>
      </a:dk2>
      <a:lt2>
        <a:srgbClr val="ECAA00"/>
      </a:lt2>
      <a:accent1>
        <a:srgbClr val="7AB800"/>
      </a:accent1>
      <a:accent2>
        <a:srgbClr val="00609C"/>
      </a:accent2>
      <a:accent3>
        <a:srgbClr val="4D008C"/>
      </a:accent3>
      <a:accent4>
        <a:srgbClr val="FF7900"/>
      </a:accent4>
      <a:accent5>
        <a:srgbClr val="00A19C"/>
      </a:accent5>
      <a:accent6>
        <a:srgbClr val="CD202C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E1F3C6BE-7790-2945-8D95-F435107399A3}" vid="{CBD2189B-B3F0-9743-B720-5A51082DC4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</Template>
  <TotalTime>22</TotalTime>
  <Words>199</Words>
  <Application>Microsoft Macintosh PowerPoint</Application>
  <PresentationFormat>On-screen Show (16:9)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presentation_16x9</vt:lpstr>
      <vt:lpstr>Calorimeter WG Integration Update</vt:lpstr>
      <vt:lpstr>Recent Items</vt:lpstr>
      <vt:lpstr>Hole in eCal acceptance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Calorimeter WG Integration Update</dc:title>
  <dc:creator>Reimer, Paul E.</dc:creator>
  <cp:lastModifiedBy>Reimer, Paul E.</cp:lastModifiedBy>
  <cp:revision>3</cp:revision>
  <cp:lastPrinted>2015-09-08T15:35:42Z</cp:lastPrinted>
  <dcterms:created xsi:type="dcterms:W3CDTF">2021-07-28T02:44:45Z</dcterms:created>
  <dcterms:modified xsi:type="dcterms:W3CDTF">2021-07-28T03:07:24Z</dcterms:modified>
</cp:coreProperties>
</file>