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39" r:id="rId2"/>
    <p:sldId id="341" r:id="rId3"/>
    <p:sldId id="344" r:id="rId4"/>
    <p:sldId id="340" r:id="rId5"/>
    <p:sldId id="342" r:id="rId6"/>
    <p:sldId id="343" r:id="rId7"/>
    <p:sldId id="359" r:id="rId8"/>
    <p:sldId id="361" r:id="rId9"/>
    <p:sldId id="362" r:id="rId10"/>
    <p:sldId id="363" r:id="rId11"/>
    <p:sldId id="365" r:id="rId12"/>
    <p:sldId id="364" r:id="rId13"/>
    <p:sldId id="366" r:id="rId14"/>
    <p:sldId id="367" r:id="rId15"/>
    <p:sldId id="368" r:id="rId16"/>
    <p:sldId id="393" r:id="rId17"/>
    <p:sldId id="369" r:id="rId18"/>
    <p:sldId id="370" r:id="rId19"/>
    <p:sldId id="371" r:id="rId20"/>
    <p:sldId id="373" r:id="rId21"/>
    <p:sldId id="374" r:id="rId22"/>
    <p:sldId id="375" r:id="rId23"/>
    <p:sldId id="376" r:id="rId24"/>
    <p:sldId id="377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45" r:id="rId34"/>
    <p:sldId id="346" r:id="rId35"/>
    <p:sldId id="347" r:id="rId36"/>
    <p:sldId id="348" r:id="rId37"/>
    <p:sldId id="349" r:id="rId38"/>
    <p:sldId id="352" r:id="rId39"/>
    <p:sldId id="353" r:id="rId40"/>
    <p:sldId id="350" r:id="rId41"/>
    <p:sldId id="351" r:id="rId42"/>
    <p:sldId id="354" r:id="rId43"/>
    <p:sldId id="355" r:id="rId44"/>
    <p:sldId id="357" r:id="rId45"/>
    <p:sldId id="358" r:id="rId46"/>
    <p:sldId id="387" r:id="rId47"/>
    <p:sldId id="388" r:id="rId48"/>
    <p:sldId id="389" r:id="rId49"/>
    <p:sldId id="390" r:id="rId50"/>
    <p:sldId id="391" r:id="rId51"/>
    <p:sldId id="3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7" autoAdjust="0"/>
  </p:normalViewPr>
  <p:slideViewPr>
    <p:cSldViewPr snapToGrid="0">
      <p:cViewPr varScale="1">
        <p:scale>
          <a:sx n="109" d="100"/>
          <a:sy n="109" d="100"/>
        </p:scale>
        <p:origin x="6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7BE77C-6882-4568-855E-E480F8B34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601A-1057-45ED-9DAB-7AD0FE33CF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26FB2-323A-4AC9-8614-F3F706D1729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A91FA-31AB-4562-8960-BFE0D78BDD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AC375-99D1-42A1-8097-06E559F397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A3DEF-8938-4D8C-8A82-5DAF86F37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061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3CC4C-9AB4-4266-8332-981D14B40F55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30500-4D8B-4743-ACEE-9AA3B77F6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30500-4D8B-4743-ACEE-9AA3B77F63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3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30500-4D8B-4743-ACEE-9AA3B77F63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2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F991-357F-4583-AE07-015F7CD62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BEC73-2BC6-4F60-A44D-BEFD73E6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F8D4-89AA-4AEE-95AE-87ADB1F2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F964-AA0E-494F-BC84-CB82B9F5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D2253-2E0E-40C6-962D-AC011773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1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51A9-E8E2-47CE-8064-F1E55D12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6AC54-5B8C-45D8-8417-961DBDD7D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69F3E-56EC-49C5-83D8-A3431B191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54F90-9748-4897-86A8-0DFEE95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C24F7-EDEB-4BF1-84EA-C703BA19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62C0F-0635-4EB9-96EA-32085C840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D6B72-9B38-44E0-A4DB-0F7C51BDD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4D41B-AB53-4687-A212-B90751BC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5B9D-580C-46F3-B629-B57F1DC4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5B7B3-7FA1-449F-B7FD-1A0F50DE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6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49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3AE5-C6CA-45E3-A3FD-7BEAB891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117D6-B7C8-4329-978F-86E6DE53F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BF77F-E556-49B4-AE51-24C67899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20C59-7B78-448A-BB2C-1AFBD706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BBC2-6A6A-4DDA-A228-ABA01C59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F798-C9EB-4C12-A813-0656C346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7BEE-A391-49F9-A075-2DA8D865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057E-B6B7-4985-ABC8-27DB3968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410D0-BB26-4C99-B25D-0781D68D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1EBB6-D1EA-4EAE-A038-CBA1054B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5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FC78-8622-468E-A90D-0C38FD81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0D8C2-5EE8-4106-A7AA-2C1505D4B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8729F-5C87-4C2B-AB92-98D49DA92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E0CEB-E693-4FE5-BD03-6E5EC9CF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71A4C-D539-4662-8AE9-1F861956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6B248-1890-49B5-AE75-FC800BB3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7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C107-FBC1-4485-8780-393588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8DC1D-E312-4322-88EB-55B55A5FD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37068-8ABD-48B0-A59E-E36A99BCD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4E18E6-340B-48FA-85A7-2E70DE8C0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160D9-AAC6-469D-8D66-69605C9E0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41F0A-7879-45E9-AB13-AAF937B2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C07B0F-D233-440B-BC43-49AEA671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1D375-4263-4364-84A8-F17AF651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9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89DFA-B0AA-4994-B2C1-0B5756A0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0CC3C6-F899-42E3-8001-4CB78BD5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A4798-58B4-460D-A301-A12B4621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1CBFB-CCE8-444B-B1D1-C800EBA7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6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213B3-4413-4663-88CF-74EC5487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7661-DF7C-443E-BA1C-448EB782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1B62E-867C-4853-A919-B40113C78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9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E975-BDB1-4F08-A53E-E520D123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E0F38-38DB-46BE-89CE-B1B3BE79E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F9C09-AC19-45A4-B7A1-9B35E89A9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3B98A-1459-4CEC-999F-265E20C9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55050-DA8B-44F9-B635-F3AFC62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36FC8-C741-47A0-8A4A-22B6CF9E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2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D3BA-ECEA-4576-B54B-49C87E4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A7E132-A4FB-4257-9693-2DD732AE7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3FBB5-85CF-4512-823D-2C8C6C7DB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DF411-7D70-45CF-8C5A-C4099D53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CA24C-AD13-41DB-A8DC-9A1AB1CE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3473A-20B6-48B0-A2F4-9197188A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6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73E99-712B-407E-B0F4-E715B0AB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932FF-19AB-47E7-AD0F-E9C8E5127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512A3-617F-443B-95E5-002B34A5C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229A0-4B06-43E6-A80A-4A8911B66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2BD0E-1102-4626-A301-87E0F88CE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CDC24-C946-4BFF-854D-6CBBECE6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page17image55242448">
            <a:extLst>
              <a:ext uri="{FF2B5EF4-FFF2-40B4-BE49-F238E27FC236}">
                <a16:creationId xmlns:a16="http://schemas.microsoft.com/office/drawing/2014/main" id="{274107CA-92E4-8445-81C2-518C4356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1478086"/>
            <a:ext cx="8574153" cy="482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98BD60F-5CA6-E243-A59F-02CE5B99451E}"/>
              </a:ext>
            </a:extLst>
          </p:cNvPr>
          <p:cNvSpPr txBox="1"/>
          <p:nvPr/>
        </p:nvSpPr>
        <p:spPr>
          <a:xfrm>
            <a:off x="8690531" y="2459504"/>
            <a:ext cx="3193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4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Isaac Upsal</a:t>
            </a:r>
          </a:p>
          <a:p>
            <a:pPr algn="r"/>
            <a:r>
              <a:rPr kumimoji="1" lang="en-US" altLang="zh-CN" sz="24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 University</a:t>
            </a:r>
          </a:p>
          <a:p>
            <a:pPr algn="r"/>
            <a:r>
              <a:rPr kumimoji="1" lang="en-US" altLang="zh-CN" sz="24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iupsalp@gmail.com</a:t>
            </a:r>
          </a:p>
          <a:p>
            <a:pPr algn="r"/>
            <a:endParaRPr kumimoji="1" lang="en-US" altLang="zh-CN" sz="24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kumimoji="1" lang="en-US" altLang="zh-CN" sz="24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August 8, 2020</a:t>
            </a:r>
            <a:endParaRPr kumimoji="1" lang="zh-CN" altLang="en-US" sz="24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6FBED94-FE79-7948-BECD-419152893461}"/>
              </a:ext>
            </a:extLst>
          </p:cNvPr>
          <p:cNvSpPr/>
          <p:nvPr/>
        </p:nvSpPr>
        <p:spPr>
          <a:xfrm>
            <a:off x="0" y="9893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 forward upgrades – small-Strip Thin Gap Chamber (</a:t>
            </a:r>
            <a:r>
              <a:rPr lang="en-US" altLang="zh-CN" sz="3600" b="1" dirty="0" err="1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lang="en-US" altLang="zh-CN" sz="36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0427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30x30 cosmic rays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7" y="1180207"/>
            <a:ext cx="5974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 BNL tests with cosmic rays – trigger on scintillator triple coincidence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custom electronics yet, so we use old TPC electronics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F1643ED-BF28-4F96-A40D-307689D9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731" y="896292"/>
            <a:ext cx="4855592" cy="554259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7A4FDC7-D65A-486C-8B00-E257F213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9" y="3237871"/>
            <a:ext cx="5719381" cy="35925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818D1-19E0-4FD1-AB70-F0DA090C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77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30x30 cosmic ray trigger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7" y="1180207"/>
            <a:ext cx="59746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can’t see the strip response on a scope and the wire response is much too wide to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Wire still indicates it’s 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data acquisition (DAQ) 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if there are three scintillator hits at the “same time” read out electronics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Good single-muon signal</a:t>
            </a: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9B6AE41-73E8-49E7-976C-05FF8E9D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938" y="3429000"/>
            <a:ext cx="4305300" cy="43815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1484129-FEFE-4DE0-9BE3-5E50B7097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46" y="894062"/>
            <a:ext cx="3084884" cy="2665742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AEFB8B95-3E0A-42BA-B1FD-A88DCCCF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186" y="5619750"/>
            <a:ext cx="2800350" cy="885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8BB1-10AD-4D97-B1AD-EADA7F32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5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30x30 gas tests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7" y="1180207"/>
            <a:ext cx="59746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uses n-pentane + CO2 (55+45)% in ATLAS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n-pentane is flammable and liquid below 960 F (360 C) (like gasoline)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gives us RHIC safety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Trying different gases: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C10 -&gt;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90% + CO2 10%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P8.5 -&gt;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91.5% + CH4 8.5%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-Butane(C4H10) +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(30+70)%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n-pentane(C5H12) + CO2 (45+55)%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5639860-4A18-4012-96E0-603840E9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06" y="1272123"/>
            <a:ext cx="5999594" cy="46593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70A5A-F319-487B-82E7-8088E45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9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30x30 gas results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8" y="1180206"/>
            <a:ext cx="4195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n-pentane allows for higher voltages and, consequently much better efficiencies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it cannot be replaced</a:t>
            </a: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4C0F7F4-E74D-4F46-A56C-6C9A50A2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045" y="1015919"/>
            <a:ext cx="5813799" cy="259236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66A90D-15E9-4448-9BC5-46782D8B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045" y="3793202"/>
            <a:ext cx="5899460" cy="30020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58380-CAC3-4FB3-9F25-ABDC8066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Pentane gas system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68595" y="1013152"/>
            <a:ext cx="37472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Pentane is liquid, CO</a:t>
            </a:r>
            <a:r>
              <a:rPr kumimoji="1" lang="en-US" altLang="zh-CN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bubbled through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pentane is carried away and is very dependent on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Temp. cannot change too much, or you get flammable gas in the tubes!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becomes a huge effort for the final detector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E5171117-8F1F-42B0-83E2-58F784316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31" y="1371600"/>
            <a:ext cx="8436069" cy="49119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79FC8-D209-4013-9220-DC36144E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41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ECF46F3-A794-4679-9B44-2BD0E3F9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44" y="2586094"/>
            <a:ext cx="3929301" cy="3753160"/>
          </a:xfrm>
          <a:prstGeom prst="rect">
            <a:avLst/>
          </a:prstGeom>
        </p:spPr>
      </p:pic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Prototype in STAR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0" y="1018282"/>
            <a:ext cx="3602928" cy="561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Prototype mounted on the west platform on 06/05/19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Electronics and DAQ were integrated to STAR + remote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pre-mixed C10 gas – pentane not approved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Collected data with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Au+Au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7.7, 9.2, and 200 GeV collisions</a:t>
            </a:r>
          </a:p>
        </p:txBody>
      </p:sp>
      <p:pic>
        <p:nvPicPr>
          <p:cNvPr id="8" name="Picture 7" descr="A picture containing text, ride&#10;&#10;Description automatically generated">
            <a:extLst>
              <a:ext uri="{FF2B5EF4-FFF2-40B4-BE49-F238E27FC236}">
                <a16:creationId xmlns:a16="http://schemas.microsoft.com/office/drawing/2014/main" id="{DEFE5444-AD67-4A28-A476-82C2812E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089" y="1018282"/>
            <a:ext cx="4191000" cy="5619750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E55C2AAC-C78C-4279-8651-784B809A2584}"/>
              </a:ext>
            </a:extLst>
          </p:cNvPr>
          <p:cNvSpPr txBox="1"/>
          <p:nvPr/>
        </p:nvSpPr>
        <p:spPr>
          <a:xfrm>
            <a:off x="8020344" y="817393"/>
            <a:ext cx="4190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Collected data was analyzable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exhibited good uniformity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446BB-D1C4-4BA9-BB0F-1A3E924A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Prototype data analysis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A705E0D-0118-464E-AB4A-D008BABF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4" y="2600900"/>
            <a:ext cx="5278437" cy="3881518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E55C2AAC-C78C-4279-8651-784B809A2584}"/>
              </a:ext>
            </a:extLst>
          </p:cNvPr>
          <p:cNvSpPr txBox="1"/>
          <p:nvPr/>
        </p:nvSpPr>
        <p:spPr>
          <a:xfrm>
            <a:off x="1200444" y="1400571"/>
            <a:ext cx="4190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low, but measurable, and rising with voltage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FC10557-2222-4AC2-A804-3B3444F2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181" y="2755900"/>
            <a:ext cx="5515582" cy="3769096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424683EE-54F5-43DC-B7EA-B6A60B4E50B9}"/>
              </a:ext>
            </a:extLst>
          </p:cNvPr>
          <p:cNvSpPr txBox="1"/>
          <p:nvPr/>
        </p:nvSpPr>
        <p:spPr>
          <a:xfrm>
            <a:off x="6493472" y="1400571"/>
            <a:ext cx="419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Shower size analysis possible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F1CC4-89DE-44C2-AB1C-536C9676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60x60 prototype (2020)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390525" y="1473099"/>
            <a:ext cx="6581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arrived with no 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studies prevented by lack of available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bespoke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electronics for the first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n-pentane brought into STAR hall for the first time, gas system approved and working</a:t>
            </a:r>
          </a:p>
        </p:txBody>
      </p:sp>
      <p:pic>
        <p:nvPicPr>
          <p:cNvPr id="7" name="图片 16">
            <a:extLst>
              <a:ext uri="{FF2B5EF4-FFF2-40B4-BE49-F238E27FC236}">
                <a16:creationId xmlns:a16="http://schemas.microsoft.com/office/drawing/2014/main" id="{8BCDD392-BA4A-42B5-9943-3EC71C5D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844" y="1081926"/>
            <a:ext cx="3646881" cy="48625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0F8D6-6408-4996-B076-2B9EB85E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13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 production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4808A49-2023-456F-97BD-3DBB68C0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5" y="2536982"/>
            <a:ext cx="4831950" cy="4321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B3B7D60-376F-406B-99A3-D35385AC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5" y="3086099"/>
            <a:ext cx="3690007" cy="3648075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291ED7A8-3169-4A0A-9032-CE450E45AEE1}"/>
              </a:ext>
            </a:extLst>
          </p:cNvPr>
          <p:cNvSpPr txBox="1"/>
          <p:nvPr/>
        </p:nvSpPr>
        <p:spPr>
          <a:xfrm>
            <a:off x="409575" y="1082575"/>
            <a:ext cx="11601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lessons learned from constructing the prototype SDU was ready to start with the final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Square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stations had to become irregular pentagons to make space for the pole tip bar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7E841-822D-4DA9-825A-2494F92F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0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creen Shot 2020-10-27 at 12.22.13.jpg">
            <a:extLst>
              <a:ext uri="{FF2B5EF4-FFF2-40B4-BE49-F238E27FC236}">
                <a16:creationId xmlns:a16="http://schemas.microsoft.com/office/drawing/2014/main" id="{F213E564-64D4-42A0-967F-4E51662BFD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402" y="3429000"/>
            <a:ext cx="3525077" cy="3538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3681603719825_.pic.jpg">
            <a:extLst>
              <a:ext uri="{FF2B5EF4-FFF2-40B4-BE49-F238E27FC236}">
                <a16:creationId xmlns:a16="http://schemas.microsoft.com/office/drawing/2014/main" id="{D9D970D0-F2BD-41AA-AF5F-D076CA8DB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252" y="1029928"/>
            <a:ext cx="3623041" cy="30795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 design</a:t>
            </a:r>
          </a:p>
        </p:txBody>
      </p:sp>
      <p:sp>
        <p:nvSpPr>
          <p:cNvPr id="29" name="Text">
            <a:extLst>
              <a:ext uri="{FF2B5EF4-FFF2-40B4-BE49-F238E27FC236}">
                <a16:creationId xmlns:a16="http://schemas.microsoft.com/office/drawing/2014/main" id="{DF93B9F1-ECC3-47CD-ACEA-4C059B165E6E}"/>
              </a:ext>
            </a:extLst>
          </p:cNvPr>
          <p:cNvSpPr txBox="1"/>
          <p:nvPr/>
        </p:nvSpPr>
        <p:spPr>
          <a:xfrm>
            <a:off x="8767080" y="3468757"/>
            <a:ext cx="12113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t> </a:t>
            </a:r>
          </a:p>
        </p:txBody>
      </p:sp>
      <p:pic>
        <p:nvPicPr>
          <p:cNvPr id="30" name="Screen Shot 2020-10-26 at 15.14.24.png">
            <a:extLst>
              <a:ext uri="{FF2B5EF4-FFF2-40B4-BE49-F238E27FC236}">
                <a16:creationId xmlns:a16="http://schemas.microsoft.com/office/drawing/2014/main" id="{91FA36B8-2989-4093-8FAB-C49E3C8FC8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92" y="848728"/>
            <a:ext cx="5008152" cy="625308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V connectors">
            <a:extLst>
              <a:ext uri="{FF2B5EF4-FFF2-40B4-BE49-F238E27FC236}">
                <a16:creationId xmlns:a16="http://schemas.microsoft.com/office/drawing/2014/main" id="{D72BCEC7-5611-4E02-B66B-9931FB221AD4}"/>
              </a:ext>
            </a:extLst>
          </p:cNvPr>
          <p:cNvSpPr txBox="1"/>
          <p:nvPr/>
        </p:nvSpPr>
        <p:spPr>
          <a:xfrm>
            <a:off x="9960685" y="1397599"/>
            <a:ext cx="1946734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 err="1"/>
              <a:t>sHV</a:t>
            </a:r>
            <a:r>
              <a:rPr dirty="0"/>
              <a:t> connectors</a:t>
            </a: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5D24158B-9B90-447E-ABF9-74AAFEF41913}"/>
              </a:ext>
            </a:extLst>
          </p:cNvPr>
          <p:cNvSpPr/>
          <p:nvPr/>
        </p:nvSpPr>
        <p:spPr>
          <a:xfrm flipH="1">
            <a:off x="8879966" y="1330924"/>
            <a:ext cx="0" cy="2255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Gas intake">
            <a:extLst>
              <a:ext uri="{FF2B5EF4-FFF2-40B4-BE49-F238E27FC236}">
                <a16:creationId xmlns:a16="http://schemas.microsoft.com/office/drawing/2014/main" id="{022A7E92-F360-44C7-848D-7974B28D438A}"/>
              </a:ext>
            </a:extLst>
          </p:cNvPr>
          <p:cNvSpPr txBox="1"/>
          <p:nvPr/>
        </p:nvSpPr>
        <p:spPr>
          <a:xfrm>
            <a:off x="5589867" y="2449878"/>
            <a:ext cx="1338416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Gas intake</a:t>
            </a: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0C747E98-0816-49FF-AC61-5CF385FCE4CD}"/>
              </a:ext>
            </a:extLst>
          </p:cNvPr>
          <p:cNvSpPr/>
          <p:nvPr/>
        </p:nvSpPr>
        <p:spPr>
          <a:xfrm flipV="1">
            <a:off x="7033492" y="2393637"/>
            <a:ext cx="1048738" cy="2777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A36D94D8-7095-4318-9733-E31ECA3B767B}"/>
              </a:ext>
            </a:extLst>
          </p:cNvPr>
          <p:cNvSpPr/>
          <p:nvPr/>
        </p:nvSpPr>
        <p:spPr>
          <a:xfrm>
            <a:off x="7030364" y="2702494"/>
            <a:ext cx="11534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Back view">
            <a:extLst>
              <a:ext uri="{FF2B5EF4-FFF2-40B4-BE49-F238E27FC236}">
                <a16:creationId xmlns:a16="http://schemas.microsoft.com/office/drawing/2014/main" id="{080E2E62-78C7-4AFB-8BAF-958D4742DC3B}"/>
              </a:ext>
            </a:extLst>
          </p:cNvPr>
          <p:cNvSpPr txBox="1"/>
          <p:nvPr/>
        </p:nvSpPr>
        <p:spPr>
          <a:xfrm>
            <a:off x="10134713" y="5510981"/>
            <a:ext cx="159867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Back view</a:t>
            </a:r>
          </a:p>
        </p:txBody>
      </p:sp>
      <p:sp>
        <p:nvSpPr>
          <p:cNvPr id="41" name="anchor point">
            <a:extLst>
              <a:ext uri="{FF2B5EF4-FFF2-40B4-BE49-F238E27FC236}">
                <a16:creationId xmlns:a16="http://schemas.microsoft.com/office/drawing/2014/main" id="{8E85C20B-AEA6-4287-9C20-8DE066CF78E3}"/>
              </a:ext>
            </a:extLst>
          </p:cNvPr>
          <p:cNvSpPr txBox="1"/>
          <p:nvPr/>
        </p:nvSpPr>
        <p:spPr>
          <a:xfrm>
            <a:off x="8504257" y="-159025"/>
            <a:ext cx="1954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t>anchor point</a:t>
            </a:r>
          </a:p>
        </p:txBody>
      </p:sp>
      <p:sp>
        <p:nvSpPr>
          <p:cNvPr id="43" name="anchor point">
            <a:extLst>
              <a:ext uri="{FF2B5EF4-FFF2-40B4-BE49-F238E27FC236}">
                <a16:creationId xmlns:a16="http://schemas.microsoft.com/office/drawing/2014/main" id="{21B78743-C788-4330-A7E7-8EFB11426532}"/>
              </a:ext>
            </a:extLst>
          </p:cNvPr>
          <p:cNvSpPr txBox="1"/>
          <p:nvPr/>
        </p:nvSpPr>
        <p:spPr>
          <a:xfrm>
            <a:off x="4908883" y="4235411"/>
            <a:ext cx="1954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anchor point</a:t>
            </a:r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A4B06954-39D3-4784-B725-A8295DED31D7}"/>
              </a:ext>
            </a:extLst>
          </p:cNvPr>
          <p:cNvSpPr/>
          <p:nvPr/>
        </p:nvSpPr>
        <p:spPr>
          <a:xfrm flipH="1">
            <a:off x="4830790" y="4782038"/>
            <a:ext cx="851554" cy="192079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13E34045-05CD-4A16-BDE9-B42D2E22FA80}"/>
              </a:ext>
            </a:extLst>
          </p:cNvPr>
          <p:cNvSpPr/>
          <p:nvPr/>
        </p:nvSpPr>
        <p:spPr>
          <a:xfrm flipV="1">
            <a:off x="2224086" y="3557061"/>
            <a:ext cx="1332392" cy="74911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4F486FA5-7B2C-417D-8CC0-C4D20D5123C7}"/>
              </a:ext>
            </a:extLst>
          </p:cNvPr>
          <p:cNvSpPr/>
          <p:nvPr/>
        </p:nvSpPr>
        <p:spPr>
          <a:xfrm flipH="1" flipV="1">
            <a:off x="3758632" y="3048556"/>
            <a:ext cx="1947458" cy="12918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" name="Electronic slot">
            <a:extLst>
              <a:ext uri="{FF2B5EF4-FFF2-40B4-BE49-F238E27FC236}">
                <a16:creationId xmlns:a16="http://schemas.microsoft.com/office/drawing/2014/main" id="{BCE2D2B3-A1C7-4BD0-9860-D36796DB17E1}"/>
              </a:ext>
            </a:extLst>
          </p:cNvPr>
          <p:cNvSpPr txBox="1"/>
          <p:nvPr/>
        </p:nvSpPr>
        <p:spPr>
          <a:xfrm>
            <a:off x="868274" y="4229979"/>
            <a:ext cx="2391681" cy="47192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/>
              <a:t> </a:t>
            </a:r>
            <a:r>
              <a:rPr dirty="0"/>
              <a:t>Electronic slot </a:t>
            </a:r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8E67E9A8-2C37-472A-9091-AB07938303F7}"/>
              </a:ext>
            </a:extLst>
          </p:cNvPr>
          <p:cNvSpPr/>
          <p:nvPr/>
        </p:nvSpPr>
        <p:spPr>
          <a:xfrm flipH="1" flipV="1">
            <a:off x="4019685" y="3443366"/>
            <a:ext cx="1592374" cy="9007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" name="RC filter">
            <a:extLst>
              <a:ext uri="{FF2B5EF4-FFF2-40B4-BE49-F238E27FC236}">
                <a16:creationId xmlns:a16="http://schemas.microsoft.com/office/drawing/2014/main" id="{43FBB137-5005-47B3-9640-213001F08DD6}"/>
              </a:ext>
            </a:extLst>
          </p:cNvPr>
          <p:cNvSpPr txBox="1"/>
          <p:nvPr/>
        </p:nvSpPr>
        <p:spPr>
          <a:xfrm>
            <a:off x="10403351" y="2284511"/>
            <a:ext cx="1061403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RC filter</a:t>
            </a:r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3F4FA810-A319-46A7-8EF9-30BED0534FF3}"/>
              </a:ext>
            </a:extLst>
          </p:cNvPr>
          <p:cNvSpPr/>
          <p:nvPr/>
        </p:nvSpPr>
        <p:spPr>
          <a:xfrm flipH="1">
            <a:off x="8965691" y="2445972"/>
            <a:ext cx="1321892" cy="42364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" name="anchor point">
            <a:extLst>
              <a:ext uri="{FF2B5EF4-FFF2-40B4-BE49-F238E27FC236}">
                <a16:creationId xmlns:a16="http://schemas.microsoft.com/office/drawing/2014/main" id="{BFC5C64C-8E5B-4082-BE0A-FA1DEA31CD2C}"/>
              </a:ext>
            </a:extLst>
          </p:cNvPr>
          <p:cNvSpPr txBox="1"/>
          <p:nvPr/>
        </p:nvSpPr>
        <p:spPr>
          <a:xfrm>
            <a:off x="7789891" y="933614"/>
            <a:ext cx="1954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anchor point</a:t>
            </a: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B25373D7-E319-4E69-A6CF-25C627DC38E9}"/>
              </a:ext>
            </a:extLst>
          </p:cNvPr>
          <p:cNvSpPr/>
          <p:nvPr/>
        </p:nvSpPr>
        <p:spPr>
          <a:xfrm flipH="1">
            <a:off x="9530341" y="1780783"/>
            <a:ext cx="701811" cy="2030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4251E-CC3D-468D-8B8E-FC84B4D7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64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page17image55242448">
            <a:extLst>
              <a:ext uri="{FF2B5EF4-FFF2-40B4-BE49-F238E27FC236}">
                <a16:creationId xmlns:a16="http://schemas.microsoft.com/office/drawing/2014/main" id="{9E11FEE2-A1B6-41A4-BA8D-F7902273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1478086"/>
            <a:ext cx="8574153" cy="482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EFC8388-DBEE-4280-ABEB-F35D3E2FE94F}"/>
              </a:ext>
            </a:extLst>
          </p:cNvPr>
          <p:cNvSpPr/>
          <p:nvPr/>
        </p:nvSpPr>
        <p:spPr>
          <a:xfrm>
            <a:off x="7486482" y="1527048"/>
            <a:ext cx="4044102" cy="3178867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upgrade @ STAR</a:t>
            </a: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D00A7B3F-C051-44AC-87B4-1F15C3BCCBE2}"/>
              </a:ext>
            </a:extLst>
          </p:cNvPr>
          <p:cNvSpPr txBox="1"/>
          <p:nvPr/>
        </p:nvSpPr>
        <p:spPr>
          <a:xfrm>
            <a:off x="7552316" y="1102781"/>
            <a:ext cx="390203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111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Calorimeter System</a:t>
            </a:r>
            <a:endParaRPr kumimoji="1" lang="zh-CN" altLang="en-US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516D8945-2DC2-4B12-A000-F261E5A5F071}"/>
              </a:ext>
            </a:extLst>
          </p:cNvPr>
          <p:cNvSpPr/>
          <p:nvPr/>
        </p:nvSpPr>
        <p:spPr>
          <a:xfrm>
            <a:off x="4081327" y="5702452"/>
            <a:ext cx="358344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Tracking System</a:t>
            </a: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8485E9A3-E8F5-4C35-B442-16580A5E4E6E}"/>
              </a:ext>
            </a:extLst>
          </p:cNvPr>
          <p:cNvSpPr txBox="1"/>
          <p:nvPr/>
        </p:nvSpPr>
        <p:spPr>
          <a:xfrm>
            <a:off x="2253332" y="4769923"/>
            <a:ext cx="7667907" cy="1350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kumimoji="1" lang="en-US" altLang="zh-CN" sz="2000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kumimoji="1" lang="en-US" altLang="zh-CN" sz="2000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kumimoji="1" lang="en-US" altLang="zh-CN" sz="2000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kumimoji="1" lang="zh-CN" altLang="en-US" sz="2000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3E6DB1E-0D82-4444-AC4E-23D4A1062ADE}"/>
              </a:ext>
            </a:extLst>
          </p:cNvPr>
          <p:cNvSpPr txBox="1"/>
          <p:nvPr/>
        </p:nvSpPr>
        <p:spPr>
          <a:xfrm>
            <a:off x="6271884" y="5246977"/>
            <a:ext cx="333492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</a:t>
            </a:r>
            <a:r>
              <a:rPr kumimoji="1" lang="en-US" altLang="zh-CN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Tracker</a:t>
            </a:r>
          </a:p>
        </p:txBody>
      </p:sp>
      <p:sp>
        <p:nvSpPr>
          <p:cNvPr id="15" name="椭圆 12">
            <a:extLst>
              <a:ext uri="{FF2B5EF4-FFF2-40B4-BE49-F238E27FC236}">
                <a16:creationId xmlns:a16="http://schemas.microsoft.com/office/drawing/2014/main" id="{A3530E18-8A20-4815-964B-832FB6776EF1}"/>
              </a:ext>
            </a:extLst>
          </p:cNvPr>
          <p:cNvSpPr/>
          <p:nvPr/>
        </p:nvSpPr>
        <p:spPr>
          <a:xfrm>
            <a:off x="4697464" y="2767045"/>
            <a:ext cx="1398535" cy="112573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右箭头 13">
            <a:extLst>
              <a:ext uri="{FF2B5EF4-FFF2-40B4-BE49-F238E27FC236}">
                <a16:creationId xmlns:a16="http://schemas.microsoft.com/office/drawing/2014/main" id="{62D56109-FFBE-4722-A5F8-BADA4DDF630B}"/>
              </a:ext>
            </a:extLst>
          </p:cNvPr>
          <p:cNvSpPr/>
          <p:nvPr/>
        </p:nvSpPr>
        <p:spPr>
          <a:xfrm rot="2956257">
            <a:off x="5603759" y="4326966"/>
            <a:ext cx="2060112" cy="234019"/>
          </a:xfrm>
          <a:prstGeom prst="rightArrow">
            <a:avLst>
              <a:gd name="adj1" fmla="val 35586"/>
              <a:gd name="adj2" fmla="val 154732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FD1F9646-7B30-41E1-90E8-D9D5AF356A1C}"/>
              </a:ext>
            </a:extLst>
          </p:cNvPr>
          <p:cNvSpPr txBox="1"/>
          <p:nvPr/>
        </p:nvSpPr>
        <p:spPr>
          <a:xfrm>
            <a:off x="2538128" y="5145183"/>
            <a:ext cx="333492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silicon tracker</a:t>
            </a:r>
          </a:p>
        </p:txBody>
      </p:sp>
      <p:sp>
        <p:nvSpPr>
          <p:cNvPr id="21" name="椭圆 12">
            <a:extLst>
              <a:ext uri="{FF2B5EF4-FFF2-40B4-BE49-F238E27FC236}">
                <a16:creationId xmlns:a16="http://schemas.microsoft.com/office/drawing/2014/main" id="{3C2D31B3-209E-424E-8C6E-901B72262F2A}"/>
              </a:ext>
            </a:extLst>
          </p:cNvPr>
          <p:cNvSpPr/>
          <p:nvPr/>
        </p:nvSpPr>
        <p:spPr>
          <a:xfrm>
            <a:off x="4052410" y="3421333"/>
            <a:ext cx="1019544" cy="788316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右箭头 13">
            <a:extLst>
              <a:ext uri="{FF2B5EF4-FFF2-40B4-BE49-F238E27FC236}">
                <a16:creationId xmlns:a16="http://schemas.microsoft.com/office/drawing/2014/main" id="{5410F73C-44B4-479D-8C6D-A3F1E0E1F7DE}"/>
              </a:ext>
            </a:extLst>
          </p:cNvPr>
          <p:cNvSpPr/>
          <p:nvPr/>
        </p:nvSpPr>
        <p:spPr>
          <a:xfrm rot="7769449">
            <a:off x="3330115" y="4519178"/>
            <a:ext cx="1253797" cy="234019"/>
          </a:xfrm>
          <a:prstGeom prst="rightArrow">
            <a:avLst>
              <a:gd name="adj1" fmla="val 35586"/>
              <a:gd name="adj2" fmla="val 15473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id="{B23848E7-599B-4689-B4AB-A4CB5D374A35}"/>
              </a:ext>
            </a:extLst>
          </p:cNvPr>
          <p:cNvSpPr txBox="1"/>
          <p:nvPr/>
        </p:nvSpPr>
        <p:spPr>
          <a:xfrm>
            <a:off x="8967964" y="3710594"/>
            <a:ext cx="1709121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</a:t>
            </a:r>
          </a:p>
          <a:p>
            <a:pPr algn="ctr"/>
            <a:r>
              <a:rPr kumimoji="1" lang="en-US" altLang="zh-CN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Calorimeter</a:t>
            </a:r>
            <a:endParaRPr kumimoji="1" lang="zh-CN" altLang="en-US" b="1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文本框 7">
            <a:extLst>
              <a:ext uri="{FF2B5EF4-FFF2-40B4-BE49-F238E27FC236}">
                <a16:creationId xmlns:a16="http://schemas.microsoft.com/office/drawing/2014/main" id="{2013D8AE-DEED-4869-9872-81BDAAF8DA4A}"/>
              </a:ext>
            </a:extLst>
          </p:cNvPr>
          <p:cNvSpPr txBox="1"/>
          <p:nvPr/>
        </p:nvSpPr>
        <p:spPr>
          <a:xfrm>
            <a:off x="8913946" y="2618821"/>
            <a:ext cx="170912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Hadron</a:t>
            </a:r>
          </a:p>
          <a:p>
            <a:pPr algn="ctr"/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Calorimeter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右箭头 13">
            <a:extLst>
              <a:ext uri="{FF2B5EF4-FFF2-40B4-BE49-F238E27FC236}">
                <a16:creationId xmlns:a16="http://schemas.microsoft.com/office/drawing/2014/main" id="{63BEBF90-4609-4692-99E6-FEB7B6FB7A44}"/>
              </a:ext>
            </a:extLst>
          </p:cNvPr>
          <p:cNvSpPr/>
          <p:nvPr/>
        </p:nvSpPr>
        <p:spPr>
          <a:xfrm rot="12420470">
            <a:off x="6960434" y="3423883"/>
            <a:ext cx="2130151" cy="248289"/>
          </a:xfrm>
          <a:prstGeom prst="rightArrow">
            <a:avLst>
              <a:gd name="adj1" fmla="val 35586"/>
              <a:gd name="adj2" fmla="val 154732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右箭头 13">
            <a:extLst>
              <a:ext uri="{FF2B5EF4-FFF2-40B4-BE49-F238E27FC236}">
                <a16:creationId xmlns:a16="http://schemas.microsoft.com/office/drawing/2014/main" id="{1E7FB802-824D-4AE4-8F28-9EFBE5DE1828}"/>
              </a:ext>
            </a:extLst>
          </p:cNvPr>
          <p:cNvSpPr/>
          <p:nvPr/>
        </p:nvSpPr>
        <p:spPr>
          <a:xfrm rot="10800000">
            <a:off x="7745946" y="2884331"/>
            <a:ext cx="1167999" cy="275772"/>
          </a:xfrm>
          <a:prstGeom prst="rightArrow">
            <a:avLst>
              <a:gd name="adj1" fmla="val 35586"/>
              <a:gd name="adj2" fmla="val 154732"/>
            </a:avLst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74DD7883-BBB1-4A4C-9DF0-73FA9D8A4686}"/>
              </a:ext>
            </a:extLst>
          </p:cNvPr>
          <p:cNvSpPr/>
          <p:nvPr/>
        </p:nvSpPr>
        <p:spPr>
          <a:xfrm>
            <a:off x="3301467" y="4077981"/>
            <a:ext cx="333135" cy="3718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11">
            <a:extLst>
              <a:ext uri="{FF2B5EF4-FFF2-40B4-BE49-F238E27FC236}">
                <a16:creationId xmlns:a16="http://schemas.microsoft.com/office/drawing/2014/main" id="{C245C7AD-1755-474B-85AE-2FCD487F036A}"/>
              </a:ext>
            </a:extLst>
          </p:cNvPr>
          <p:cNvSpPr txBox="1"/>
          <p:nvPr/>
        </p:nvSpPr>
        <p:spPr>
          <a:xfrm>
            <a:off x="1848750" y="3764123"/>
            <a:ext cx="139853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Collision!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655E92-6E35-497B-9926-1DE2EFD5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91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steps 1</a:t>
            </a:r>
          </a:p>
        </p:txBody>
      </p:sp>
      <p:pic>
        <p:nvPicPr>
          <p:cNvPr id="40" name="Picture 3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252188-0B2B-4D3B-B1B2-795F4BB6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25" y="1017587"/>
            <a:ext cx="9734550" cy="56102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8B9E8E-1B7D-45E0-A7C7-7C83AAC0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9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steps 2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3165A05-4BBA-47C5-AD01-612C7CB1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998537"/>
            <a:ext cx="9210675" cy="56483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73C3C-1131-4ABC-B0EB-28A4CE06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28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steps 3</a:t>
            </a: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7C6835C-CA36-44EE-A743-4A82EF97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127125"/>
            <a:ext cx="9163050" cy="5543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C53E3-7F66-4786-81B0-CA048659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steps 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AE20EB0-7A13-4043-AF2B-DE35445D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5" y="1109662"/>
            <a:ext cx="9467850" cy="5476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5D98B-4F74-4FD5-9C74-657316D8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5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QA 1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7EA127C4-AF0E-42C2-A87A-CBEB5585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952500"/>
            <a:ext cx="8639175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0F042C-E27B-43DC-88AC-E1CD7EE822F5}"/>
              </a:ext>
            </a:extLst>
          </p:cNvPr>
          <p:cNvSpPr txBox="1"/>
          <p:nvPr/>
        </p:nvSpPr>
        <p:spPr>
          <a:xfrm>
            <a:off x="2400300" y="6046906"/>
            <a:ext cx="720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(the same test is repeated at BNL after shipping)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02F186-3C73-484C-859B-3AFC9549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2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QA 2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37306BB-2C06-4FE2-8300-91282D1C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366837"/>
            <a:ext cx="8458200" cy="41243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C17923-602C-4403-8B3A-5D17C312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99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QA 3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1F33E59-0F7D-4BE9-9DC4-30966E99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039812"/>
            <a:ext cx="8458200" cy="52863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3BE2F-F4FE-4FCA-9E97-1C720C85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BNL QA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723CB36B-0205-4787-8B22-03BAFF162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812" y="2712479"/>
            <a:ext cx="5563588" cy="416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73053-D97A-4329-BA86-409AE223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2479"/>
            <a:ext cx="5510812" cy="414552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49C6F76-5079-4478-A8ED-C7B0E0B484E6}"/>
              </a:ext>
            </a:extLst>
          </p:cNvPr>
          <p:cNvSpPr txBox="1"/>
          <p:nvPr/>
        </p:nvSpPr>
        <p:spPr>
          <a:xfrm>
            <a:off x="409575" y="1082575"/>
            <a:ext cx="11601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 arriving in BNL stations are unpacked, gas leak tested, and gas is flowed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flow N</a:t>
            </a:r>
            <a:r>
              <a:rPr kumimoji="1" lang="en-US" altLang="zh-CN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few days to dry them out and then flow CO</a:t>
            </a:r>
            <a:r>
              <a:rPr kumimoji="1" lang="en-US" altLang="zh-CN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“burn” the chambers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9780E-8129-4D71-A612-50339B04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7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BNL burning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9C6F76-5079-4478-A8ED-C7B0E0B484E6}"/>
              </a:ext>
            </a:extLst>
          </p:cNvPr>
          <p:cNvSpPr txBox="1"/>
          <p:nvPr/>
        </p:nvSpPr>
        <p:spPr>
          <a:xfrm>
            <a:off x="409575" y="1565174"/>
            <a:ext cx="57767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Burning means we slowly ramp up the voltage to operating voltage (2900 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watch the current the chamber draws until it evens out over the course of a few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nearly done with four stations and can do the rest simultaneously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FA9DA82-7C9A-48C2-9967-40FC7D485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2" y="853612"/>
            <a:ext cx="4090991" cy="3045288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8EA3BA3-760C-4956-9ECC-43257C286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109" y="3858568"/>
            <a:ext cx="3986043" cy="2896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0B6588-1820-4F93-A55D-4FAC3C476F73}"/>
              </a:ext>
            </a:extLst>
          </p:cNvPr>
          <p:cNvSpPr txBox="1"/>
          <p:nvPr/>
        </p:nvSpPr>
        <p:spPr>
          <a:xfrm rot="16200000">
            <a:off x="4918060" y="3481506"/>
            <a:ext cx="3426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Current in micro amps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08191-FB92-4205-9506-DDA4D5E2FA7C}"/>
              </a:ext>
            </a:extLst>
          </p:cNvPr>
          <p:cNvSpPr txBox="1"/>
          <p:nvPr/>
        </p:nvSpPr>
        <p:spPr>
          <a:xfrm>
            <a:off x="9259094" y="1474114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500 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E623B-3D16-49E8-9526-B8E5AF550A49}"/>
              </a:ext>
            </a:extLst>
          </p:cNvPr>
          <p:cNvSpPr txBox="1"/>
          <p:nvPr/>
        </p:nvSpPr>
        <p:spPr>
          <a:xfrm>
            <a:off x="9462294" y="4415995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1000 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DDDF5-E815-4026-B85B-2BA6A3F8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8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Future: installation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D8E886-ADFC-41DC-A00E-6A91790E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11" y="1166456"/>
            <a:ext cx="6477000" cy="571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8D7952-265B-465D-B079-A61547EBE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18" y="2235200"/>
            <a:ext cx="2636762" cy="39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7">
            <a:extLst>
              <a:ext uri="{FF2B5EF4-FFF2-40B4-BE49-F238E27FC236}">
                <a16:creationId xmlns:a16="http://schemas.microsoft.com/office/drawing/2014/main" id="{B1A128E2-93FB-4557-B3D0-306E85FCB3EE}"/>
              </a:ext>
            </a:extLst>
          </p:cNvPr>
          <p:cNvSpPr txBox="1"/>
          <p:nvPr/>
        </p:nvSpPr>
        <p:spPr>
          <a:xfrm>
            <a:off x="409575" y="1565174"/>
            <a:ext cx="34004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 cards connected to quarters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Quarters put inside of support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plan on filling one such structure this week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D7BDB7-E276-4566-9BEB-B7782C68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basics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02297" y="940700"/>
            <a:ext cx="673741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a detector system currently being tested and assembled as an upgrade to STAR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technology has been around for decades, but has recently been used at ATLAS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use in the Electron ion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Pros: low cost and low material budget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cons: good, but not incredible position resolution and only useful in low particle flux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2BA29-19CC-497D-BEDB-98B6CA5C7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r="957"/>
          <a:stretch/>
        </p:blipFill>
        <p:spPr bwMode="auto">
          <a:xfrm>
            <a:off x="7185453" y="830997"/>
            <a:ext cx="49042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A7FB1-75A0-4A65-B7B9-3C111610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7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Future: installation 2</a:t>
            </a:r>
          </a:p>
        </p:txBody>
      </p:sp>
      <p:sp>
        <p:nvSpPr>
          <p:cNvPr id="21" name="文本框 7">
            <a:extLst>
              <a:ext uri="{FF2B5EF4-FFF2-40B4-BE49-F238E27FC236}">
                <a16:creationId xmlns:a16="http://schemas.microsoft.com/office/drawing/2014/main" id="{B1A128E2-93FB-4557-B3D0-306E85FCB3EE}"/>
              </a:ext>
            </a:extLst>
          </p:cNvPr>
          <p:cNvSpPr txBox="1"/>
          <p:nvPr/>
        </p:nvSpPr>
        <p:spPr>
          <a:xfrm>
            <a:off x="512913" y="2514451"/>
            <a:ext cx="309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assembled they’re ready to be moved into the STAR hall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C3FB7-DD40-4A1A-A7E6-3F987B4E7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2454"/>
          <a:stretch/>
        </p:blipFill>
        <p:spPr bwMode="auto">
          <a:xfrm>
            <a:off x="3810000" y="1264576"/>
            <a:ext cx="4006892" cy="40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5D8E6-8746-4626-BFE1-4C59E5D7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354" y="1565174"/>
            <a:ext cx="4173646" cy="37688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258D87-693B-4642-947D-00ACD51E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4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Future: installation 3</a:t>
            </a:r>
          </a:p>
        </p:txBody>
      </p:sp>
      <p:sp>
        <p:nvSpPr>
          <p:cNvPr id="21" name="文本框 7">
            <a:extLst>
              <a:ext uri="{FF2B5EF4-FFF2-40B4-BE49-F238E27FC236}">
                <a16:creationId xmlns:a16="http://schemas.microsoft.com/office/drawing/2014/main" id="{B1A128E2-93FB-4557-B3D0-306E85FCB3EE}"/>
              </a:ext>
            </a:extLst>
          </p:cNvPr>
          <p:cNvSpPr txBox="1"/>
          <p:nvPr/>
        </p:nvSpPr>
        <p:spPr>
          <a:xfrm>
            <a:off x="115891" y="1625450"/>
            <a:ext cx="2923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there they’re brought on a lift and secured behind the STAR </a:t>
            </a:r>
            <a:r>
              <a:rPr kumimoji="1" lang="en-US" altLang="zh-CN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poletip</a:t>
            </a: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BC85-8DAD-443B-972F-5C2D6B4C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13333" r="16622"/>
          <a:stretch/>
        </p:blipFill>
        <p:spPr bwMode="auto">
          <a:xfrm>
            <a:off x="3330799" y="1338394"/>
            <a:ext cx="485584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F40D1F-C4E3-4FD5-886D-0A494ECB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34" y="952500"/>
            <a:ext cx="3420661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4B2B8-1DFF-415E-9BF5-ECE07247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68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 STAR view</a:t>
            </a:r>
          </a:p>
        </p:txBody>
      </p:sp>
      <p:sp>
        <p:nvSpPr>
          <p:cNvPr id="21" name="文本框 7">
            <a:extLst>
              <a:ext uri="{FF2B5EF4-FFF2-40B4-BE49-F238E27FC236}">
                <a16:creationId xmlns:a16="http://schemas.microsoft.com/office/drawing/2014/main" id="{B1A128E2-93FB-4557-B3D0-306E85FCB3EE}"/>
              </a:ext>
            </a:extLst>
          </p:cNvPr>
          <p:cNvSpPr txBox="1"/>
          <p:nvPr/>
        </p:nvSpPr>
        <p:spPr>
          <a:xfrm>
            <a:off x="115891" y="1625450"/>
            <a:ext cx="29235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pole tip is the large piece of blue iron on the right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gets closed before we take data</a:t>
            </a:r>
          </a:p>
        </p:txBody>
      </p:sp>
      <p:pic>
        <p:nvPicPr>
          <p:cNvPr id="3078" name="Picture 6" descr="Diagram of the STAR detector with the proposed future upgrades. | Download  Scientific Diagram">
            <a:extLst>
              <a:ext uri="{FF2B5EF4-FFF2-40B4-BE49-F238E27FC236}">
                <a16:creationId xmlns:a16="http://schemas.microsoft.com/office/drawing/2014/main" id="{1F703C81-AAE7-401D-AD11-FB7DE045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80" y="932596"/>
            <a:ext cx="9059907" cy="54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C6CE8-714D-4D7A-9501-B457A36C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82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A3A35-6F6A-4091-8274-174679173CEF}"/>
              </a:ext>
            </a:extLst>
          </p:cNvPr>
          <p:cNvSpPr txBox="1"/>
          <p:nvPr/>
        </p:nvSpPr>
        <p:spPr>
          <a:xfrm>
            <a:off x="1636776" y="2011680"/>
            <a:ext cx="9198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Why a forward upgrade?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E8DB7-5626-4673-AE7F-2BAD69E1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91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RHIC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13F009E-A951-4A4B-A7EA-1B1433A10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985837"/>
            <a:ext cx="7677150" cy="566737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18809296-7EE1-4D73-8B33-97B7717A8B15}"/>
              </a:ext>
            </a:extLst>
          </p:cNvPr>
          <p:cNvSpPr txBox="1"/>
          <p:nvPr/>
        </p:nvSpPr>
        <p:spPr>
          <a:xfrm>
            <a:off x="0" y="895646"/>
            <a:ext cx="40029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RHIC is an incredibly versatile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Systems: p, d, t, O, Al Cu, Zr, Ru, Au, and U (+ combinations thereof)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Collider energies: 7.7 – 200 GeV (ion), 500 GeV (pp), and 3 – 7.7 GeV (fixed-target)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addition to this, RHIC can collide transversely and longitudinally polarized protons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7B819-6C7A-4744-9892-E0BF3973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58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RHIC polarization schematic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FE0BF96-AAC9-4A06-AF4F-6F7C37CD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2669667"/>
            <a:ext cx="8766901" cy="4183110"/>
          </a:xfrm>
          <a:prstGeom prst="rect">
            <a:avLst/>
          </a:prstGeom>
        </p:spPr>
      </p:pic>
      <p:pic>
        <p:nvPicPr>
          <p:cNvPr id="4" name="Picture 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A6485F5A-CC87-4545-ADE1-E7A50C52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441" y="904875"/>
            <a:ext cx="3993559" cy="5330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0736A-8220-4925-923C-ECE1BFA3A5FD}"/>
              </a:ext>
            </a:extLst>
          </p:cNvPr>
          <p:cNvSpPr txBox="1"/>
          <p:nvPr/>
        </p:nvSpPr>
        <p:spPr>
          <a:xfrm>
            <a:off x="8517677" y="6194804"/>
            <a:ext cx="335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Siberian snake polarizing magnets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54ED5D-9985-4348-ACCC-9C78FD4B1EE8}"/>
              </a:ext>
            </a:extLst>
          </p:cNvPr>
          <p:cNvSpPr txBox="1"/>
          <p:nvPr/>
        </p:nvSpPr>
        <p:spPr>
          <a:xfrm>
            <a:off x="18288" y="831639"/>
            <a:ext cx="74889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upgrade largely driven by spin physics (a truly unique capability at RHIC)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Heavy-ion physics also hopes to learn something along the 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4D06F5-BDDF-4773-BC5E-195010A0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40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Picture of a proton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54ED5D-9985-4348-ACCC-9C78FD4B1EE8}"/>
              </a:ext>
            </a:extLst>
          </p:cNvPr>
          <p:cNvSpPr txBox="1"/>
          <p:nvPr/>
        </p:nvSpPr>
        <p:spPr>
          <a:xfrm>
            <a:off x="147828" y="1031920"/>
            <a:ext cx="48905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natural to think of the proton as being composed of only its valence quarks (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uud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however this is simplistic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 are also composed of off-shell sea quarks and gluons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momentum fraction of the constituents can be determined via deep inelastic scattering (scattering a lepton onto a hadron)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Antimatter in the proton is more down than up">
            <a:extLst>
              <a:ext uri="{FF2B5EF4-FFF2-40B4-BE49-F238E27FC236}">
                <a16:creationId xmlns:a16="http://schemas.microsoft.com/office/drawing/2014/main" id="{7A5F92A7-B1FE-4611-822C-66B32E13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384" y="859536"/>
            <a:ext cx="6621162" cy="36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asurement of inclusive jet production in deep-inelastic scattering at  high Q2 and determination of the strong coupling - ScienceDirect">
            <a:extLst>
              <a:ext uri="{FF2B5EF4-FFF2-40B4-BE49-F238E27FC236}">
                <a16:creationId xmlns:a16="http://schemas.microsoft.com/office/drawing/2014/main" id="{74D6E50C-218C-4AB2-B469-DBBBEBFC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05" y="4617684"/>
            <a:ext cx="6019645" cy="18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FCBAB-2194-40CA-AB82-CEF4040E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68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 -&gt; PDF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045261C-50F0-4944-A0B0-1B191B24B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17" y="1229486"/>
            <a:ext cx="5855284" cy="5550219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292608" y="1686686"/>
            <a:ext cx="55626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momentum fraction (x) is generally plotted against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xf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fraction of the proton’s momentum coming from each constituent.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low x this is dominated by gluons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particular shape will also depend on the momentum transfer of the lepton (Q^2)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distribution is the Parton Distribution Function (PDF)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C0B71-FEB5-4C41-B496-FD4F7895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67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Nuclear PDF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175641" y="1125473"/>
            <a:ext cx="58228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RHIC we’re interested in many emergent properties of large systems.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from the distributions of partons are often seen in our observables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Though free-nucleon PDFs are well constrained, the PDF of a nucleon bound inside of a large nucleus is 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AE12BCE-01E3-414F-B896-48A72CD7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3677496"/>
            <a:ext cx="8964930" cy="3180504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FEB87285-F5EC-472E-8513-484048CAE466}"/>
              </a:ext>
            </a:extLst>
          </p:cNvPr>
          <p:cNvSpPr txBox="1"/>
          <p:nvPr/>
        </p:nvSpPr>
        <p:spPr>
          <a:xfrm>
            <a:off x="6363081" y="1105733"/>
            <a:ext cx="58228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better understand and constrain our measurements we need to such distributions, called nuclear PDFs (</a:t>
            </a:r>
            <a:r>
              <a:rPr kumimoji="1" lang="en-US" altLang="zh-CN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nPDFs</a:t>
            </a: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distributions are not measured directly, but calculated via models from spin measurements of </a:t>
            </a:r>
            <a:r>
              <a:rPr kumimoji="1" lang="en-US" altLang="zh-CN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</a:t>
            </a:r>
            <a:r>
              <a:rPr kumimoji="1"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kumimoji="1" lang="en-US" altLang="zh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CE7FAE-C814-495D-9467-F8CE02FE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65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Nuclear PDF – Forward Upgrade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513093" y="1451764"/>
            <a:ext cx="544879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 can compete with the EIC in a way the LHC cannot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provides not only useful unique data, but also a measurement for the EIC analysis to compare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has also been suggested that we take p-Al data to further map out the p-A dependence of the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nPDF</a:t>
            </a: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instrumentation increases the x range of the measurement</a:t>
            </a:r>
          </a:p>
        </p:txBody>
      </p:sp>
      <p:pic>
        <p:nvPicPr>
          <p:cNvPr id="9" name="Picture 8" descr="Scatter chart&#10;&#10;Description automatically generated">
            <a:extLst>
              <a:ext uri="{FF2B5EF4-FFF2-40B4-BE49-F238E27FC236}">
                <a16:creationId xmlns:a16="http://schemas.microsoft.com/office/drawing/2014/main" id="{0EB0B1FC-646D-464E-A933-C606DF45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060" y="910208"/>
            <a:ext cx="5671299" cy="4018407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6451EEB-56C9-49AE-8845-A4EB49FB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382" y="4777359"/>
            <a:ext cx="3086100" cy="1762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DC6888-51B5-4D43-AD5C-78674DF8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7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construction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02297" y="1141868"/>
            <a:ext cx="70055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Sealed volume filled with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Anode (-HV): 50 </a:t>
            </a:r>
            <a:r>
              <a:rPr kumimoji="1" lang="el-GR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Gold plated tungsten wires held at a potential of ~ -2900 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Cathode(Ground): graphite epoxy mixture with high resistivity</a:t>
            </a:r>
            <a:endParaRPr kumimoji="1" lang="el-GR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Sprayed on G-10 (fiberglass) insulator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Readout: Small copper strips, perpendicular to anode wires, outside of cathode, printed on single large PCB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Wires and pads may also be read out, but are not used here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327C52-048E-4F78-875A-B9A36AB6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910" y="972506"/>
            <a:ext cx="5128793" cy="43614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D37AD-EB96-4155-9661-58D874BD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71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 spin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292608" y="1686686"/>
            <a:ext cx="55626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1980s physicists assumed the spin of the proton came from the simple addition of the spin of the valence quarks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EMC experiment proved that quark spin was a small fraction of the proton spin (called proton spin crisis!)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is the missing angular momentum?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gluons and the orbital angular momentum of the partons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8EED95B-968B-454F-9172-D8662BBB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1313"/>
            <a:ext cx="5562676" cy="312900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81C02CE-4EBB-4AFB-80D2-DAF1BCFC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5" y="3980634"/>
            <a:ext cx="4476750" cy="28289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D7DF8-BC12-4C49-B248-7A0E4272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50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Gluon spin component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292608" y="1686686"/>
            <a:ext cx="55626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Measurements at pp 500 GeV can constrain the gluon polarization component of the proton spin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again is the product of a fit of measurements, in this case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dijet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measurements, which can be done at STAR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 instrumentation allows measurements at wider ranges of x to better constrain the fits.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C552BF4-460F-414E-9AE3-FA8F51708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39" y="812709"/>
            <a:ext cx="5572311" cy="56928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89D67-CA94-4CE9-BB29-13746EF5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50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Transversity</a:t>
            </a:r>
            <a:endParaRPr lang="en-US" altLang="zh-CN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292609" y="1353311"/>
            <a:ext cx="55626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Spin degrees of freedom are different for transversely polarized protons.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Knowing both distributions give insight into physics which is beyond the scope of this talk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coverage of STAR’s measurements of the Collins and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Sivers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asymmetries are greatly enhanced in the forward region 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E23324C-ED36-47BB-8929-C8F43F7E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18" y="830997"/>
            <a:ext cx="6721589" cy="4807803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D52335FC-723B-4EBB-836A-11F0D835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14975"/>
            <a:ext cx="4391025" cy="12001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4C97FDE-F6CD-4E6C-A292-EEA823687BAD}"/>
              </a:ext>
            </a:extLst>
          </p:cNvPr>
          <p:cNvSpPr/>
          <p:nvPr/>
        </p:nvSpPr>
        <p:spPr>
          <a:xfrm rot="6284482">
            <a:off x="10926683" y="2435451"/>
            <a:ext cx="1177498" cy="676275"/>
          </a:xfrm>
          <a:prstGeom prst="rightArrow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D611-9028-4EB2-9D30-2FFA440F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79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Saturation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292609" y="1353310"/>
            <a:ext cx="6860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arbitrarily low x the gluon component of the PDF dominates, but it is expected that there is a regime at which the production of partons is balanced by their recombination. This is called gluon saturation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Saturation provides an infrared cutoff of the strong coupling constant, allowing tree-level perturbative QCD calculations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Essentially we have deconfinement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saturation scale grows with system size (A), so study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00B433D-3E4F-4A05-B279-E8D32B94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91" y="1064895"/>
            <a:ext cx="3486913" cy="330524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AAF382-8D47-4B13-9963-E6F72F31B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99" y="4532793"/>
            <a:ext cx="3648075" cy="21823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D4045-06EB-4E2F-8E8C-E20BA9D8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41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care about saturation?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0" y="1010245"/>
            <a:ext cx="62495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standard model of heavy-ion collisions looks like this </a:t>
            </a: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data we get is at the extreme right of this 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learn something about the medium phase – the Quark Gluon Plasma (QGP) we have to project backwards in time via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models, e.g. hydrodynamics start after the pre-equilibrium dynamics, which are poorly constrained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Typically models use a parameterization, but real calculations may be possible with saturation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6EA5793-FE44-46AC-927E-2FFDDFE6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32" y="1692892"/>
            <a:ext cx="5810452" cy="38792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56F4A-3137-4991-A3ED-2C89C43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90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– “the ridge”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0" y="1010244"/>
            <a:ext cx="585933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Off-center AA collisions have a spatial anisotropy along the direction of the impact parameter.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there is a medium this is translated into a momentum anisotropy, called elliptic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two-particle collisions this causes a long-range (large </a:t>
            </a:r>
            <a:r>
              <a:rPr kumimoji="1" lang="el-GR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</a:t>
            </a: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correlation at </a:t>
            </a:r>
            <a:r>
              <a:rPr kumimoji="1" lang="el-GR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Δφ</a:t>
            </a: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ATLAS has seen a ridge in </a:t>
            </a:r>
            <a:r>
              <a:rPr kumimoji="1" lang="en-US" altLang="zh-CN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multiplicity</a:t>
            </a: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pp collisions adding to a heated debate on if QGP is possible in such small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forward upgrade STAR can make plots with comparable </a:t>
            </a:r>
            <a:r>
              <a:rPr kumimoji="1" lang="el-GR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</a:t>
            </a:r>
            <a:r>
              <a:rPr kumimoji="1"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A close-up of a necklace&#10;&#10;Description automatically generated with medium confidence">
            <a:extLst>
              <a:ext uri="{FF2B5EF4-FFF2-40B4-BE49-F238E27FC236}">
                <a16:creationId xmlns:a16="http://schemas.microsoft.com/office/drawing/2014/main" id="{E3B53237-982D-432A-BABF-EBCACEA8E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1095711"/>
            <a:ext cx="3102901" cy="2232775"/>
          </a:xfrm>
          <a:prstGeom prst="rect">
            <a:avLst/>
          </a:prstGeom>
        </p:spPr>
      </p:pic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8E44DE10-FB0B-4653-97C2-296487883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5" y="952655"/>
            <a:ext cx="2701406" cy="2589122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0A2B2517-E878-488C-A0B3-8CE195D4A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666" y="3806491"/>
            <a:ext cx="5630733" cy="2724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A82611-DEF1-4875-9B2A-B03DD83120B1}"/>
              </a:ext>
            </a:extLst>
          </p:cNvPr>
          <p:cNvSpPr txBox="1"/>
          <p:nvPr/>
        </p:nvSpPr>
        <p:spPr>
          <a:xfrm>
            <a:off x="7069492" y="6488668"/>
            <a:ext cx="221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(PLB 718 (2013) 795)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B0D8E-2274-48C8-AF07-4EA82A36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5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Electron-ion collider @ BNL</a:t>
            </a:r>
          </a:p>
        </p:txBody>
      </p:sp>
      <p:pic>
        <p:nvPicPr>
          <p:cNvPr id="5122" name="Picture 2" descr="Business Unusual: The Electron-Ion Collider - Campolo, Middleton &amp;amp;  McCormick, LLP">
            <a:extLst>
              <a:ext uri="{FF2B5EF4-FFF2-40B4-BE49-F238E27FC236}">
                <a16:creationId xmlns:a16="http://schemas.microsoft.com/office/drawing/2014/main" id="{A8EAC078-DA9C-4BE5-80AF-B140B647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2" y="830997"/>
            <a:ext cx="10180637" cy="607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8C956-2176-4269-8FCF-76766D56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13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EIC detector requirements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16AE9F-4A1B-4216-8E78-8711419B8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851"/>
            <a:ext cx="12192000" cy="54372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0D728-929B-4174-9359-C071C90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12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EIC concept detectors 1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21087C-75E6-4BA8-B302-4DEF02177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329"/>
            <a:ext cx="12192000" cy="45233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DF814-40BD-48DD-BC41-E2F3BE53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32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EIC concept detectors 2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7BA496-7D14-4292-B21A-711C55689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721"/>
            <a:ext cx="12192000" cy="45365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E15DC-AD93-4EB6-B818-00E65AC9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0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327C52-048E-4F78-875A-B9A36AB6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910" y="972506"/>
            <a:ext cx="5128793" cy="4361493"/>
          </a:xfrm>
          <a:prstGeom prst="rect">
            <a:avLst/>
          </a:prstGeom>
        </p:spPr>
      </p:pic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process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7" y="1180207"/>
            <a:ext cx="74034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Essentially a Multi-Wire Proportional Chamber (MWPC)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MWPC: Invented in the 60s to replace bubble chambers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least three orders of magnitude faster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STAR TPC is an example of a MWPC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1992 Nobel prize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Charged particles pass through ionizing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from ionization makes cascade in electric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 is measured in the strips as a hit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5D52E-8E21-499D-B273-BA2C6B49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9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EIC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D1E2BE-E377-4501-AFDB-CDDF6F23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720"/>
            <a:ext cx="12192000" cy="5471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D9197-DEE9-4122-BA93-136C5D1A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7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0FED7DE3-16F7-4D7F-9BD8-ACCE3E53E572}"/>
              </a:ext>
            </a:extLst>
          </p:cNvPr>
          <p:cNvSpPr txBox="1"/>
          <p:nvPr/>
        </p:nvSpPr>
        <p:spPr>
          <a:xfrm>
            <a:off x="0" y="1010244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managed to stay within time and hit all major QA guidelines so far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consideration for EIC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Burning still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Installation work yet to be done, as well as some remote control software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 this it should be ready to take data and we can see how well it can track!</a:t>
            </a:r>
          </a:p>
          <a:p>
            <a:endParaRPr kumimoji="1" lang="en-US" altLang="zh-CN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802BA-AB32-4439-84DA-D8705903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5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 performance parameters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7" y="1180207"/>
            <a:ext cx="59746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STAR the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part of the forward upgrade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expected to properly separate charge (identify + vs – particles) and facilitate tracking (along with the FST)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Coverage: 2.4 &lt; </a:t>
            </a:r>
            <a:r>
              <a:rPr lang="el-GR" sz="2400" b="0" i="0" dirty="0">
                <a:effectLst/>
                <a:latin typeface="Roboto" panose="020B0604020202020204" pitchFamily="2" charset="0"/>
              </a:rPr>
              <a:t>η</a:t>
            </a:r>
            <a:r>
              <a:rPr lang="en-US" sz="2400" b="0" i="0" dirty="0">
                <a:effectLst/>
                <a:latin typeface="Roboto" panose="020B0604020202020204" pitchFamily="2" charset="0"/>
              </a:rPr>
              <a:t> &lt; 4 @ 270, 300, 330, 360 cm from the </a:t>
            </a:r>
            <a:r>
              <a:rPr lang="en-US" sz="2400" dirty="0">
                <a:latin typeface="Roboto" panose="020B0604020202020204" pitchFamily="2" charset="0"/>
              </a:rPr>
              <a:t>Interaction Point (IP)</a:t>
            </a: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 resolution:     &lt;200um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Dead channels:            &lt;1% (detector + electronics)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Detection efficiency:    &gt; 95%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0C52E17-61E6-4C6B-9104-368C303C7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71" y="1057808"/>
            <a:ext cx="6149429" cy="52270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13145B-1A87-4DBF-81E0-8F3AC581E6C5}"/>
              </a:ext>
            </a:extLst>
          </p:cNvPr>
          <p:cNvSpPr/>
          <p:nvPr/>
        </p:nvSpPr>
        <p:spPr>
          <a:xfrm>
            <a:off x="10360152" y="2962656"/>
            <a:ext cx="1014984" cy="14173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FDC97-4AC6-45CE-8178-10B9D867C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 </a:t>
            </a:r>
            <a:r>
              <a:rPr lang="en-US" altLang="zh-CN" sz="4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</a:t>
            </a:r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team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0221306-2D8A-4CCE-8679-D909B4CE9090}"/>
              </a:ext>
            </a:extLst>
          </p:cNvPr>
          <p:cNvSpPr txBox="1"/>
          <p:nvPr/>
        </p:nvSpPr>
        <p:spPr>
          <a:xfrm>
            <a:off x="121347" y="988183"/>
            <a:ext cx="1137266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list is not exhaustive, I just want to give a rough idea on what goes into a project like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Much of the software and simulation –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construction and design – Shandong University (SDU)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SDU ATLAS group also made the </a:t>
            </a:r>
            <a:r>
              <a:rPr kumimoji="1" lang="en-US" altLang="zh-CN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sTGCs</a:t>
            </a: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them, so this was a significant advantage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Electronics for readout – University of Science and Technology of China (USTC) +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Testing and characterizing modules shipped from SDU – BNL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Integration into STAR – BNL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Triggering and remote control of detector in STAR – STAR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A7422-A738-4E36-88B3-01DCBB82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1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“Stations” from SDU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52458AD-9405-4F9A-9696-9605D88476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5" y="1451115"/>
            <a:ext cx="3639173" cy="2645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CCD90740-41C0-4176-88BC-A0DD18FEF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29" y="1451115"/>
            <a:ext cx="3527444" cy="2645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B965806-D35B-496E-B873-759C87FB8A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440" y="1436886"/>
            <a:ext cx="3130824" cy="264558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30cm*30cm square">
            <a:extLst>
              <a:ext uri="{FF2B5EF4-FFF2-40B4-BE49-F238E27FC236}">
                <a16:creationId xmlns:a16="http://schemas.microsoft.com/office/drawing/2014/main" id="{7F1C11B6-0DC2-405C-92A6-6E1CE1B1A324}"/>
              </a:ext>
            </a:extLst>
          </p:cNvPr>
          <p:cNvSpPr txBox="1"/>
          <p:nvPr/>
        </p:nvSpPr>
        <p:spPr>
          <a:xfrm>
            <a:off x="528100" y="847162"/>
            <a:ext cx="272928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b="0"/>
            </a:pPr>
            <a:r>
              <a:t>30cm*30cm</a:t>
            </a:r>
            <a:r>
              <a:rPr baseline="31999"/>
              <a:t> </a:t>
            </a:r>
            <a:r>
              <a:t>square</a:t>
            </a:r>
          </a:p>
        </p:txBody>
      </p:sp>
      <p:sp>
        <p:nvSpPr>
          <p:cNvPr id="9" name="60cm*60cm square">
            <a:extLst>
              <a:ext uri="{FF2B5EF4-FFF2-40B4-BE49-F238E27FC236}">
                <a16:creationId xmlns:a16="http://schemas.microsoft.com/office/drawing/2014/main" id="{105A5437-6EB0-4A64-AE01-A216382FC7BF}"/>
              </a:ext>
            </a:extLst>
          </p:cNvPr>
          <p:cNvSpPr txBox="1"/>
          <p:nvPr/>
        </p:nvSpPr>
        <p:spPr>
          <a:xfrm>
            <a:off x="4521810" y="847162"/>
            <a:ext cx="272928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b="0"/>
            </a:pPr>
            <a:r>
              <a:t>60cm*60cm</a:t>
            </a:r>
            <a:r>
              <a:rPr baseline="31999"/>
              <a:t> </a:t>
            </a:r>
            <a:r>
              <a:t>square</a:t>
            </a:r>
          </a:p>
        </p:txBody>
      </p:sp>
      <p:sp>
        <p:nvSpPr>
          <p:cNvPr id="10" name="~55cm*55cm pentagon">
            <a:extLst>
              <a:ext uri="{FF2B5EF4-FFF2-40B4-BE49-F238E27FC236}">
                <a16:creationId xmlns:a16="http://schemas.microsoft.com/office/drawing/2014/main" id="{6129A1E2-BB37-463E-AE2B-1A4749583884}"/>
              </a:ext>
            </a:extLst>
          </p:cNvPr>
          <p:cNvSpPr txBox="1"/>
          <p:nvPr/>
        </p:nvSpPr>
        <p:spPr>
          <a:xfrm>
            <a:off x="8216282" y="847162"/>
            <a:ext cx="327914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b="0"/>
            </a:pPr>
            <a:r>
              <a:t>~55cm*55cm</a:t>
            </a:r>
            <a:r>
              <a:rPr baseline="31999"/>
              <a:t> </a:t>
            </a:r>
            <a:r>
              <a:t>pentagon</a:t>
            </a:r>
          </a:p>
        </p:txBody>
      </p:sp>
      <p:sp>
        <p:nvSpPr>
          <p:cNvPr id="11" name="30cm*30cm square prototype finished in Oct. 2018, 1 station is produced, delivered to BNL in Jan. 2019, installed in STAR on Jun. 2019…">
            <a:extLst>
              <a:ext uri="{FF2B5EF4-FFF2-40B4-BE49-F238E27FC236}">
                <a16:creationId xmlns:a16="http://schemas.microsoft.com/office/drawing/2014/main" id="{B7847BAE-92F2-4A09-89ED-BF09F455AE99}"/>
              </a:ext>
            </a:extLst>
          </p:cNvPr>
          <p:cNvSpPr txBox="1"/>
          <p:nvPr/>
        </p:nvSpPr>
        <p:spPr>
          <a:xfrm>
            <a:off x="47755" y="4422942"/>
            <a:ext cx="1154734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22250" indent="-222250" algn="l" defTabSz="457200">
              <a:buSzPct val="50000"/>
              <a:buBlip>
                <a:blip r:embed="rId5"/>
              </a:buBlip>
              <a:defRPr sz="2200" b="0"/>
            </a:pPr>
            <a:r>
              <a:rPr lang="en-US" dirty="0">
                <a:solidFill>
                  <a:schemeClr val="tx1"/>
                </a:solidFill>
              </a:rPr>
              <a:t>A “station” is an x and a y plane sandwiched together to make a grid for hits</a:t>
            </a:r>
          </a:p>
          <a:p>
            <a:pPr marL="222250" indent="-222250" algn="l" defTabSz="457200">
              <a:buSzPct val="50000"/>
              <a:buBlip>
                <a:blip r:embed="rId5"/>
              </a:buBlip>
              <a:defRPr sz="2200" b="0"/>
            </a:pPr>
            <a:r>
              <a:rPr dirty="0">
                <a:solidFill>
                  <a:srgbClr val="0064FF"/>
                </a:solidFill>
              </a:rPr>
              <a:t>30cm*30cm square prototype </a:t>
            </a:r>
            <a:r>
              <a:rPr dirty="0"/>
              <a:t>finished in Oct. 2018, </a:t>
            </a:r>
            <a:r>
              <a:rPr dirty="0">
                <a:solidFill>
                  <a:schemeClr val="accent1"/>
                </a:solidFill>
              </a:rPr>
              <a:t>1 station</a:t>
            </a:r>
            <a:r>
              <a:rPr dirty="0"/>
              <a:t> is produced, delivered to BNL in Jan. 2019, installed in STAR on Jun. 2019</a:t>
            </a:r>
          </a:p>
          <a:p>
            <a:pPr marL="222250" indent="-222250" algn="l" defTabSz="457200">
              <a:buSzPct val="50000"/>
              <a:buBlip>
                <a:blip r:embed="rId5"/>
              </a:buBlip>
              <a:defRPr sz="2200" b="0"/>
            </a:pPr>
            <a:r>
              <a:rPr dirty="0">
                <a:solidFill>
                  <a:srgbClr val="0064FF"/>
                </a:solidFill>
              </a:rPr>
              <a:t>60cm*60cm square prototype </a:t>
            </a:r>
            <a:r>
              <a:rPr dirty="0"/>
              <a:t>finished in Jan. 2019, </a:t>
            </a:r>
            <a:r>
              <a:rPr dirty="0">
                <a:solidFill>
                  <a:schemeClr val="accent1"/>
                </a:solidFill>
              </a:rPr>
              <a:t>4 stations</a:t>
            </a:r>
            <a:r>
              <a:rPr dirty="0"/>
              <a:t> are produced, delivered to BNL in Jul. 2020, installed in STAR</a:t>
            </a:r>
          </a:p>
          <a:p>
            <a:pPr marL="222250" indent="-222250" algn="l" defTabSz="457200">
              <a:buSzPct val="50000"/>
              <a:buBlip>
                <a:blip r:embed="rId5"/>
              </a:buBlip>
              <a:defRPr sz="2200" b="0"/>
            </a:pPr>
            <a:r>
              <a:rPr dirty="0">
                <a:solidFill>
                  <a:srgbClr val="0064FF"/>
                </a:solidFill>
              </a:rPr>
              <a:t>55cm*55cm pentagon </a:t>
            </a:r>
            <a:r>
              <a:rPr lang="en-US" dirty="0"/>
              <a:t>19 stations completed and sent to BNL (as of last week!)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DA863-A797-4DCB-B018-39EDC6E4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1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3A75E80-2789-4276-AC16-6B19E5C9AB0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“30x30”prototype – 2019</a:t>
            </a:r>
          </a:p>
        </p:txBody>
      </p:sp>
      <p:pic>
        <p:nvPicPr>
          <p:cNvPr id="4" name="Picture 3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2A7BB781-3417-4514-BE11-527F5E982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87" y="1350962"/>
            <a:ext cx="7058025" cy="4791075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4F45826C-F1C1-4D14-8636-92B4B866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350962"/>
            <a:ext cx="4972050" cy="27622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78EF23-04BC-47E1-A798-DDE95C29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DC24-C946-4BFF-854D-6CBBECE613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00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2064</Words>
  <Application>Microsoft Office PowerPoint</Application>
  <PresentationFormat>Widescreen</PresentationFormat>
  <Paragraphs>343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Helvetica Neue</vt:lpstr>
      <vt:lpstr>Arial</vt:lpstr>
      <vt:lpstr>Calibri</vt:lpstr>
      <vt:lpstr>Calibri Light</vt:lpstr>
      <vt:lpstr>Roboto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Isaac Upsal</dc:creator>
  <cp:lastModifiedBy>Isaac Upsal</cp:lastModifiedBy>
  <cp:revision>127</cp:revision>
  <dcterms:created xsi:type="dcterms:W3CDTF">2021-08-10T05:09:27Z</dcterms:created>
  <dcterms:modified xsi:type="dcterms:W3CDTF">2021-08-10T12:59:15Z</dcterms:modified>
</cp:coreProperties>
</file>