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84" r:id="rId2"/>
    <p:sldId id="256" r:id="rId3"/>
    <p:sldId id="276" r:id="rId4"/>
    <p:sldId id="275" r:id="rId5"/>
    <p:sldId id="277" r:id="rId6"/>
    <p:sldId id="283" r:id="rId7"/>
    <p:sldId id="278" r:id="rId8"/>
    <p:sldId id="279" r:id="rId9"/>
    <p:sldId id="280" r:id="rId10"/>
    <p:sldId id="281" r:id="rId11"/>
    <p:sldId id="282"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3" r:id="rId28"/>
    <p:sldId id="272" r:id="rId29"/>
    <p:sldId id="27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88"/>
    <p:restoredTop sz="94671"/>
  </p:normalViewPr>
  <p:slideViewPr>
    <p:cSldViewPr snapToGrid="0" snapToObjects="1">
      <p:cViewPr>
        <p:scale>
          <a:sx n="52" d="100"/>
          <a:sy n="52" d="100"/>
        </p:scale>
        <p:origin x="1768" y="9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5702E-AE2C-C44B-BBFF-5674AA4F0D2C}" type="datetimeFigureOut">
              <a:rPr lang="en-US" smtClean="0"/>
              <a:t>8/3/21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EEEAA9-0F52-FB4F-AE80-5682E9608E92}" type="slidenum">
              <a:rPr lang="en-US" smtClean="0"/>
              <a:t>‹#›</a:t>
            </a:fld>
            <a:endParaRPr lang="en-US"/>
          </a:p>
        </p:txBody>
      </p:sp>
    </p:spTree>
    <p:extLst>
      <p:ext uri="{BB962C8B-B14F-4D97-AF65-F5344CB8AC3E}">
        <p14:creationId xmlns:p14="http://schemas.microsoft.com/office/powerpoint/2010/main" val="2545067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EEEAA9-0F52-FB4F-AE80-5682E9608E92}" type="slidenum">
              <a:rPr lang="en-US" smtClean="0"/>
              <a:t>1</a:t>
            </a:fld>
            <a:endParaRPr lang="en-US"/>
          </a:p>
        </p:txBody>
      </p:sp>
    </p:spTree>
    <p:extLst>
      <p:ext uri="{BB962C8B-B14F-4D97-AF65-F5344CB8AC3E}">
        <p14:creationId xmlns:p14="http://schemas.microsoft.com/office/powerpoint/2010/main" val="640763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6755C-956E-3549-BD62-D4061003F0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0FE323-F371-0648-B6FD-93EB335FF1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AB89E7-9002-CF40-A84F-A4440B3A6C1C}"/>
              </a:ext>
            </a:extLst>
          </p:cNvPr>
          <p:cNvSpPr>
            <a:spLocks noGrp="1"/>
          </p:cNvSpPr>
          <p:nvPr>
            <p:ph type="dt" sz="half" idx="10"/>
          </p:nvPr>
        </p:nvSpPr>
        <p:spPr/>
        <p:txBody>
          <a:bodyPr/>
          <a:lstStyle/>
          <a:p>
            <a:fld id="{C16A6DC6-F0AC-C54D-B5D0-8D60A09F97BC}" type="datetimeFigureOut">
              <a:rPr lang="en-US" smtClean="0"/>
              <a:t>8/2/21</a:t>
            </a:fld>
            <a:endParaRPr lang="en-US"/>
          </a:p>
        </p:txBody>
      </p:sp>
      <p:sp>
        <p:nvSpPr>
          <p:cNvPr id="5" name="Footer Placeholder 4">
            <a:extLst>
              <a:ext uri="{FF2B5EF4-FFF2-40B4-BE49-F238E27FC236}">
                <a16:creationId xmlns:a16="http://schemas.microsoft.com/office/drawing/2014/main" id="{281A817D-BE40-F948-8780-B97702C52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B3876-A01F-FC49-8285-3C2137EED880}"/>
              </a:ext>
            </a:extLst>
          </p:cNvPr>
          <p:cNvSpPr>
            <a:spLocks noGrp="1"/>
          </p:cNvSpPr>
          <p:nvPr>
            <p:ph type="sldNum" sz="quarter" idx="12"/>
          </p:nvPr>
        </p:nvSpPr>
        <p:spPr/>
        <p:txBody>
          <a:bodyPr/>
          <a:lstStyle/>
          <a:p>
            <a:fld id="{BEC6F3CE-34AC-6747-86D2-A732E368EE31}" type="slidenum">
              <a:rPr lang="en-US" smtClean="0"/>
              <a:t>‹#›</a:t>
            </a:fld>
            <a:endParaRPr lang="en-US"/>
          </a:p>
        </p:txBody>
      </p:sp>
    </p:spTree>
    <p:extLst>
      <p:ext uri="{BB962C8B-B14F-4D97-AF65-F5344CB8AC3E}">
        <p14:creationId xmlns:p14="http://schemas.microsoft.com/office/powerpoint/2010/main" val="3923194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8399-4E31-9F4F-9968-ED6851975D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447BC4-AB9D-924E-9536-4B2A68860F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727E2-7623-7445-862C-B6B79F35D38E}"/>
              </a:ext>
            </a:extLst>
          </p:cNvPr>
          <p:cNvSpPr>
            <a:spLocks noGrp="1"/>
          </p:cNvSpPr>
          <p:nvPr>
            <p:ph type="dt" sz="half" idx="10"/>
          </p:nvPr>
        </p:nvSpPr>
        <p:spPr/>
        <p:txBody>
          <a:bodyPr/>
          <a:lstStyle/>
          <a:p>
            <a:fld id="{C16A6DC6-F0AC-C54D-B5D0-8D60A09F97BC}" type="datetimeFigureOut">
              <a:rPr lang="en-US" smtClean="0"/>
              <a:t>8/2/21</a:t>
            </a:fld>
            <a:endParaRPr lang="en-US"/>
          </a:p>
        </p:txBody>
      </p:sp>
      <p:sp>
        <p:nvSpPr>
          <p:cNvPr id="5" name="Footer Placeholder 4">
            <a:extLst>
              <a:ext uri="{FF2B5EF4-FFF2-40B4-BE49-F238E27FC236}">
                <a16:creationId xmlns:a16="http://schemas.microsoft.com/office/drawing/2014/main" id="{F7598360-26FC-B445-91A1-589A9277C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C650B3-5B80-5849-A80E-30F69DB578A8}"/>
              </a:ext>
            </a:extLst>
          </p:cNvPr>
          <p:cNvSpPr>
            <a:spLocks noGrp="1"/>
          </p:cNvSpPr>
          <p:nvPr>
            <p:ph type="sldNum" sz="quarter" idx="12"/>
          </p:nvPr>
        </p:nvSpPr>
        <p:spPr/>
        <p:txBody>
          <a:bodyPr/>
          <a:lstStyle/>
          <a:p>
            <a:fld id="{BEC6F3CE-34AC-6747-86D2-A732E368EE31}" type="slidenum">
              <a:rPr lang="en-US" smtClean="0"/>
              <a:t>‹#›</a:t>
            </a:fld>
            <a:endParaRPr lang="en-US"/>
          </a:p>
        </p:txBody>
      </p:sp>
    </p:spTree>
    <p:extLst>
      <p:ext uri="{BB962C8B-B14F-4D97-AF65-F5344CB8AC3E}">
        <p14:creationId xmlns:p14="http://schemas.microsoft.com/office/powerpoint/2010/main" val="405087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6A4B5B-8F0B-174B-BDFB-7159D35E1D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D5AE88-0D0D-AD44-9739-B3410302E22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78E50-8E34-CC4B-83B1-B03352615A31}"/>
              </a:ext>
            </a:extLst>
          </p:cNvPr>
          <p:cNvSpPr>
            <a:spLocks noGrp="1"/>
          </p:cNvSpPr>
          <p:nvPr>
            <p:ph type="dt" sz="half" idx="10"/>
          </p:nvPr>
        </p:nvSpPr>
        <p:spPr/>
        <p:txBody>
          <a:bodyPr/>
          <a:lstStyle/>
          <a:p>
            <a:fld id="{C16A6DC6-F0AC-C54D-B5D0-8D60A09F97BC}" type="datetimeFigureOut">
              <a:rPr lang="en-US" smtClean="0"/>
              <a:t>8/2/21</a:t>
            </a:fld>
            <a:endParaRPr lang="en-US"/>
          </a:p>
        </p:txBody>
      </p:sp>
      <p:sp>
        <p:nvSpPr>
          <p:cNvPr id="5" name="Footer Placeholder 4">
            <a:extLst>
              <a:ext uri="{FF2B5EF4-FFF2-40B4-BE49-F238E27FC236}">
                <a16:creationId xmlns:a16="http://schemas.microsoft.com/office/drawing/2014/main" id="{31056D44-DC3B-C042-9A5C-03EAF31C6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DE4FCC-2695-5049-988C-EDF09175A70C}"/>
              </a:ext>
            </a:extLst>
          </p:cNvPr>
          <p:cNvSpPr>
            <a:spLocks noGrp="1"/>
          </p:cNvSpPr>
          <p:nvPr>
            <p:ph type="sldNum" sz="quarter" idx="12"/>
          </p:nvPr>
        </p:nvSpPr>
        <p:spPr/>
        <p:txBody>
          <a:bodyPr/>
          <a:lstStyle/>
          <a:p>
            <a:fld id="{BEC6F3CE-34AC-6747-86D2-A732E368EE31}" type="slidenum">
              <a:rPr lang="en-US" smtClean="0"/>
              <a:t>‹#›</a:t>
            </a:fld>
            <a:endParaRPr lang="en-US"/>
          </a:p>
        </p:txBody>
      </p:sp>
    </p:spTree>
    <p:extLst>
      <p:ext uri="{BB962C8B-B14F-4D97-AF65-F5344CB8AC3E}">
        <p14:creationId xmlns:p14="http://schemas.microsoft.com/office/powerpoint/2010/main" val="1093006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3B0F-7B7E-9447-BFD2-9EBC1D6A3B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361C3-7E1C-F14E-ACD9-AD79DACD58F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90EE32-7B82-7A48-9E12-10C2B02E373D}"/>
              </a:ext>
            </a:extLst>
          </p:cNvPr>
          <p:cNvSpPr>
            <a:spLocks noGrp="1"/>
          </p:cNvSpPr>
          <p:nvPr>
            <p:ph type="dt" sz="half" idx="10"/>
          </p:nvPr>
        </p:nvSpPr>
        <p:spPr/>
        <p:txBody>
          <a:bodyPr/>
          <a:lstStyle/>
          <a:p>
            <a:fld id="{C16A6DC6-F0AC-C54D-B5D0-8D60A09F97BC}" type="datetimeFigureOut">
              <a:rPr lang="en-US" smtClean="0"/>
              <a:t>8/2/21</a:t>
            </a:fld>
            <a:endParaRPr lang="en-US"/>
          </a:p>
        </p:txBody>
      </p:sp>
      <p:sp>
        <p:nvSpPr>
          <p:cNvPr id="5" name="Footer Placeholder 4">
            <a:extLst>
              <a:ext uri="{FF2B5EF4-FFF2-40B4-BE49-F238E27FC236}">
                <a16:creationId xmlns:a16="http://schemas.microsoft.com/office/drawing/2014/main" id="{8CBBF4C0-2132-3542-B987-6112E24753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3C6E58-C0C0-444C-8753-4A1569B44C4C}"/>
              </a:ext>
            </a:extLst>
          </p:cNvPr>
          <p:cNvSpPr>
            <a:spLocks noGrp="1"/>
          </p:cNvSpPr>
          <p:nvPr>
            <p:ph type="sldNum" sz="quarter" idx="12"/>
          </p:nvPr>
        </p:nvSpPr>
        <p:spPr/>
        <p:txBody>
          <a:bodyPr/>
          <a:lstStyle/>
          <a:p>
            <a:fld id="{BEC6F3CE-34AC-6747-86D2-A732E368EE31}" type="slidenum">
              <a:rPr lang="en-US" smtClean="0"/>
              <a:t>‹#›</a:t>
            </a:fld>
            <a:endParaRPr lang="en-US"/>
          </a:p>
        </p:txBody>
      </p:sp>
    </p:spTree>
    <p:extLst>
      <p:ext uri="{BB962C8B-B14F-4D97-AF65-F5344CB8AC3E}">
        <p14:creationId xmlns:p14="http://schemas.microsoft.com/office/powerpoint/2010/main" val="3953860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7E410-6157-AE49-87EF-0DC88E8FDE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8C1624-4646-5D41-B773-C9E934D9CE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4391030-001D-A845-AD63-E8491C71BFCF}"/>
              </a:ext>
            </a:extLst>
          </p:cNvPr>
          <p:cNvSpPr>
            <a:spLocks noGrp="1"/>
          </p:cNvSpPr>
          <p:nvPr>
            <p:ph type="dt" sz="half" idx="10"/>
          </p:nvPr>
        </p:nvSpPr>
        <p:spPr/>
        <p:txBody>
          <a:bodyPr/>
          <a:lstStyle/>
          <a:p>
            <a:fld id="{C16A6DC6-F0AC-C54D-B5D0-8D60A09F97BC}" type="datetimeFigureOut">
              <a:rPr lang="en-US" smtClean="0"/>
              <a:t>8/2/21</a:t>
            </a:fld>
            <a:endParaRPr lang="en-US"/>
          </a:p>
        </p:txBody>
      </p:sp>
      <p:sp>
        <p:nvSpPr>
          <p:cNvPr id="5" name="Footer Placeholder 4">
            <a:extLst>
              <a:ext uri="{FF2B5EF4-FFF2-40B4-BE49-F238E27FC236}">
                <a16:creationId xmlns:a16="http://schemas.microsoft.com/office/drawing/2014/main" id="{85EB34C9-1EA8-1C4D-A5C8-0194332891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65BB3-1EA3-5240-B302-59B789C6DD25}"/>
              </a:ext>
            </a:extLst>
          </p:cNvPr>
          <p:cNvSpPr>
            <a:spLocks noGrp="1"/>
          </p:cNvSpPr>
          <p:nvPr>
            <p:ph type="sldNum" sz="quarter" idx="12"/>
          </p:nvPr>
        </p:nvSpPr>
        <p:spPr/>
        <p:txBody>
          <a:bodyPr/>
          <a:lstStyle/>
          <a:p>
            <a:fld id="{BEC6F3CE-34AC-6747-86D2-A732E368EE31}" type="slidenum">
              <a:rPr lang="en-US" smtClean="0"/>
              <a:t>‹#›</a:t>
            </a:fld>
            <a:endParaRPr lang="en-US"/>
          </a:p>
        </p:txBody>
      </p:sp>
    </p:spTree>
    <p:extLst>
      <p:ext uri="{BB962C8B-B14F-4D97-AF65-F5344CB8AC3E}">
        <p14:creationId xmlns:p14="http://schemas.microsoft.com/office/powerpoint/2010/main" val="1203495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0A7A7-B439-9F4A-A5A2-1CFDBEE5AE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53CA2-2DF7-BA48-90B0-69567EE0CFD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80716F-33D5-C54D-8D5F-A16B5D0898E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4C3292-77C5-D746-BA6E-5B6E99EF6722}"/>
              </a:ext>
            </a:extLst>
          </p:cNvPr>
          <p:cNvSpPr>
            <a:spLocks noGrp="1"/>
          </p:cNvSpPr>
          <p:nvPr>
            <p:ph type="dt" sz="half" idx="10"/>
          </p:nvPr>
        </p:nvSpPr>
        <p:spPr/>
        <p:txBody>
          <a:bodyPr/>
          <a:lstStyle/>
          <a:p>
            <a:fld id="{C16A6DC6-F0AC-C54D-B5D0-8D60A09F97BC}" type="datetimeFigureOut">
              <a:rPr lang="en-US" smtClean="0"/>
              <a:t>8/2/21</a:t>
            </a:fld>
            <a:endParaRPr lang="en-US"/>
          </a:p>
        </p:txBody>
      </p:sp>
      <p:sp>
        <p:nvSpPr>
          <p:cNvPr id="6" name="Footer Placeholder 5">
            <a:extLst>
              <a:ext uri="{FF2B5EF4-FFF2-40B4-BE49-F238E27FC236}">
                <a16:creationId xmlns:a16="http://schemas.microsoft.com/office/drawing/2014/main" id="{6566B097-BEAD-584E-B7A2-D63A9C2A5E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9E289B-5C2A-D44A-A6D9-E8916DF96E74}"/>
              </a:ext>
            </a:extLst>
          </p:cNvPr>
          <p:cNvSpPr>
            <a:spLocks noGrp="1"/>
          </p:cNvSpPr>
          <p:nvPr>
            <p:ph type="sldNum" sz="quarter" idx="12"/>
          </p:nvPr>
        </p:nvSpPr>
        <p:spPr/>
        <p:txBody>
          <a:bodyPr/>
          <a:lstStyle/>
          <a:p>
            <a:fld id="{BEC6F3CE-34AC-6747-86D2-A732E368EE31}" type="slidenum">
              <a:rPr lang="en-US" smtClean="0"/>
              <a:t>‹#›</a:t>
            </a:fld>
            <a:endParaRPr lang="en-US"/>
          </a:p>
        </p:txBody>
      </p:sp>
    </p:spTree>
    <p:extLst>
      <p:ext uri="{BB962C8B-B14F-4D97-AF65-F5344CB8AC3E}">
        <p14:creationId xmlns:p14="http://schemas.microsoft.com/office/powerpoint/2010/main" val="3619309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C6B11-A481-924F-B7DE-1228D7E6EA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AE695B-3B57-874F-9DAB-37CF85247E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BEB1E22-D2FE-6848-88A3-947CFC92C4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1A2CC8-4E1F-944B-959F-9E74F27363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A582C36-B57B-E141-B2CF-E0AD203E173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724BDD-E9EE-D344-8400-EA31ABBF037D}"/>
              </a:ext>
            </a:extLst>
          </p:cNvPr>
          <p:cNvSpPr>
            <a:spLocks noGrp="1"/>
          </p:cNvSpPr>
          <p:nvPr>
            <p:ph type="dt" sz="half" idx="10"/>
          </p:nvPr>
        </p:nvSpPr>
        <p:spPr/>
        <p:txBody>
          <a:bodyPr/>
          <a:lstStyle/>
          <a:p>
            <a:fld id="{C16A6DC6-F0AC-C54D-B5D0-8D60A09F97BC}" type="datetimeFigureOut">
              <a:rPr lang="en-US" smtClean="0"/>
              <a:t>8/2/21</a:t>
            </a:fld>
            <a:endParaRPr lang="en-US"/>
          </a:p>
        </p:txBody>
      </p:sp>
      <p:sp>
        <p:nvSpPr>
          <p:cNvPr id="8" name="Footer Placeholder 7">
            <a:extLst>
              <a:ext uri="{FF2B5EF4-FFF2-40B4-BE49-F238E27FC236}">
                <a16:creationId xmlns:a16="http://schemas.microsoft.com/office/drawing/2014/main" id="{8CF45FAF-CF38-EB4B-8890-E0ECED6F48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F62430-2367-BD42-9E09-A684A894AE92}"/>
              </a:ext>
            </a:extLst>
          </p:cNvPr>
          <p:cNvSpPr>
            <a:spLocks noGrp="1"/>
          </p:cNvSpPr>
          <p:nvPr>
            <p:ph type="sldNum" sz="quarter" idx="12"/>
          </p:nvPr>
        </p:nvSpPr>
        <p:spPr/>
        <p:txBody>
          <a:bodyPr/>
          <a:lstStyle/>
          <a:p>
            <a:fld id="{BEC6F3CE-34AC-6747-86D2-A732E368EE31}" type="slidenum">
              <a:rPr lang="en-US" smtClean="0"/>
              <a:t>‹#›</a:t>
            </a:fld>
            <a:endParaRPr lang="en-US"/>
          </a:p>
        </p:txBody>
      </p:sp>
    </p:spTree>
    <p:extLst>
      <p:ext uri="{BB962C8B-B14F-4D97-AF65-F5344CB8AC3E}">
        <p14:creationId xmlns:p14="http://schemas.microsoft.com/office/powerpoint/2010/main" val="3554581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E7A19-F7D8-FA44-8B4B-C05C3EF910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3C26C3-FBB5-984A-BD62-52E220EF79FA}"/>
              </a:ext>
            </a:extLst>
          </p:cNvPr>
          <p:cNvSpPr>
            <a:spLocks noGrp="1"/>
          </p:cNvSpPr>
          <p:nvPr>
            <p:ph type="dt" sz="half" idx="10"/>
          </p:nvPr>
        </p:nvSpPr>
        <p:spPr/>
        <p:txBody>
          <a:bodyPr/>
          <a:lstStyle/>
          <a:p>
            <a:fld id="{C16A6DC6-F0AC-C54D-B5D0-8D60A09F97BC}" type="datetimeFigureOut">
              <a:rPr lang="en-US" smtClean="0"/>
              <a:t>8/2/21</a:t>
            </a:fld>
            <a:endParaRPr lang="en-US"/>
          </a:p>
        </p:txBody>
      </p:sp>
      <p:sp>
        <p:nvSpPr>
          <p:cNvPr id="4" name="Footer Placeholder 3">
            <a:extLst>
              <a:ext uri="{FF2B5EF4-FFF2-40B4-BE49-F238E27FC236}">
                <a16:creationId xmlns:a16="http://schemas.microsoft.com/office/drawing/2014/main" id="{8F7C63E3-1DCE-5143-876D-0C714A6A79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436178-3FF2-5F48-9571-D1905C410047}"/>
              </a:ext>
            </a:extLst>
          </p:cNvPr>
          <p:cNvSpPr>
            <a:spLocks noGrp="1"/>
          </p:cNvSpPr>
          <p:nvPr>
            <p:ph type="sldNum" sz="quarter" idx="12"/>
          </p:nvPr>
        </p:nvSpPr>
        <p:spPr/>
        <p:txBody>
          <a:bodyPr/>
          <a:lstStyle/>
          <a:p>
            <a:fld id="{BEC6F3CE-34AC-6747-86D2-A732E368EE31}" type="slidenum">
              <a:rPr lang="en-US" smtClean="0"/>
              <a:t>‹#›</a:t>
            </a:fld>
            <a:endParaRPr lang="en-US"/>
          </a:p>
        </p:txBody>
      </p:sp>
    </p:spTree>
    <p:extLst>
      <p:ext uri="{BB962C8B-B14F-4D97-AF65-F5344CB8AC3E}">
        <p14:creationId xmlns:p14="http://schemas.microsoft.com/office/powerpoint/2010/main" val="2713087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E6423C-ABC4-504D-9952-2C4E1B187185}"/>
              </a:ext>
            </a:extLst>
          </p:cNvPr>
          <p:cNvSpPr>
            <a:spLocks noGrp="1"/>
          </p:cNvSpPr>
          <p:nvPr>
            <p:ph type="dt" sz="half" idx="10"/>
          </p:nvPr>
        </p:nvSpPr>
        <p:spPr/>
        <p:txBody>
          <a:bodyPr/>
          <a:lstStyle/>
          <a:p>
            <a:fld id="{C16A6DC6-F0AC-C54D-B5D0-8D60A09F97BC}" type="datetimeFigureOut">
              <a:rPr lang="en-US" smtClean="0"/>
              <a:t>8/2/21</a:t>
            </a:fld>
            <a:endParaRPr lang="en-US"/>
          </a:p>
        </p:txBody>
      </p:sp>
      <p:sp>
        <p:nvSpPr>
          <p:cNvPr id="3" name="Footer Placeholder 2">
            <a:extLst>
              <a:ext uri="{FF2B5EF4-FFF2-40B4-BE49-F238E27FC236}">
                <a16:creationId xmlns:a16="http://schemas.microsoft.com/office/drawing/2014/main" id="{B43AC087-688F-1B47-83AB-AB8B3A17B1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59882D-A022-0045-9427-5E063CF7A7CB}"/>
              </a:ext>
            </a:extLst>
          </p:cNvPr>
          <p:cNvSpPr>
            <a:spLocks noGrp="1"/>
          </p:cNvSpPr>
          <p:nvPr>
            <p:ph type="sldNum" sz="quarter" idx="12"/>
          </p:nvPr>
        </p:nvSpPr>
        <p:spPr/>
        <p:txBody>
          <a:bodyPr/>
          <a:lstStyle/>
          <a:p>
            <a:fld id="{BEC6F3CE-34AC-6747-86D2-A732E368EE31}" type="slidenum">
              <a:rPr lang="en-US" smtClean="0"/>
              <a:t>‹#›</a:t>
            </a:fld>
            <a:endParaRPr lang="en-US"/>
          </a:p>
        </p:txBody>
      </p:sp>
    </p:spTree>
    <p:extLst>
      <p:ext uri="{BB962C8B-B14F-4D97-AF65-F5344CB8AC3E}">
        <p14:creationId xmlns:p14="http://schemas.microsoft.com/office/powerpoint/2010/main" val="3061333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1D68-5BD0-0B45-96D4-C45B43E8A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E7732F-F9B0-C24C-8A48-339D5101D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BF80E2-54AA-3B4D-904A-F14C2A880B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0F806AF-ED28-934E-A720-C2E8AE80115A}"/>
              </a:ext>
            </a:extLst>
          </p:cNvPr>
          <p:cNvSpPr>
            <a:spLocks noGrp="1"/>
          </p:cNvSpPr>
          <p:nvPr>
            <p:ph type="dt" sz="half" idx="10"/>
          </p:nvPr>
        </p:nvSpPr>
        <p:spPr/>
        <p:txBody>
          <a:bodyPr/>
          <a:lstStyle/>
          <a:p>
            <a:fld id="{C16A6DC6-F0AC-C54D-B5D0-8D60A09F97BC}" type="datetimeFigureOut">
              <a:rPr lang="en-US" smtClean="0"/>
              <a:t>8/2/21</a:t>
            </a:fld>
            <a:endParaRPr lang="en-US"/>
          </a:p>
        </p:txBody>
      </p:sp>
      <p:sp>
        <p:nvSpPr>
          <p:cNvPr id="6" name="Footer Placeholder 5">
            <a:extLst>
              <a:ext uri="{FF2B5EF4-FFF2-40B4-BE49-F238E27FC236}">
                <a16:creationId xmlns:a16="http://schemas.microsoft.com/office/drawing/2014/main" id="{CFD7A5C3-218B-484A-9423-39966A9D9F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436A5F-06DA-6045-80FF-12C095BD4D1E}"/>
              </a:ext>
            </a:extLst>
          </p:cNvPr>
          <p:cNvSpPr>
            <a:spLocks noGrp="1"/>
          </p:cNvSpPr>
          <p:nvPr>
            <p:ph type="sldNum" sz="quarter" idx="12"/>
          </p:nvPr>
        </p:nvSpPr>
        <p:spPr/>
        <p:txBody>
          <a:bodyPr/>
          <a:lstStyle/>
          <a:p>
            <a:fld id="{BEC6F3CE-34AC-6747-86D2-A732E368EE31}" type="slidenum">
              <a:rPr lang="en-US" smtClean="0"/>
              <a:t>‹#›</a:t>
            </a:fld>
            <a:endParaRPr lang="en-US"/>
          </a:p>
        </p:txBody>
      </p:sp>
    </p:spTree>
    <p:extLst>
      <p:ext uri="{BB962C8B-B14F-4D97-AF65-F5344CB8AC3E}">
        <p14:creationId xmlns:p14="http://schemas.microsoft.com/office/powerpoint/2010/main" val="672340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99970-38D6-C14F-A0B8-C9F65FA020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E1DBD8-8662-2042-BFAB-5559924DB0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951EB0-5CC4-B14E-A727-EECA5176D6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A21454-98CC-C542-97BF-6D9768C47FAD}"/>
              </a:ext>
            </a:extLst>
          </p:cNvPr>
          <p:cNvSpPr>
            <a:spLocks noGrp="1"/>
          </p:cNvSpPr>
          <p:nvPr>
            <p:ph type="dt" sz="half" idx="10"/>
          </p:nvPr>
        </p:nvSpPr>
        <p:spPr/>
        <p:txBody>
          <a:bodyPr/>
          <a:lstStyle/>
          <a:p>
            <a:fld id="{C16A6DC6-F0AC-C54D-B5D0-8D60A09F97BC}" type="datetimeFigureOut">
              <a:rPr lang="en-US" smtClean="0"/>
              <a:t>8/2/21</a:t>
            </a:fld>
            <a:endParaRPr lang="en-US"/>
          </a:p>
        </p:txBody>
      </p:sp>
      <p:sp>
        <p:nvSpPr>
          <p:cNvPr id="6" name="Footer Placeholder 5">
            <a:extLst>
              <a:ext uri="{FF2B5EF4-FFF2-40B4-BE49-F238E27FC236}">
                <a16:creationId xmlns:a16="http://schemas.microsoft.com/office/drawing/2014/main" id="{9A16A9B8-D660-D44E-A913-DD105CB99F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31F93A-3C5E-D14D-873A-E546A78EEF43}"/>
              </a:ext>
            </a:extLst>
          </p:cNvPr>
          <p:cNvSpPr>
            <a:spLocks noGrp="1"/>
          </p:cNvSpPr>
          <p:nvPr>
            <p:ph type="sldNum" sz="quarter" idx="12"/>
          </p:nvPr>
        </p:nvSpPr>
        <p:spPr/>
        <p:txBody>
          <a:bodyPr/>
          <a:lstStyle/>
          <a:p>
            <a:fld id="{BEC6F3CE-34AC-6747-86D2-A732E368EE31}" type="slidenum">
              <a:rPr lang="en-US" smtClean="0"/>
              <a:t>‹#›</a:t>
            </a:fld>
            <a:endParaRPr lang="en-US"/>
          </a:p>
        </p:txBody>
      </p:sp>
    </p:spTree>
    <p:extLst>
      <p:ext uri="{BB962C8B-B14F-4D97-AF65-F5344CB8AC3E}">
        <p14:creationId xmlns:p14="http://schemas.microsoft.com/office/powerpoint/2010/main" val="3655687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EEA740-222E-944D-982A-803D964A27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669176-60FE-1F4F-A4BD-DF2D74485F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2F7AEF-27D2-8643-89E7-47F3AAE4C6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A6DC6-F0AC-C54D-B5D0-8D60A09F97BC}" type="datetimeFigureOut">
              <a:rPr lang="en-US" smtClean="0"/>
              <a:t>8/2/21</a:t>
            </a:fld>
            <a:endParaRPr lang="en-US"/>
          </a:p>
        </p:txBody>
      </p:sp>
      <p:sp>
        <p:nvSpPr>
          <p:cNvPr id="5" name="Footer Placeholder 4">
            <a:extLst>
              <a:ext uri="{FF2B5EF4-FFF2-40B4-BE49-F238E27FC236}">
                <a16:creationId xmlns:a16="http://schemas.microsoft.com/office/drawing/2014/main" id="{5FFF329C-104D-0C47-8B94-DB9DDDD34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871B5C-55C0-4941-9CB9-F8B1D26B3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6F3CE-34AC-6747-86D2-A732E368EE31}" type="slidenum">
              <a:rPr lang="en-US" smtClean="0"/>
              <a:t>‹#›</a:t>
            </a:fld>
            <a:endParaRPr lang="en-US"/>
          </a:p>
        </p:txBody>
      </p:sp>
    </p:spTree>
    <p:extLst>
      <p:ext uri="{BB962C8B-B14F-4D97-AF65-F5344CB8AC3E}">
        <p14:creationId xmlns:p14="http://schemas.microsoft.com/office/powerpoint/2010/main" val="3138659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oi.org/10.1093/mnras/stab1568"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7.xml"/><Relationship Id="rId6" Type="http://schemas.openxmlformats.org/officeDocument/2006/relationships/hyperlink" Target="https://en.wikipedia.org/wiki/Advanced_Camera_for_Surveys" TargetMode="External"/><Relationship Id="rId5" Type="http://schemas.openxmlformats.org/officeDocument/2006/relationships/hyperlink" Target="https://en.wikipedia.org/wiki/Hubble_Space_Telescope" TargetMode="External"/><Relationship Id="rId4" Type="http://schemas.openxmlformats.org/officeDocument/2006/relationships/hyperlink" Target="https://en.wikipedia.org/wiki/Messier_54"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en.wikipedia.org/wiki/Proper_motio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F0DC92-45D4-E640-B0F1-580E147B0917}"/>
              </a:ext>
            </a:extLst>
          </p:cNvPr>
          <p:cNvSpPr/>
          <p:nvPr/>
        </p:nvSpPr>
        <p:spPr>
          <a:xfrm>
            <a:off x="502507" y="302359"/>
            <a:ext cx="10668001" cy="6678751"/>
          </a:xfrm>
          <a:prstGeom prst="rect">
            <a:avLst/>
          </a:prstGeom>
        </p:spPr>
        <p:txBody>
          <a:bodyPr wrap="square">
            <a:spAutoFit/>
          </a:bodyPr>
          <a:lstStyle/>
          <a:p>
            <a:r>
              <a:rPr lang="en-US" sz="2800" dirty="0">
                <a:latin typeface="Helvetica" pitchFamily="2" charset="0"/>
              </a:rPr>
              <a:t>Internal rotation of Milky  Way dwarf spheroidal satellites with Gaia</a:t>
            </a:r>
          </a:p>
          <a:p>
            <a:r>
              <a:rPr lang="en-US" sz="2800" dirty="0">
                <a:latin typeface="Helvetica" pitchFamily="2" charset="0"/>
              </a:rPr>
              <a:t>Early Data Release 3</a:t>
            </a:r>
          </a:p>
          <a:p>
            <a:endParaRPr lang="en-US" sz="2400" dirty="0">
              <a:effectLst/>
              <a:latin typeface="Helvetica" pitchFamily="2" charset="0"/>
            </a:endParaRPr>
          </a:p>
          <a:p>
            <a:r>
              <a:rPr lang="en-US" dirty="0"/>
              <a:t>Alberto Manuel Mart.nez-Garc.a,1.2★ </a:t>
            </a:r>
            <a:r>
              <a:rPr lang="en-US" dirty="0" err="1"/>
              <a:t>Andr.s</a:t>
            </a:r>
            <a:r>
              <a:rPr lang="en-US" dirty="0"/>
              <a:t> del Pino,3 Antonio Aparicio,1.2</a:t>
            </a:r>
          </a:p>
          <a:p>
            <a:r>
              <a:rPr lang="en-US" dirty="0"/>
              <a:t>Roeland P. van der Marel,3.4 and Laura L. Watkins5</a:t>
            </a:r>
          </a:p>
          <a:p>
            <a:r>
              <a:rPr lang="en-US" dirty="0"/>
              <a:t>1Instituto de </a:t>
            </a:r>
            <a:r>
              <a:rPr lang="en-US" dirty="0" err="1"/>
              <a:t>Astrof.sica</a:t>
            </a:r>
            <a:r>
              <a:rPr lang="en-US" dirty="0"/>
              <a:t> de Canarias, Calle </a:t>
            </a:r>
            <a:r>
              <a:rPr lang="en-US" dirty="0" err="1"/>
              <a:t>V.a</a:t>
            </a:r>
            <a:r>
              <a:rPr lang="en-US" dirty="0"/>
              <a:t> </a:t>
            </a:r>
            <a:r>
              <a:rPr lang="en-US" dirty="0" err="1"/>
              <a:t>L.ctea</a:t>
            </a:r>
            <a:r>
              <a:rPr lang="en-US" dirty="0"/>
              <a:t> S/N, E-38205 La Laguna, Tenerife, Spain</a:t>
            </a:r>
          </a:p>
          <a:p>
            <a:r>
              <a:rPr lang="en-US" dirty="0"/>
              <a:t>2Universidad de La Laguna, </a:t>
            </a:r>
            <a:r>
              <a:rPr lang="en-US" dirty="0" err="1"/>
              <a:t>Dpto</a:t>
            </a:r>
            <a:r>
              <a:rPr lang="en-US" dirty="0"/>
              <a:t>. </a:t>
            </a:r>
            <a:r>
              <a:rPr lang="en-US" dirty="0" err="1"/>
              <a:t>Astrof.sica</a:t>
            </a:r>
            <a:r>
              <a:rPr lang="en-US" dirty="0"/>
              <a:t>, </a:t>
            </a:r>
            <a:r>
              <a:rPr lang="en-US" dirty="0" err="1"/>
              <a:t>Avda</a:t>
            </a:r>
            <a:r>
              <a:rPr lang="en-US" dirty="0"/>
              <a:t>. </a:t>
            </a:r>
            <a:r>
              <a:rPr lang="en-US" dirty="0" err="1"/>
              <a:t>Astrof.sico</a:t>
            </a:r>
            <a:r>
              <a:rPr lang="en-US" dirty="0"/>
              <a:t> </a:t>
            </a:r>
            <a:r>
              <a:rPr lang="en-US" dirty="0" err="1"/>
              <a:t>Fco</a:t>
            </a:r>
            <a:r>
              <a:rPr lang="en-US" dirty="0"/>
              <a:t>. </a:t>
            </a:r>
            <a:r>
              <a:rPr lang="en-US" dirty="0" err="1"/>
              <a:t>S.nchez</a:t>
            </a:r>
            <a:r>
              <a:rPr lang="en-US" dirty="0"/>
              <a:t> S/N, E-38206 La Laguna, Tenerife, Spain</a:t>
            </a:r>
          </a:p>
          <a:p>
            <a:r>
              <a:rPr lang="en-US" dirty="0"/>
              <a:t>3Space Telescope Science Institute, 3700 San Martin Drive, Baltimore, MD 21218, USA</a:t>
            </a:r>
          </a:p>
          <a:p>
            <a:r>
              <a:rPr lang="en-US" dirty="0"/>
              <a:t>4Center for Astrophysical Sciences, Department of Physics &amp; Astronomy, Johns Hopkins University, Baltimore, MD 21218, USA</a:t>
            </a:r>
          </a:p>
          <a:p>
            <a:r>
              <a:rPr lang="en-US" dirty="0"/>
              <a:t>5AURA for the European Space Agency (ESA), ESA Office, Space Telescope Science Institute, 3700 San Martin Drive, Baltimore, MD 21218, USA</a:t>
            </a:r>
          </a:p>
          <a:p>
            <a:endParaRPr lang="en-US" sz="2400" dirty="0">
              <a:effectLst/>
              <a:latin typeface="Helvetica" pitchFamily="2" charset="0"/>
            </a:endParaRPr>
          </a:p>
          <a:p>
            <a:r>
              <a:rPr lang="en-US" sz="2400" dirty="0"/>
              <a:t>Monthly Notices of the Royal Astronomical Society</a:t>
            </a:r>
          </a:p>
          <a:p>
            <a:r>
              <a:rPr lang="en-US" sz="2400" dirty="0"/>
              <a:t>Volume 505, Issue 4, August 2021, Pages 5884–5895, </a:t>
            </a:r>
            <a:r>
              <a:rPr lang="en-US" sz="2400" dirty="0">
                <a:hlinkClick r:id="rId3"/>
              </a:rPr>
              <a:t>https://doi.org/10.1093/mnras/stab1568</a:t>
            </a:r>
            <a:endParaRPr lang="en-US" sz="2400" dirty="0"/>
          </a:p>
          <a:p>
            <a:br>
              <a:rPr lang="en-US" sz="2400" dirty="0"/>
            </a:br>
            <a:endParaRPr lang="en-US" sz="2400" dirty="0"/>
          </a:p>
          <a:p>
            <a:endParaRPr lang="en-US" sz="2400" dirty="0">
              <a:effectLst/>
              <a:latin typeface="Helvetica" pitchFamily="2" charset="0"/>
            </a:endParaRPr>
          </a:p>
        </p:txBody>
      </p:sp>
    </p:spTree>
    <p:extLst>
      <p:ext uri="{BB962C8B-B14F-4D97-AF65-F5344CB8AC3E}">
        <p14:creationId xmlns:p14="http://schemas.microsoft.com/office/powerpoint/2010/main" val="1266630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0EFA-7450-F140-82C2-590F4DF9C15C}"/>
              </a:ext>
            </a:extLst>
          </p:cNvPr>
          <p:cNvSpPr>
            <a:spLocks noGrp="1"/>
          </p:cNvSpPr>
          <p:nvPr>
            <p:ph type="title"/>
          </p:nvPr>
        </p:nvSpPr>
        <p:spPr/>
        <p:txBody>
          <a:bodyPr/>
          <a:lstStyle/>
          <a:p>
            <a:r>
              <a:rPr lang="en-US" dirty="0"/>
              <a:t>Rotation Results</a:t>
            </a:r>
          </a:p>
        </p:txBody>
      </p:sp>
      <p:pic>
        <p:nvPicPr>
          <p:cNvPr id="4" name="Picture 3">
            <a:extLst>
              <a:ext uri="{FF2B5EF4-FFF2-40B4-BE49-F238E27FC236}">
                <a16:creationId xmlns:a16="http://schemas.microsoft.com/office/drawing/2014/main" id="{69954042-D70B-C142-8CBD-60F695F8C6ED}"/>
              </a:ext>
            </a:extLst>
          </p:cNvPr>
          <p:cNvPicPr>
            <a:picLocks noChangeAspect="1"/>
          </p:cNvPicPr>
          <p:nvPr/>
        </p:nvPicPr>
        <p:blipFill>
          <a:blip r:embed="rId2"/>
          <a:stretch>
            <a:fillRect/>
          </a:stretch>
        </p:blipFill>
        <p:spPr>
          <a:xfrm>
            <a:off x="5009321" y="0"/>
            <a:ext cx="7079265" cy="6417760"/>
          </a:xfrm>
          <a:prstGeom prst="rect">
            <a:avLst/>
          </a:prstGeom>
        </p:spPr>
      </p:pic>
      <p:sp>
        <p:nvSpPr>
          <p:cNvPr id="5" name="TextBox 4">
            <a:extLst>
              <a:ext uri="{FF2B5EF4-FFF2-40B4-BE49-F238E27FC236}">
                <a16:creationId xmlns:a16="http://schemas.microsoft.com/office/drawing/2014/main" id="{0B31E875-B5AB-A74A-AEC4-5F1E68D794A4}"/>
              </a:ext>
            </a:extLst>
          </p:cNvPr>
          <p:cNvSpPr txBox="1"/>
          <p:nvPr/>
        </p:nvSpPr>
        <p:spPr>
          <a:xfrm>
            <a:off x="838200" y="5140237"/>
            <a:ext cx="2666307" cy="646331"/>
          </a:xfrm>
          <a:prstGeom prst="rect">
            <a:avLst/>
          </a:prstGeom>
          <a:noFill/>
        </p:spPr>
        <p:txBody>
          <a:bodyPr wrap="none" rtlCol="0">
            <a:spAutoFit/>
          </a:bodyPr>
          <a:lstStyle/>
          <a:p>
            <a:r>
              <a:rPr lang="en-US" dirty="0"/>
              <a:t>Radial (in plane of sky) red</a:t>
            </a:r>
          </a:p>
          <a:p>
            <a:r>
              <a:rPr lang="en-US" dirty="0"/>
              <a:t>Tangential blue</a:t>
            </a:r>
          </a:p>
        </p:txBody>
      </p:sp>
      <p:sp>
        <p:nvSpPr>
          <p:cNvPr id="6" name="TextBox 5">
            <a:extLst>
              <a:ext uri="{FF2B5EF4-FFF2-40B4-BE49-F238E27FC236}">
                <a16:creationId xmlns:a16="http://schemas.microsoft.com/office/drawing/2014/main" id="{16DE5662-CC01-874D-98D2-8DAE38F0F07E}"/>
              </a:ext>
            </a:extLst>
          </p:cNvPr>
          <p:cNvSpPr txBox="1"/>
          <p:nvPr/>
        </p:nvSpPr>
        <p:spPr>
          <a:xfrm>
            <a:off x="7348330" y="5764696"/>
            <a:ext cx="2017796" cy="369332"/>
          </a:xfrm>
          <a:prstGeom prst="rect">
            <a:avLst/>
          </a:prstGeom>
          <a:noFill/>
        </p:spPr>
        <p:txBody>
          <a:bodyPr wrap="none" rtlCol="0">
            <a:spAutoFit/>
          </a:bodyPr>
          <a:lstStyle/>
          <a:p>
            <a:r>
              <a:rPr lang="en-US" dirty="0"/>
              <a:t>Azimuthal variation</a:t>
            </a:r>
          </a:p>
        </p:txBody>
      </p:sp>
      <p:sp>
        <p:nvSpPr>
          <p:cNvPr id="7" name="TextBox 6">
            <a:extLst>
              <a:ext uri="{FF2B5EF4-FFF2-40B4-BE49-F238E27FC236}">
                <a16:creationId xmlns:a16="http://schemas.microsoft.com/office/drawing/2014/main" id="{238E57BF-1FC8-B04B-9365-E6F7205B33BC}"/>
              </a:ext>
            </a:extLst>
          </p:cNvPr>
          <p:cNvSpPr txBox="1"/>
          <p:nvPr/>
        </p:nvSpPr>
        <p:spPr>
          <a:xfrm>
            <a:off x="177024" y="2885714"/>
            <a:ext cx="4888389" cy="2308324"/>
          </a:xfrm>
          <a:prstGeom prst="rect">
            <a:avLst/>
          </a:prstGeom>
          <a:noFill/>
        </p:spPr>
        <p:txBody>
          <a:bodyPr wrap="none" rtlCol="0">
            <a:spAutoFit/>
          </a:bodyPr>
          <a:lstStyle/>
          <a:p>
            <a:r>
              <a:rPr lang="en-US" dirty="0"/>
              <a:t>Rotational speeds not </a:t>
            </a:r>
          </a:p>
          <a:p>
            <a:r>
              <a:rPr lang="en-US" dirty="0"/>
              <a:t>Generally Fornax, Sculptor, Carina</a:t>
            </a:r>
          </a:p>
          <a:p>
            <a:r>
              <a:rPr lang="en-US" dirty="0"/>
              <a:t>rotate in plane of sky, support is from </a:t>
            </a:r>
          </a:p>
          <a:p>
            <a:r>
              <a:rPr lang="en-US" dirty="0"/>
              <a:t>random motions.</a:t>
            </a:r>
          </a:p>
          <a:p>
            <a:endParaRPr lang="en-US" dirty="0"/>
          </a:p>
          <a:p>
            <a:r>
              <a:rPr lang="en-US" dirty="0"/>
              <a:t>Standard deviations derived from Monte Carlo </a:t>
            </a:r>
          </a:p>
          <a:p>
            <a:r>
              <a:rPr lang="en-US" dirty="0"/>
              <a:t>Simulations. Radial here is in the plane of the sky </a:t>
            </a:r>
          </a:p>
          <a:p>
            <a:r>
              <a:rPr lang="en-US" dirty="0"/>
              <a:t>toward/away from the center of the dwarf galaxy. </a:t>
            </a:r>
          </a:p>
        </p:txBody>
      </p:sp>
      <p:sp>
        <p:nvSpPr>
          <p:cNvPr id="8" name="TextBox 7">
            <a:extLst>
              <a:ext uri="{FF2B5EF4-FFF2-40B4-BE49-F238E27FC236}">
                <a16:creationId xmlns:a16="http://schemas.microsoft.com/office/drawing/2014/main" id="{E3229BF8-1765-C74A-8C5E-DB3F83A14D8D}"/>
              </a:ext>
            </a:extLst>
          </p:cNvPr>
          <p:cNvSpPr txBox="1"/>
          <p:nvPr/>
        </p:nvSpPr>
        <p:spPr>
          <a:xfrm>
            <a:off x="5390429" y="5764696"/>
            <a:ext cx="1637884" cy="369332"/>
          </a:xfrm>
          <a:prstGeom prst="rect">
            <a:avLst/>
          </a:prstGeom>
          <a:noFill/>
        </p:spPr>
        <p:txBody>
          <a:bodyPr wrap="none" rtlCol="0">
            <a:spAutoFit/>
          </a:bodyPr>
          <a:lstStyle/>
          <a:p>
            <a:r>
              <a:rPr lang="en-US" dirty="0"/>
              <a:t>Radial variation</a:t>
            </a:r>
          </a:p>
        </p:txBody>
      </p:sp>
    </p:spTree>
    <p:extLst>
      <p:ext uri="{BB962C8B-B14F-4D97-AF65-F5344CB8AC3E}">
        <p14:creationId xmlns:p14="http://schemas.microsoft.com/office/powerpoint/2010/main" val="3178194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DC311-4C8A-E743-9549-B0C5F4F29630}"/>
              </a:ext>
            </a:extLst>
          </p:cNvPr>
          <p:cNvSpPr>
            <a:spLocks noGrp="1"/>
          </p:cNvSpPr>
          <p:nvPr>
            <p:ph type="title"/>
          </p:nvPr>
        </p:nvSpPr>
        <p:spPr>
          <a:xfrm>
            <a:off x="463446" y="2343826"/>
            <a:ext cx="3172863" cy="1325563"/>
          </a:xfrm>
        </p:spPr>
        <p:txBody>
          <a:bodyPr>
            <a:noAutofit/>
          </a:bodyPr>
          <a:lstStyle/>
          <a:p>
            <a:r>
              <a:rPr lang="en-US" sz="2400" dirty="0"/>
              <a:t>Velocity as </a:t>
            </a:r>
            <a:br>
              <a:rPr lang="en-US" sz="2400" dirty="0"/>
            </a:br>
            <a:r>
              <a:rPr lang="en-US" sz="2400" dirty="0"/>
              <a:t>a function of</a:t>
            </a:r>
            <a:br>
              <a:rPr lang="en-US" sz="2400" dirty="0"/>
            </a:br>
            <a:r>
              <a:rPr lang="en-US" sz="2400" dirty="0"/>
              <a:t>distance from </a:t>
            </a:r>
            <a:br>
              <a:rPr lang="en-US" sz="2400" dirty="0"/>
            </a:br>
            <a:r>
              <a:rPr lang="en-US" sz="2400" dirty="0"/>
              <a:t>MW center</a:t>
            </a:r>
            <a:br>
              <a:rPr lang="en-US" sz="2400" dirty="0"/>
            </a:br>
            <a:br>
              <a:rPr lang="en-US" sz="2400" dirty="0"/>
            </a:br>
            <a:r>
              <a:rPr lang="en-US" sz="2400" dirty="0"/>
              <a:t>Seeking to explore the </a:t>
            </a:r>
            <a:br>
              <a:rPr lang="en-US" sz="2400" dirty="0"/>
            </a:br>
            <a:r>
              <a:rPr lang="en-US" sz="2400" dirty="0"/>
              <a:t>effect of gravitation from MW</a:t>
            </a:r>
            <a:br>
              <a:rPr lang="en-US" sz="2400" dirty="0"/>
            </a:br>
            <a:r>
              <a:rPr lang="en-US" sz="2400" dirty="0"/>
              <a:t>on the internal rotation</a:t>
            </a:r>
            <a:br>
              <a:rPr lang="en-US" sz="2400" dirty="0"/>
            </a:br>
            <a:br>
              <a:rPr lang="en-US" sz="2400" dirty="0"/>
            </a:br>
            <a:r>
              <a:rPr lang="en-US" sz="2400" dirty="0"/>
              <a:t>Not much evidence of rotational support for these galaxies.</a:t>
            </a:r>
          </a:p>
        </p:txBody>
      </p:sp>
      <p:pic>
        <p:nvPicPr>
          <p:cNvPr id="4" name="Picture 3">
            <a:extLst>
              <a:ext uri="{FF2B5EF4-FFF2-40B4-BE49-F238E27FC236}">
                <a16:creationId xmlns:a16="http://schemas.microsoft.com/office/drawing/2014/main" id="{FEBE0C5C-E879-9649-A394-7179727AA971}"/>
              </a:ext>
            </a:extLst>
          </p:cNvPr>
          <p:cNvPicPr>
            <a:picLocks noChangeAspect="1"/>
          </p:cNvPicPr>
          <p:nvPr/>
        </p:nvPicPr>
        <p:blipFill>
          <a:blip r:embed="rId2"/>
          <a:stretch>
            <a:fillRect/>
          </a:stretch>
        </p:blipFill>
        <p:spPr>
          <a:xfrm>
            <a:off x="3636309" y="0"/>
            <a:ext cx="4919382" cy="6858000"/>
          </a:xfrm>
          <a:prstGeom prst="rect">
            <a:avLst/>
          </a:prstGeom>
        </p:spPr>
      </p:pic>
    </p:spTree>
    <p:extLst>
      <p:ext uri="{BB962C8B-B14F-4D97-AF65-F5344CB8AC3E}">
        <p14:creationId xmlns:p14="http://schemas.microsoft.com/office/powerpoint/2010/main" val="3947232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EF8F61-6252-8646-A70C-F70B297FEBF2}"/>
              </a:ext>
            </a:extLst>
          </p:cNvPr>
          <p:cNvSpPr txBox="1"/>
          <p:nvPr/>
        </p:nvSpPr>
        <p:spPr>
          <a:xfrm>
            <a:off x="157655" y="0"/>
            <a:ext cx="3280322" cy="369332"/>
          </a:xfrm>
          <a:prstGeom prst="rect">
            <a:avLst/>
          </a:prstGeom>
          <a:noFill/>
        </p:spPr>
        <p:txBody>
          <a:bodyPr wrap="none" rtlCol="0">
            <a:spAutoFit/>
          </a:bodyPr>
          <a:lstStyle/>
          <a:p>
            <a:r>
              <a:rPr lang="en-US" dirty="0"/>
              <a:t>RETICULUM II , Ultra Faint Dwarf </a:t>
            </a:r>
          </a:p>
        </p:txBody>
      </p:sp>
      <p:pic>
        <p:nvPicPr>
          <p:cNvPr id="3" name="Picture 2">
            <a:extLst>
              <a:ext uri="{FF2B5EF4-FFF2-40B4-BE49-F238E27FC236}">
                <a16:creationId xmlns:a16="http://schemas.microsoft.com/office/drawing/2014/main" id="{9E891663-D929-1647-9515-3A6EF0C7E962}"/>
              </a:ext>
            </a:extLst>
          </p:cNvPr>
          <p:cNvPicPr>
            <a:picLocks noChangeAspect="1"/>
          </p:cNvPicPr>
          <p:nvPr/>
        </p:nvPicPr>
        <p:blipFill>
          <a:blip r:embed="rId2"/>
          <a:stretch>
            <a:fillRect/>
          </a:stretch>
        </p:blipFill>
        <p:spPr>
          <a:xfrm>
            <a:off x="430048" y="369332"/>
            <a:ext cx="10795000" cy="5435600"/>
          </a:xfrm>
          <a:prstGeom prst="rect">
            <a:avLst/>
          </a:prstGeom>
        </p:spPr>
      </p:pic>
      <p:sp>
        <p:nvSpPr>
          <p:cNvPr id="4" name="Rectangle 3">
            <a:extLst>
              <a:ext uri="{FF2B5EF4-FFF2-40B4-BE49-F238E27FC236}">
                <a16:creationId xmlns:a16="http://schemas.microsoft.com/office/drawing/2014/main" id="{C3101DD9-12CC-1B4B-AF26-3C61601754ED}"/>
              </a:ext>
            </a:extLst>
          </p:cNvPr>
          <p:cNvSpPr/>
          <p:nvPr/>
        </p:nvSpPr>
        <p:spPr>
          <a:xfrm>
            <a:off x="564274" y="5657671"/>
            <a:ext cx="10526548" cy="1200329"/>
          </a:xfrm>
          <a:prstGeom prst="rect">
            <a:avLst/>
          </a:prstGeom>
        </p:spPr>
        <p:txBody>
          <a:bodyPr wrap="square">
            <a:spAutoFit/>
          </a:bodyPr>
          <a:lstStyle/>
          <a:p>
            <a:r>
              <a:rPr lang="en-US" b="1" dirty="0"/>
              <a:t>A HIDDEN, TINY GALAXY. Reticulum II (Ret II) is an ultrafaint dwarf galaxy on the outskirts of the Milky Way. (a) This image shows all the stars in the direction of Ret II. The horizontal bars on the brighter stars arise from saturation effects. (b) Sophisticated image search algorithms can identify the stars in panel a that are members of Ret II. A coherent structure is clearly visible. (Courtesy of the Dark Energy Survey/</a:t>
            </a:r>
            <a:r>
              <a:rPr lang="en-US" b="1" dirty="0" err="1"/>
              <a:t>Fermilab</a:t>
            </a:r>
            <a:r>
              <a:rPr lang="en-US" b="1" dirty="0"/>
              <a:t>.) </a:t>
            </a:r>
          </a:p>
        </p:txBody>
      </p:sp>
    </p:spTree>
    <p:extLst>
      <p:ext uri="{BB962C8B-B14F-4D97-AF65-F5344CB8AC3E}">
        <p14:creationId xmlns:p14="http://schemas.microsoft.com/office/powerpoint/2010/main" val="1389666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5C6F8B-AC49-B040-A859-ECE0B231BD3C}"/>
              </a:ext>
            </a:extLst>
          </p:cNvPr>
          <p:cNvSpPr txBox="1"/>
          <p:nvPr/>
        </p:nvSpPr>
        <p:spPr>
          <a:xfrm>
            <a:off x="1324303" y="283780"/>
            <a:ext cx="1525482" cy="369332"/>
          </a:xfrm>
          <a:prstGeom prst="rect">
            <a:avLst/>
          </a:prstGeom>
          <a:noFill/>
        </p:spPr>
        <p:txBody>
          <a:bodyPr wrap="none" rtlCol="0">
            <a:spAutoFit/>
          </a:bodyPr>
          <a:lstStyle/>
          <a:p>
            <a:r>
              <a:rPr lang="en-US" dirty="0" err="1"/>
              <a:t>Bootes</a:t>
            </a:r>
            <a:r>
              <a:rPr lang="en-US" dirty="0"/>
              <a:t> I, </a:t>
            </a:r>
            <a:r>
              <a:rPr lang="en-US" dirty="0" err="1"/>
              <a:t>dSph</a:t>
            </a:r>
            <a:endParaRPr lang="en-US" dirty="0"/>
          </a:p>
        </p:txBody>
      </p:sp>
      <p:sp>
        <p:nvSpPr>
          <p:cNvPr id="3" name="AutoShape 2" descr="https://www.nao.ac.jp/en/contents/gallery/2016/20160126-subaru-2000.jpg">
            <a:extLst>
              <a:ext uri="{FF2B5EF4-FFF2-40B4-BE49-F238E27FC236}">
                <a16:creationId xmlns:a16="http://schemas.microsoft.com/office/drawing/2014/main" id="{A4AC2294-50D9-604F-890B-C26AAE079A47}"/>
              </a:ext>
            </a:extLst>
          </p:cNvPr>
          <p:cNvSpPr>
            <a:spLocks noChangeAspect="1" noChangeArrowheads="1"/>
          </p:cNvSpPr>
          <p:nvPr/>
        </p:nvSpPr>
        <p:spPr bwMode="auto">
          <a:xfrm>
            <a:off x="841375" y="0"/>
            <a:ext cx="10507663"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3F0C1321-E10E-8F47-A6F7-0B9A7F888A95}"/>
              </a:ext>
            </a:extLst>
          </p:cNvPr>
          <p:cNvPicPr>
            <a:picLocks noChangeAspect="1"/>
          </p:cNvPicPr>
          <p:nvPr/>
        </p:nvPicPr>
        <p:blipFill>
          <a:blip r:embed="rId2"/>
          <a:stretch>
            <a:fillRect/>
          </a:stretch>
        </p:blipFill>
        <p:spPr>
          <a:xfrm>
            <a:off x="2235200" y="914400"/>
            <a:ext cx="7721600" cy="5029200"/>
          </a:xfrm>
          <a:prstGeom prst="rect">
            <a:avLst/>
          </a:prstGeom>
        </p:spPr>
      </p:pic>
      <p:sp>
        <p:nvSpPr>
          <p:cNvPr id="6" name="TextBox 5">
            <a:extLst>
              <a:ext uri="{FF2B5EF4-FFF2-40B4-BE49-F238E27FC236}">
                <a16:creationId xmlns:a16="http://schemas.microsoft.com/office/drawing/2014/main" id="{0C9E5BA0-2642-E14F-8693-A2ABAFD14BF6}"/>
              </a:ext>
            </a:extLst>
          </p:cNvPr>
          <p:cNvSpPr txBox="1"/>
          <p:nvPr/>
        </p:nvSpPr>
        <p:spPr>
          <a:xfrm>
            <a:off x="1634836" y="6206836"/>
            <a:ext cx="1580882" cy="369332"/>
          </a:xfrm>
          <a:prstGeom prst="rect">
            <a:avLst/>
          </a:prstGeom>
          <a:noFill/>
        </p:spPr>
        <p:txBody>
          <a:bodyPr wrap="none" rtlCol="0">
            <a:spAutoFit/>
          </a:bodyPr>
          <a:lstStyle/>
          <a:p>
            <a:r>
              <a:rPr lang="en-US" dirty="0"/>
              <a:t>About 10</a:t>
            </a:r>
            <a:r>
              <a:rPr lang="en-US" baseline="30000" dirty="0"/>
              <a:t>5</a:t>
            </a:r>
            <a:r>
              <a:rPr lang="en-US" dirty="0"/>
              <a:t> </a:t>
            </a:r>
            <a:r>
              <a:rPr lang="en-US" dirty="0" err="1"/>
              <a:t>L</a:t>
            </a:r>
            <a:r>
              <a:rPr lang="en-US" baseline="-25000" dirty="0" err="1"/>
              <a:t>solar</a:t>
            </a:r>
            <a:endParaRPr lang="en-US" baseline="-25000" dirty="0"/>
          </a:p>
        </p:txBody>
      </p:sp>
    </p:spTree>
    <p:extLst>
      <p:ext uri="{BB962C8B-B14F-4D97-AF65-F5344CB8AC3E}">
        <p14:creationId xmlns:p14="http://schemas.microsoft.com/office/powerpoint/2010/main" val="13431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558364-33A7-354D-9BA2-3C8DC062F15D}"/>
              </a:ext>
            </a:extLst>
          </p:cNvPr>
          <p:cNvSpPr txBox="1"/>
          <p:nvPr/>
        </p:nvSpPr>
        <p:spPr>
          <a:xfrm>
            <a:off x="473036" y="362607"/>
            <a:ext cx="2331407" cy="369332"/>
          </a:xfrm>
          <a:prstGeom prst="rect">
            <a:avLst/>
          </a:prstGeom>
          <a:noFill/>
        </p:spPr>
        <p:txBody>
          <a:bodyPr wrap="none" rtlCol="0">
            <a:spAutoFit/>
          </a:bodyPr>
          <a:lstStyle/>
          <a:p>
            <a:r>
              <a:rPr lang="en-US" dirty="0"/>
              <a:t>Sagittarius II  </a:t>
            </a:r>
            <a:r>
              <a:rPr lang="en-US" dirty="0" err="1"/>
              <a:t>dSp</a:t>
            </a:r>
            <a:r>
              <a:rPr lang="en-US" dirty="0"/>
              <a:t> or </a:t>
            </a:r>
            <a:r>
              <a:rPr lang="en-US" dirty="0" err="1"/>
              <a:t>dE</a:t>
            </a:r>
            <a:endParaRPr lang="en-US" dirty="0"/>
          </a:p>
        </p:txBody>
      </p:sp>
      <p:pic>
        <p:nvPicPr>
          <p:cNvPr id="3" name="Picture 2">
            <a:extLst>
              <a:ext uri="{FF2B5EF4-FFF2-40B4-BE49-F238E27FC236}">
                <a16:creationId xmlns:a16="http://schemas.microsoft.com/office/drawing/2014/main" id="{3CD159B9-DC61-A046-8E43-EE5665A1B701}"/>
              </a:ext>
            </a:extLst>
          </p:cNvPr>
          <p:cNvPicPr>
            <a:picLocks noChangeAspect="1"/>
          </p:cNvPicPr>
          <p:nvPr/>
        </p:nvPicPr>
        <p:blipFill>
          <a:blip r:embed="rId2"/>
          <a:stretch>
            <a:fillRect/>
          </a:stretch>
        </p:blipFill>
        <p:spPr>
          <a:xfrm>
            <a:off x="3000677" y="362607"/>
            <a:ext cx="9932301" cy="4551139"/>
          </a:xfrm>
          <a:prstGeom prst="rect">
            <a:avLst/>
          </a:prstGeom>
        </p:spPr>
      </p:pic>
      <p:pic>
        <p:nvPicPr>
          <p:cNvPr id="4" name="Picture 3">
            <a:extLst>
              <a:ext uri="{FF2B5EF4-FFF2-40B4-BE49-F238E27FC236}">
                <a16:creationId xmlns:a16="http://schemas.microsoft.com/office/drawing/2014/main" id="{FA41BA91-39DE-5246-8BEE-1A73252F810D}"/>
              </a:ext>
            </a:extLst>
          </p:cNvPr>
          <p:cNvPicPr>
            <a:picLocks noChangeAspect="1"/>
          </p:cNvPicPr>
          <p:nvPr/>
        </p:nvPicPr>
        <p:blipFill rotWithShape="1">
          <a:blip r:embed="rId3"/>
          <a:srcRect l="17994" t="14186" r="17037" b="18426"/>
          <a:stretch/>
        </p:blipFill>
        <p:spPr>
          <a:xfrm>
            <a:off x="0" y="3054485"/>
            <a:ext cx="5544767" cy="3132307"/>
          </a:xfrm>
          <a:prstGeom prst="rect">
            <a:avLst/>
          </a:prstGeom>
        </p:spPr>
      </p:pic>
      <p:sp>
        <p:nvSpPr>
          <p:cNvPr id="5" name="Rectangle 4">
            <a:extLst>
              <a:ext uri="{FF2B5EF4-FFF2-40B4-BE49-F238E27FC236}">
                <a16:creationId xmlns:a16="http://schemas.microsoft.com/office/drawing/2014/main" id="{F02E1D7D-A964-5B4B-BEB9-97FA60245F23}"/>
              </a:ext>
            </a:extLst>
          </p:cNvPr>
          <p:cNvSpPr/>
          <p:nvPr/>
        </p:nvSpPr>
        <p:spPr>
          <a:xfrm>
            <a:off x="5544767" y="5863626"/>
            <a:ext cx="6096000" cy="646331"/>
          </a:xfrm>
          <a:prstGeom prst="rect">
            <a:avLst/>
          </a:prstGeom>
        </p:spPr>
        <p:txBody>
          <a:bodyPr>
            <a:spAutoFit/>
          </a:bodyPr>
          <a:lstStyle/>
          <a:p>
            <a:r>
              <a:rPr lang="en-US" dirty="0">
                <a:hlinkClick r:id="rId4" tooltip="Messier 54"/>
              </a:rPr>
              <a:t>Messier 54</a:t>
            </a:r>
            <a:r>
              <a:rPr lang="en-US" dirty="0"/>
              <a:t>, believed to be at the core of </a:t>
            </a:r>
            <a:r>
              <a:rPr lang="en-US" dirty="0" err="1"/>
              <a:t>Sgr</a:t>
            </a:r>
            <a:r>
              <a:rPr lang="en-US" dirty="0"/>
              <a:t> </a:t>
            </a:r>
            <a:r>
              <a:rPr lang="en-US" dirty="0" err="1"/>
              <a:t>dSph</a:t>
            </a:r>
            <a:r>
              <a:rPr lang="en-US" dirty="0"/>
              <a:t>. Greyscale image created from the </a:t>
            </a:r>
            <a:r>
              <a:rPr lang="en-US" dirty="0">
                <a:hlinkClick r:id="rId5" tooltip="Hubble Space Telescope"/>
              </a:rPr>
              <a:t>HST's</a:t>
            </a:r>
            <a:r>
              <a:rPr lang="en-US" dirty="0"/>
              <a:t> </a:t>
            </a:r>
            <a:r>
              <a:rPr lang="en-US" dirty="0">
                <a:hlinkClick r:id="rId6" tooltip="Advanced Camera for Surveys"/>
              </a:rPr>
              <a:t>Advanced Camera for Surveys</a:t>
            </a:r>
            <a:endParaRPr lang="en-US" dirty="0"/>
          </a:p>
        </p:txBody>
      </p:sp>
      <p:sp>
        <p:nvSpPr>
          <p:cNvPr id="6" name="TextBox 5">
            <a:extLst>
              <a:ext uri="{FF2B5EF4-FFF2-40B4-BE49-F238E27FC236}">
                <a16:creationId xmlns:a16="http://schemas.microsoft.com/office/drawing/2014/main" id="{A1FE426B-D2A6-C445-A1C1-D71D25CD8D8E}"/>
              </a:ext>
            </a:extLst>
          </p:cNvPr>
          <p:cNvSpPr txBox="1"/>
          <p:nvPr/>
        </p:nvSpPr>
        <p:spPr>
          <a:xfrm>
            <a:off x="473036" y="6509957"/>
            <a:ext cx="10071603" cy="369332"/>
          </a:xfrm>
          <a:prstGeom prst="rect">
            <a:avLst/>
          </a:prstGeom>
          <a:noFill/>
        </p:spPr>
        <p:txBody>
          <a:bodyPr wrap="none" rtlCol="0">
            <a:spAutoFit/>
          </a:bodyPr>
          <a:lstStyle/>
          <a:p>
            <a:r>
              <a:rPr lang="en-US" dirty="0"/>
              <a:t>Includes 4 known globular clusters, and has lost Palomar 12 to the Milky Way via gravitational interaction.</a:t>
            </a:r>
          </a:p>
        </p:txBody>
      </p:sp>
    </p:spTree>
    <p:extLst>
      <p:ext uri="{BB962C8B-B14F-4D97-AF65-F5344CB8AC3E}">
        <p14:creationId xmlns:p14="http://schemas.microsoft.com/office/powerpoint/2010/main" val="2740057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2A82B-DA0F-484A-9E52-959A17772B4E}"/>
              </a:ext>
            </a:extLst>
          </p:cNvPr>
          <p:cNvSpPr txBox="1"/>
          <p:nvPr/>
        </p:nvSpPr>
        <p:spPr>
          <a:xfrm>
            <a:off x="473036" y="362607"/>
            <a:ext cx="2331407" cy="369332"/>
          </a:xfrm>
          <a:prstGeom prst="rect">
            <a:avLst/>
          </a:prstGeom>
          <a:noFill/>
        </p:spPr>
        <p:txBody>
          <a:bodyPr wrap="none" rtlCol="0">
            <a:spAutoFit/>
          </a:bodyPr>
          <a:lstStyle/>
          <a:p>
            <a:r>
              <a:rPr lang="en-US" dirty="0"/>
              <a:t>Sagittarius II  </a:t>
            </a:r>
            <a:r>
              <a:rPr lang="en-US" dirty="0" err="1"/>
              <a:t>dSp</a:t>
            </a:r>
            <a:r>
              <a:rPr lang="en-US" dirty="0"/>
              <a:t> or </a:t>
            </a:r>
            <a:r>
              <a:rPr lang="en-US" dirty="0" err="1"/>
              <a:t>dE</a:t>
            </a:r>
            <a:endParaRPr lang="en-US" dirty="0"/>
          </a:p>
        </p:txBody>
      </p:sp>
      <p:pic>
        <p:nvPicPr>
          <p:cNvPr id="3" name="Picture 2">
            <a:extLst>
              <a:ext uri="{FF2B5EF4-FFF2-40B4-BE49-F238E27FC236}">
                <a16:creationId xmlns:a16="http://schemas.microsoft.com/office/drawing/2014/main" id="{3E67CB5B-17B8-8943-A6C7-A3814EB6D97A}"/>
              </a:ext>
            </a:extLst>
          </p:cNvPr>
          <p:cNvPicPr>
            <a:picLocks noChangeAspect="1"/>
          </p:cNvPicPr>
          <p:nvPr/>
        </p:nvPicPr>
        <p:blipFill>
          <a:blip r:embed="rId2"/>
          <a:stretch>
            <a:fillRect/>
          </a:stretch>
        </p:blipFill>
        <p:spPr>
          <a:xfrm>
            <a:off x="2060102" y="1261218"/>
            <a:ext cx="4064000" cy="4102100"/>
          </a:xfrm>
          <a:prstGeom prst="rect">
            <a:avLst/>
          </a:prstGeom>
        </p:spPr>
      </p:pic>
      <p:sp>
        <p:nvSpPr>
          <p:cNvPr id="4" name="TextBox 3">
            <a:extLst>
              <a:ext uri="{FF2B5EF4-FFF2-40B4-BE49-F238E27FC236}">
                <a16:creationId xmlns:a16="http://schemas.microsoft.com/office/drawing/2014/main" id="{55B569F7-53AA-7245-8A6E-6CE522D5A17E}"/>
              </a:ext>
            </a:extLst>
          </p:cNvPr>
          <p:cNvSpPr txBox="1"/>
          <p:nvPr/>
        </p:nvSpPr>
        <p:spPr>
          <a:xfrm>
            <a:off x="1264596" y="5933872"/>
            <a:ext cx="7177286" cy="369332"/>
          </a:xfrm>
          <a:prstGeom prst="rect">
            <a:avLst/>
          </a:prstGeom>
          <a:noFill/>
        </p:spPr>
        <p:txBody>
          <a:bodyPr wrap="none" rtlCol="0">
            <a:spAutoFit/>
          </a:bodyPr>
          <a:lstStyle/>
          <a:p>
            <a:r>
              <a:rPr lang="en-US" dirty="0"/>
              <a:t>Visible light image, negative, 9 arcmin on a side, Schmidt 48 inch telescope</a:t>
            </a:r>
          </a:p>
        </p:txBody>
      </p:sp>
    </p:spTree>
    <p:extLst>
      <p:ext uri="{BB962C8B-B14F-4D97-AF65-F5344CB8AC3E}">
        <p14:creationId xmlns:p14="http://schemas.microsoft.com/office/powerpoint/2010/main" val="64133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D479A6-F723-8446-AE38-706E63F9D258}"/>
              </a:ext>
            </a:extLst>
          </p:cNvPr>
          <p:cNvPicPr>
            <a:picLocks noChangeAspect="1"/>
          </p:cNvPicPr>
          <p:nvPr/>
        </p:nvPicPr>
        <p:blipFill>
          <a:blip r:embed="rId2"/>
          <a:stretch>
            <a:fillRect/>
          </a:stretch>
        </p:blipFill>
        <p:spPr>
          <a:xfrm>
            <a:off x="5194300" y="712271"/>
            <a:ext cx="6997700" cy="5588000"/>
          </a:xfrm>
          <a:prstGeom prst="rect">
            <a:avLst/>
          </a:prstGeom>
        </p:spPr>
      </p:pic>
      <p:sp>
        <p:nvSpPr>
          <p:cNvPr id="3" name="TextBox 2">
            <a:extLst>
              <a:ext uri="{FF2B5EF4-FFF2-40B4-BE49-F238E27FC236}">
                <a16:creationId xmlns:a16="http://schemas.microsoft.com/office/drawing/2014/main" id="{A6DC6B78-60B1-3E4E-B892-3C35357A0173}"/>
              </a:ext>
            </a:extLst>
          </p:cNvPr>
          <p:cNvSpPr txBox="1"/>
          <p:nvPr/>
        </p:nvSpPr>
        <p:spPr>
          <a:xfrm>
            <a:off x="583660" y="389106"/>
            <a:ext cx="4551118" cy="646331"/>
          </a:xfrm>
          <a:prstGeom prst="rect">
            <a:avLst/>
          </a:prstGeom>
          <a:noFill/>
        </p:spPr>
        <p:txBody>
          <a:bodyPr wrap="none" rtlCol="0">
            <a:spAutoFit/>
          </a:bodyPr>
          <a:lstStyle/>
          <a:p>
            <a:r>
              <a:rPr lang="en-US" dirty="0"/>
              <a:t>Draco, </a:t>
            </a:r>
            <a:r>
              <a:rPr lang="en-US" dirty="0" err="1"/>
              <a:t>dSph</a:t>
            </a:r>
            <a:endParaRPr lang="en-US" dirty="0"/>
          </a:p>
          <a:p>
            <a:r>
              <a:rPr lang="en-US" dirty="0"/>
              <a:t>Mass/Light =400 solar masses/solar luminosity</a:t>
            </a:r>
          </a:p>
        </p:txBody>
      </p:sp>
    </p:spTree>
    <p:extLst>
      <p:ext uri="{BB962C8B-B14F-4D97-AF65-F5344CB8AC3E}">
        <p14:creationId xmlns:p14="http://schemas.microsoft.com/office/powerpoint/2010/main" val="1747505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EF61EB-008E-EE49-98D3-CC3C6AF98B39}"/>
              </a:ext>
            </a:extLst>
          </p:cNvPr>
          <p:cNvSpPr txBox="1"/>
          <p:nvPr/>
        </p:nvSpPr>
        <p:spPr>
          <a:xfrm>
            <a:off x="428017" y="389106"/>
            <a:ext cx="1828514" cy="646331"/>
          </a:xfrm>
          <a:prstGeom prst="rect">
            <a:avLst/>
          </a:prstGeom>
          <a:noFill/>
        </p:spPr>
        <p:txBody>
          <a:bodyPr wrap="none" rtlCol="0">
            <a:spAutoFit/>
          </a:bodyPr>
          <a:lstStyle/>
          <a:p>
            <a:r>
              <a:rPr lang="en-US" dirty="0" err="1"/>
              <a:t>Ursa</a:t>
            </a:r>
            <a:r>
              <a:rPr lang="en-US" dirty="0"/>
              <a:t> Minor</a:t>
            </a:r>
          </a:p>
          <a:p>
            <a:r>
              <a:rPr lang="en-US" dirty="0"/>
              <a:t>Images from Gaia</a:t>
            </a:r>
          </a:p>
        </p:txBody>
      </p:sp>
      <p:sp>
        <p:nvSpPr>
          <p:cNvPr id="3" name="Rectangle 1">
            <a:extLst>
              <a:ext uri="{FF2B5EF4-FFF2-40B4-BE49-F238E27FC236}">
                <a16:creationId xmlns:a16="http://schemas.microsoft.com/office/drawing/2014/main" id="{48F347CE-34FC-E84B-8C4D-619B5DF15C2A}"/>
              </a:ext>
            </a:extLst>
          </p:cNvPr>
          <p:cNvSpPr>
            <a:spLocks noChangeArrowheads="1"/>
          </p:cNvSpPr>
          <p:nvPr/>
        </p:nvSpPr>
        <p:spPr bwMode="auto">
          <a:xfrm>
            <a:off x="1435221" y="321012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rPr>
              <a:t>Draco and </a:t>
            </a:r>
            <a:r>
              <a:rPr kumimoji="0" lang="en-US" altLang="en-US" sz="1800" b="1" i="0" u="none" strike="noStrike" cap="none" normalizeH="0" baseline="0" dirty="0" err="1">
                <a:ln>
                  <a:noFill/>
                </a:ln>
                <a:solidFill>
                  <a:schemeClr val="tx1"/>
                </a:solidFill>
                <a:effectLst/>
                <a:latin typeface="Arial" panose="020B0604020202020204" pitchFamily="34" charset="0"/>
              </a:rPr>
              <a:t>Ursa</a:t>
            </a:r>
            <a:r>
              <a:rPr kumimoji="0" lang="en-US" altLang="en-US" sz="1800" b="1" i="0" u="none" strike="noStrike" cap="none" normalizeH="0" baseline="0" dirty="0">
                <a:ln>
                  <a:noFill/>
                </a:ln>
                <a:solidFill>
                  <a:schemeClr val="tx1"/>
                </a:solidFill>
                <a:effectLst/>
                <a:latin typeface="Arial" panose="020B0604020202020204" pitchFamily="34" charset="0"/>
              </a:rPr>
              <a:t> Minor dwarf galaxies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  </a:t>
            </a:r>
            <a:r>
              <a:rPr kumimoji="0" lang="en-US" altLang="en-US" sz="24900" b="0" i="0" u="none" strike="noStrike" cap="none" normalizeH="0" baseline="0" dirty="0">
                <a:ln>
                  <a:noFill/>
                </a:ln>
                <a:solidFill>
                  <a:schemeClr val="tx1"/>
                </a:solidFill>
                <a:effectLst/>
                <a:latin typeface="Arial" panose="020B0604020202020204" pitchFamily="34" charset="0"/>
              </a:rPr>
              <a:t> </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Date: 25 April 2018</a:t>
            </a:r>
          </a:p>
        </p:txBody>
      </p:sp>
      <p:pic>
        <p:nvPicPr>
          <p:cNvPr id="2054" name="Picture 6" descr="https://cdn.sci.esa.int/documents/33580/35361/1567215018184-ESA_Gaia_Dwarf_Galaxies_Draco_UrsaMinor_1280.jpg/5960f564-6631-56a7-cb6a-5e2c4d8909a4?version=1.0&amp;t=1567215031199">
            <a:extLst>
              <a:ext uri="{FF2B5EF4-FFF2-40B4-BE49-F238E27FC236}">
                <a16:creationId xmlns:a16="http://schemas.microsoft.com/office/drawing/2014/main" id="{8B6EDD60-61CD-144C-A4BC-29C86137ED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017" y="1628430"/>
            <a:ext cx="9977874" cy="4988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07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7C40FD-AD76-A04D-8C98-9B8087864439}"/>
              </a:ext>
            </a:extLst>
          </p:cNvPr>
          <p:cNvPicPr>
            <a:picLocks noChangeAspect="1"/>
          </p:cNvPicPr>
          <p:nvPr/>
        </p:nvPicPr>
        <p:blipFill>
          <a:blip r:embed="rId2"/>
          <a:stretch>
            <a:fillRect/>
          </a:stretch>
        </p:blipFill>
        <p:spPr>
          <a:xfrm>
            <a:off x="285416" y="368300"/>
            <a:ext cx="9728200" cy="6489700"/>
          </a:xfrm>
          <a:prstGeom prst="rect">
            <a:avLst/>
          </a:prstGeom>
        </p:spPr>
      </p:pic>
    </p:spTree>
    <p:extLst>
      <p:ext uri="{BB962C8B-B14F-4D97-AF65-F5344CB8AC3E}">
        <p14:creationId xmlns:p14="http://schemas.microsoft.com/office/powerpoint/2010/main" val="1418075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32A267-EAA7-BA4E-B0F7-23CA7C8695E2}"/>
              </a:ext>
            </a:extLst>
          </p:cNvPr>
          <p:cNvPicPr>
            <a:picLocks noChangeAspect="1"/>
          </p:cNvPicPr>
          <p:nvPr/>
        </p:nvPicPr>
        <p:blipFill rotWithShape="1">
          <a:blip r:embed="rId2"/>
          <a:srcRect r="11340" b="3288"/>
          <a:stretch/>
        </p:blipFill>
        <p:spPr>
          <a:xfrm>
            <a:off x="0" y="1026921"/>
            <a:ext cx="6192253" cy="3930090"/>
          </a:xfrm>
          <a:prstGeom prst="rect">
            <a:avLst/>
          </a:prstGeom>
        </p:spPr>
      </p:pic>
      <p:sp>
        <p:nvSpPr>
          <p:cNvPr id="3" name="TextBox 2">
            <a:extLst>
              <a:ext uri="{FF2B5EF4-FFF2-40B4-BE49-F238E27FC236}">
                <a16:creationId xmlns:a16="http://schemas.microsoft.com/office/drawing/2014/main" id="{A72E640B-0F5D-174C-829E-E1602352739F}"/>
              </a:ext>
            </a:extLst>
          </p:cNvPr>
          <p:cNvSpPr txBox="1"/>
          <p:nvPr/>
        </p:nvSpPr>
        <p:spPr>
          <a:xfrm>
            <a:off x="428017" y="389106"/>
            <a:ext cx="1235466" cy="369332"/>
          </a:xfrm>
          <a:prstGeom prst="rect">
            <a:avLst/>
          </a:prstGeom>
          <a:noFill/>
        </p:spPr>
        <p:txBody>
          <a:bodyPr wrap="none" rtlCol="0">
            <a:spAutoFit/>
          </a:bodyPr>
          <a:lstStyle/>
          <a:p>
            <a:r>
              <a:rPr lang="en-US" dirty="0" err="1"/>
              <a:t>Ursa</a:t>
            </a:r>
            <a:r>
              <a:rPr lang="en-US" dirty="0"/>
              <a:t> Minor</a:t>
            </a:r>
          </a:p>
        </p:txBody>
      </p:sp>
      <p:pic>
        <p:nvPicPr>
          <p:cNvPr id="4" name="Picture 3">
            <a:extLst>
              <a:ext uri="{FF2B5EF4-FFF2-40B4-BE49-F238E27FC236}">
                <a16:creationId xmlns:a16="http://schemas.microsoft.com/office/drawing/2014/main" id="{EDC63C39-7741-BB48-922B-474F8D691B0F}"/>
              </a:ext>
            </a:extLst>
          </p:cNvPr>
          <p:cNvPicPr>
            <a:picLocks noChangeAspect="1"/>
          </p:cNvPicPr>
          <p:nvPr/>
        </p:nvPicPr>
        <p:blipFill>
          <a:blip r:embed="rId3"/>
          <a:stretch>
            <a:fillRect/>
          </a:stretch>
        </p:blipFill>
        <p:spPr>
          <a:xfrm>
            <a:off x="5551624" y="3601231"/>
            <a:ext cx="4927893" cy="3248526"/>
          </a:xfrm>
          <a:prstGeom prst="rect">
            <a:avLst/>
          </a:prstGeom>
        </p:spPr>
      </p:pic>
    </p:spTree>
    <p:extLst>
      <p:ext uri="{BB962C8B-B14F-4D97-AF65-F5344CB8AC3E}">
        <p14:creationId xmlns:p14="http://schemas.microsoft.com/office/powerpoint/2010/main" val="2002410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A48F37-D2B2-B84A-B144-AFECAA188886}"/>
              </a:ext>
            </a:extLst>
          </p:cNvPr>
          <p:cNvPicPr>
            <a:picLocks noChangeAspect="1"/>
          </p:cNvPicPr>
          <p:nvPr/>
        </p:nvPicPr>
        <p:blipFill>
          <a:blip r:embed="rId2"/>
          <a:stretch>
            <a:fillRect/>
          </a:stretch>
        </p:blipFill>
        <p:spPr>
          <a:xfrm>
            <a:off x="121149" y="725214"/>
            <a:ext cx="11124701" cy="5034236"/>
          </a:xfrm>
          <a:prstGeom prst="rect">
            <a:avLst/>
          </a:prstGeom>
        </p:spPr>
      </p:pic>
      <p:sp>
        <p:nvSpPr>
          <p:cNvPr id="2" name="Rectangle 1">
            <a:extLst>
              <a:ext uri="{FF2B5EF4-FFF2-40B4-BE49-F238E27FC236}">
                <a16:creationId xmlns:a16="http://schemas.microsoft.com/office/drawing/2014/main" id="{0196BECC-7827-514C-A16A-23A33653A40C}"/>
              </a:ext>
            </a:extLst>
          </p:cNvPr>
          <p:cNvSpPr/>
          <p:nvPr/>
        </p:nvSpPr>
        <p:spPr>
          <a:xfrm>
            <a:off x="349771" y="4167266"/>
            <a:ext cx="719528" cy="194872"/>
          </a:xfrm>
          <a:prstGeom prst="rect">
            <a:avLst/>
          </a:prstGeom>
          <a:solidFill>
            <a:srgbClr val="ED7D31">
              <a:alpha val="1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860E84D-F00B-A94D-8FFD-FA2765654D98}"/>
              </a:ext>
            </a:extLst>
          </p:cNvPr>
          <p:cNvSpPr/>
          <p:nvPr/>
        </p:nvSpPr>
        <p:spPr>
          <a:xfrm>
            <a:off x="349771" y="3102424"/>
            <a:ext cx="719528" cy="194872"/>
          </a:xfrm>
          <a:prstGeom prst="rect">
            <a:avLst/>
          </a:prstGeom>
          <a:solidFill>
            <a:srgbClr val="ED7D31">
              <a:alpha val="1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28BE141-0186-6342-8488-8DC0FD0634E3}"/>
              </a:ext>
            </a:extLst>
          </p:cNvPr>
          <p:cNvSpPr/>
          <p:nvPr/>
        </p:nvSpPr>
        <p:spPr>
          <a:xfrm>
            <a:off x="349771" y="4572544"/>
            <a:ext cx="719528" cy="194872"/>
          </a:xfrm>
          <a:prstGeom prst="rect">
            <a:avLst/>
          </a:prstGeom>
          <a:solidFill>
            <a:srgbClr val="ED7D31">
              <a:alpha val="1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F51968-878F-BF46-ADF4-B6F89E51EA67}"/>
              </a:ext>
            </a:extLst>
          </p:cNvPr>
          <p:cNvSpPr/>
          <p:nvPr/>
        </p:nvSpPr>
        <p:spPr>
          <a:xfrm>
            <a:off x="349771" y="3533130"/>
            <a:ext cx="719528" cy="235835"/>
          </a:xfrm>
          <a:prstGeom prst="rect">
            <a:avLst/>
          </a:prstGeom>
          <a:solidFill>
            <a:srgbClr val="ED7D31">
              <a:alpha val="1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096F113-CCE1-EB4E-8CEA-A0E3555FFEA4}"/>
              </a:ext>
            </a:extLst>
          </p:cNvPr>
          <p:cNvSpPr/>
          <p:nvPr/>
        </p:nvSpPr>
        <p:spPr>
          <a:xfrm>
            <a:off x="349771" y="3776452"/>
            <a:ext cx="719528" cy="194872"/>
          </a:xfrm>
          <a:prstGeom prst="rect">
            <a:avLst/>
          </a:prstGeom>
          <a:solidFill>
            <a:srgbClr val="ED7D31">
              <a:alpha val="1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0EA7EA-A48C-244B-8982-6B700DE2FB98}"/>
              </a:ext>
            </a:extLst>
          </p:cNvPr>
          <p:cNvSpPr/>
          <p:nvPr/>
        </p:nvSpPr>
        <p:spPr>
          <a:xfrm>
            <a:off x="349771" y="3329775"/>
            <a:ext cx="719528" cy="194872"/>
          </a:xfrm>
          <a:prstGeom prst="rect">
            <a:avLst/>
          </a:prstGeom>
          <a:solidFill>
            <a:srgbClr val="ED7D31">
              <a:alpha val="1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265465C-8AC4-4549-A1D4-A56413425491}"/>
              </a:ext>
            </a:extLst>
          </p:cNvPr>
          <p:cNvSpPr txBox="1"/>
          <p:nvPr/>
        </p:nvSpPr>
        <p:spPr>
          <a:xfrm>
            <a:off x="494675" y="5996066"/>
            <a:ext cx="5664243" cy="369332"/>
          </a:xfrm>
          <a:prstGeom prst="rect">
            <a:avLst/>
          </a:prstGeom>
          <a:noFill/>
        </p:spPr>
        <p:txBody>
          <a:bodyPr wrap="none" rtlCol="0">
            <a:spAutoFit/>
          </a:bodyPr>
          <a:lstStyle/>
          <a:p>
            <a:r>
              <a:rPr lang="en-US" dirty="0"/>
              <a:t>The highlighted dwarf galaxies are the ones analyzed here.</a:t>
            </a:r>
          </a:p>
        </p:txBody>
      </p:sp>
      <p:sp>
        <p:nvSpPr>
          <p:cNvPr id="10" name="Sun 9">
            <a:extLst>
              <a:ext uri="{FF2B5EF4-FFF2-40B4-BE49-F238E27FC236}">
                <a16:creationId xmlns:a16="http://schemas.microsoft.com/office/drawing/2014/main" id="{12BB99C0-A476-3949-AA5A-945A97AFB307}"/>
              </a:ext>
            </a:extLst>
          </p:cNvPr>
          <p:cNvSpPr/>
          <p:nvPr/>
        </p:nvSpPr>
        <p:spPr>
          <a:xfrm>
            <a:off x="168006" y="2803701"/>
            <a:ext cx="134911" cy="209322"/>
          </a:xfrm>
          <a:prstGeom prst="sun">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n 11">
            <a:extLst>
              <a:ext uri="{FF2B5EF4-FFF2-40B4-BE49-F238E27FC236}">
                <a16:creationId xmlns:a16="http://schemas.microsoft.com/office/drawing/2014/main" id="{3ACB3E29-1371-9D41-8865-6FFCFAC035FB}"/>
              </a:ext>
            </a:extLst>
          </p:cNvPr>
          <p:cNvSpPr/>
          <p:nvPr/>
        </p:nvSpPr>
        <p:spPr>
          <a:xfrm>
            <a:off x="143022" y="3776452"/>
            <a:ext cx="134911" cy="209322"/>
          </a:xfrm>
          <a:prstGeom prst="sun">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n 12">
            <a:extLst>
              <a:ext uri="{FF2B5EF4-FFF2-40B4-BE49-F238E27FC236}">
                <a16:creationId xmlns:a16="http://schemas.microsoft.com/office/drawing/2014/main" id="{DC11ABFF-84C1-7148-B82F-C132325B7B59}"/>
              </a:ext>
            </a:extLst>
          </p:cNvPr>
          <p:cNvSpPr/>
          <p:nvPr/>
        </p:nvSpPr>
        <p:spPr>
          <a:xfrm>
            <a:off x="158013" y="4577001"/>
            <a:ext cx="134911" cy="209322"/>
          </a:xfrm>
          <a:prstGeom prst="sun">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n 13">
            <a:extLst>
              <a:ext uri="{FF2B5EF4-FFF2-40B4-BE49-F238E27FC236}">
                <a16:creationId xmlns:a16="http://schemas.microsoft.com/office/drawing/2014/main" id="{BF05E7BA-D959-5441-8A3F-1ACF2FE9E96D}"/>
              </a:ext>
            </a:extLst>
          </p:cNvPr>
          <p:cNvSpPr/>
          <p:nvPr/>
        </p:nvSpPr>
        <p:spPr>
          <a:xfrm>
            <a:off x="158012" y="3567130"/>
            <a:ext cx="134911" cy="209322"/>
          </a:xfrm>
          <a:prstGeom prst="sun">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249D718-3205-C145-99AC-91F62D05408A}"/>
              </a:ext>
            </a:extLst>
          </p:cNvPr>
          <p:cNvPicPr>
            <a:picLocks noChangeAspect="1"/>
          </p:cNvPicPr>
          <p:nvPr/>
        </p:nvPicPr>
        <p:blipFill>
          <a:blip r:embed="rId3"/>
          <a:stretch>
            <a:fillRect/>
          </a:stretch>
        </p:blipFill>
        <p:spPr>
          <a:xfrm>
            <a:off x="531735" y="6468664"/>
            <a:ext cx="177800" cy="266700"/>
          </a:xfrm>
          <a:prstGeom prst="rect">
            <a:avLst/>
          </a:prstGeom>
        </p:spPr>
      </p:pic>
      <p:sp>
        <p:nvSpPr>
          <p:cNvPr id="17" name="TextBox 16">
            <a:extLst>
              <a:ext uri="{FF2B5EF4-FFF2-40B4-BE49-F238E27FC236}">
                <a16:creationId xmlns:a16="http://schemas.microsoft.com/office/drawing/2014/main" id="{D31A8354-F3E9-AF4F-B2DD-751667488F2A}"/>
              </a:ext>
            </a:extLst>
          </p:cNvPr>
          <p:cNvSpPr txBox="1"/>
          <p:nvPr/>
        </p:nvSpPr>
        <p:spPr>
          <a:xfrm>
            <a:off x="709535" y="6417348"/>
            <a:ext cx="4018023" cy="369332"/>
          </a:xfrm>
          <a:prstGeom prst="rect">
            <a:avLst/>
          </a:prstGeom>
          <a:noFill/>
        </p:spPr>
        <p:txBody>
          <a:bodyPr wrap="none" rtlCol="0">
            <a:spAutoFit/>
          </a:bodyPr>
          <a:lstStyle/>
          <a:p>
            <a:r>
              <a:rPr lang="en-US" dirty="0"/>
              <a:t>Rotation detected in line of sight velocity</a:t>
            </a:r>
          </a:p>
        </p:txBody>
      </p:sp>
      <p:sp>
        <p:nvSpPr>
          <p:cNvPr id="19" name="TextBox 18">
            <a:extLst>
              <a:ext uri="{FF2B5EF4-FFF2-40B4-BE49-F238E27FC236}">
                <a16:creationId xmlns:a16="http://schemas.microsoft.com/office/drawing/2014/main" id="{9FCF9DA0-705B-C146-A6F1-CE081EFC359E}"/>
              </a:ext>
            </a:extLst>
          </p:cNvPr>
          <p:cNvSpPr txBox="1"/>
          <p:nvPr/>
        </p:nvSpPr>
        <p:spPr>
          <a:xfrm>
            <a:off x="709535" y="228600"/>
            <a:ext cx="8507201" cy="369332"/>
          </a:xfrm>
          <a:prstGeom prst="rect">
            <a:avLst/>
          </a:prstGeom>
          <a:noFill/>
        </p:spPr>
        <p:txBody>
          <a:bodyPr wrap="none" rtlCol="0">
            <a:spAutoFit/>
          </a:bodyPr>
          <a:lstStyle/>
          <a:p>
            <a:r>
              <a:rPr lang="en-US" dirty="0"/>
              <a:t>Galaxies for which a statistically </a:t>
            </a:r>
            <a:r>
              <a:rPr lang="en-US" dirty="0" err="1"/>
              <a:t>significagant</a:t>
            </a:r>
            <a:r>
              <a:rPr lang="en-US" dirty="0"/>
              <a:t> Proper Motion (PM) could be determined. </a:t>
            </a:r>
          </a:p>
        </p:txBody>
      </p:sp>
    </p:spTree>
    <p:extLst>
      <p:ext uri="{BB962C8B-B14F-4D97-AF65-F5344CB8AC3E}">
        <p14:creationId xmlns:p14="http://schemas.microsoft.com/office/powerpoint/2010/main" val="1173199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667093-3721-E345-A596-2F17C658A2D4}"/>
              </a:ext>
            </a:extLst>
          </p:cNvPr>
          <p:cNvSpPr txBox="1"/>
          <p:nvPr/>
        </p:nvSpPr>
        <p:spPr>
          <a:xfrm>
            <a:off x="737937" y="593558"/>
            <a:ext cx="960456" cy="369332"/>
          </a:xfrm>
          <a:prstGeom prst="rect">
            <a:avLst/>
          </a:prstGeom>
          <a:noFill/>
        </p:spPr>
        <p:txBody>
          <a:bodyPr wrap="none" rtlCol="0">
            <a:spAutoFit/>
          </a:bodyPr>
          <a:lstStyle/>
          <a:p>
            <a:r>
              <a:rPr lang="en-US" dirty="0"/>
              <a:t>Sculptor</a:t>
            </a:r>
          </a:p>
        </p:txBody>
      </p:sp>
      <p:pic>
        <p:nvPicPr>
          <p:cNvPr id="3" name="Picture 2">
            <a:extLst>
              <a:ext uri="{FF2B5EF4-FFF2-40B4-BE49-F238E27FC236}">
                <a16:creationId xmlns:a16="http://schemas.microsoft.com/office/drawing/2014/main" id="{01887D15-B45E-1740-A269-EEF3DF592959}"/>
              </a:ext>
            </a:extLst>
          </p:cNvPr>
          <p:cNvPicPr>
            <a:picLocks noChangeAspect="1"/>
          </p:cNvPicPr>
          <p:nvPr/>
        </p:nvPicPr>
        <p:blipFill rotWithShape="1">
          <a:blip r:embed="rId2"/>
          <a:srcRect l="32526"/>
          <a:stretch/>
        </p:blipFill>
        <p:spPr>
          <a:xfrm>
            <a:off x="2021306" y="0"/>
            <a:ext cx="7309518" cy="6413500"/>
          </a:xfrm>
          <a:prstGeom prst="rect">
            <a:avLst/>
          </a:prstGeom>
        </p:spPr>
      </p:pic>
    </p:spTree>
    <p:extLst>
      <p:ext uri="{BB962C8B-B14F-4D97-AF65-F5344CB8AC3E}">
        <p14:creationId xmlns:p14="http://schemas.microsoft.com/office/powerpoint/2010/main" val="4293050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A04635-200E-0A48-A973-AAA959132123}"/>
              </a:ext>
            </a:extLst>
          </p:cNvPr>
          <p:cNvSpPr txBox="1"/>
          <p:nvPr/>
        </p:nvSpPr>
        <p:spPr>
          <a:xfrm>
            <a:off x="930442" y="529389"/>
            <a:ext cx="923010" cy="369332"/>
          </a:xfrm>
          <a:prstGeom prst="rect">
            <a:avLst/>
          </a:prstGeom>
          <a:noFill/>
        </p:spPr>
        <p:txBody>
          <a:bodyPr wrap="none" rtlCol="0">
            <a:spAutoFit/>
          </a:bodyPr>
          <a:lstStyle/>
          <a:p>
            <a:r>
              <a:rPr lang="en-US" dirty="0"/>
              <a:t>Sextans</a:t>
            </a:r>
          </a:p>
        </p:txBody>
      </p:sp>
      <p:pic>
        <p:nvPicPr>
          <p:cNvPr id="3" name="Picture 2">
            <a:extLst>
              <a:ext uri="{FF2B5EF4-FFF2-40B4-BE49-F238E27FC236}">
                <a16:creationId xmlns:a16="http://schemas.microsoft.com/office/drawing/2014/main" id="{B00282DD-DD30-1A45-BD52-BBC74B3248BB}"/>
              </a:ext>
            </a:extLst>
          </p:cNvPr>
          <p:cNvPicPr>
            <a:picLocks noChangeAspect="1"/>
          </p:cNvPicPr>
          <p:nvPr/>
        </p:nvPicPr>
        <p:blipFill>
          <a:blip r:embed="rId2"/>
          <a:stretch>
            <a:fillRect/>
          </a:stretch>
        </p:blipFill>
        <p:spPr>
          <a:xfrm>
            <a:off x="2300895" y="0"/>
            <a:ext cx="4702629" cy="6858000"/>
          </a:xfrm>
          <a:prstGeom prst="rect">
            <a:avLst/>
          </a:prstGeom>
        </p:spPr>
      </p:pic>
    </p:spTree>
    <p:extLst>
      <p:ext uri="{BB962C8B-B14F-4D97-AF65-F5344CB8AC3E}">
        <p14:creationId xmlns:p14="http://schemas.microsoft.com/office/powerpoint/2010/main" val="327347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A2EFFE-2DAC-C44B-A3CE-E5DBD0DD3F5A}"/>
              </a:ext>
            </a:extLst>
          </p:cNvPr>
          <p:cNvSpPr txBox="1"/>
          <p:nvPr/>
        </p:nvSpPr>
        <p:spPr>
          <a:xfrm>
            <a:off x="546100" y="385010"/>
            <a:ext cx="2992358" cy="646331"/>
          </a:xfrm>
          <a:prstGeom prst="rect">
            <a:avLst/>
          </a:prstGeom>
          <a:noFill/>
        </p:spPr>
        <p:txBody>
          <a:bodyPr wrap="none" rtlCol="0">
            <a:spAutoFit/>
          </a:bodyPr>
          <a:lstStyle/>
          <a:p>
            <a:r>
              <a:rPr lang="en-US" dirty="0" err="1"/>
              <a:t>Ursa</a:t>
            </a:r>
            <a:r>
              <a:rPr lang="en-US" dirty="0"/>
              <a:t> Major I</a:t>
            </a:r>
          </a:p>
          <a:p>
            <a:r>
              <a:rPr lang="en-US" dirty="0"/>
              <a:t>Much less dense than Sextans</a:t>
            </a:r>
          </a:p>
        </p:txBody>
      </p:sp>
      <p:pic>
        <p:nvPicPr>
          <p:cNvPr id="3" name="Picture 2">
            <a:extLst>
              <a:ext uri="{FF2B5EF4-FFF2-40B4-BE49-F238E27FC236}">
                <a16:creationId xmlns:a16="http://schemas.microsoft.com/office/drawing/2014/main" id="{7074B6B0-86D1-CB4E-8D10-178759CDC0A4}"/>
              </a:ext>
            </a:extLst>
          </p:cNvPr>
          <p:cNvPicPr>
            <a:picLocks noChangeAspect="1"/>
          </p:cNvPicPr>
          <p:nvPr/>
        </p:nvPicPr>
        <p:blipFill>
          <a:blip r:embed="rId2"/>
          <a:stretch>
            <a:fillRect/>
          </a:stretch>
        </p:blipFill>
        <p:spPr>
          <a:xfrm>
            <a:off x="369637" y="1031341"/>
            <a:ext cx="11565690" cy="5950870"/>
          </a:xfrm>
          <a:prstGeom prst="rect">
            <a:avLst/>
          </a:prstGeom>
        </p:spPr>
      </p:pic>
    </p:spTree>
    <p:extLst>
      <p:ext uri="{BB962C8B-B14F-4D97-AF65-F5344CB8AC3E}">
        <p14:creationId xmlns:p14="http://schemas.microsoft.com/office/powerpoint/2010/main" val="3188208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E9BA67-ABC9-F445-A9EF-0E612D5DBDFC}"/>
              </a:ext>
            </a:extLst>
          </p:cNvPr>
          <p:cNvSpPr txBox="1"/>
          <p:nvPr/>
        </p:nvSpPr>
        <p:spPr>
          <a:xfrm>
            <a:off x="657726" y="673768"/>
            <a:ext cx="784189" cy="369332"/>
          </a:xfrm>
          <a:prstGeom prst="rect">
            <a:avLst/>
          </a:prstGeom>
          <a:noFill/>
        </p:spPr>
        <p:txBody>
          <a:bodyPr wrap="none" rtlCol="0">
            <a:spAutoFit/>
          </a:bodyPr>
          <a:lstStyle/>
          <a:p>
            <a:r>
              <a:rPr lang="en-US" dirty="0"/>
              <a:t>Carina</a:t>
            </a:r>
          </a:p>
        </p:txBody>
      </p:sp>
      <p:pic>
        <p:nvPicPr>
          <p:cNvPr id="4098" name="Picture 2" descr="https://upload.wikimedia.org/wikipedia/commons/d/d7/Carina_Dwarf_Galaxy.jpg">
            <a:extLst>
              <a:ext uri="{FF2B5EF4-FFF2-40B4-BE49-F238E27FC236}">
                <a16:creationId xmlns:a16="http://schemas.microsoft.com/office/drawing/2014/main" id="{56F580B7-1E9E-EB47-9DE5-805CDAED6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963" y="0"/>
            <a:ext cx="82184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754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210665-9CA1-9141-8EF1-15F2BB526F42}"/>
              </a:ext>
            </a:extLst>
          </p:cNvPr>
          <p:cNvSpPr txBox="1"/>
          <p:nvPr/>
        </p:nvSpPr>
        <p:spPr>
          <a:xfrm>
            <a:off x="1507958" y="641684"/>
            <a:ext cx="5337872" cy="923330"/>
          </a:xfrm>
          <a:prstGeom prst="rect">
            <a:avLst/>
          </a:prstGeom>
          <a:noFill/>
        </p:spPr>
        <p:txBody>
          <a:bodyPr wrap="none" rtlCol="0">
            <a:spAutoFit/>
          </a:bodyPr>
          <a:lstStyle/>
          <a:p>
            <a:r>
              <a:rPr lang="en-US" dirty="0"/>
              <a:t>Crater II</a:t>
            </a:r>
          </a:p>
          <a:p>
            <a:endParaRPr lang="en-US" dirty="0"/>
          </a:p>
          <a:p>
            <a:r>
              <a:rPr lang="en-US" dirty="0"/>
              <a:t>No photos found, over density discovered numerically. </a:t>
            </a:r>
          </a:p>
        </p:txBody>
      </p:sp>
    </p:spTree>
    <p:extLst>
      <p:ext uri="{BB962C8B-B14F-4D97-AF65-F5344CB8AC3E}">
        <p14:creationId xmlns:p14="http://schemas.microsoft.com/office/powerpoint/2010/main" val="949229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B05042-72AE-BE49-8C69-0EC9E837DC49}"/>
              </a:ext>
            </a:extLst>
          </p:cNvPr>
          <p:cNvSpPr txBox="1"/>
          <p:nvPr/>
        </p:nvSpPr>
        <p:spPr>
          <a:xfrm>
            <a:off x="850232" y="866274"/>
            <a:ext cx="819007" cy="369332"/>
          </a:xfrm>
          <a:prstGeom prst="rect">
            <a:avLst/>
          </a:prstGeom>
          <a:noFill/>
        </p:spPr>
        <p:txBody>
          <a:bodyPr wrap="none" rtlCol="0">
            <a:spAutoFit/>
          </a:bodyPr>
          <a:lstStyle/>
          <a:p>
            <a:r>
              <a:rPr lang="en-US" dirty="0"/>
              <a:t>Fornax</a:t>
            </a:r>
          </a:p>
        </p:txBody>
      </p:sp>
      <p:pic>
        <p:nvPicPr>
          <p:cNvPr id="3" name="Picture 2">
            <a:extLst>
              <a:ext uri="{FF2B5EF4-FFF2-40B4-BE49-F238E27FC236}">
                <a16:creationId xmlns:a16="http://schemas.microsoft.com/office/drawing/2014/main" id="{24CA8AAC-9C2F-BD47-BB36-B59297B8BD57}"/>
              </a:ext>
            </a:extLst>
          </p:cNvPr>
          <p:cNvPicPr>
            <a:picLocks noChangeAspect="1"/>
          </p:cNvPicPr>
          <p:nvPr/>
        </p:nvPicPr>
        <p:blipFill>
          <a:blip r:embed="rId2"/>
          <a:stretch>
            <a:fillRect/>
          </a:stretch>
        </p:blipFill>
        <p:spPr>
          <a:xfrm>
            <a:off x="2933700" y="387350"/>
            <a:ext cx="6324600" cy="6083300"/>
          </a:xfrm>
          <a:prstGeom prst="rect">
            <a:avLst/>
          </a:prstGeom>
        </p:spPr>
      </p:pic>
    </p:spTree>
    <p:extLst>
      <p:ext uri="{BB962C8B-B14F-4D97-AF65-F5344CB8AC3E}">
        <p14:creationId xmlns:p14="http://schemas.microsoft.com/office/powerpoint/2010/main" val="102828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126C25-737B-F844-8611-21AE2A20F500}"/>
              </a:ext>
            </a:extLst>
          </p:cNvPr>
          <p:cNvSpPr txBox="1"/>
          <p:nvPr/>
        </p:nvSpPr>
        <p:spPr>
          <a:xfrm>
            <a:off x="497305" y="497305"/>
            <a:ext cx="1655453" cy="369332"/>
          </a:xfrm>
          <a:prstGeom prst="rect">
            <a:avLst/>
          </a:prstGeom>
          <a:noFill/>
        </p:spPr>
        <p:txBody>
          <a:bodyPr wrap="none" rtlCol="0">
            <a:spAutoFit/>
          </a:bodyPr>
          <a:lstStyle/>
          <a:p>
            <a:r>
              <a:rPr lang="en-US" dirty="0"/>
              <a:t>Canes </a:t>
            </a:r>
            <a:r>
              <a:rPr lang="en-US" dirty="0" err="1"/>
              <a:t>Venatici</a:t>
            </a:r>
            <a:r>
              <a:rPr lang="en-US" dirty="0"/>
              <a:t> I</a:t>
            </a:r>
          </a:p>
        </p:txBody>
      </p:sp>
      <p:pic>
        <p:nvPicPr>
          <p:cNvPr id="3" name="Picture 2">
            <a:extLst>
              <a:ext uri="{FF2B5EF4-FFF2-40B4-BE49-F238E27FC236}">
                <a16:creationId xmlns:a16="http://schemas.microsoft.com/office/drawing/2014/main" id="{786865DD-1DFF-4A4B-AA6F-6E7F17FA3207}"/>
              </a:ext>
            </a:extLst>
          </p:cNvPr>
          <p:cNvPicPr>
            <a:picLocks noChangeAspect="1"/>
          </p:cNvPicPr>
          <p:nvPr/>
        </p:nvPicPr>
        <p:blipFill>
          <a:blip r:embed="rId2"/>
          <a:stretch>
            <a:fillRect/>
          </a:stretch>
        </p:blipFill>
        <p:spPr>
          <a:xfrm>
            <a:off x="4727742" y="88413"/>
            <a:ext cx="7785100" cy="4419600"/>
          </a:xfrm>
          <a:prstGeom prst="rect">
            <a:avLst/>
          </a:prstGeom>
        </p:spPr>
      </p:pic>
      <p:pic>
        <p:nvPicPr>
          <p:cNvPr id="4" name="Picture 3">
            <a:extLst>
              <a:ext uri="{FF2B5EF4-FFF2-40B4-BE49-F238E27FC236}">
                <a16:creationId xmlns:a16="http://schemas.microsoft.com/office/drawing/2014/main" id="{11E6D4B1-BAD2-7F42-88E7-7294361D4A9E}"/>
              </a:ext>
            </a:extLst>
          </p:cNvPr>
          <p:cNvPicPr>
            <a:picLocks noChangeAspect="1"/>
          </p:cNvPicPr>
          <p:nvPr/>
        </p:nvPicPr>
        <p:blipFill>
          <a:blip r:embed="rId3"/>
          <a:stretch>
            <a:fillRect/>
          </a:stretch>
        </p:blipFill>
        <p:spPr>
          <a:xfrm>
            <a:off x="3354472" y="4292600"/>
            <a:ext cx="7632700" cy="2565400"/>
          </a:xfrm>
          <a:prstGeom prst="rect">
            <a:avLst/>
          </a:prstGeom>
        </p:spPr>
      </p:pic>
      <p:sp>
        <p:nvSpPr>
          <p:cNvPr id="5" name="Rectangle 4">
            <a:extLst>
              <a:ext uri="{FF2B5EF4-FFF2-40B4-BE49-F238E27FC236}">
                <a16:creationId xmlns:a16="http://schemas.microsoft.com/office/drawing/2014/main" id="{31DEECF5-6B30-9841-9BE4-687792535615}"/>
              </a:ext>
            </a:extLst>
          </p:cNvPr>
          <p:cNvSpPr/>
          <p:nvPr/>
        </p:nvSpPr>
        <p:spPr>
          <a:xfrm>
            <a:off x="657726" y="1724526"/>
            <a:ext cx="3112169" cy="3970318"/>
          </a:xfrm>
          <a:prstGeom prst="rect">
            <a:avLst/>
          </a:prstGeom>
        </p:spPr>
        <p:txBody>
          <a:bodyPr wrap="square">
            <a:spAutoFit/>
          </a:bodyPr>
          <a:lstStyle/>
          <a:p>
            <a:r>
              <a:rPr lang="en-US" dirty="0">
                <a:effectLst/>
                <a:latin typeface="Helvetica" pitchFamily="2" charset="0"/>
              </a:rPr>
              <a:t>Fig. 8.— The spatial distribution of </a:t>
            </a:r>
            <a:r>
              <a:rPr lang="en-US" dirty="0" err="1">
                <a:effectLst/>
                <a:latin typeface="Helvetica" pitchFamily="2" charset="0"/>
              </a:rPr>
              <a:t>CVn</a:t>
            </a:r>
            <a:r>
              <a:rPr lang="en-US" dirty="0">
                <a:effectLst/>
                <a:latin typeface="Helvetica" pitchFamily="2" charset="0"/>
              </a:rPr>
              <a:t> II  </a:t>
            </a:r>
            <a:r>
              <a:rPr lang="en-US" dirty="0" err="1">
                <a:effectLst/>
                <a:latin typeface="Helvetica" pitchFamily="2" charset="0"/>
              </a:rPr>
              <a:t>dSphs</a:t>
            </a:r>
            <a:r>
              <a:rPr lang="en-US" dirty="0">
                <a:effectLst/>
                <a:latin typeface="Helvetica" pitchFamily="2" charset="0"/>
              </a:rPr>
              <a:t>. Left: </a:t>
            </a:r>
            <a:r>
              <a:rPr lang="en-US" dirty="0" err="1">
                <a:effectLst/>
                <a:latin typeface="Helvetica" pitchFamily="2" charset="0"/>
              </a:rPr>
              <a:t>Thespatial</a:t>
            </a:r>
            <a:r>
              <a:rPr lang="en-US" dirty="0">
                <a:effectLst/>
                <a:latin typeface="Helvetica" pitchFamily="2" charset="0"/>
              </a:rPr>
              <a:t> distribution of the member candidates selected from each CMD. </a:t>
            </a:r>
            <a:r>
              <a:rPr lang="en-US" dirty="0">
                <a:effectLst/>
                <a:latin typeface="Times" pitchFamily="2" charset="0"/>
              </a:rPr>
              <a:t>The tidal radius of </a:t>
            </a:r>
            <a:r>
              <a:rPr lang="en-US" dirty="0" err="1">
                <a:effectLst/>
                <a:latin typeface="Times" pitchFamily="2" charset="0"/>
              </a:rPr>
              <a:t>CVn</a:t>
            </a:r>
            <a:r>
              <a:rPr lang="en-US" dirty="0">
                <a:effectLst/>
                <a:latin typeface="Times" pitchFamily="2" charset="0"/>
              </a:rPr>
              <a:t> II  is shown as solid. </a:t>
            </a:r>
            <a:r>
              <a:rPr lang="en-US" dirty="0">
                <a:effectLst/>
                <a:latin typeface="Helvetica" pitchFamily="2" charset="0"/>
              </a:rPr>
              <a:t>Right: The </a:t>
            </a:r>
            <a:r>
              <a:rPr lang="en-US" dirty="0" err="1">
                <a:effectLst/>
                <a:latin typeface="Helvetica" pitchFamily="2" charset="0"/>
              </a:rPr>
              <a:t>isodensity</a:t>
            </a:r>
            <a:r>
              <a:rPr lang="en-US" dirty="0">
                <a:effectLst/>
                <a:latin typeface="Helvetica" pitchFamily="2" charset="0"/>
              </a:rPr>
              <a:t> contour of the member candidates. The solid and dashed arrows indicate the directions of Galactic </a:t>
            </a:r>
            <a:r>
              <a:rPr lang="en-US" dirty="0" err="1">
                <a:effectLst/>
                <a:latin typeface="Helvetica" pitchFamily="2" charset="0"/>
              </a:rPr>
              <a:t>centre</a:t>
            </a:r>
            <a:endParaRPr lang="en-US" dirty="0">
              <a:effectLst/>
              <a:latin typeface="Helvetica" pitchFamily="2" charset="0"/>
            </a:endParaRPr>
          </a:p>
          <a:p>
            <a:r>
              <a:rPr lang="en-US" dirty="0">
                <a:effectLst/>
                <a:latin typeface="Helvetica" pitchFamily="2" charset="0"/>
              </a:rPr>
              <a:t>(</a:t>
            </a:r>
            <a:r>
              <a:rPr lang="en-US" dirty="0" err="1">
                <a:effectLst/>
                <a:latin typeface="Helvetica" pitchFamily="2" charset="0"/>
              </a:rPr>
              <a:t>Sgr</a:t>
            </a:r>
            <a:r>
              <a:rPr lang="en-US" dirty="0">
                <a:effectLst/>
                <a:latin typeface="Helvetica" pitchFamily="2" charset="0"/>
              </a:rPr>
              <a:t> A) and Galactic latitude toward the disk respectively.</a:t>
            </a:r>
          </a:p>
        </p:txBody>
      </p:sp>
    </p:spTree>
    <p:extLst>
      <p:ext uri="{BB962C8B-B14F-4D97-AF65-F5344CB8AC3E}">
        <p14:creationId xmlns:p14="http://schemas.microsoft.com/office/powerpoint/2010/main" val="2443408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CB8D18-7AAA-1440-941C-27B6216F5DDC}"/>
              </a:ext>
            </a:extLst>
          </p:cNvPr>
          <p:cNvSpPr txBox="1"/>
          <p:nvPr/>
        </p:nvSpPr>
        <p:spPr>
          <a:xfrm>
            <a:off x="914400" y="577516"/>
            <a:ext cx="630301" cy="369332"/>
          </a:xfrm>
          <a:prstGeom prst="rect">
            <a:avLst/>
          </a:prstGeom>
          <a:noFill/>
        </p:spPr>
        <p:txBody>
          <a:bodyPr wrap="none" rtlCol="0">
            <a:spAutoFit/>
          </a:bodyPr>
          <a:lstStyle/>
          <a:p>
            <a:r>
              <a:rPr lang="en-US" dirty="0"/>
              <a:t>Leo I</a:t>
            </a:r>
          </a:p>
        </p:txBody>
      </p:sp>
      <p:pic>
        <p:nvPicPr>
          <p:cNvPr id="3" name="Picture 2">
            <a:extLst>
              <a:ext uri="{FF2B5EF4-FFF2-40B4-BE49-F238E27FC236}">
                <a16:creationId xmlns:a16="http://schemas.microsoft.com/office/drawing/2014/main" id="{902DF634-D026-0C42-BCD2-9B6D41D1FD4E}"/>
              </a:ext>
            </a:extLst>
          </p:cNvPr>
          <p:cNvPicPr>
            <a:picLocks noChangeAspect="1"/>
          </p:cNvPicPr>
          <p:nvPr/>
        </p:nvPicPr>
        <p:blipFill>
          <a:blip r:embed="rId2"/>
          <a:stretch>
            <a:fillRect/>
          </a:stretch>
        </p:blipFill>
        <p:spPr>
          <a:xfrm>
            <a:off x="1544701" y="762182"/>
            <a:ext cx="9118600" cy="6273800"/>
          </a:xfrm>
          <a:prstGeom prst="rect">
            <a:avLst/>
          </a:prstGeom>
        </p:spPr>
      </p:pic>
      <p:cxnSp>
        <p:nvCxnSpPr>
          <p:cNvPr id="5" name="Straight Arrow Connector 4">
            <a:extLst>
              <a:ext uri="{FF2B5EF4-FFF2-40B4-BE49-F238E27FC236}">
                <a16:creationId xmlns:a16="http://schemas.microsoft.com/office/drawing/2014/main" id="{C6EFFB6F-067A-D346-B8C9-48D9801DD63F}"/>
              </a:ext>
            </a:extLst>
          </p:cNvPr>
          <p:cNvCxnSpPr>
            <a:cxnSpLocks/>
          </p:cNvCxnSpPr>
          <p:nvPr/>
        </p:nvCxnSpPr>
        <p:spPr>
          <a:xfrm>
            <a:off x="3449053" y="1572126"/>
            <a:ext cx="848551" cy="86627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9BEB529-3CBE-E84E-BE98-8A34185F29A2}"/>
              </a:ext>
            </a:extLst>
          </p:cNvPr>
          <p:cNvCxnSpPr>
            <a:cxnSpLocks/>
          </p:cNvCxnSpPr>
          <p:nvPr/>
        </p:nvCxnSpPr>
        <p:spPr>
          <a:xfrm flipH="1">
            <a:off x="7900737" y="2133600"/>
            <a:ext cx="296779" cy="842211"/>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B862A83-31B7-3A44-82F1-D135C766B205}"/>
              </a:ext>
            </a:extLst>
          </p:cNvPr>
          <p:cNvSpPr txBox="1"/>
          <p:nvPr/>
        </p:nvSpPr>
        <p:spPr>
          <a:xfrm>
            <a:off x="3873328" y="1536123"/>
            <a:ext cx="1379095" cy="369332"/>
          </a:xfrm>
          <a:prstGeom prst="rect">
            <a:avLst/>
          </a:prstGeom>
          <a:noFill/>
        </p:spPr>
        <p:txBody>
          <a:bodyPr wrap="none" rtlCol="0">
            <a:spAutoFit/>
          </a:bodyPr>
          <a:lstStyle/>
          <a:p>
            <a:r>
              <a:rPr lang="en-US" dirty="0">
                <a:solidFill>
                  <a:srgbClr val="FF0000"/>
                </a:solidFill>
              </a:rPr>
              <a:t>Regulus, star</a:t>
            </a:r>
          </a:p>
        </p:txBody>
      </p:sp>
      <p:sp>
        <p:nvSpPr>
          <p:cNvPr id="10" name="TextBox 9">
            <a:extLst>
              <a:ext uri="{FF2B5EF4-FFF2-40B4-BE49-F238E27FC236}">
                <a16:creationId xmlns:a16="http://schemas.microsoft.com/office/drawing/2014/main" id="{7A3165C8-C8D6-4F4E-921C-7394A5ACF816}"/>
              </a:ext>
            </a:extLst>
          </p:cNvPr>
          <p:cNvSpPr txBox="1"/>
          <p:nvPr/>
        </p:nvSpPr>
        <p:spPr>
          <a:xfrm>
            <a:off x="8197516" y="1856601"/>
            <a:ext cx="1425518" cy="369332"/>
          </a:xfrm>
          <a:prstGeom prst="rect">
            <a:avLst/>
          </a:prstGeom>
          <a:noFill/>
        </p:spPr>
        <p:txBody>
          <a:bodyPr wrap="none" rtlCol="0">
            <a:spAutoFit/>
          </a:bodyPr>
          <a:lstStyle/>
          <a:p>
            <a:r>
              <a:rPr lang="en-US" dirty="0">
                <a:solidFill>
                  <a:srgbClr val="FF0000"/>
                </a:solidFill>
              </a:rPr>
              <a:t>Dwarf Galaxy</a:t>
            </a:r>
          </a:p>
        </p:txBody>
      </p:sp>
    </p:spTree>
    <p:extLst>
      <p:ext uri="{BB962C8B-B14F-4D97-AF65-F5344CB8AC3E}">
        <p14:creationId xmlns:p14="http://schemas.microsoft.com/office/powerpoint/2010/main" val="2552563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425F3E-087A-014E-8331-B4A8319EF50A}"/>
              </a:ext>
            </a:extLst>
          </p:cNvPr>
          <p:cNvSpPr txBox="1"/>
          <p:nvPr/>
        </p:nvSpPr>
        <p:spPr>
          <a:xfrm>
            <a:off x="866274" y="513347"/>
            <a:ext cx="688009" cy="369332"/>
          </a:xfrm>
          <a:prstGeom prst="rect">
            <a:avLst/>
          </a:prstGeom>
          <a:noFill/>
        </p:spPr>
        <p:txBody>
          <a:bodyPr wrap="none" rtlCol="0">
            <a:spAutoFit/>
          </a:bodyPr>
          <a:lstStyle/>
          <a:p>
            <a:r>
              <a:rPr lang="en-US" dirty="0"/>
              <a:t>Leo II</a:t>
            </a:r>
          </a:p>
        </p:txBody>
      </p:sp>
      <p:pic>
        <p:nvPicPr>
          <p:cNvPr id="3" name="Picture 2">
            <a:extLst>
              <a:ext uri="{FF2B5EF4-FFF2-40B4-BE49-F238E27FC236}">
                <a16:creationId xmlns:a16="http://schemas.microsoft.com/office/drawing/2014/main" id="{947083F9-D8B5-104F-A0A1-FC27F3DAFB11}"/>
              </a:ext>
            </a:extLst>
          </p:cNvPr>
          <p:cNvPicPr>
            <a:picLocks noChangeAspect="1"/>
          </p:cNvPicPr>
          <p:nvPr/>
        </p:nvPicPr>
        <p:blipFill>
          <a:blip r:embed="rId2"/>
          <a:stretch>
            <a:fillRect/>
          </a:stretch>
        </p:blipFill>
        <p:spPr>
          <a:xfrm>
            <a:off x="3208421" y="588914"/>
            <a:ext cx="4817979" cy="4738736"/>
          </a:xfrm>
          <a:prstGeom prst="rect">
            <a:avLst/>
          </a:prstGeom>
        </p:spPr>
      </p:pic>
    </p:spTree>
    <p:extLst>
      <p:ext uri="{BB962C8B-B14F-4D97-AF65-F5344CB8AC3E}">
        <p14:creationId xmlns:p14="http://schemas.microsoft.com/office/powerpoint/2010/main" val="2516413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868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75DAD-D8B9-1D46-8E54-E381259BB5FF}"/>
              </a:ext>
            </a:extLst>
          </p:cNvPr>
          <p:cNvSpPr>
            <a:spLocks noGrp="1"/>
          </p:cNvSpPr>
          <p:nvPr>
            <p:ph type="title"/>
          </p:nvPr>
        </p:nvSpPr>
        <p:spPr>
          <a:xfrm>
            <a:off x="838200" y="365125"/>
            <a:ext cx="10515600" cy="699177"/>
          </a:xfrm>
        </p:spPr>
        <p:txBody>
          <a:bodyPr/>
          <a:lstStyle/>
          <a:p>
            <a:r>
              <a:rPr lang="en-US" dirty="0"/>
              <a:t>GAIA – capabilities</a:t>
            </a:r>
          </a:p>
        </p:txBody>
      </p:sp>
      <p:sp>
        <p:nvSpPr>
          <p:cNvPr id="5" name="Rectangle 4">
            <a:extLst>
              <a:ext uri="{FF2B5EF4-FFF2-40B4-BE49-F238E27FC236}">
                <a16:creationId xmlns:a16="http://schemas.microsoft.com/office/drawing/2014/main" id="{90BE5C51-7A0E-3747-9722-2DB62CBF21C2}"/>
              </a:ext>
            </a:extLst>
          </p:cNvPr>
          <p:cNvSpPr/>
          <p:nvPr/>
        </p:nvSpPr>
        <p:spPr>
          <a:xfrm>
            <a:off x="838200" y="1286126"/>
            <a:ext cx="6096000" cy="4801314"/>
          </a:xfrm>
          <a:prstGeom prst="rect">
            <a:avLst/>
          </a:prstGeom>
        </p:spPr>
        <p:txBody>
          <a:bodyPr>
            <a:spAutoFit/>
          </a:bodyPr>
          <a:lstStyle/>
          <a:p>
            <a:r>
              <a:rPr lang="en-US" dirty="0"/>
              <a:t>ASTROMETRY</a:t>
            </a:r>
          </a:p>
          <a:p>
            <a:r>
              <a:rPr lang="en-US" dirty="0"/>
              <a:t>Determine the position, parallax, and annual </a:t>
            </a:r>
            <a:r>
              <a:rPr lang="en-US" dirty="0">
                <a:hlinkClick r:id="rId2" tooltip="Proper motion"/>
              </a:rPr>
              <a:t>proper motion</a:t>
            </a:r>
            <a:r>
              <a:rPr lang="en-US" dirty="0"/>
              <a:t> of 1 billion stars with an accuracy of about </a:t>
            </a:r>
          </a:p>
          <a:p>
            <a:r>
              <a:rPr lang="en-US" dirty="0"/>
              <a:t>20 µas at 15 mag, and</a:t>
            </a:r>
          </a:p>
          <a:p>
            <a:r>
              <a:rPr lang="en-US" dirty="0"/>
              <a:t> 200 µas at 20 mag. </a:t>
            </a:r>
          </a:p>
          <a:p>
            <a:r>
              <a:rPr lang="en-US" dirty="0"/>
              <a:t>Or position equivalent</a:t>
            </a:r>
          </a:p>
          <a:p>
            <a:r>
              <a:rPr lang="en-US" dirty="0"/>
              <a:t>7 </a:t>
            </a:r>
            <a:r>
              <a:rPr lang="el-GR" dirty="0"/>
              <a:t>μ</a:t>
            </a:r>
            <a:r>
              <a:rPr lang="en-US" dirty="0"/>
              <a:t>as  at 10 mag </a:t>
            </a:r>
          </a:p>
          <a:p>
            <a:r>
              <a:rPr lang="en-US" dirty="0"/>
              <a:t>12 and 25 </a:t>
            </a:r>
            <a:r>
              <a:rPr lang="el-GR" dirty="0"/>
              <a:t>μ</a:t>
            </a:r>
            <a:r>
              <a:rPr lang="en-US" dirty="0"/>
              <a:t>as down to V = 15</a:t>
            </a:r>
          </a:p>
          <a:p>
            <a:r>
              <a:rPr lang="en-US" dirty="0"/>
              <a:t>100 and 300 </a:t>
            </a:r>
            <a:r>
              <a:rPr lang="el-GR" dirty="0"/>
              <a:t>μ</a:t>
            </a:r>
            <a:r>
              <a:rPr lang="en-US" dirty="0"/>
              <a:t>as to V = 20</a:t>
            </a:r>
          </a:p>
          <a:p>
            <a:endParaRPr lang="en-US" dirty="0"/>
          </a:p>
          <a:p>
            <a:r>
              <a:rPr lang="en-US" dirty="0"/>
              <a:t>PHOTOMETRY</a:t>
            </a:r>
          </a:p>
          <a:p>
            <a:r>
              <a:rPr lang="en-US" dirty="0"/>
              <a:t>Wavelengths continuous spectra in the band 330-1050 nm for astrophysics and chromaticity calibration of the astrometry   </a:t>
            </a:r>
          </a:p>
          <a:p>
            <a:endParaRPr lang="en-US" dirty="0"/>
          </a:p>
          <a:p>
            <a:r>
              <a:rPr lang="en-US" dirty="0"/>
              <a:t>SPECTROMETRY</a:t>
            </a:r>
          </a:p>
          <a:p>
            <a:r>
              <a:rPr lang="en-US" dirty="0"/>
              <a:t>Radial velocities   measurements with a precision between 1 km/s (V=11.5) and 30 km/s (V=17.5)</a:t>
            </a:r>
          </a:p>
        </p:txBody>
      </p:sp>
    </p:spTree>
    <p:extLst>
      <p:ext uri="{BB962C8B-B14F-4D97-AF65-F5344CB8AC3E}">
        <p14:creationId xmlns:p14="http://schemas.microsoft.com/office/powerpoint/2010/main" val="2180480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713A54-8296-0C48-8E0A-9D22964CF321}"/>
              </a:ext>
            </a:extLst>
          </p:cNvPr>
          <p:cNvSpPr txBox="1"/>
          <p:nvPr/>
        </p:nvSpPr>
        <p:spPr>
          <a:xfrm>
            <a:off x="352926" y="641684"/>
            <a:ext cx="11059951" cy="2585323"/>
          </a:xfrm>
          <a:prstGeom prst="rect">
            <a:avLst/>
          </a:prstGeom>
          <a:noFill/>
        </p:spPr>
        <p:txBody>
          <a:bodyPr wrap="none" rtlCol="0">
            <a:spAutoFit/>
          </a:bodyPr>
          <a:lstStyle/>
          <a:p>
            <a:r>
              <a:rPr lang="en-US" dirty="0"/>
              <a:t>Early Type – Stars are  young and formed more recently, usually more heavy elements</a:t>
            </a:r>
          </a:p>
          <a:p>
            <a:endParaRPr lang="en-US" dirty="0"/>
          </a:p>
          <a:p>
            <a:r>
              <a:rPr lang="en-US" dirty="0"/>
              <a:t>Late Type – Stars are old and formed longer ago, usually less heavy elements </a:t>
            </a:r>
          </a:p>
          <a:p>
            <a:endParaRPr lang="en-US" dirty="0"/>
          </a:p>
          <a:p>
            <a:r>
              <a:rPr lang="en-US" dirty="0"/>
              <a:t>Dwarf Elliptical (</a:t>
            </a:r>
            <a:r>
              <a:rPr lang="en-US" dirty="0" err="1"/>
              <a:t>dE</a:t>
            </a:r>
            <a:r>
              <a:rPr lang="en-US" dirty="0"/>
              <a:t>) and Dwarf Spheroidal (</a:t>
            </a:r>
            <a:r>
              <a:rPr lang="en-US" dirty="0" err="1"/>
              <a:t>dSph</a:t>
            </a:r>
            <a:r>
              <a:rPr lang="en-US" dirty="0"/>
              <a:t>) and Ultra faint Dwarfs (</a:t>
            </a:r>
            <a:r>
              <a:rPr lang="en-US" dirty="0" err="1"/>
              <a:t>UfD</a:t>
            </a:r>
            <a:r>
              <a:rPr lang="en-US" dirty="0"/>
              <a:t>) Galaxies – Late type, old stars, little gas</a:t>
            </a:r>
          </a:p>
          <a:p>
            <a:endParaRPr lang="en-US" dirty="0"/>
          </a:p>
          <a:p>
            <a:r>
              <a:rPr lang="en-US" dirty="0"/>
              <a:t>Dwarf Irregular ( </a:t>
            </a:r>
            <a:r>
              <a:rPr lang="en-US" dirty="0" err="1"/>
              <a:t>DIrr</a:t>
            </a:r>
            <a:r>
              <a:rPr lang="en-US" dirty="0"/>
              <a:t> ) Galaxies- Early type, young stars and much gas (not the topic here)</a:t>
            </a:r>
          </a:p>
          <a:p>
            <a:endParaRPr lang="en-US" dirty="0"/>
          </a:p>
          <a:p>
            <a:r>
              <a:rPr lang="en-US" dirty="0"/>
              <a:t>All these galaxies are satellites of the Milky Way Galaxy (gravitationally bound)</a:t>
            </a:r>
          </a:p>
        </p:txBody>
      </p:sp>
    </p:spTree>
    <p:extLst>
      <p:ext uri="{BB962C8B-B14F-4D97-AF65-F5344CB8AC3E}">
        <p14:creationId xmlns:p14="http://schemas.microsoft.com/office/powerpoint/2010/main" val="887139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ABCBB-3006-0343-A1A1-2534E831306A}"/>
              </a:ext>
            </a:extLst>
          </p:cNvPr>
          <p:cNvSpPr>
            <a:spLocks noGrp="1"/>
          </p:cNvSpPr>
          <p:nvPr>
            <p:ph type="title"/>
          </p:nvPr>
        </p:nvSpPr>
        <p:spPr>
          <a:xfrm>
            <a:off x="838200" y="245660"/>
            <a:ext cx="10515600" cy="755481"/>
          </a:xfrm>
        </p:spPr>
        <p:txBody>
          <a:bodyPr>
            <a:normAutofit/>
          </a:bodyPr>
          <a:lstStyle/>
          <a:p>
            <a:r>
              <a:rPr lang="en-US" sz="2400" b="1" dirty="0"/>
              <a:t>Selecting the Stars in dwarf galaxies, distinguishing from others in the FOV</a:t>
            </a:r>
            <a:br>
              <a:rPr lang="en-US" sz="2400" b="1" dirty="0"/>
            </a:br>
            <a:r>
              <a:rPr lang="en-US" sz="2400" b="1" dirty="0"/>
              <a:t>sequentially applied criteria to screen out non members </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F01B92FD-086A-E94C-BA57-786244324DCA}"/>
                  </a:ext>
                </a:extLst>
              </p:cNvPr>
              <p:cNvSpPr txBox="1"/>
              <p:nvPr/>
            </p:nvSpPr>
            <p:spPr>
              <a:xfrm>
                <a:off x="838200" y="1109272"/>
                <a:ext cx="10060255" cy="5724644"/>
              </a:xfrm>
              <a:prstGeom prst="rect">
                <a:avLst/>
              </a:prstGeom>
              <a:noFill/>
            </p:spPr>
            <p:txBody>
              <a:bodyPr wrap="none" rtlCol="0">
                <a:spAutoFit/>
              </a:bodyPr>
              <a:lstStyle/>
              <a:p>
                <a:r>
                  <a:rPr lang="en-US" dirty="0"/>
                  <a:t>Position  	- within 1.5 </a:t>
                </a:r>
                <a:r>
                  <a:rPr lang="en-US" dirty="0" err="1"/>
                  <a:t>r</a:t>
                </a:r>
                <a:r>
                  <a:rPr lang="en-US" baseline="-25000" dirty="0" err="1"/>
                  <a:t>t</a:t>
                </a:r>
                <a:r>
                  <a:rPr lang="en-US" dirty="0"/>
                  <a:t> , where </a:t>
                </a:r>
                <a:r>
                  <a:rPr lang="en-US" dirty="0" err="1"/>
                  <a:t>r</a:t>
                </a:r>
                <a:r>
                  <a:rPr lang="en-US" baseline="-25000" dirty="0" err="1"/>
                  <a:t>t</a:t>
                </a:r>
                <a:r>
                  <a:rPr lang="en-US" dirty="0"/>
                  <a:t> is the tidal radius if that is not known</a:t>
                </a:r>
              </a:p>
              <a:p>
                <a:r>
                  <a:rPr lang="en-US" dirty="0"/>
                  <a:t>Or                within 6 </a:t>
                </a:r>
                <a:r>
                  <a:rPr lang="en-US" dirty="0" err="1"/>
                  <a:t>t</a:t>
                </a:r>
                <a:r>
                  <a:rPr lang="en-US" baseline="-25000" dirty="0" err="1"/>
                  <a:t>h</a:t>
                </a:r>
                <a:r>
                  <a:rPr lang="en-US" dirty="0"/>
                  <a:t> ,where </a:t>
                </a:r>
                <a:r>
                  <a:rPr lang="en-US" dirty="0" err="1"/>
                  <a:t>t</a:t>
                </a:r>
                <a:r>
                  <a:rPr lang="en-US" baseline="-25000" dirty="0" err="1"/>
                  <a:t>h</a:t>
                </a:r>
                <a:r>
                  <a:rPr lang="en-US" dirty="0"/>
                  <a:t>  is the half light radius</a:t>
                </a:r>
              </a:p>
              <a:p>
                <a:r>
                  <a:rPr lang="en-US" dirty="0"/>
                  <a:t>AND</a:t>
                </a:r>
              </a:p>
              <a:p>
                <a:r>
                  <a:rPr lang="en-US" dirty="0"/>
                  <a:t>Proper motion (PM) 𝜇</a:t>
                </a:r>
                <a:r>
                  <a:rPr lang="en-US" baseline="-25000" dirty="0"/>
                  <a:t>0</a:t>
                </a:r>
                <a14:m>
                  <m:oMath xmlns:m="http://schemas.openxmlformats.org/officeDocument/2006/math">
                    <m:r>
                      <a:rPr lang="en-US" b="0" i="1" dirty="0" smtClean="0">
                        <a:latin typeface="Cambria Math" panose="02040503050406030204" pitchFamily="18" charset="0"/>
                      </a:rPr>
                      <m:t>− </m:t>
                    </m:r>
                  </m:oMath>
                </a14:m>
                <a:r>
                  <a:rPr lang="en-US" dirty="0"/>
                  <a:t>2.5 mas yr</a:t>
                </a:r>
                <a:r>
                  <a:rPr lang="en-US" baseline="30000" dirty="0"/>
                  <a:t>-1</a:t>
                </a:r>
                <a:r>
                  <a:rPr lang="en-US" dirty="0"/>
                  <a:t> </a:t>
                </a:r>
                <a14:m>
                  <m:oMath xmlns:m="http://schemas.openxmlformats.org/officeDocument/2006/math">
                    <m:r>
                      <a:rPr lang="en-US" i="1" dirty="0">
                        <a:latin typeface="Cambria Math" panose="02040503050406030204" pitchFamily="18" charset="0"/>
                      </a:rPr>
                      <m:t>≤</m:t>
                    </m:r>
                  </m:oMath>
                </a14:m>
                <a:r>
                  <a:rPr lang="en-US" dirty="0"/>
                  <a:t> 𝜇 </a:t>
                </a:r>
                <a14:m>
                  <m:oMath xmlns:m="http://schemas.openxmlformats.org/officeDocument/2006/math">
                    <m:r>
                      <a:rPr lang="en-US" i="1" dirty="0">
                        <a:latin typeface="Cambria Math" panose="02040503050406030204" pitchFamily="18" charset="0"/>
                      </a:rPr>
                      <m:t>≤ </m:t>
                    </m:r>
                  </m:oMath>
                </a14:m>
                <a:r>
                  <a:rPr lang="en-US" dirty="0"/>
                  <a:t> 𝜇</a:t>
                </a:r>
                <a:r>
                  <a:rPr lang="en-US" baseline="-25000" dirty="0"/>
                  <a:t>0</a:t>
                </a:r>
                <a:r>
                  <a:rPr lang="en-US" dirty="0"/>
                  <a:t> </a:t>
                </a:r>
                <a:r>
                  <a:rPr lang="en-US" sz="2400" dirty="0"/>
                  <a:t>+</a:t>
                </a:r>
                <a:r>
                  <a:rPr lang="en-US" dirty="0"/>
                  <a:t> 2.5 mas yr</a:t>
                </a:r>
                <a:r>
                  <a:rPr lang="en-US" baseline="30000" dirty="0"/>
                  <a:t>-1</a:t>
                </a:r>
                <a:endParaRPr lang="en-US" dirty="0"/>
              </a:p>
              <a:p>
                <a:r>
                  <a:rPr lang="en-US" dirty="0"/>
                  <a:t>𝜇</a:t>
                </a:r>
                <a:r>
                  <a:rPr lang="en-US" baseline="-25000" dirty="0"/>
                  <a:t>0</a:t>
                </a:r>
                <a:r>
                  <a:rPr lang="en-US" dirty="0"/>
                  <a:t> is the PM in the  RA and Dec. directions from </a:t>
                </a:r>
                <a:r>
                  <a:rPr lang="en-US" dirty="0" err="1"/>
                  <a:t>McConnachie&amp;Venn</a:t>
                </a:r>
                <a:r>
                  <a:rPr lang="en-US" dirty="0"/>
                  <a:t> (2020a)</a:t>
                </a:r>
              </a:p>
              <a:p>
                <a:r>
                  <a:rPr lang="en-US" dirty="0"/>
                  <a:t>AND</a:t>
                </a:r>
              </a:p>
              <a:p>
                <a:r>
                  <a:rPr lang="en-US" dirty="0"/>
                  <a:t>Parallax   within 2.5 mas </a:t>
                </a:r>
                <a14:m>
                  <m:oMath xmlns:m="http://schemas.openxmlformats.org/officeDocument/2006/math">
                    <m:r>
                      <a:rPr lang="en-US" i="1" dirty="0">
                        <a:latin typeface="Cambria Math" panose="02040503050406030204" pitchFamily="18" charset="0"/>
                      </a:rPr>
                      <m:t>≤ </m:t>
                    </m:r>
                  </m:oMath>
                </a14:m>
                <a:r>
                  <a:rPr lang="en-US" dirty="0"/>
                  <a:t> 𝜛 </a:t>
                </a:r>
                <a14:m>
                  <m:oMath xmlns:m="http://schemas.openxmlformats.org/officeDocument/2006/math">
                    <m:r>
                      <a:rPr lang="en-US" i="1" dirty="0">
                        <a:latin typeface="Cambria Math" panose="02040503050406030204" pitchFamily="18" charset="0"/>
                      </a:rPr>
                      <m:t>≤ </m:t>
                    </m:r>
                  </m:oMath>
                </a14:m>
                <a:r>
                  <a:rPr lang="en-US" dirty="0"/>
                  <a:t> 1.5 mas</a:t>
                </a:r>
              </a:p>
              <a:p>
                <a:r>
                  <a:rPr lang="en-US" dirty="0"/>
                  <a:t>AND</a:t>
                </a:r>
              </a:p>
              <a:p>
                <a:r>
                  <a:rPr lang="en-US" dirty="0"/>
                  <a:t>Data goodness (so not a very erroneous point)</a:t>
                </a:r>
              </a:p>
              <a:p>
                <a:r>
                  <a:rPr lang="en-US" dirty="0"/>
                  <a:t>AND</a:t>
                </a:r>
              </a:p>
              <a:p>
                <a:r>
                  <a:rPr lang="en-US" dirty="0"/>
                  <a:t>Mag  </a:t>
                </a:r>
                <a14:m>
                  <m:oMath xmlns:m="http://schemas.openxmlformats.org/officeDocument/2006/math">
                    <m:r>
                      <a:rPr lang="en-US" i="1" dirty="0">
                        <a:latin typeface="Cambria Math" panose="02040503050406030204" pitchFamily="18" charset="0"/>
                      </a:rPr>
                      <m:t>≤ </m:t>
                    </m:r>
                  </m:oMath>
                </a14:m>
                <a:r>
                  <a:rPr lang="en-US" dirty="0"/>
                  <a:t>20.5  both blue and red</a:t>
                </a:r>
              </a:p>
              <a:p>
                <a:r>
                  <a:rPr lang="en-US" dirty="0"/>
                  <a:t>AND</a:t>
                </a:r>
              </a:p>
              <a:p>
                <a:r>
                  <a:rPr lang="en-US" dirty="0"/>
                  <a:t>Check the  probability of having a field star with same parallax and colors in the filed.  </a:t>
                </a:r>
              </a:p>
              <a:p>
                <a:r>
                  <a:rPr lang="en-US" dirty="0"/>
                  <a:t>Be sure that the probability of having a dwarf galaxy member exceeds the probability of a field star by xxx</a:t>
                </a:r>
              </a:p>
              <a:p>
                <a:r>
                  <a:rPr lang="en-US" dirty="0"/>
                  <a:t>AND  </a:t>
                </a:r>
              </a:p>
              <a:p>
                <a:r>
                  <a:rPr lang="en-US" dirty="0"/>
                  <a:t>Model dynamical parameters of galaxy and  check whether star matches within 3</a:t>
                </a:r>
                <a:r>
                  <a:rPr lang="en-US" dirty="0">
                    <a:latin typeface="Symbol" pitchFamily="2" charset="2"/>
                  </a:rPr>
                  <a:t>s, </a:t>
                </a:r>
                <a:r>
                  <a:rPr lang="en-US" dirty="0"/>
                  <a:t>otherwise reject</a:t>
                </a:r>
                <a:endParaRPr lang="en-US" dirty="0">
                  <a:latin typeface="Symbol" pitchFamily="2" charset="2"/>
                </a:endParaRPr>
              </a:p>
              <a:p>
                <a:r>
                  <a:rPr lang="en-US" dirty="0"/>
                  <a:t>AND</a:t>
                </a:r>
              </a:p>
              <a:p>
                <a:r>
                  <a:rPr lang="en-US" dirty="0"/>
                  <a:t>Limit number of stars in a Voronoi cell to 𝑚𝑎𝑥 (9,</a:t>
                </a:r>
                <a14:m>
                  <m:oMath xmlns:m="http://schemas.openxmlformats.org/officeDocument/2006/math">
                    <m:r>
                      <a:rPr lang="en-US" sz="1600" b="0" i="0"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𝑁</m:t>
                    </m:r>
                    <m:r>
                      <a:rPr lang="en-US" sz="1600" b="0" i="1" baseline="-25000" smtClean="0">
                        <a:latin typeface="Cambria Math" panose="02040503050406030204" pitchFamily="18" charset="0"/>
                        <a:ea typeface="Cambria Math" panose="02040503050406030204" pitchFamily="18" charset="0"/>
                      </a:rPr>
                      <m:t>∗</m:t>
                    </m:r>
                    <m:r>
                      <a:rPr lang="en-US" sz="1600" b="0" i="1" baseline="30000" smtClean="0">
                        <a:latin typeface="Cambria Math" panose="02040503050406030204" pitchFamily="18" charset="0"/>
                        <a:ea typeface="Cambria Math" panose="02040503050406030204" pitchFamily="18" charset="0"/>
                      </a:rPr>
                      <m:t>1/2</m:t>
                    </m:r>
                  </m:oMath>
                </a14:m>
                <a:r>
                  <a:rPr lang="en-US" baseline="-25000" dirty="0"/>
                  <a:t> </a:t>
                </a:r>
                <a:r>
                  <a:rPr lang="en-US" dirty="0"/>
                  <a:t>) and check for match to parameters</a:t>
                </a:r>
                <a:endParaRPr lang="en-US" baseline="30000" dirty="0"/>
              </a:p>
              <a:p>
                <a:r>
                  <a:rPr lang="en-US" dirty="0"/>
                  <a:t>AND</a:t>
                </a:r>
              </a:p>
              <a:p>
                <a:r>
                  <a:rPr lang="en-US" dirty="0"/>
                  <a:t>Use Quasars in field to establish frame of reference</a:t>
                </a:r>
              </a:p>
            </p:txBody>
          </p:sp>
        </mc:Choice>
        <mc:Fallback>
          <p:sp>
            <p:nvSpPr>
              <p:cNvPr id="4" name="TextBox 3">
                <a:extLst>
                  <a:ext uri="{FF2B5EF4-FFF2-40B4-BE49-F238E27FC236}">
                    <a16:creationId xmlns:a16="http://schemas.microsoft.com/office/drawing/2014/main" id="{F01B92FD-086A-E94C-BA57-786244324DCA}"/>
                  </a:ext>
                </a:extLst>
              </p:cNvPr>
              <p:cNvSpPr txBox="1">
                <a:spLocks noRot="1" noChangeAspect="1" noMove="1" noResize="1" noEditPoints="1" noAdjustHandles="1" noChangeArrowheads="1" noChangeShapeType="1" noTextEdit="1"/>
              </p:cNvSpPr>
              <p:nvPr/>
            </p:nvSpPr>
            <p:spPr>
              <a:xfrm>
                <a:off x="838200" y="1109272"/>
                <a:ext cx="10060255" cy="5724644"/>
              </a:xfrm>
              <a:prstGeom prst="rect">
                <a:avLst/>
              </a:prstGeom>
              <a:blipFill>
                <a:blip r:embed="rId2"/>
                <a:stretch>
                  <a:fillRect l="-504" t="-221" b="-442"/>
                </a:stretch>
              </a:blipFill>
            </p:spPr>
            <p:txBody>
              <a:bodyPr/>
              <a:lstStyle/>
              <a:p>
                <a:r>
                  <a:rPr lang="en-US">
                    <a:noFill/>
                  </a:rPr>
                  <a:t> </a:t>
                </a:r>
              </a:p>
            </p:txBody>
          </p:sp>
        </mc:Fallback>
      </mc:AlternateContent>
    </p:spTree>
    <p:extLst>
      <p:ext uri="{BB962C8B-B14F-4D97-AF65-F5344CB8AC3E}">
        <p14:creationId xmlns:p14="http://schemas.microsoft.com/office/powerpoint/2010/main" val="2282681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573217-91F3-DE42-8416-34A2D7E9069B}"/>
              </a:ext>
            </a:extLst>
          </p:cNvPr>
          <p:cNvPicPr>
            <a:picLocks noChangeAspect="1"/>
          </p:cNvPicPr>
          <p:nvPr/>
        </p:nvPicPr>
        <p:blipFill>
          <a:blip r:embed="rId2"/>
          <a:stretch>
            <a:fillRect/>
          </a:stretch>
        </p:blipFill>
        <p:spPr>
          <a:xfrm>
            <a:off x="1973937" y="0"/>
            <a:ext cx="7835968" cy="6858000"/>
          </a:xfrm>
          <a:prstGeom prst="rect">
            <a:avLst/>
          </a:prstGeom>
        </p:spPr>
      </p:pic>
      <p:sp>
        <p:nvSpPr>
          <p:cNvPr id="5" name="Rectangle 4">
            <a:extLst>
              <a:ext uri="{FF2B5EF4-FFF2-40B4-BE49-F238E27FC236}">
                <a16:creationId xmlns:a16="http://schemas.microsoft.com/office/drawing/2014/main" id="{A2E254C7-A746-B847-8310-2A7D03B4DC2E}"/>
              </a:ext>
            </a:extLst>
          </p:cNvPr>
          <p:cNvSpPr/>
          <p:nvPr/>
        </p:nvSpPr>
        <p:spPr>
          <a:xfrm>
            <a:off x="9565911" y="0"/>
            <a:ext cx="2626089" cy="7017306"/>
          </a:xfrm>
          <a:prstGeom prst="rect">
            <a:avLst/>
          </a:prstGeom>
        </p:spPr>
        <p:txBody>
          <a:bodyPr wrap="square">
            <a:spAutoFit/>
          </a:bodyPr>
          <a:lstStyle/>
          <a:p>
            <a:r>
              <a:rPr lang="en-US" dirty="0">
                <a:latin typeface="Helvetica" pitchFamily="2" charset="0"/>
              </a:rPr>
              <a:t>Left: the spatial distribution of the stars</a:t>
            </a:r>
          </a:p>
          <a:p>
            <a:r>
              <a:rPr lang="en-US" dirty="0">
                <a:latin typeface="Helvetica" pitchFamily="2" charset="0"/>
              </a:rPr>
              <a:t>in the sky. Middle: the distribution of the stars in the PM space. Right: the CMDs of the stars. In all panels, the black points represent the selected member stars</a:t>
            </a:r>
          </a:p>
          <a:p>
            <a:r>
              <a:rPr lang="en-US" dirty="0">
                <a:latin typeface="Helvetica" pitchFamily="2" charset="0"/>
              </a:rPr>
              <a:t>while grey points represent the sources extracted from Gaia EDR3 that were rejected by the selection procedure (see Section </a:t>
            </a:r>
            <a:r>
              <a:rPr lang="en-US" dirty="0">
                <a:solidFill>
                  <a:srgbClr val="0000FF"/>
                </a:solidFill>
                <a:latin typeface="Helvetica" pitchFamily="2" charset="0"/>
              </a:rPr>
              <a:t>2.1.2</a:t>
            </a:r>
            <a:r>
              <a:rPr lang="en-US" dirty="0">
                <a:latin typeface="Helvetica" pitchFamily="2" charset="0"/>
              </a:rPr>
              <a:t>). In the leftmost panels, the</a:t>
            </a:r>
          </a:p>
          <a:p>
            <a:r>
              <a:rPr lang="en-US" dirty="0" err="1">
                <a:latin typeface="Helvetica" pitchFamily="2" charset="0"/>
              </a:rPr>
              <a:t>centre</a:t>
            </a:r>
            <a:r>
              <a:rPr lang="en-US" dirty="0">
                <a:latin typeface="Helvetica" pitchFamily="2" charset="0"/>
              </a:rPr>
              <a:t> of the galaxies is located at Å0. 0º, and marked by a cross. Solid and dashed ellipses represent, respectively, the half-light and tidal radii of the galaxies.</a:t>
            </a:r>
            <a:endParaRPr lang="en-US" dirty="0">
              <a:effectLst/>
              <a:latin typeface="Helvetica" pitchFamily="2" charset="0"/>
            </a:endParaRPr>
          </a:p>
        </p:txBody>
      </p:sp>
      <p:sp>
        <p:nvSpPr>
          <p:cNvPr id="6" name="TextBox 5">
            <a:extLst>
              <a:ext uri="{FF2B5EF4-FFF2-40B4-BE49-F238E27FC236}">
                <a16:creationId xmlns:a16="http://schemas.microsoft.com/office/drawing/2014/main" id="{35D551E2-9E88-1440-8439-23A1AA7027A5}"/>
              </a:ext>
            </a:extLst>
          </p:cNvPr>
          <p:cNvSpPr txBox="1"/>
          <p:nvPr/>
        </p:nvSpPr>
        <p:spPr>
          <a:xfrm>
            <a:off x="1364105" y="209862"/>
            <a:ext cx="1225848" cy="369332"/>
          </a:xfrm>
          <a:prstGeom prst="rect">
            <a:avLst/>
          </a:prstGeom>
          <a:noFill/>
        </p:spPr>
        <p:txBody>
          <a:bodyPr wrap="none" rtlCol="0">
            <a:spAutoFit/>
          </a:bodyPr>
          <a:lstStyle/>
          <a:p>
            <a:r>
              <a:rPr lang="en-US" dirty="0" err="1"/>
              <a:t>Ursa</a:t>
            </a:r>
            <a:r>
              <a:rPr lang="en-US" dirty="0"/>
              <a:t> Major</a:t>
            </a:r>
          </a:p>
        </p:txBody>
      </p:sp>
      <p:sp>
        <p:nvSpPr>
          <p:cNvPr id="7" name="TextBox 6">
            <a:extLst>
              <a:ext uri="{FF2B5EF4-FFF2-40B4-BE49-F238E27FC236}">
                <a16:creationId xmlns:a16="http://schemas.microsoft.com/office/drawing/2014/main" id="{3C455E0D-73F8-294E-9884-60826F1FF7F7}"/>
              </a:ext>
            </a:extLst>
          </p:cNvPr>
          <p:cNvSpPr txBox="1"/>
          <p:nvPr/>
        </p:nvSpPr>
        <p:spPr>
          <a:xfrm>
            <a:off x="1364105" y="5217769"/>
            <a:ext cx="819007" cy="369332"/>
          </a:xfrm>
          <a:prstGeom prst="rect">
            <a:avLst/>
          </a:prstGeom>
          <a:noFill/>
        </p:spPr>
        <p:txBody>
          <a:bodyPr wrap="none" rtlCol="0">
            <a:spAutoFit/>
          </a:bodyPr>
          <a:lstStyle/>
          <a:p>
            <a:r>
              <a:rPr lang="en-US" dirty="0"/>
              <a:t>Fornax</a:t>
            </a:r>
          </a:p>
        </p:txBody>
      </p:sp>
      <p:sp>
        <p:nvSpPr>
          <p:cNvPr id="8" name="TextBox 7">
            <a:extLst>
              <a:ext uri="{FF2B5EF4-FFF2-40B4-BE49-F238E27FC236}">
                <a16:creationId xmlns:a16="http://schemas.microsoft.com/office/drawing/2014/main" id="{F3D5A28D-3C27-3F48-AF1B-D1ECB6B77A5D}"/>
              </a:ext>
            </a:extLst>
          </p:cNvPr>
          <p:cNvSpPr txBox="1"/>
          <p:nvPr/>
        </p:nvSpPr>
        <p:spPr>
          <a:xfrm>
            <a:off x="1364105" y="2713815"/>
            <a:ext cx="784189" cy="369332"/>
          </a:xfrm>
          <a:prstGeom prst="rect">
            <a:avLst/>
          </a:prstGeom>
          <a:noFill/>
        </p:spPr>
        <p:txBody>
          <a:bodyPr wrap="none" rtlCol="0">
            <a:spAutoFit/>
          </a:bodyPr>
          <a:lstStyle/>
          <a:p>
            <a:r>
              <a:rPr lang="en-US" dirty="0"/>
              <a:t>Carina</a:t>
            </a:r>
          </a:p>
        </p:txBody>
      </p:sp>
    </p:spTree>
    <p:extLst>
      <p:ext uri="{BB962C8B-B14F-4D97-AF65-F5344CB8AC3E}">
        <p14:creationId xmlns:p14="http://schemas.microsoft.com/office/powerpoint/2010/main" val="2444635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DBF4FE0-6A5F-CF47-95DF-4BF364ED7C27}"/>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pic>
        <p:nvPicPr>
          <p:cNvPr id="5" name="Picture 4">
            <a:extLst>
              <a:ext uri="{FF2B5EF4-FFF2-40B4-BE49-F238E27FC236}">
                <a16:creationId xmlns:a16="http://schemas.microsoft.com/office/drawing/2014/main" id="{5BCDF4E6-C3FB-5B46-8BE4-98DECDB04DBB}"/>
              </a:ext>
            </a:extLst>
          </p:cNvPr>
          <p:cNvPicPr>
            <a:picLocks noChangeAspect="1"/>
          </p:cNvPicPr>
          <p:nvPr/>
        </p:nvPicPr>
        <p:blipFill>
          <a:blip r:embed="rId2"/>
          <a:stretch>
            <a:fillRect/>
          </a:stretch>
        </p:blipFill>
        <p:spPr>
          <a:xfrm>
            <a:off x="793750" y="1073150"/>
            <a:ext cx="10604500" cy="4711700"/>
          </a:xfrm>
          <a:prstGeom prst="rect">
            <a:avLst/>
          </a:prstGeom>
        </p:spPr>
      </p:pic>
      <p:sp>
        <p:nvSpPr>
          <p:cNvPr id="6" name="TextBox 5">
            <a:extLst>
              <a:ext uri="{FF2B5EF4-FFF2-40B4-BE49-F238E27FC236}">
                <a16:creationId xmlns:a16="http://schemas.microsoft.com/office/drawing/2014/main" id="{677E1A10-4DB0-0B4A-A502-B7762B878290}"/>
              </a:ext>
            </a:extLst>
          </p:cNvPr>
          <p:cNvSpPr txBox="1"/>
          <p:nvPr/>
        </p:nvSpPr>
        <p:spPr>
          <a:xfrm>
            <a:off x="793750" y="559558"/>
            <a:ext cx="7529434" cy="369332"/>
          </a:xfrm>
          <a:prstGeom prst="rect">
            <a:avLst/>
          </a:prstGeom>
          <a:noFill/>
        </p:spPr>
        <p:txBody>
          <a:bodyPr wrap="none" rtlCol="0">
            <a:spAutoFit/>
          </a:bodyPr>
          <a:lstStyle/>
          <a:p>
            <a:r>
              <a:rPr lang="en-US" dirty="0"/>
              <a:t>Number of stars that passed the tests, number of Quasars, and proper motions</a:t>
            </a:r>
          </a:p>
        </p:txBody>
      </p:sp>
      <p:sp>
        <p:nvSpPr>
          <p:cNvPr id="7" name="TextBox 6">
            <a:extLst>
              <a:ext uri="{FF2B5EF4-FFF2-40B4-BE49-F238E27FC236}">
                <a16:creationId xmlns:a16="http://schemas.microsoft.com/office/drawing/2014/main" id="{FFBA6260-093A-FC42-BFBE-8980ED2EB261}"/>
              </a:ext>
            </a:extLst>
          </p:cNvPr>
          <p:cNvSpPr txBox="1"/>
          <p:nvPr/>
        </p:nvSpPr>
        <p:spPr>
          <a:xfrm>
            <a:off x="1331304" y="5960031"/>
            <a:ext cx="10639195" cy="369332"/>
          </a:xfrm>
          <a:prstGeom prst="rect">
            <a:avLst/>
          </a:prstGeom>
          <a:noFill/>
        </p:spPr>
        <p:txBody>
          <a:bodyPr wrap="none" rtlCol="0">
            <a:spAutoFit/>
          </a:bodyPr>
          <a:lstStyle/>
          <a:p>
            <a:r>
              <a:rPr lang="en-US" dirty="0"/>
              <a:t>Quasars  within 3</a:t>
            </a:r>
            <a:r>
              <a:rPr lang="en-US" baseline="30000" dirty="0"/>
              <a:t>o </a:t>
            </a:r>
            <a:r>
              <a:rPr lang="en-US" dirty="0"/>
              <a:t>were used to establish a center of mass velocity for the field and the stars in the dwarf galaxy. </a:t>
            </a:r>
          </a:p>
        </p:txBody>
      </p:sp>
    </p:spTree>
    <p:extLst>
      <p:ext uri="{BB962C8B-B14F-4D97-AF65-F5344CB8AC3E}">
        <p14:creationId xmlns:p14="http://schemas.microsoft.com/office/powerpoint/2010/main" val="2586092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7FFD-3199-6748-AEE5-C0EEDF18523C}"/>
              </a:ext>
            </a:extLst>
          </p:cNvPr>
          <p:cNvSpPr>
            <a:spLocks noGrp="1"/>
          </p:cNvSpPr>
          <p:nvPr>
            <p:ph type="title"/>
          </p:nvPr>
        </p:nvSpPr>
        <p:spPr/>
        <p:txBody>
          <a:bodyPr>
            <a:normAutofit/>
          </a:bodyPr>
          <a:lstStyle/>
          <a:p>
            <a:r>
              <a:rPr lang="en-US" dirty="0"/>
              <a:t>Galaxies for which velocities were computed </a:t>
            </a:r>
            <a:br>
              <a:rPr lang="en-US" dirty="0"/>
            </a:br>
            <a:r>
              <a:rPr lang="en-US" sz="2400" dirty="0"/>
              <a:t>( </a:t>
            </a:r>
            <a:r>
              <a:rPr lang="en-US" sz="2700" dirty="0"/>
              <a:t>dispersion in line of sight </a:t>
            </a:r>
            <a:r>
              <a:rPr lang="en-US" sz="2700" dirty="0" err="1"/>
              <a:t>vel</a:t>
            </a:r>
            <a:r>
              <a:rPr lang="en-US" sz="2700" dirty="0"/>
              <a:t> is smaller than mean velocity uncertainty)</a:t>
            </a:r>
          </a:p>
        </p:txBody>
      </p:sp>
      <p:pic>
        <p:nvPicPr>
          <p:cNvPr id="4" name="Picture 3">
            <a:extLst>
              <a:ext uri="{FF2B5EF4-FFF2-40B4-BE49-F238E27FC236}">
                <a16:creationId xmlns:a16="http://schemas.microsoft.com/office/drawing/2014/main" id="{42F8D8F8-DF16-184F-ADEB-8B20A0BB7D4C}"/>
              </a:ext>
            </a:extLst>
          </p:cNvPr>
          <p:cNvPicPr>
            <a:picLocks noChangeAspect="1"/>
          </p:cNvPicPr>
          <p:nvPr/>
        </p:nvPicPr>
        <p:blipFill>
          <a:blip r:embed="rId2"/>
          <a:stretch>
            <a:fillRect/>
          </a:stretch>
        </p:blipFill>
        <p:spPr>
          <a:xfrm>
            <a:off x="-630079" y="1446590"/>
            <a:ext cx="12917613" cy="2919412"/>
          </a:xfrm>
          <a:prstGeom prst="rect">
            <a:avLst/>
          </a:prstGeom>
        </p:spPr>
      </p:pic>
      <p:sp>
        <p:nvSpPr>
          <p:cNvPr id="6" name="Rectangle 5">
            <a:extLst>
              <a:ext uri="{FF2B5EF4-FFF2-40B4-BE49-F238E27FC236}">
                <a16:creationId xmlns:a16="http://schemas.microsoft.com/office/drawing/2014/main" id="{F5CD7784-BB0A-1F44-85AA-37E0C200FBF5}"/>
              </a:ext>
            </a:extLst>
          </p:cNvPr>
          <p:cNvSpPr/>
          <p:nvPr/>
        </p:nvSpPr>
        <p:spPr>
          <a:xfrm>
            <a:off x="1219200" y="4638957"/>
            <a:ext cx="9804400" cy="1323439"/>
          </a:xfrm>
          <a:prstGeom prst="rect">
            <a:avLst/>
          </a:prstGeom>
        </p:spPr>
        <p:txBody>
          <a:bodyPr wrap="square">
            <a:spAutoFit/>
          </a:bodyPr>
          <a:lstStyle/>
          <a:p>
            <a:r>
              <a:rPr lang="en-US" sz="1600" dirty="0">
                <a:latin typeface="Helvetica" pitchFamily="2" charset="0"/>
              </a:rPr>
              <a:t>Columns: (1) galaxy name, (2) projected ellipticity (</a:t>
            </a:r>
            <a:r>
              <a:rPr lang="en-US" sz="1600" dirty="0" err="1">
                <a:solidFill>
                  <a:srgbClr val="0000FF"/>
                </a:solidFill>
                <a:latin typeface="Helvetica" pitchFamily="2" charset="0"/>
              </a:rPr>
              <a:t>McConnachie</a:t>
            </a:r>
            <a:r>
              <a:rPr lang="en-US" sz="1600" dirty="0">
                <a:solidFill>
                  <a:srgbClr val="0000FF"/>
                </a:solidFill>
                <a:latin typeface="Helvetica" pitchFamily="2" charset="0"/>
              </a:rPr>
              <a:t> &amp; Venn 2020b</a:t>
            </a:r>
            <a:r>
              <a:rPr lang="en-US" sz="1600" dirty="0">
                <a:latin typeface="Helvetica" pitchFamily="2" charset="0"/>
              </a:rPr>
              <a:t>), (3) derived projected ellipticity (see Section </a:t>
            </a:r>
            <a:r>
              <a:rPr lang="en-US" sz="1600" dirty="0">
                <a:solidFill>
                  <a:srgbClr val="0000FF"/>
                </a:solidFill>
                <a:latin typeface="Helvetica" pitchFamily="2" charset="0"/>
              </a:rPr>
              <a:t>4.2.1</a:t>
            </a:r>
            <a:r>
              <a:rPr lang="en-US" sz="1600" dirty="0">
                <a:latin typeface="Helvetica" pitchFamily="2" charset="0"/>
              </a:rPr>
              <a:t>), (4) velocity dispersion (</a:t>
            </a:r>
            <a:r>
              <a:rPr lang="en-US" sz="1600" dirty="0" err="1">
                <a:solidFill>
                  <a:srgbClr val="0000FF"/>
                </a:solidFill>
                <a:latin typeface="Helvetica" pitchFamily="2" charset="0"/>
              </a:rPr>
              <a:t>McConnachie</a:t>
            </a:r>
            <a:r>
              <a:rPr lang="en-US" sz="1600" dirty="0">
                <a:solidFill>
                  <a:srgbClr val="0000FF"/>
                </a:solidFill>
                <a:latin typeface="Helvetica" pitchFamily="2" charset="0"/>
              </a:rPr>
              <a:t> &amp; Venn 2020b</a:t>
            </a:r>
            <a:r>
              <a:rPr lang="en-US" sz="1600" dirty="0">
                <a:latin typeface="Helvetica" pitchFamily="2" charset="0"/>
              </a:rPr>
              <a:t>),</a:t>
            </a:r>
          </a:p>
          <a:p>
            <a:r>
              <a:rPr lang="en-US" sz="1600" dirty="0">
                <a:latin typeface="Helvetica" pitchFamily="2" charset="0"/>
              </a:rPr>
              <a:t>(5) dynamic mass within the half-light radius (see Section </a:t>
            </a:r>
            <a:r>
              <a:rPr lang="en-US" sz="1600" dirty="0">
                <a:solidFill>
                  <a:srgbClr val="0000FF"/>
                </a:solidFill>
                <a:latin typeface="Helvetica" pitchFamily="2" charset="0"/>
              </a:rPr>
              <a:t>4.2.1</a:t>
            </a:r>
            <a:r>
              <a:rPr lang="en-US" sz="1600" dirty="0">
                <a:latin typeface="Helvetica" pitchFamily="2" charset="0"/>
              </a:rPr>
              <a:t>), (6) mean radial velocity in the plane of the sky, (7) mean tangential velocity in the plane of the sky, and (8) ratio rotation velocity to velocity dispersion. y, estimated in this work</a:t>
            </a:r>
            <a:endParaRPr lang="en-US" sz="1600" dirty="0">
              <a:effectLst/>
              <a:latin typeface="Helvetica" pitchFamily="2" charset="0"/>
            </a:endParaRPr>
          </a:p>
        </p:txBody>
      </p:sp>
      <p:sp>
        <p:nvSpPr>
          <p:cNvPr id="7" name="TextBox 6">
            <a:extLst>
              <a:ext uri="{FF2B5EF4-FFF2-40B4-BE49-F238E27FC236}">
                <a16:creationId xmlns:a16="http://schemas.microsoft.com/office/drawing/2014/main" id="{A52ECDC6-069C-584E-AB46-8DD77D9F4F8D}"/>
              </a:ext>
            </a:extLst>
          </p:cNvPr>
          <p:cNvSpPr txBox="1"/>
          <p:nvPr/>
        </p:nvSpPr>
        <p:spPr>
          <a:xfrm>
            <a:off x="838200" y="5989130"/>
            <a:ext cx="9545177" cy="369332"/>
          </a:xfrm>
          <a:prstGeom prst="rect">
            <a:avLst/>
          </a:prstGeom>
          <a:noFill/>
        </p:spPr>
        <p:txBody>
          <a:bodyPr wrap="none" rtlCol="0">
            <a:spAutoFit/>
          </a:bodyPr>
          <a:lstStyle/>
          <a:p>
            <a:r>
              <a:rPr lang="en-US" dirty="0"/>
              <a:t>Carina seems to be rotating,  removed from some of the successive results since there are few stars.</a:t>
            </a:r>
          </a:p>
        </p:txBody>
      </p:sp>
    </p:spTree>
    <p:extLst>
      <p:ext uri="{BB962C8B-B14F-4D97-AF65-F5344CB8AC3E}">
        <p14:creationId xmlns:p14="http://schemas.microsoft.com/office/powerpoint/2010/main" val="1980589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914E4-8715-F54A-AC06-FC78884CB45F}"/>
              </a:ext>
            </a:extLst>
          </p:cNvPr>
          <p:cNvSpPr>
            <a:spLocks noGrp="1"/>
          </p:cNvSpPr>
          <p:nvPr>
            <p:ph type="title"/>
          </p:nvPr>
        </p:nvSpPr>
        <p:spPr>
          <a:xfrm>
            <a:off x="1460423" y="2565884"/>
            <a:ext cx="5999328" cy="1325563"/>
          </a:xfrm>
        </p:spPr>
        <p:txBody>
          <a:bodyPr>
            <a:noAutofit/>
          </a:bodyPr>
          <a:lstStyle/>
          <a:p>
            <a:r>
              <a:rPr lang="en-US" sz="3600" dirty="0"/>
              <a:t>Correlation of Ellipticity of Galaxy and Mass to  Rotation Support</a:t>
            </a:r>
            <a:br>
              <a:rPr lang="en-US" sz="3600" dirty="0"/>
            </a:br>
            <a:br>
              <a:rPr lang="en-US" sz="3600" dirty="0"/>
            </a:br>
            <a:r>
              <a:rPr lang="en-US" sz="3600" dirty="0"/>
              <a:t>Light blue lines are Monte Carlo Sim of relationship. These are used to give uncertainty. </a:t>
            </a:r>
            <a:br>
              <a:rPr lang="en-US" sz="3600" dirty="0"/>
            </a:br>
            <a:br>
              <a:rPr lang="en-US" sz="3600" dirty="0"/>
            </a:br>
            <a:r>
              <a:rPr lang="en-US" sz="3600" dirty="0"/>
              <a:t>Assumes all stars in each dwarf galaxy are  at the same distance</a:t>
            </a:r>
          </a:p>
        </p:txBody>
      </p:sp>
      <p:pic>
        <p:nvPicPr>
          <p:cNvPr id="4" name="Picture 3">
            <a:extLst>
              <a:ext uri="{FF2B5EF4-FFF2-40B4-BE49-F238E27FC236}">
                <a16:creationId xmlns:a16="http://schemas.microsoft.com/office/drawing/2014/main" id="{6978D0B1-D9A4-0549-9A5C-827C67A5F35F}"/>
              </a:ext>
            </a:extLst>
          </p:cNvPr>
          <p:cNvPicPr>
            <a:picLocks noChangeAspect="1"/>
          </p:cNvPicPr>
          <p:nvPr/>
        </p:nvPicPr>
        <p:blipFill>
          <a:blip r:embed="rId2"/>
          <a:stretch>
            <a:fillRect/>
          </a:stretch>
        </p:blipFill>
        <p:spPr>
          <a:xfrm>
            <a:off x="7599300" y="504966"/>
            <a:ext cx="3754499" cy="6257499"/>
          </a:xfrm>
          <a:prstGeom prst="rect">
            <a:avLst/>
          </a:prstGeom>
        </p:spPr>
      </p:pic>
    </p:spTree>
    <p:extLst>
      <p:ext uri="{BB962C8B-B14F-4D97-AF65-F5344CB8AC3E}">
        <p14:creationId xmlns:p14="http://schemas.microsoft.com/office/powerpoint/2010/main" val="29244506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2467</TotalTime>
  <Words>1398</Words>
  <Application>Microsoft Macintosh PowerPoint</Application>
  <PresentationFormat>Widescreen</PresentationFormat>
  <Paragraphs>124</Paragraphs>
  <Slides>29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Cambria Math</vt:lpstr>
      <vt:lpstr>Helvetica</vt:lpstr>
      <vt:lpstr>Symbol</vt:lpstr>
      <vt:lpstr>Times</vt:lpstr>
      <vt:lpstr>Office Theme</vt:lpstr>
      <vt:lpstr>PowerPoint Presentation</vt:lpstr>
      <vt:lpstr>PowerPoint Presentation</vt:lpstr>
      <vt:lpstr>GAIA – capabilities</vt:lpstr>
      <vt:lpstr>PowerPoint Presentation</vt:lpstr>
      <vt:lpstr>Selecting the Stars in dwarf galaxies, distinguishing from others in the FOV sequentially applied criteria to screen out non members </vt:lpstr>
      <vt:lpstr>PowerPoint Presentation</vt:lpstr>
      <vt:lpstr>PowerPoint Presentation</vt:lpstr>
      <vt:lpstr>Galaxies for which velocities were computed  ( dispersion in line of sight vel is smaller than mean velocity uncertainty)</vt:lpstr>
      <vt:lpstr>Correlation of Ellipticity of Galaxy and Mass to  Rotation Support  Light blue lines are Monte Carlo Sim of relationship. These are used to give uncertainty.   Assumes all stars in each dwarf galaxy are  at the same distance</vt:lpstr>
      <vt:lpstr>Rotation Results</vt:lpstr>
      <vt:lpstr>Velocity as  a function of distance from  MW center  Seeking to explore the  effect of gravitation from MW on the internal rotation  Not much evidence of rotational support for these galaxies.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49</cp:revision>
  <dcterms:created xsi:type="dcterms:W3CDTF">2021-08-01T19:40:42Z</dcterms:created>
  <dcterms:modified xsi:type="dcterms:W3CDTF">2021-08-04T04:58:40Z</dcterms:modified>
</cp:coreProperties>
</file>