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70" r:id="rId3"/>
    <p:sldId id="271" r:id="rId4"/>
    <p:sldId id="256" r:id="rId5"/>
    <p:sldId id="258" r:id="rId6"/>
    <p:sldId id="259" r:id="rId7"/>
    <p:sldId id="260" r:id="rId8"/>
    <p:sldId id="261" r:id="rId9"/>
    <p:sldId id="257" r:id="rId10"/>
    <p:sldId id="267" r:id="rId11"/>
    <p:sldId id="265"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8" d="100"/>
          <a:sy n="128" d="100"/>
        </p:scale>
        <p:origin x="156" y="18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B076-F5E3-4DDF-8C5C-349E92084CA4}"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733A9-4581-4376-9D88-0380398235C1}" type="slidenum">
              <a:rPr lang="en-US" smtClean="0"/>
              <a:t>‹#›</a:t>
            </a:fld>
            <a:endParaRPr lang="en-US"/>
          </a:p>
        </p:txBody>
      </p:sp>
    </p:spTree>
    <p:extLst>
      <p:ext uri="{BB962C8B-B14F-4D97-AF65-F5344CB8AC3E}">
        <p14:creationId xmlns:p14="http://schemas.microsoft.com/office/powerpoint/2010/main" val="9501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CB086D-34B7-4FEA-BCAB-E2481D4DB1B9}" type="datetime1">
              <a:rPr lang="en-US" smtClean="0"/>
              <a:t>8/6/2021</a:t>
            </a:fld>
            <a:endParaRPr lang="en-US"/>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34693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C534E-3BAE-4A11-8FAC-A84E70975935}" type="datetime1">
              <a:rPr lang="en-US" smtClean="0"/>
              <a:t>8/6/2021</a:t>
            </a:fld>
            <a:endParaRPr lang="en-US"/>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4234760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1D6-EE72-4FC9-BAB4-8C857AF6CCAF}" type="datetime1">
              <a:rPr lang="en-US" smtClean="0"/>
              <a:t>8/6/2021</a:t>
            </a:fld>
            <a:endParaRPr lang="en-US"/>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283409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FAE523-4989-4507-A2FB-3B84CC52AB31}" type="datetime1">
              <a:rPr lang="en-US" smtClean="0"/>
              <a:t>8/6/2021</a:t>
            </a:fld>
            <a:endParaRPr lang="en-US"/>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49578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C91AFE-2CC4-4C03-8146-A3A834377D62}" type="datetime1">
              <a:rPr lang="en-US" smtClean="0"/>
              <a:t>8/6/2021</a:t>
            </a:fld>
            <a:endParaRPr lang="en-US"/>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422692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54C78-8054-4852-AE53-C14994DC176E}" type="datetime1">
              <a:rPr lang="en-US" smtClean="0"/>
              <a:t>8/6/2021</a:t>
            </a:fld>
            <a:endParaRPr lang="en-US"/>
          </a:p>
        </p:txBody>
      </p:sp>
      <p:sp>
        <p:nvSpPr>
          <p:cNvPr id="6" name="Footer Placeholder 5"/>
          <p:cNvSpPr>
            <a:spLocks noGrp="1"/>
          </p:cNvSpPr>
          <p:nvPr>
            <p:ph type="ftr" sz="quarter" idx="11"/>
          </p:nvPr>
        </p:nvSpPr>
        <p:spPr/>
        <p:txBody>
          <a:bodyPr/>
          <a:lstStyle/>
          <a:p>
            <a:r>
              <a:rPr lang="en-US"/>
              <a:t>2021_08_09 EICSC engagement - LG</a:t>
            </a:r>
          </a:p>
        </p:txBody>
      </p:sp>
      <p:sp>
        <p:nvSpPr>
          <p:cNvPr id="7" name="Slide Number Placeholder 6"/>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197659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2DE40-DEE7-4BD9-AB49-CDAEF1FD5CCD}" type="datetime1">
              <a:rPr lang="en-US" smtClean="0"/>
              <a:t>8/6/2021</a:t>
            </a:fld>
            <a:endParaRPr lang="en-US"/>
          </a:p>
        </p:txBody>
      </p:sp>
      <p:sp>
        <p:nvSpPr>
          <p:cNvPr id="8" name="Footer Placeholder 7"/>
          <p:cNvSpPr>
            <a:spLocks noGrp="1"/>
          </p:cNvSpPr>
          <p:nvPr>
            <p:ph type="ftr" sz="quarter" idx="11"/>
          </p:nvPr>
        </p:nvSpPr>
        <p:spPr/>
        <p:txBody>
          <a:bodyPr/>
          <a:lstStyle/>
          <a:p>
            <a:r>
              <a:rPr lang="en-US"/>
              <a:t>2021_08_09 EICSC engagement - LG</a:t>
            </a:r>
          </a:p>
        </p:txBody>
      </p:sp>
      <p:sp>
        <p:nvSpPr>
          <p:cNvPr id="9" name="Slide Number Placeholder 8"/>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314787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7F8484-EADA-48DB-93D3-37042185F4B5}" type="datetime1">
              <a:rPr lang="en-US" smtClean="0"/>
              <a:t>8/6/2021</a:t>
            </a:fld>
            <a:endParaRPr lang="en-US"/>
          </a:p>
        </p:txBody>
      </p:sp>
      <p:sp>
        <p:nvSpPr>
          <p:cNvPr id="4" name="Footer Placeholder 3"/>
          <p:cNvSpPr>
            <a:spLocks noGrp="1"/>
          </p:cNvSpPr>
          <p:nvPr>
            <p:ph type="ftr" sz="quarter" idx="11"/>
          </p:nvPr>
        </p:nvSpPr>
        <p:spPr/>
        <p:txBody>
          <a:bodyPr/>
          <a:lstStyle/>
          <a:p>
            <a:r>
              <a:rPr lang="en-US"/>
              <a:t>2021_08_09 EICSC engagement - LG</a:t>
            </a:r>
          </a:p>
        </p:txBody>
      </p:sp>
      <p:sp>
        <p:nvSpPr>
          <p:cNvPr id="5" name="Slide Number Placeholder 4"/>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354874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15BA2-FDCF-4CCE-951E-8E2A6A15666F}" type="datetime1">
              <a:rPr lang="en-US" smtClean="0"/>
              <a:t>8/6/2021</a:t>
            </a:fld>
            <a:endParaRPr lang="en-US"/>
          </a:p>
        </p:txBody>
      </p:sp>
      <p:sp>
        <p:nvSpPr>
          <p:cNvPr id="3" name="Footer Placeholder 2"/>
          <p:cNvSpPr>
            <a:spLocks noGrp="1"/>
          </p:cNvSpPr>
          <p:nvPr>
            <p:ph type="ftr" sz="quarter" idx="11"/>
          </p:nvPr>
        </p:nvSpPr>
        <p:spPr/>
        <p:txBody>
          <a:bodyPr/>
          <a:lstStyle/>
          <a:p>
            <a:r>
              <a:rPr lang="en-US"/>
              <a:t>2021_08_09 EICSC engagement - LG</a:t>
            </a:r>
          </a:p>
        </p:txBody>
      </p:sp>
      <p:sp>
        <p:nvSpPr>
          <p:cNvPr id="4" name="Slide Number Placeholder 3"/>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282632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EE7F6A-C7A2-45EB-B891-DDC0F975FBFB}" type="datetime1">
              <a:rPr lang="en-US" smtClean="0"/>
              <a:t>8/6/2021</a:t>
            </a:fld>
            <a:endParaRPr lang="en-US"/>
          </a:p>
        </p:txBody>
      </p:sp>
      <p:sp>
        <p:nvSpPr>
          <p:cNvPr id="6" name="Footer Placeholder 5"/>
          <p:cNvSpPr>
            <a:spLocks noGrp="1"/>
          </p:cNvSpPr>
          <p:nvPr>
            <p:ph type="ftr" sz="quarter" idx="11"/>
          </p:nvPr>
        </p:nvSpPr>
        <p:spPr/>
        <p:txBody>
          <a:bodyPr/>
          <a:lstStyle/>
          <a:p>
            <a:r>
              <a:rPr lang="en-US"/>
              <a:t>2021_08_09 EICSC engagement - LG</a:t>
            </a:r>
          </a:p>
        </p:txBody>
      </p:sp>
      <p:sp>
        <p:nvSpPr>
          <p:cNvPr id="7" name="Slide Number Placeholder 6"/>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364988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CC9C1-EE9F-45DE-A777-5B356C3B82DC}" type="datetime1">
              <a:rPr lang="en-US" smtClean="0"/>
              <a:t>8/6/2021</a:t>
            </a:fld>
            <a:endParaRPr lang="en-US"/>
          </a:p>
        </p:txBody>
      </p:sp>
      <p:sp>
        <p:nvSpPr>
          <p:cNvPr id="6" name="Footer Placeholder 5"/>
          <p:cNvSpPr>
            <a:spLocks noGrp="1"/>
          </p:cNvSpPr>
          <p:nvPr>
            <p:ph type="ftr" sz="quarter" idx="11"/>
          </p:nvPr>
        </p:nvSpPr>
        <p:spPr/>
        <p:txBody>
          <a:bodyPr/>
          <a:lstStyle/>
          <a:p>
            <a:r>
              <a:rPr lang="en-US"/>
              <a:t>2021_08_09 EICSC engagement - LG</a:t>
            </a:r>
          </a:p>
        </p:txBody>
      </p:sp>
      <p:sp>
        <p:nvSpPr>
          <p:cNvPr id="7" name="Slide Number Placeholder 6"/>
          <p:cNvSpPr>
            <a:spLocks noGrp="1"/>
          </p:cNvSpPr>
          <p:nvPr>
            <p:ph type="sldNum" sz="quarter" idx="12"/>
          </p:nvPr>
        </p:nvSpPr>
        <p:spPr/>
        <p:txBody>
          <a:bodyPr/>
          <a:lstStyle/>
          <a:p>
            <a:fld id="{6A3081F2-5782-45B0-817F-A6D06CD9C693}" type="slidenum">
              <a:rPr lang="en-US" smtClean="0"/>
              <a:t>‹#›</a:t>
            </a:fld>
            <a:endParaRPr lang="en-US"/>
          </a:p>
        </p:txBody>
      </p:sp>
    </p:spTree>
    <p:extLst>
      <p:ext uri="{BB962C8B-B14F-4D97-AF65-F5344CB8AC3E}">
        <p14:creationId xmlns:p14="http://schemas.microsoft.com/office/powerpoint/2010/main" val="340732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5E80B-39A0-482B-B42D-2CBAFE0F65BC}" type="datetime1">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2021_08_09 EICSC engagement - LG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081F2-5782-45B0-817F-A6D06CD9C693}" type="slidenum">
              <a:rPr lang="en-US" smtClean="0"/>
              <a:t>‹#›</a:t>
            </a:fld>
            <a:endParaRPr lang="en-US"/>
          </a:p>
        </p:txBody>
      </p:sp>
    </p:spTree>
    <p:extLst>
      <p:ext uri="{BB962C8B-B14F-4D97-AF65-F5344CB8AC3E}">
        <p14:creationId xmlns:p14="http://schemas.microsoft.com/office/powerpoint/2010/main" val="883997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ndico.bnl.gov/event/11683/contributions/49634/attachments/34496/55944/2021_05_06_EICSC_WP_proposal.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iki.bnl.gov/conferences/images/1/1c/ERD25-proposal-Jul20.pdf" TargetMode="External"/><Relationship Id="rId2" Type="http://schemas.openxmlformats.org/officeDocument/2006/relationships/hyperlink" Target="https://indico.jlab.org/event/348/sessions/1224/attachments/4665/5789/open-mic.pdf" TargetMode="External"/><Relationship Id="rId1" Type="http://schemas.openxmlformats.org/officeDocument/2006/relationships/slideLayout" Target="../slideLayouts/slideLayout1.xml"/><Relationship Id="rId4" Type="http://schemas.openxmlformats.org/officeDocument/2006/relationships/hyperlink" Target="https://indico.bnl.gov/event/8552/contributions/4321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iki.bnl.gov/conferences/images/3/36/ERD25-Mar20-final.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8590" y="509267"/>
            <a:ext cx="9876806" cy="400110"/>
          </a:xfrm>
          <a:prstGeom prst="rect">
            <a:avLst/>
          </a:prstGeom>
          <a:noFill/>
        </p:spPr>
        <p:txBody>
          <a:bodyPr wrap="none" rtlCol="0">
            <a:spAutoFit/>
          </a:bodyPr>
          <a:lstStyle/>
          <a:p>
            <a:r>
              <a:rPr lang="en-US" sz="2000" dirty="0" smtClean="0"/>
              <a:t>Proposed path </a:t>
            </a:r>
            <a:r>
              <a:rPr lang="en-US" sz="2000" dirty="0"/>
              <a:t>forward for </a:t>
            </a:r>
            <a:r>
              <a:rPr lang="en-US" sz="2000" dirty="0"/>
              <a:t>EIC proto-collaborations </a:t>
            </a:r>
            <a:r>
              <a:rPr lang="en-US" sz="2000" dirty="0" smtClean="0"/>
              <a:t>engagement </a:t>
            </a:r>
            <a:r>
              <a:rPr lang="en-US" sz="2000" dirty="0"/>
              <a:t>with the </a:t>
            </a:r>
            <a:r>
              <a:rPr lang="en-US" sz="2000" dirty="0"/>
              <a:t>EICSC </a:t>
            </a:r>
            <a:r>
              <a:rPr lang="en-US" sz="2000" dirty="0" smtClean="0"/>
              <a:t>(</a:t>
            </a:r>
            <a:r>
              <a:rPr lang="en-US" sz="2000" dirty="0"/>
              <a:t>and beyond)</a:t>
            </a:r>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1</a:t>
            </a:fld>
            <a:endParaRPr lang="en-US"/>
          </a:p>
        </p:txBody>
      </p:sp>
      <p:sp>
        <p:nvSpPr>
          <p:cNvPr id="8" name="TextBox 7"/>
          <p:cNvSpPr txBox="1"/>
          <p:nvPr/>
        </p:nvSpPr>
        <p:spPr>
          <a:xfrm>
            <a:off x="1896255" y="1259174"/>
            <a:ext cx="2201372" cy="369332"/>
          </a:xfrm>
          <a:prstGeom prst="rect">
            <a:avLst/>
          </a:prstGeom>
          <a:noFill/>
        </p:spPr>
        <p:txBody>
          <a:bodyPr wrap="none" rtlCol="0">
            <a:spAutoFit/>
          </a:bodyPr>
          <a:lstStyle/>
          <a:p>
            <a:r>
              <a:rPr lang="en-US" dirty="0"/>
              <a:t>Goal: Agree on above</a:t>
            </a:r>
          </a:p>
        </p:txBody>
      </p:sp>
      <p:sp>
        <p:nvSpPr>
          <p:cNvPr id="9" name="TextBox 8"/>
          <p:cNvSpPr txBox="1"/>
          <p:nvPr/>
        </p:nvSpPr>
        <p:spPr>
          <a:xfrm>
            <a:off x="1551481" y="2671322"/>
            <a:ext cx="9864303" cy="2585323"/>
          </a:xfrm>
          <a:prstGeom prst="rect">
            <a:avLst/>
          </a:prstGeom>
          <a:noFill/>
        </p:spPr>
        <p:txBody>
          <a:bodyPr wrap="none" rtlCol="0">
            <a:spAutoFit/>
          </a:bodyPr>
          <a:lstStyle/>
          <a:p>
            <a:r>
              <a:rPr lang="en-US" dirty="0"/>
              <a:t>To inform the discussion, we will present some background on:</a:t>
            </a:r>
          </a:p>
          <a:p>
            <a:endParaRPr lang="en-US" dirty="0"/>
          </a:p>
          <a:p>
            <a:pPr marL="285750" indent="-285750">
              <a:buFont typeface="Arial" panose="020B0604020202020204" pitchFamily="34" charset="0"/>
              <a:buChar char="•"/>
            </a:pPr>
            <a:r>
              <a:rPr lang="en-US" dirty="0"/>
              <a:t>The EICSC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Proposal for a common set of silicon tracking detector CAD files for all proto-collaborations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Discussion of how this fits into the proto-collaboration goals and needs and how we can collaborate.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this fits into the overall EICSC goals and schedule.</a:t>
            </a:r>
          </a:p>
        </p:txBody>
      </p:sp>
    </p:spTree>
    <p:extLst>
      <p:ext uri="{BB962C8B-B14F-4D97-AF65-F5344CB8AC3E}">
        <p14:creationId xmlns:p14="http://schemas.microsoft.com/office/powerpoint/2010/main" val="258782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2021_08_09 EICSC engagement - LG</a:t>
            </a:r>
          </a:p>
        </p:txBody>
      </p:sp>
      <p:sp>
        <p:nvSpPr>
          <p:cNvPr id="5" name="Slide Number Placeholder 4"/>
          <p:cNvSpPr>
            <a:spLocks noGrp="1"/>
          </p:cNvSpPr>
          <p:nvPr>
            <p:ph type="sldNum" sz="quarter" idx="12"/>
          </p:nvPr>
        </p:nvSpPr>
        <p:spPr/>
        <p:txBody>
          <a:bodyPr/>
          <a:lstStyle/>
          <a:p>
            <a:fld id="{6A3081F2-5782-45B0-817F-A6D06CD9C693}" type="slidenum">
              <a:rPr lang="en-US" smtClean="0"/>
              <a:t>10</a:t>
            </a:fld>
            <a:endParaRPr lang="en-US"/>
          </a:p>
        </p:txBody>
      </p:sp>
      <p:sp>
        <p:nvSpPr>
          <p:cNvPr id="6" name="TextBox 5"/>
          <p:cNvSpPr txBox="1"/>
          <p:nvPr/>
        </p:nvSpPr>
        <p:spPr>
          <a:xfrm>
            <a:off x="5350443" y="209862"/>
            <a:ext cx="1491114" cy="461665"/>
          </a:xfrm>
          <a:prstGeom prst="rect">
            <a:avLst/>
          </a:prstGeom>
          <a:noFill/>
        </p:spPr>
        <p:txBody>
          <a:bodyPr wrap="none" rtlCol="0">
            <a:spAutoFit/>
          </a:bodyPr>
          <a:lstStyle/>
          <a:p>
            <a:r>
              <a:rPr lang="en-US" sz="2400" u="sng" dirty="0"/>
              <a:t>Discussion</a:t>
            </a:r>
          </a:p>
        </p:txBody>
      </p:sp>
      <p:sp>
        <p:nvSpPr>
          <p:cNvPr id="7" name="TextBox 6"/>
          <p:cNvSpPr txBox="1"/>
          <p:nvPr/>
        </p:nvSpPr>
        <p:spPr>
          <a:xfrm>
            <a:off x="1221699" y="1251679"/>
            <a:ext cx="10132102" cy="3970318"/>
          </a:xfrm>
          <a:prstGeom prst="rect">
            <a:avLst/>
          </a:prstGeom>
          <a:noFill/>
        </p:spPr>
        <p:txBody>
          <a:bodyPr wrap="square" rtlCol="0">
            <a:spAutoFit/>
          </a:bodyPr>
          <a:lstStyle/>
          <a:p>
            <a:pPr marL="285750" indent="-285750">
              <a:buFont typeface="Arial" panose="020B0604020202020204" pitchFamily="34" charset="0"/>
              <a:buChar char="•"/>
            </a:pPr>
            <a:r>
              <a:rPr lang="en-US" dirty="0"/>
              <a:t>During Stage 2, as the models reach a moderate level of maturity and we have some better understanding of the form of the mechanics and services, we will begin work on the generation of costing and schedule for the all-silicon model. This can be the basis for cost estimates for </a:t>
            </a:r>
            <a:r>
              <a:rPr lang="en-US" dirty="0" smtClean="0"/>
              <a:t>all </a:t>
            </a:r>
            <a:r>
              <a:rPr lang="en-US" dirty="0"/>
              <a:t>the proposed configurations.</a:t>
            </a:r>
          </a:p>
          <a:p>
            <a:pPr marL="285750" indent="-285750">
              <a:buFont typeface="Arial" panose="020B0604020202020204" pitchFamily="34" charset="0"/>
              <a:buChar char="•"/>
            </a:pPr>
            <a:r>
              <a:rPr lang="en-US" dirty="0"/>
              <a:t>How well does this proposal meet the needs of the proto-collaborations?</a:t>
            </a:r>
          </a:p>
          <a:p>
            <a:pPr marL="285750" indent="-285750">
              <a:buFont typeface="Arial" panose="020B0604020202020204" pitchFamily="34" charset="0"/>
              <a:buChar char="•"/>
            </a:pPr>
            <a:r>
              <a:rPr lang="en-US" dirty="0"/>
              <a:t>How can the proto-collaborations help in this effort?</a:t>
            </a:r>
          </a:p>
          <a:p>
            <a:endParaRPr lang="en-US" dirty="0"/>
          </a:p>
          <a:p>
            <a:endParaRPr lang="en-US" dirty="0"/>
          </a:p>
          <a:p>
            <a:r>
              <a:rPr lang="en-US" b="1" dirty="0"/>
              <a:t>Currently we have people from the proto-collaborations helping in the EICSC efforts. As we move into full detector collaboration(s) we hope and expect that the effort will continue and focus on the proposed detector layout(s).</a:t>
            </a:r>
          </a:p>
          <a:p>
            <a:endParaRPr lang="en-US" b="1" dirty="0"/>
          </a:p>
          <a:p>
            <a:r>
              <a:rPr lang="en-US" b="1" dirty="0"/>
              <a:t>Again, all are welcome, and we have a large amount of development to produce a viable silicon tracking detector design. The work spans many disciplines. </a:t>
            </a:r>
          </a:p>
        </p:txBody>
      </p:sp>
    </p:spTree>
    <p:extLst>
      <p:ext uri="{BB962C8B-B14F-4D97-AF65-F5344CB8AC3E}">
        <p14:creationId xmlns:p14="http://schemas.microsoft.com/office/powerpoint/2010/main" val="37261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2021_08_09 EICSC engagement - LG</a:t>
            </a:r>
          </a:p>
        </p:txBody>
      </p:sp>
      <p:sp>
        <p:nvSpPr>
          <p:cNvPr id="3" name="Slide Number Placeholder 2"/>
          <p:cNvSpPr>
            <a:spLocks noGrp="1"/>
          </p:cNvSpPr>
          <p:nvPr>
            <p:ph type="sldNum" sz="quarter" idx="12"/>
          </p:nvPr>
        </p:nvSpPr>
        <p:spPr/>
        <p:txBody>
          <a:bodyPr/>
          <a:lstStyle/>
          <a:p>
            <a:fld id="{6A3081F2-5782-45B0-817F-A6D06CD9C693}" type="slidenum">
              <a:rPr lang="en-US" smtClean="0"/>
              <a:t>11</a:t>
            </a:fld>
            <a:endParaRPr lang="en-US"/>
          </a:p>
        </p:txBody>
      </p:sp>
      <p:sp>
        <p:nvSpPr>
          <p:cNvPr id="4" name="TextBox 3"/>
          <p:cNvSpPr txBox="1"/>
          <p:nvPr/>
        </p:nvSpPr>
        <p:spPr>
          <a:xfrm>
            <a:off x="3834868" y="157397"/>
            <a:ext cx="4232634" cy="461665"/>
          </a:xfrm>
          <a:prstGeom prst="rect">
            <a:avLst/>
          </a:prstGeom>
          <a:noFill/>
        </p:spPr>
        <p:txBody>
          <a:bodyPr wrap="none" rtlCol="0">
            <a:spAutoFit/>
          </a:bodyPr>
          <a:lstStyle/>
          <a:p>
            <a:r>
              <a:rPr lang="en-US" sz="2400" u="sng" dirty="0"/>
              <a:t>Additional upcoming EICSC tasks</a:t>
            </a:r>
          </a:p>
        </p:txBody>
      </p:sp>
      <p:sp>
        <p:nvSpPr>
          <p:cNvPr id="5" name="Rectangle 4"/>
          <p:cNvSpPr/>
          <p:nvPr/>
        </p:nvSpPr>
        <p:spPr>
          <a:xfrm>
            <a:off x="2405921" y="2367470"/>
            <a:ext cx="6096000" cy="646331"/>
          </a:xfrm>
          <a:prstGeom prst="rect">
            <a:avLst/>
          </a:prstGeom>
        </p:spPr>
        <p:txBody>
          <a:bodyPr>
            <a:spAutoFit/>
          </a:bodyPr>
          <a:lstStyle/>
          <a:p>
            <a:r>
              <a:rPr lang="en-US" dirty="0">
                <a:hlinkClick r:id="rId2"/>
              </a:rPr>
              <a:t>https://indico.bnl.gov/event/11683/contributions/49634/attachments/34496/55944/2021_05_06_EICSC_WP_proposal.pptx</a:t>
            </a:r>
            <a:endParaRPr lang="en-US" dirty="0"/>
          </a:p>
        </p:txBody>
      </p:sp>
      <p:sp>
        <p:nvSpPr>
          <p:cNvPr id="6" name="TextBox 5"/>
          <p:cNvSpPr txBox="1"/>
          <p:nvPr/>
        </p:nvSpPr>
        <p:spPr>
          <a:xfrm>
            <a:off x="2405921" y="1998138"/>
            <a:ext cx="6546985" cy="369332"/>
          </a:xfrm>
          <a:prstGeom prst="rect">
            <a:avLst/>
          </a:prstGeom>
          <a:noFill/>
        </p:spPr>
        <p:txBody>
          <a:bodyPr wrap="none" rtlCol="0">
            <a:spAutoFit/>
          </a:bodyPr>
          <a:lstStyle/>
          <a:p>
            <a:r>
              <a:rPr lang="en-US" dirty="0"/>
              <a:t>Technical tasks are best described in EICSC meeting of May 17, 2021</a:t>
            </a:r>
          </a:p>
        </p:txBody>
      </p:sp>
      <p:sp>
        <p:nvSpPr>
          <p:cNvPr id="7" name="TextBox 6"/>
          <p:cNvSpPr txBox="1"/>
          <p:nvPr/>
        </p:nvSpPr>
        <p:spPr>
          <a:xfrm>
            <a:off x="1169112" y="3484746"/>
            <a:ext cx="10478246" cy="646331"/>
          </a:xfrm>
          <a:prstGeom prst="rect">
            <a:avLst/>
          </a:prstGeom>
          <a:noFill/>
        </p:spPr>
        <p:txBody>
          <a:bodyPr wrap="square" rtlCol="0">
            <a:spAutoFit/>
          </a:bodyPr>
          <a:lstStyle/>
          <a:p>
            <a:r>
              <a:rPr lang="en-US" b="1" dirty="0"/>
              <a:t>However</a:t>
            </a:r>
            <a:r>
              <a:rPr lang="en-US" dirty="0"/>
              <a:t> – tasks like the ones currently under discussion are needed by the community and are also important and time critical and we engage with them as the need </a:t>
            </a:r>
            <a:r>
              <a:rPr lang="en-US" dirty="0" smtClean="0"/>
              <a:t>arises</a:t>
            </a:r>
            <a:r>
              <a:rPr lang="en-US" dirty="0"/>
              <a:t>.</a:t>
            </a:r>
          </a:p>
        </p:txBody>
      </p:sp>
    </p:spTree>
    <p:extLst>
      <p:ext uri="{BB962C8B-B14F-4D97-AF65-F5344CB8AC3E}">
        <p14:creationId xmlns:p14="http://schemas.microsoft.com/office/powerpoint/2010/main" val="15024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2021_05_06_ EICSC_WP_proposal - LG</a:t>
            </a:r>
          </a:p>
        </p:txBody>
      </p:sp>
      <p:sp>
        <p:nvSpPr>
          <p:cNvPr id="5" name="Slide Number Placeholder 4"/>
          <p:cNvSpPr>
            <a:spLocks noGrp="1"/>
          </p:cNvSpPr>
          <p:nvPr>
            <p:ph type="sldNum" sz="quarter" idx="12"/>
          </p:nvPr>
        </p:nvSpPr>
        <p:spPr/>
        <p:txBody>
          <a:bodyPr/>
          <a:lstStyle/>
          <a:p>
            <a:fld id="{D1EB1EBA-099B-46EE-A009-F4CB3582751C}" type="slidenum">
              <a:rPr lang="en-US" smtClean="0"/>
              <a:t>12</a:t>
            </a:fld>
            <a:endParaRPr lang="en-US"/>
          </a:p>
        </p:txBody>
      </p:sp>
      <p:sp>
        <p:nvSpPr>
          <p:cNvPr id="6" name="Rectangle 5"/>
          <p:cNvSpPr/>
          <p:nvPr/>
        </p:nvSpPr>
        <p:spPr>
          <a:xfrm>
            <a:off x="424068" y="380216"/>
            <a:ext cx="11529391" cy="6709529"/>
          </a:xfrm>
          <a:prstGeom prst="rect">
            <a:avLst/>
          </a:prstGeom>
        </p:spPr>
        <p:txBody>
          <a:bodyPr wrap="square">
            <a:spAutoFit/>
          </a:bodyPr>
          <a:lstStyle/>
          <a:p>
            <a:r>
              <a:rPr lang="en-US" sz="1600" b="1" dirty="0"/>
              <a:t>2021 – </a:t>
            </a:r>
          </a:p>
          <a:p>
            <a:pPr marL="285750" indent="-285750">
              <a:buFont typeface="Arial" panose="020B0604020202020204" pitchFamily="34" charset="0"/>
              <a:buChar char="•"/>
            </a:pPr>
            <a:r>
              <a:rPr lang="en-US" sz="1600" dirty="0"/>
              <a:t>Testing and characterization of MLR1</a:t>
            </a:r>
          </a:p>
          <a:p>
            <a:pPr marL="285750" indent="-285750">
              <a:buFont typeface="Arial" panose="020B0604020202020204" pitchFamily="34" charset="0"/>
              <a:buChar char="•"/>
            </a:pPr>
            <a:r>
              <a:rPr lang="en-US" sz="1600" dirty="0"/>
              <a:t>Sensor design for MLR2 or ER</a:t>
            </a:r>
          </a:p>
          <a:p>
            <a:pPr marL="285750" indent="-285750">
              <a:buFont typeface="Arial" panose="020B0604020202020204" pitchFamily="34" charset="0"/>
              <a:buChar char="•"/>
            </a:pPr>
            <a:r>
              <a:rPr lang="en-US" sz="1600" dirty="0"/>
              <a:t>R&amp;D into powering, stave/disc construction, cooling, overall infrastructure</a:t>
            </a:r>
          </a:p>
          <a:p>
            <a:pPr marL="285750" indent="-285750">
              <a:buFont typeface="Arial" panose="020B0604020202020204" pitchFamily="34" charset="0"/>
              <a:buChar char="•"/>
            </a:pPr>
            <a:r>
              <a:rPr lang="en-US" sz="1600" dirty="0"/>
              <a:t>MLR2 submission</a:t>
            </a:r>
          </a:p>
          <a:p>
            <a:pPr marL="285750" indent="-285750">
              <a:buFont typeface="Arial" panose="020B0604020202020204" pitchFamily="34" charset="0"/>
              <a:buChar char="•"/>
            </a:pPr>
            <a:r>
              <a:rPr lang="en-US" sz="1600" dirty="0"/>
              <a:t>Thinning, bending and sensor interconnection</a:t>
            </a:r>
          </a:p>
          <a:p>
            <a:r>
              <a:rPr lang="en-US" sz="1600" b="1" dirty="0"/>
              <a:t>2022 - </a:t>
            </a:r>
          </a:p>
          <a:p>
            <a:pPr marL="285750" indent="-285750">
              <a:buFont typeface="Arial" panose="020B0604020202020204" pitchFamily="34" charset="0"/>
              <a:buChar char="•"/>
            </a:pPr>
            <a:r>
              <a:rPr lang="en-US" sz="1600" dirty="0"/>
              <a:t>Testing and characterization of MLR2</a:t>
            </a:r>
          </a:p>
          <a:p>
            <a:pPr marL="285750" indent="-285750">
              <a:buFont typeface="Arial" panose="020B0604020202020204" pitchFamily="34" charset="0"/>
              <a:buChar char="•"/>
            </a:pPr>
            <a:r>
              <a:rPr lang="en-US" sz="1600" dirty="0"/>
              <a:t>Sensor design for ER</a:t>
            </a:r>
          </a:p>
          <a:p>
            <a:pPr marL="285750" indent="-285750">
              <a:buFont typeface="Arial" panose="020B0604020202020204" pitchFamily="34" charset="0"/>
              <a:buChar char="•"/>
            </a:pPr>
            <a:r>
              <a:rPr lang="en-US" sz="1600" dirty="0"/>
              <a:t>R&amp;D + prototyping into powering, stave/disc construction, cooling, overall infrastructure</a:t>
            </a:r>
          </a:p>
          <a:p>
            <a:pPr marL="285750" indent="-285750">
              <a:buFont typeface="Arial" panose="020B0604020202020204" pitchFamily="34" charset="0"/>
              <a:buChar char="•"/>
            </a:pPr>
            <a:r>
              <a:rPr lang="en-US" sz="1600" dirty="0"/>
              <a:t>ER submission</a:t>
            </a:r>
          </a:p>
          <a:p>
            <a:r>
              <a:rPr lang="en-US" sz="1600" b="1" dirty="0"/>
              <a:t>2023 - </a:t>
            </a:r>
          </a:p>
          <a:p>
            <a:pPr marL="285750" indent="-285750">
              <a:buFont typeface="Arial" panose="020B0604020202020204" pitchFamily="34" charset="0"/>
              <a:buChar char="•"/>
            </a:pPr>
            <a:r>
              <a:rPr lang="en-US" sz="1600" dirty="0"/>
              <a:t>Testing and characterization of ITS3 ER and assessment of yield</a:t>
            </a:r>
          </a:p>
          <a:p>
            <a:pPr marL="285750" indent="-285750">
              <a:buFont typeface="Arial" panose="020B0604020202020204" pitchFamily="34" charset="0"/>
              <a:buChar char="•"/>
            </a:pPr>
            <a:r>
              <a:rPr lang="en-US" sz="1600" dirty="0"/>
              <a:t>Assessment and planning for EIC sensor fork of ITS3 design</a:t>
            </a:r>
          </a:p>
          <a:p>
            <a:pPr marL="285750" indent="-285750">
              <a:buFont typeface="Arial" panose="020B0604020202020204" pitchFamily="34" charset="0"/>
              <a:buChar char="•"/>
            </a:pPr>
            <a:r>
              <a:rPr lang="en-US" sz="1600" dirty="0"/>
              <a:t>Fork off sensor design and work on EIC variant for staves and discs (may move to next year depending on results)</a:t>
            </a:r>
          </a:p>
          <a:p>
            <a:pPr marL="285750" indent="-285750">
              <a:buFont typeface="Arial" panose="020B0604020202020204" pitchFamily="34" charset="0"/>
              <a:buChar char="•"/>
            </a:pPr>
            <a:r>
              <a:rPr lang="en-US" sz="1600" dirty="0"/>
              <a:t>Detailed prototyping into powering, stave/disc construction, cooling, overall infrastructure</a:t>
            </a:r>
          </a:p>
          <a:p>
            <a:pPr marL="285750" indent="-285750">
              <a:buFont typeface="Arial" panose="020B0604020202020204" pitchFamily="34" charset="0"/>
              <a:buChar char="•"/>
            </a:pPr>
            <a:r>
              <a:rPr lang="en-US" sz="1600" dirty="0"/>
              <a:t>ER submission for EIC variant sensor for staves and discs (may move to next year depending on results)</a:t>
            </a:r>
          </a:p>
          <a:p>
            <a:pPr marL="285750" indent="-285750">
              <a:buFont typeface="Arial" panose="020B0604020202020204" pitchFamily="34" charset="0"/>
              <a:buChar char="•"/>
            </a:pPr>
            <a:r>
              <a:rPr lang="en-US" sz="1600" dirty="0"/>
              <a:t>Investigation of adaptation of ITS3 design for use in EIC inner layers (different radii, # layers, services from both ends to meet length requirements, etc.</a:t>
            </a:r>
          </a:p>
          <a:p>
            <a:r>
              <a:rPr lang="en-US" sz="1600" b="1" dirty="0"/>
              <a:t>2024 – </a:t>
            </a:r>
          </a:p>
          <a:p>
            <a:pPr marL="285750" indent="-285750">
              <a:buFont typeface="Arial" panose="020B0604020202020204" pitchFamily="34" charset="0"/>
              <a:buChar char="•"/>
            </a:pPr>
            <a:r>
              <a:rPr lang="en-US" sz="1600" dirty="0"/>
              <a:t>Testing and characterization of EIC ER and assessment of yield</a:t>
            </a:r>
          </a:p>
          <a:p>
            <a:pPr marL="285750" indent="-285750">
              <a:buFont typeface="Arial" panose="020B0604020202020204" pitchFamily="34" charset="0"/>
              <a:buChar char="•"/>
            </a:pPr>
            <a:r>
              <a:rPr lang="en-US" sz="1600" dirty="0"/>
              <a:t>Si design for EIC ER2</a:t>
            </a:r>
          </a:p>
          <a:p>
            <a:pPr marL="285750" indent="-285750">
              <a:buFont typeface="Arial" panose="020B0604020202020204" pitchFamily="34" charset="0"/>
              <a:buChar char="•"/>
            </a:pPr>
            <a:r>
              <a:rPr lang="en-US" sz="1600" dirty="0"/>
              <a:t>Detailed prototyping into powering, stave/disc construction, cooling, overall infrastructure using EIC ER1 prototypes.</a:t>
            </a:r>
          </a:p>
          <a:p>
            <a:pPr marL="285750" indent="-285750">
              <a:buFont typeface="Arial" panose="020B0604020202020204" pitchFamily="34" charset="0"/>
              <a:buChar char="•"/>
            </a:pPr>
            <a:r>
              <a:rPr lang="en-US" sz="1600" dirty="0"/>
              <a:t>ER2 submission for EIC variant sensor for staves and discs </a:t>
            </a:r>
          </a:p>
          <a:p>
            <a:pPr marL="285750" indent="-285750">
              <a:buFont typeface="Arial" panose="020B0604020202020204" pitchFamily="34" charset="0"/>
              <a:buChar char="•"/>
            </a:pPr>
            <a:r>
              <a:rPr lang="en-US" sz="1600" dirty="0"/>
              <a:t>adaptation of ITS3 design for use in EIC inner layers and integration of design into ER2 if necessary.</a:t>
            </a:r>
          </a:p>
          <a:p>
            <a:endParaRPr lang="en-US" sz="1600" dirty="0"/>
          </a:p>
          <a:p>
            <a:endParaRPr lang="en-US" sz="1600" dirty="0"/>
          </a:p>
        </p:txBody>
      </p:sp>
      <p:sp>
        <p:nvSpPr>
          <p:cNvPr id="7" name="TextBox 6"/>
          <p:cNvSpPr txBox="1"/>
          <p:nvPr/>
        </p:nvSpPr>
        <p:spPr>
          <a:xfrm>
            <a:off x="3649479" y="149384"/>
            <a:ext cx="5078570" cy="461665"/>
          </a:xfrm>
          <a:prstGeom prst="rect">
            <a:avLst/>
          </a:prstGeom>
          <a:noFill/>
        </p:spPr>
        <p:txBody>
          <a:bodyPr wrap="none" rtlCol="0">
            <a:spAutoFit/>
          </a:bodyPr>
          <a:lstStyle/>
          <a:p>
            <a:r>
              <a:rPr lang="en-US" sz="2400" u="sng" dirty="0"/>
              <a:t>Plans – (strongly tied to ITS-3 schedule)</a:t>
            </a:r>
          </a:p>
        </p:txBody>
      </p:sp>
      <p:sp>
        <p:nvSpPr>
          <p:cNvPr id="8" name="TextBox 7"/>
          <p:cNvSpPr txBox="1"/>
          <p:nvPr/>
        </p:nvSpPr>
        <p:spPr>
          <a:xfrm>
            <a:off x="7094297" y="699425"/>
            <a:ext cx="4938676" cy="1569660"/>
          </a:xfrm>
          <a:prstGeom prst="rect">
            <a:avLst/>
          </a:prstGeom>
          <a:noFill/>
          <a:ln w="15875">
            <a:solidFill>
              <a:schemeClr val="tx1"/>
            </a:solidFill>
          </a:ln>
        </p:spPr>
        <p:txBody>
          <a:bodyPr wrap="square" rtlCol="0">
            <a:spAutoFit/>
          </a:bodyPr>
          <a:lstStyle/>
          <a:p>
            <a:r>
              <a:rPr lang="en-US" sz="1600" dirty="0"/>
              <a:t>We are developing two detector concepts:</a:t>
            </a:r>
          </a:p>
          <a:p>
            <a:pPr marL="800100" lvl="1" indent="-342900">
              <a:buFont typeface="+mj-lt"/>
              <a:buAutoNum type="arabicPeriod"/>
            </a:pPr>
            <a:r>
              <a:rPr lang="en-US" sz="1600" dirty="0"/>
              <a:t>ITS3 like for the </a:t>
            </a:r>
            <a:r>
              <a:rPr lang="en-US" sz="1600" dirty="0" err="1"/>
              <a:t>vertexing</a:t>
            </a:r>
            <a:r>
              <a:rPr lang="en-US" sz="1600" dirty="0"/>
              <a:t> layers.</a:t>
            </a:r>
          </a:p>
          <a:p>
            <a:pPr marL="800100" lvl="1" indent="-342900">
              <a:buFont typeface="+mj-lt"/>
              <a:buAutoNum type="arabicPeriod"/>
            </a:pPr>
            <a:r>
              <a:rPr lang="en-US" sz="1600" dirty="0"/>
              <a:t>EIC variant for the staves and discs.</a:t>
            </a:r>
          </a:p>
          <a:p>
            <a:r>
              <a:rPr lang="en-US" sz="1600" dirty="0"/>
              <a:t>We will need to develop the capabilities to bring both detector concepts and the associated infrastructure to completion.</a:t>
            </a:r>
          </a:p>
        </p:txBody>
      </p:sp>
    </p:spTree>
    <p:extLst>
      <p:ext uri="{BB962C8B-B14F-4D97-AF65-F5344CB8AC3E}">
        <p14:creationId xmlns:p14="http://schemas.microsoft.com/office/powerpoint/2010/main" val="120038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2021_05_06_ EICSC_WP_proposal - LG</a:t>
            </a:r>
          </a:p>
        </p:txBody>
      </p:sp>
      <p:sp>
        <p:nvSpPr>
          <p:cNvPr id="5" name="Slide Number Placeholder 4"/>
          <p:cNvSpPr>
            <a:spLocks noGrp="1"/>
          </p:cNvSpPr>
          <p:nvPr>
            <p:ph type="sldNum" sz="quarter" idx="12"/>
          </p:nvPr>
        </p:nvSpPr>
        <p:spPr/>
        <p:txBody>
          <a:bodyPr/>
          <a:lstStyle/>
          <a:p>
            <a:fld id="{3892BB02-5AF3-4C17-9BD0-944A8055CF5A}" type="slidenum">
              <a:rPr lang="en-US" smtClean="0"/>
              <a:t>13</a:t>
            </a:fld>
            <a:endParaRPr lang="en-US"/>
          </a:p>
        </p:txBody>
      </p:sp>
      <p:sp>
        <p:nvSpPr>
          <p:cNvPr id="6" name="Rectangle 5"/>
          <p:cNvSpPr/>
          <p:nvPr/>
        </p:nvSpPr>
        <p:spPr>
          <a:xfrm>
            <a:off x="742960" y="1073782"/>
            <a:ext cx="10087708" cy="5355312"/>
          </a:xfrm>
          <a:prstGeom prst="rect">
            <a:avLst/>
          </a:prstGeom>
        </p:spPr>
        <p:txBody>
          <a:bodyPr wrap="square">
            <a:spAutoFit/>
          </a:bodyPr>
          <a:lstStyle/>
          <a:p>
            <a:r>
              <a:rPr lang="en-US" b="1" dirty="0"/>
              <a:t>2021</a:t>
            </a:r>
          </a:p>
          <a:p>
            <a:r>
              <a:rPr lang="en-US" dirty="0"/>
              <a:t>Testing and characterization of MLR1 – EICSC WP3</a:t>
            </a:r>
          </a:p>
          <a:p>
            <a:pPr marL="285750" indent="-285750">
              <a:buFont typeface="Arial" panose="020B0604020202020204" pitchFamily="34" charset="0"/>
              <a:buChar char="•"/>
            </a:pPr>
            <a:r>
              <a:rPr lang="en-US" dirty="0"/>
              <a:t>design of testing system that extends into the testing of the next submissions. Beam testing, Latch-up testing, SEU testing, radiation tolerance testing (</a:t>
            </a:r>
            <a:r>
              <a:rPr lang="en-US" dirty="0" err="1"/>
              <a:t>kRAD</a:t>
            </a:r>
            <a:r>
              <a:rPr lang="en-US" dirty="0"/>
              <a:t>, NIEL), firmware, software, mechanical carriers, alignment stations, analysis, etc. This work is starting in ITS3, we can/should join this effort.</a:t>
            </a:r>
          </a:p>
          <a:p>
            <a:r>
              <a:rPr lang="en-US" dirty="0"/>
              <a:t>Sensor design for MLR2 or ER – EICSC WP2</a:t>
            </a:r>
          </a:p>
          <a:p>
            <a:pPr marL="285750" indent="-285750">
              <a:buFont typeface="Arial" panose="020B0604020202020204" pitchFamily="34" charset="0"/>
              <a:buChar char="•"/>
            </a:pPr>
            <a:r>
              <a:rPr lang="en-US" dirty="0"/>
              <a:t>Inclusion of other silicon design sites into the design process (in progress), Assessment of the testing results and incorporation into the new designs, significant digital design (in pixel logic, readout structures and architecture), design for stitching, significantly more complex structures and pixel layout studies, design for yield, etc.</a:t>
            </a:r>
          </a:p>
          <a:p>
            <a:r>
              <a:rPr lang="en-US" dirty="0"/>
              <a:t>R&amp;D into powering, stave/disc construction, cooling, overall infrastructure – EICSC WP5</a:t>
            </a:r>
          </a:p>
          <a:p>
            <a:pPr marL="285750" indent="-285750">
              <a:buFont typeface="Arial" panose="020B0604020202020204" pitchFamily="34" charset="0"/>
              <a:buChar char="•"/>
            </a:pPr>
            <a:r>
              <a:rPr lang="en-US" dirty="0"/>
              <a:t>Take up DC-DC converter and serial powering R&amp;D, studies of stave and disc design, cooling studies (air for inner layers, liquid? For outer layers and discs), investigation of on detector data multiplexing and implications for single point failure and redundancy studies, initial studies for carbon fiber designs for overall mechanical support structures, services routing studies, radiation length minimization, etc.</a:t>
            </a:r>
          </a:p>
          <a:p>
            <a:r>
              <a:rPr lang="en-US" dirty="0"/>
              <a:t>MLR2 submission – EICSC WP2</a:t>
            </a:r>
          </a:p>
          <a:p>
            <a:pPr marL="285750" indent="-285750">
              <a:buFont typeface="Arial" panose="020B0604020202020204" pitchFamily="34" charset="0"/>
              <a:buChar char="•"/>
            </a:pPr>
            <a:r>
              <a:rPr lang="en-US" dirty="0"/>
              <a:t>Detailed silicon design as per sensor design section, layout and DRC, integration into MLR, etc.</a:t>
            </a:r>
          </a:p>
          <a:p>
            <a:r>
              <a:rPr lang="en-US" dirty="0"/>
              <a:t>Thinning Bending and Interconnection – EICSC WP3</a:t>
            </a:r>
          </a:p>
          <a:p>
            <a:pPr marL="285750" indent="-285750">
              <a:buFont typeface="Arial" panose="020B0604020202020204" pitchFamily="34" charset="0"/>
              <a:buChar char="•"/>
            </a:pPr>
            <a:r>
              <a:rPr lang="en-US" dirty="0"/>
              <a:t>Thinning/bending studies, test beams and assessment, interconnection designs</a:t>
            </a:r>
          </a:p>
        </p:txBody>
      </p:sp>
      <p:sp>
        <p:nvSpPr>
          <p:cNvPr id="7" name="TextBox 6"/>
          <p:cNvSpPr txBox="1"/>
          <p:nvPr/>
        </p:nvSpPr>
        <p:spPr>
          <a:xfrm>
            <a:off x="2497015" y="150452"/>
            <a:ext cx="7873374" cy="461665"/>
          </a:xfrm>
          <a:prstGeom prst="rect">
            <a:avLst/>
          </a:prstGeom>
          <a:noFill/>
        </p:spPr>
        <p:txBody>
          <a:bodyPr wrap="none" rtlCol="0">
            <a:spAutoFit/>
          </a:bodyPr>
          <a:lstStyle/>
          <a:p>
            <a:r>
              <a:rPr lang="en-US" sz="2400" u="sng" dirty="0"/>
              <a:t>Expanded task list for 2021 (applies to following years as well)</a:t>
            </a:r>
          </a:p>
        </p:txBody>
      </p:sp>
      <p:sp>
        <p:nvSpPr>
          <p:cNvPr id="3" name="TextBox 2"/>
          <p:cNvSpPr txBox="1"/>
          <p:nvPr/>
        </p:nvSpPr>
        <p:spPr>
          <a:xfrm>
            <a:off x="1518278" y="612117"/>
            <a:ext cx="9036268" cy="646331"/>
          </a:xfrm>
          <a:prstGeom prst="rect">
            <a:avLst/>
          </a:prstGeom>
          <a:noFill/>
          <a:ln w="15875">
            <a:solidFill>
              <a:schemeClr val="tx1"/>
            </a:solidFill>
          </a:ln>
        </p:spPr>
        <p:txBody>
          <a:bodyPr wrap="square" rtlCol="0">
            <a:spAutoFit/>
          </a:bodyPr>
          <a:lstStyle/>
          <a:p>
            <a:r>
              <a:rPr lang="en-US" dirty="0"/>
              <a:t>These tasks complement and are in addition to robust participation in the ITS3 work packages to prepare for the EIC </a:t>
            </a:r>
            <a:r>
              <a:rPr lang="en-US" dirty="0" err="1"/>
              <a:t>vertexing</a:t>
            </a:r>
            <a:r>
              <a:rPr lang="en-US" dirty="0"/>
              <a:t> layers design.</a:t>
            </a:r>
          </a:p>
        </p:txBody>
      </p:sp>
    </p:spTree>
    <p:extLst>
      <p:ext uri="{BB962C8B-B14F-4D97-AF65-F5344CB8AC3E}">
        <p14:creationId xmlns:p14="http://schemas.microsoft.com/office/powerpoint/2010/main" val="273218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2021_08_09 EICSC engagement - LG</a:t>
            </a:r>
          </a:p>
        </p:txBody>
      </p:sp>
      <p:sp>
        <p:nvSpPr>
          <p:cNvPr id="3" name="Slide Number Placeholder 2"/>
          <p:cNvSpPr>
            <a:spLocks noGrp="1"/>
          </p:cNvSpPr>
          <p:nvPr>
            <p:ph type="sldNum" sz="quarter" idx="12"/>
          </p:nvPr>
        </p:nvSpPr>
        <p:spPr/>
        <p:txBody>
          <a:bodyPr/>
          <a:lstStyle/>
          <a:p>
            <a:fld id="{6A3081F2-5782-45B0-817F-A6D06CD9C693}" type="slidenum">
              <a:rPr lang="en-US" smtClean="0"/>
              <a:t>2</a:t>
            </a:fld>
            <a:endParaRPr lang="en-US"/>
          </a:p>
        </p:txBody>
      </p:sp>
      <p:sp>
        <p:nvSpPr>
          <p:cNvPr id="4" name="TextBox 3"/>
          <p:cNvSpPr txBox="1"/>
          <p:nvPr/>
        </p:nvSpPr>
        <p:spPr>
          <a:xfrm>
            <a:off x="477078" y="1154242"/>
            <a:ext cx="11582400" cy="4247317"/>
          </a:xfrm>
          <a:prstGeom prst="rect">
            <a:avLst/>
          </a:prstGeom>
          <a:noFill/>
        </p:spPr>
        <p:txBody>
          <a:bodyPr wrap="square" rtlCol="0">
            <a:spAutoFit/>
          </a:bodyPr>
          <a:lstStyle/>
          <a:p>
            <a:r>
              <a:rPr lang="en-US" dirty="0"/>
              <a:t>The idea of adapting MAPS silicon sensors that were under development at CERN for the ALICE ITS-3 detector for use in an EIC tracking detector was first presented in December 2019</a:t>
            </a:r>
          </a:p>
          <a:p>
            <a:r>
              <a:rPr lang="en-US" dirty="0">
                <a:hlinkClick r:id="rId2"/>
              </a:rPr>
              <a:t>https://indico.jlab.org/event/348/sessions/1224/attachments/4665/5789/open-mic.pdf</a:t>
            </a:r>
            <a:endParaRPr lang="en-US" dirty="0"/>
          </a:p>
          <a:p>
            <a:endParaRPr lang="en-US" dirty="0"/>
          </a:p>
          <a:p>
            <a:r>
              <a:rPr lang="en-US" dirty="0"/>
              <a:t>This idea formed the basis of the eRD25 project (Birmingham, LBNL, RAL) whose aim was to </a:t>
            </a:r>
            <a:r>
              <a:rPr lang="en-GB" dirty="0"/>
              <a:t>lay the groundwork for the development of an EIC vertex and tracking detector based on this technology:</a:t>
            </a:r>
          </a:p>
          <a:p>
            <a:r>
              <a:rPr lang="en-GB" dirty="0">
                <a:hlinkClick r:id="rId3"/>
              </a:rPr>
              <a:t>https://wiki.bnl.gov/conferences/images/1/1c/ERD25-proposal-Jul20.pdf</a:t>
            </a:r>
            <a:endParaRPr lang="en-GB" dirty="0"/>
          </a:p>
          <a:p>
            <a:endParaRPr lang="en-GB" dirty="0"/>
          </a:p>
          <a:p>
            <a:r>
              <a:rPr lang="en-GB" dirty="0"/>
              <a:t>One fundamental aspect of the proposal was the establishment of a </a:t>
            </a:r>
            <a:r>
              <a:rPr lang="en-GB" b="1" dirty="0"/>
              <a:t>much broader EICSC </a:t>
            </a:r>
            <a:r>
              <a:rPr lang="en-US" b="1" dirty="0"/>
              <a:t>to grow the required base of expertise to develop a full inner tracking solution for EIC detectors based on a new 65 nm MAPS technology </a:t>
            </a:r>
            <a:r>
              <a:rPr lang="en-US" dirty="0"/>
              <a:t>(sensors, mechanics, services, cooling, readout, etc.). </a:t>
            </a:r>
          </a:p>
          <a:p>
            <a:endParaRPr lang="en-US" dirty="0"/>
          </a:p>
          <a:p>
            <a:r>
              <a:rPr lang="en-US" dirty="0"/>
              <a:t>This was the basis of the EICSC proposal to BNL for the Expression of Interest, that was signed by LBNL, BNL, CCNU, JLAB, ORNL, and seven UK groups: </a:t>
            </a:r>
            <a:r>
              <a:rPr lang="en-US" dirty="0">
                <a:hlinkClick r:id="rId4"/>
              </a:rPr>
              <a:t>https://indico.bnl.gov/event/8552/contributions/43219/</a:t>
            </a:r>
            <a:r>
              <a:rPr lang="en-US" dirty="0"/>
              <a:t>. </a:t>
            </a:r>
            <a:r>
              <a:rPr lang="en-US" b="1" dirty="0"/>
              <a:t>This EOI formalized the start of the EIC SC</a:t>
            </a:r>
            <a:r>
              <a:rPr lang="en-US" b="1"/>
              <a:t>. </a:t>
            </a:r>
            <a:endParaRPr lang="en-US" b="1" dirty="0"/>
          </a:p>
        </p:txBody>
      </p:sp>
      <p:sp>
        <p:nvSpPr>
          <p:cNvPr id="5" name="TextBox 4"/>
          <p:cNvSpPr txBox="1"/>
          <p:nvPr/>
        </p:nvSpPr>
        <p:spPr>
          <a:xfrm>
            <a:off x="4272196" y="322288"/>
            <a:ext cx="2325573" cy="461665"/>
          </a:xfrm>
          <a:prstGeom prst="rect">
            <a:avLst/>
          </a:prstGeom>
          <a:noFill/>
        </p:spPr>
        <p:txBody>
          <a:bodyPr wrap="none" rtlCol="0">
            <a:spAutoFit/>
          </a:bodyPr>
          <a:lstStyle/>
          <a:p>
            <a:r>
              <a:rPr lang="en-US" sz="2400" u="sng" dirty="0"/>
              <a:t>History and goals</a:t>
            </a:r>
          </a:p>
        </p:txBody>
      </p:sp>
    </p:spTree>
    <p:extLst>
      <p:ext uri="{BB962C8B-B14F-4D97-AF65-F5344CB8AC3E}">
        <p14:creationId xmlns:p14="http://schemas.microsoft.com/office/powerpoint/2010/main" val="331860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2021_08_09 EICSC engagement - LG</a:t>
            </a:r>
          </a:p>
        </p:txBody>
      </p:sp>
      <p:sp>
        <p:nvSpPr>
          <p:cNvPr id="3" name="Slide Number Placeholder 2"/>
          <p:cNvSpPr>
            <a:spLocks noGrp="1"/>
          </p:cNvSpPr>
          <p:nvPr>
            <p:ph type="sldNum" sz="quarter" idx="12"/>
          </p:nvPr>
        </p:nvSpPr>
        <p:spPr/>
        <p:txBody>
          <a:bodyPr/>
          <a:lstStyle/>
          <a:p>
            <a:fld id="{6A3081F2-5782-45B0-817F-A6D06CD9C693}" type="slidenum">
              <a:rPr lang="en-US" smtClean="0"/>
              <a:t>3</a:t>
            </a:fld>
            <a:endParaRPr lang="en-US"/>
          </a:p>
        </p:txBody>
      </p:sp>
      <p:sp>
        <p:nvSpPr>
          <p:cNvPr id="4" name="TextBox 3"/>
          <p:cNvSpPr txBox="1"/>
          <p:nvPr/>
        </p:nvSpPr>
        <p:spPr>
          <a:xfrm>
            <a:off x="477078" y="1154242"/>
            <a:ext cx="11582400" cy="4801314"/>
          </a:xfrm>
          <a:prstGeom prst="rect">
            <a:avLst/>
          </a:prstGeom>
          <a:noFill/>
        </p:spPr>
        <p:txBody>
          <a:bodyPr wrap="square" rtlCol="0">
            <a:spAutoFit/>
          </a:bodyPr>
          <a:lstStyle/>
          <a:p>
            <a:r>
              <a:rPr lang="en-US" dirty="0"/>
              <a:t>The EICSC is a collection of institutions that work towards the common goal of developing a complete silicon tracking detector solution based on ITS-3 technology for use at EIC. We have welcomed anyone with interest in our goals to join from the start and continue to do so. </a:t>
            </a:r>
            <a:r>
              <a:rPr lang="en-US" b="1" dirty="0"/>
              <a:t>What we can produce is limited by our membership resources</a:t>
            </a:r>
            <a:r>
              <a:rPr lang="en-US" dirty="0"/>
              <a:t>, and at the moment, EICSC institutions are dedicating their own resources to advance this effort.</a:t>
            </a:r>
          </a:p>
          <a:p>
            <a:endParaRPr lang="en-US" dirty="0"/>
          </a:p>
          <a:p>
            <a:r>
              <a:rPr lang="en-US" dirty="0"/>
              <a:t>The EICSC is not tied to a specific detector proposal/proto-collaboration, but </a:t>
            </a:r>
            <a:r>
              <a:rPr lang="en-GB" b="1" dirty="0"/>
              <a:t>open to institutes from </a:t>
            </a:r>
            <a:r>
              <a:rPr lang="en-US" b="1" dirty="0"/>
              <a:t>all proto-</a:t>
            </a:r>
            <a:r>
              <a:rPr lang="en-GB" b="1" dirty="0"/>
              <a:t>collaborations</a:t>
            </a:r>
            <a:r>
              <a:rPr lang="en-GB" dirty="0"/>
              <a:t> interested to work on the proposed detector solution for their specific EIC detector implementation, as stated here </a:t>
            </a:r>
            <a:r>
              <a:rPr lang="en-GB" dirty="0">
                <a:hlinkClick r:id="rId2"/>
              </a:rPr>
              <a:t>https://wiki.bnl.gov/conferences/images/3/36/ERD25-Mar20-final.pdf</a:t>
            </a:r>
            <a:r>
              <a:rPr lang="en-GB" dirty="0"/>
              <a:t>. I</a:t>
            </a:r>
            <a:r>
              <a:rPr lang="en-US" dirty="0"/>
              <a:t>t has always been our goal to provide a forum and structure for those working on silicon for EIC and we will of course work on all aspects that are useful to the (proto-) collaborations and consistent with our focus.</a:t>
            </a:r>
            <a:endParaRPr lang="en-GB" dirty="0"/>
          </a:p>
          <a:p>
            <a:endParaRPr lang="en-GB" dirty="0"/>
          </a:p>
          <a:p>
            <a:r>
              <a:rPr lang="en-GB" dirty="0"/>
              <a:t>This format is only natural as all proto-collaborations have adopted the technology proposed by the EICSC and work on the realisation of the detector can only progress if the EICSC has enough resources. </a:t>
            </a:r>
            <a:r>
              <a:rPr lang="en-US" dirty="0"/>
              <a:t>What we generate should be useful to all. </a:t>
            </a:r>
            <a:r>
              <a:rPr lang="en-GB" dirty="0"/>
              <a:t>This approach maximises the successful delivery of the technology with the lowest cost to the project.</a:t>
            </a:r>
          </a:p>
          <a:p>
            <a:endParaRPr lang="en-US" dirty="0"/>
          </a:p>
          <a:p>
            <a:r>
              <a:rPr lang="en-GB" b="1" dirty="0"/>
              <a:t>We encourage all proto-collaborations to engage actively with the EICSC effort to reach their goal of realising a silicon tracker for the EIC.</a:t>
            </a:r>
          </a:p>
        </p:txBody>
      </p:sp>
      <p:sp>
        <p:nvSpPr>
          <p:cNvPr id="5" name="TextBox 4"/>
          <p:cNvSpPr txBox="1"/>
          <p:nvPr/>
        </p:nvSpPr>
        <p:spPr>
          <a:xfrm>
            <a:off x="4272196" y="322288"/>
            <a:ext cx="2325573" cy="461665"/>
          </a:xfrm>
          <a:prstGeom prst="rect">
            <a:avLst/>
          </a:prstGeom>
          <a:noFill/>
        </p:spPr>
        <p:txBody>
          <a:bodyPr wrap="none" rtlCol="0">
            <a:spAutoFit/>
          </a:bodyPr>
          <a:lstStyle/>
          <a:p>
            <a:r>
              <a:rPr lang="en-US" sz="2400" u="sng" dirty="0"/>
              <a:t>History and goals</a:t>
            </a:r>
          </a:p>
        </p:txBody>
      </p:sp>
    </p:spTree>
    <p:extLst>
      <p:ext uri="{BB962C8B-B14F-4D97-AF65-F5344CB8AC3E}">
        <p14:creationId xmlns:p14="http://schemas.microsoft.com/office/powerpoint/2010/main" val="308818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352" y="299802"/>
            <a:ext cx="7781297" cy="400110"/>
          </a:xfrm>
          <a:prstGeom prst="rect">
            <a:avLst/>
          </a:prstGeom>
          <a:noFill/>
        </p:spPr>
        <p:txBody>
          <a:bodyPr wrap="none" rtlCol="0">
            <a:spAutoFit/>
          </a:bodyPr>
          <a:lstStyle/>
          <a:p>
            <a:r>
              <a:rPr lang="en-US" sz="2000" u="sng" dirty="0"/>
              <a:t>Path forward for development of silicon tracking detector for EIC</a:t>
            </a:r>
            <a:r>
              <a:rPr lang="en-US" dirty="0"/>
              <a:t>: </a:t>
            </a:r>
            <a:r>
              <a:rPr lang="en-US" sz="2000" dirty="0"/>
              <a:t>Stage 1</a:t>
            </a:r>
          </a:p>
        </p:txBody>
      </p:sp>
      <p:sp>
        <p:nvSpPr>
          <p:cNvPr id="5" name="TextBox 4"/>
          <p:cNvSpPr txBox="1"/>
          <p:nvPr/>
        </p:nvSpPr>
        <p:spPr>
          <a:xfrm>
            <a:off x="838200" y="1001038"/>
            <a:ext cx="10635522" cy="4801314"/>
          </a:xfrm>
          <a:prstGeom prst="rect">
            <a:avLst/>
          </a:prstGeom>
          <a:noFill/>
        </p:spPr>
        <p:txBody>
          <a:bodyPr wrap="square" rtlCol="0">
            <a:spAutoFit/>
          </a:bodyPr>
          <a:lstStyle/>
          <a:p>
            <a:r>
              <a:rPr lang="en-US" dirty="0"/>
              <a:t>Meeting held on 2021_07_03 with </a:t>
            </a:r>
            <a:r>
              <a:rPr lang="en-US" dirty="0"/>
              <a:t>Leo Greiner, Jim Fast, Walter Sondheim, Ernst </a:t>
            </a:r>
            <a:r>
              <a:rPr lang="en-US" dirty="0" err="1"/>
              <a:t>Sichtermann</a:t>
            </a:r>
            <a:r>
              <a:rPr lang="en-US" dirty="0"/>
              <a:t>, Laura </a:t>
            </a:r>
            <a:r>
              <a:rPr lang="en-US" dirty="0" err="1"/>
              <a:t>Gonella</a:t>
            </a:r>
            <a:r>
              <a:rPr lang="en-US" dirty="0"/>
              <a:t> </a:t>
            </a:r>
            <a:r>
              <a:rPr lang="en-US" dirty="0"/>
              <a:t>with discussion of how to move forward with agreement on a two-stage plan.</a:t>
            </a:r>
          </a:p>
          <a:p>
            <a:endParaRPr lang="en-US" dirty="0"/>
          </a:p>
          <a:p>
            <a:r>
              <a:rPr lang="en-US" b="1" dirty="0"/>
              <a:t>Stage 1. Generation of simple silicon tracking detector simulation model. </a:t>
            </a:r>
            <a:r>
              <a:rPr lang="en-US" dirty="0"/>
              <a:t>This would be the all-silicon design with the parameters shown in the YR and documented (insert link). It will contain:</a:t>
            </a:r>
          </a:p>
          <a:p>
            <a:endParaRPr lang="en-US" dirty="0"/>
          </a:p>
          <a:p>
            <a:pPr marL="285750" indent="-285750">
              <a:buFont typeface="Arial" panose="020B0604020202020204" pitchFamily="34" charset="0"/>
              <a:buChar char="•"/>
            </a:pPr>
            <a:r>
              <a:rPr lang="en-US" dirty="0"/>
              <a:t>the active silicon areas </a:t>
            </a:r>
          </a:p>
          <a:p>
            <a:pPr marL="285750" indent="-285750">
              <a:buFont typeface="Arial" panose="020B0604020202020204" pitchFamily="34" charset="0"/>
              <a:buChar char="•"/>
            </a:pPr>
            <a:r>
              <a:rPr lang="en-US" dirty="0"/>
              <a:t>proper sizes of the detector elements (stave thickness, discs, etc. to map out the needed space) </a:t>
            </a:r>
          </a:p>
          <a:p>
            <a:pPr marL="285750" indent="-285750">
              <a:buFont typeface="Arial" panose="020B0604020202020204" pitchFamily="34" charset="0"/>
              <a:buChar char="•"/>
            </a:pPr>
            <a:r>
              <a:rPr lang="en-US" dirty="0"/>
              <a:t>elementary mechanics that put mass of the proper types in the proper places to provide internal supports and interface to global supports.</a:t>
            </a:r>
          </a:p>
          <a:p>
            <a:pPr marL="285750" indent="-285750">
              <a:buFont typeface="Arial" panose="020B0604020202020204" pitchFamily="34" charset="0"/>
              <a:buChar char="•"/>
            </a:pPr>
            <a:r>
              <a:rPr lang="en-US" dirty="0"/>
              <a:t>Elementary service loads based on the parameterization already done and presented. This will be modified to reflect at least DC-DC converters for power and more in subsequent versions.</a:t>
            </a:r>
          </a:p>
          <a:p>
            <a:endParaRPr lang="en-US" dirty="0"/>
          </a:p>
          <a:p>
            <a:r>
              <a:rPr lang="en-US" dirty="0"/>
              <a:t>This model would be released to the proto-collaborations and will form the basis of a common silicon tracking detector baseline based on the all-silicon concept. This should allow more realistic simulations to begin as quickly as possible. Proto-collaborations that wish to modify the models to fit their particular detector design ideas would have a good starting point and </a:t>
            </a:r>
            <a:r>
              <a:rPr lang="en-US" dirty="0"/>
              <a:t>they should continue consultation on those within the EICSC.</a:t>
            </a:r>
          </a:p>
        </p:txBody>
      </p:sp>
      <p:sp>
        <p:nvSpPr>
          <p:cNvPr id="2" name="Footer Placeholder 1"/>
          <p:cNvSpPr>
            <a:spLocks noGrp="1"/>
          </p:cNvSpPr>
          <p:nvPr>
            <p:ph type="ftr" sz="quarter" idx="11"/>
          </p:nvPr>
        </p:nvSpPr>
        <p:spPr/>
        <p:txBody>
          <a:bodyPr/>
          <a:lstStyle/>
          <a:p>
            <a:r>
              <a:rPr lang="en-US"/>
              <a:t>2021_08_09 EICSC engagement - LG</a:t>
            </a:r>
          </a:p>
        </p:txBody>
      </p:sp>
      <p:sp>
        <p:nvSpPr>
          <p:cNvPr id="3" name="Slide Number Placeholder 2"/>
          <p:cNvSpPr>
            <a:spLocks noGrp="1"/>
          </p:cNvSpPr>
          <p:nvPr>
            <p:ph type="sldNum" sz="quarter" idx="12"/>
          </p:nvPr>
        </p:nvSpPr>
        <p:spPr/>
        <p:txBody>
          <a:bodyPr/>
          <a:lstStyle/>
          <a:p>
            <a:fld id="{6A3081F2-5782-45B0-817F-A6D06CD9C693}" type="slidenum">
              <a:rPr lang="en-US" smtClean="0"/>
              <a:t>4</a:t>
            </a:fld>
            <a:endParaRPr lang="en-US"/>
          </a:p>
        </p:txBody>
      </p:sp>
    </p:spTree>
    <p:extLst>
      <p:ext uri="{BB962C8B-B14F-4D97-AF65-F5344CB8AC3E}">
        <p14:creationId xmlns:p14="http://schemas.microsoft.com/office/powerpoint/2010/main" val="223146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9573" y="307297"/>
            <a:ext cx="3512757" cy="400110"/>
          </a:xfrm>
          <a:prstGeom prst="rect">
            <a:avLst/>
          </a:prstGeom>
          <a:noFill/>
        </p:spPr>
        <p:txBody>
          <a:bodyPr wrap="none" rtlCol="0">
            <a:spAutoFit/>
          </a:bodyPr>
          <a:lstStyle/>
          <a:p>
            <a:r>
              <a:rPr lang="en-US" sz="2000" u="sng" dirty="0"/>
              <a:t>Elements of the </a:t>
            </a:r>
            <a:r>
              <a:rPr lang="en-US" sz="2000" u="sng" dirty="0" err="1"/>
              <a:t>vertexing</a:t>
            </a:r>
            <a:r>
              <a:rPr lang="en-US" sz="2000" u="sng" dirty="0"/>
              <a:t> layers</a:t>
            </a:r>
          </a:p>
        </p:txBody>
      </p:sp>
      <p:pic>
        <p:nvPicPr>
          <p:cNvPr id="3" name="Picture 2"/>
          <p:cNvPicPr>
            <a:picLocks noChangeAspect="1"/>
          </p:cNvPicPr>
          <p:nvPr/>
        </p:nvPicPr>
        <p:blipFill>
          <a:blip r:embed="rId2"/>
          <a:stretch>
            <a:fillRect/>
          </a:stretch>
        </p:blipFill>
        <p:spPr>
          <a:xfrm>
            <a:off x="837742" y="1503590"/>
            <a:ext cx="4308255" cy="3600559"/>
          </a:xfrm>
          <a:prstGeom prst="rect">
            <a:avLst/>
          </a:prstGeom>
        </p:spPr>
      </p:pic>
      <p:sp>
        <p:nvSpPr>
          <p:cNvPr id="4" name="TextBox 3"/>
          <p:cNvSpPr txBox="1"/>
          <p:nvPr/>
        </p:nvSpPr>
        <p:spPr>
          <a:xfrm>
            <a:off x="5961088" y="1734208"/>
            <a:ext cx="531401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2 x 40um silicon layers at nominal all-silicon radii</a:t>
            </a:r>
          </a:p>
          <a:p>
            <a:pPr marL="285750" indent="-285750">
              <a:buFont typeface="Arial" panose="020B0604020202020204" pitchFamily="34" charset="0"/>
              <a:buChar char="•"/>
            </a:pPr>
            <a:r>
              <a:rPr lang="en-US" dirty="0"/>
              <a:t>structural shell (300 um thick) and carbon foam (5%?).</a:t>
            </a:r>
          </a:p>
          <a:p>
            <a:pPr marL="285750" indent="-285750">
              <a:buFont typeface="Arial" panose="020B0604020202020204" pitchFamily="34" charset="0"/>
              <a:buChar char="•"/>
            </a:pPr>
            <a:r>
              <a:rPr lang="en-US" dirty="0"/>
              <a:t>services of appropriate sizes exiting from both ends of </a:t>
            </a:r>
            <a:r>
              <a:rPr lang="en-US" dirty="0" err="1"/>
              <a:t>vertexing</a:t>
            </a:r>
            <a:r>
              <a:rPr lang="en-US" dirty="0"/>
              <a:t> layers and routed out.</a:t>
            </a:r>
          </a:p>
          <a:p>
            <a:pPr marL="285750" indent="-285750">
              <a:buFont typeface="Arial" panose="020B0604020202020204" pitchFamily="34" charset="0"/>
              <a:buChar char="•"/>
            </a:pPr>
            <a:r>
              <a:rPr lang="en-US" dirty="0"/>
              <a:t>Provision in the full design for air cooling needs (ducts and exit from the carbon support shell).</a:t>
            </a:r>
          </a:p>
          <a:p>
            <a:pPr marL="285750" indent="-285750">
              <a:buFont typeface="Arial" panose="020B0604020202020204" pitchFamily="34" charset="0"/>
              <a:buChar char="•"/>
            </a:pPr>
            <a:r>
              <a:rPr lang="en-US" dirty="0"/>
              <a:t>Mechanics for positioning the </a:t>
            </a:r>
            <a:r>
              <a:rPr lang="en-US" dirty="0" err="1"/>
              <a:t>vertexing</a:t>
            </a:r>
            <a:r>
              <a:rPr lang="en-US" dirty="0"/>
              <a:t> layer assemblies into the full silicon tracking detector.</a:t>
            </a:r>
          </a:p>
          <a:p>
            <a:endParaRPr lang="en-US" dirty="0"/>
          </a:p>
        </p:txBody>
      </p:sp>
      <p:sp>
        <p:nvSpPr>
          <p:cNvPr id="5" name="Footer Placeholder 4"/>
          <p:cNvSpPr>
            <a:spLocks noGrp="1"/>
          </p:cNvSpPr>
          <p:nvPr>
            <p:ph type="ftr" sz="quarter" idx="11"/>
          </p:nvPr>
        </p:nvSpPr>
        <p:spPr/>
        <p:txBody>
          <a:bodyPr/>
          <a:lstStyle/>
          <a:p>
            <a:r>
              <a:rPr lang="en-US"/>
              <a:t>2021_08_09 EICSC engagement - LG</a:t>
            </a:r>
          </a:p>
        </p:txBody>
      </p:sp>
      <p:sp>
        <p:nvSpPr>
          <p:cNvPr id="6" name="Slide Number Placeholder 5"/>
          <p:cNvSpPr>
            <a:spLocks noGrp="1"/>
          </p:cNvSpPr>
          <p:nvPr>
            <p:ph type="sldNum" sz="quarter" idx="12"/>
          </p:nvPr>
        </p:nvSpPr>
        <p:spPr/>
        <p:txBody>
          <a:bodyPr/>
          <a:lstStyle/>
          <a:p>
            <a:fld id="{6A3081F2-5782-45B0-817F-A6D06CD9C693}" type="slidenum">
              <a:rPr lang="en-US" smtClean="0"/>
              <a:t>5</a:t>
            </a:fld>
            <a:endParaRPr lang="en-US"/>
          </a:p>
        </p:txBody>
      </p:sp>
    </p:spTree>
    <p:extLst>
      <p:ext uri="{BB962C8B-B14F-4D97-AF65-F5344CB8AC3E}">
        <p14:creationId xmlns:p14="http://schemas.microsoft.com/office/powerpoint/2010/main" val="190880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9573" y="307297"/>
            <a:ext cx="3170676" cy="400110"/>
          </a:xfrm>
          <a:prstGeom prst="rect">
            <a:avLst/>
          </a:prstGeom>
          <a:noFill/>
        </p:spPr>
        <p:txBody>
          <a:bodyPr wrap="none" rtlCol="0">
            <a:spAutoFit/>
          </a:bodyPr>
          <a:lstStyle/>
          <a:p>
            <a:r>
              <a:rPr lang="en-US" sz="2000" u="sng" dirty="0"/>
              <a:t>Elements of the barrel layers</a:t>
            </a:r>
          </a:p>
        </p:txBody>
      </p:sp>
      <p:sp>
        <p:nvSpPr>
          <p:cNvPr id="3" name="Rectangle 2"/>
          <p:cNvSpPr/>
          <p:nvPr/>
        </p:nvSpPr>
        <p:spPr>
          <a:xfrm>
            <a:off x="1926236" y="2083633"/>
            <a:ext cx="1064302" cy="74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26236" y="2158584"/>
            <a:ext cx="1064302" cy="11242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0800000">
            <a:off x="1926236" y="2271010"/>
            <a:ext cx="1060704" cy="9144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5774" y="1561381"/>
            <a:ext cx="772647" cy="369332"/>
          </a:xfrm>
          <a:prstGeom prst="rect">
            <a:avLst/>
          </a:prstGeom>
          <a:noFill/>
        </p:spPr>
        <p:txBody>
          <a:bodyPr wrap="none" rtlCol="0">
            <a:spAutoFit/>
          </a:bodyPr>
          <a:lstStyle/>
          <a:p>
            <a:r>
              <a:rPr lang="en-US" dirty="0"/>
              <a:t>silicon</a:t>
            </a:r>
          </a:p>
        </p:txBody>
      </p:sp>
      <p:sp>
        <p:nvSpPr>
          <p:cNvPr id="7" name="TextBox 6"/>
          <p:cNvSpPr txBox="1"/>
          <p:nvPr/>
        </p:nvSpPr>
        <p:spPr>
          <a:xfrm>
            <a:off x="3114136" y="1457864"/>
            <a:ext cx="3660297" cy="369332"/>
          </a:xfrm>
          <a:prstGeom prst="rect">
            <a:avLst/>
          </a:prstGeom>
          <a:noFill/>
        </p:spPr>
        <p:txBody>
          <a:bodyPr wrap="none" rtlCol="0">
            <a:spAutoFit/>
          </a:bodyPr>
          <a:lstStyle/>
          <a:p>
            <a:r>
              <a:rPr lang="en-US" dirty="0"/>
              <a:t>Composite flex PCB and cooling plate</a:t>
            </a:r>
          </a:p>
        </p:txBody>
      </p:sp>
      <p:sp>
        <p:nvSpPr>
          <p:cNvPr id="8" name="TextBox 7"/>
          <p:cNvSpPr txBox="1"/>
          <p:nvPr/>
        </p:nvSpPr>
        <p:spPr>
          <a:xfrm>
            <a:off x="388745" y="3297837"/>
            <a:ext cx="4135684" cy="369332"/>
          </a:xfrm>
          <a:prstGeom prst="rect">
            <a:avLst/>
          </a:prstGeom>
          <a:noFill/>
        </p:spPr>
        <p:txBody>
          <a:bodyPr wrap="none" rtlCol="0">
            <a:spAutoFit/>
          </a:bodyPr>
          <a:lstStyle/>
          <a:p>
            <a:r>
              <a:rPr lang="en-US" dirty="0"/>
              <a:t>Mechanical space holder for support truss</a:t>
            </a:r>
          </a:p>
        </p:txBody>
      </p:sp>
      <p:cxnSp>
        <p:nvCxnSpPr>
          <p:cNvPr id="10" name="Straight Arrow Connector 9"/>
          <p:cNvCxnSpPr>
            <a:stCxn id="6" idx="3"/>
          </p:cNvCxnSpPr>
          <p:nvPr/>
        </p:nvCxnSpPr>
        <p:spPr>
          <a:xfrm>
            <a:off x="1678421" y="1746047"/>
            <a:ext cx="383292" cy="337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2834360" y="1642530"/>
            <a:ext cx="279776" cy="572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 idx="5"/>
          </p:cNvCxnSpPr>
          <p:nvPr/>
        </p:nvCxnSpPr>
        <p:spPr>
          <a:xfrm flipV="1">
            <a:off x="1138687" y="2728210"/>
            <a:ext cx="1052725" cy="6258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35953" y="2158584"/>
            <a:ext cx="5738772" cy="4247317"/>
          </a:xfrm>
          <a:prstGeom prst="rect">
            <a:avLst/>
          </a:prstGeom>
          <a:noFill/>
        </p:spPr>
        <p:txBody>
          <a:bodyPr wrap="square" rtlCol="0">
            <a:spAutoFit/>
          </a:bodyPr>
          <a:lstStyle/>
          <a:p>
            <a:pPr marL="285750" indent="-285750">
              <a:buFont typeface="Arial" panose="020B0604020202020204" pitchFamily="34" charset="0"/>
              <a:buChar char="•"/>
            </a:pPr>
            <a:r>
              <a:rPr lang="en-US" dirty="0"/>
              <a:t>50 um thick silicon active areas</a:t>
            </a:r>
          </a:p>
          <a:p>
            <a:pPr marL="285750" indent="-285750">
              <a:buFont typeface="Arial" panose="020B0604020202020204" pitchFamily="34" charset="0"/>
              <a:buChar char="•"/>
            </a:pPr>
            <a:r>
              <a:rPr lang="en-US" dirty="0"/>
              <a:t>Flex PCB and composite cooling plate material definitions to give nominal X/X0.</a:t>
            </a:r>
          </a:p>
          <a:p>
            <a:pPr marL="285750" indent="-285750">
              <a:buFont typeface="Arial" panose="020B0604020202020204" pitchFamily="34" charset="0"/>
              <a:buChar char="•"/>
            </a:pPr>
            <a:r>
              <a:rPr lang="en-US" dirty="0"/>
              <a:t>Layers at nominal positions defined for all-silicon detector.</a:t>
            </a:r>
          </a:p>
          <a:p>
            <a:pPr marL="285750" indent="-285750">
              <a:buFont typeface="Arial" panose="020B0604020202020204" pitchFamily="34" charset="0"/>
              <a:buChar char="•"/>
            </a:pPr>
            <a:r>
              <a:rPr lang="en-US" dirty="0"/>
              <a:t>Layer tilt and overlap to be defined and then tested by simulation (start with 1mm overlap and 15 degree tilt? TBD).</a:t>
            </a:r>
          </a:p>
          <a:p>
            <a:pPr marL="285750" indent="-285750">
              <a:buFont typeface="Arial" panose="020B0604020202020204" pitchFamily="34" charset="0"/>
              <a:buChar char="•"/>
            </a:pPr>
            <a:r>
              <a:rPr lang="en-US" dirty="0"/>
              <a:t>services of appropriate sizes exiting from one end (hadron) of stave layers and routed out.</a:t>
            </a:r>
          </a:p>
          <a:p>
            <a:pPr marL="285750" indent="-285750">
              <a:buFont typeface="Arial" panose="020B0604020202020204" pitchFamily="34" charset="0"/>
              <a:buChar char="•"/>
            </a:pPr>
            <a:r>
              <a:rPr lang="en-US" dirty="0"/>
              <a:t>Mechanics for positioning the set of barrel layer assemblies into the full silicon tracking detector.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Footer Placeholder 8"/>
          <p:cNvSpPr>
            <a:spLocks noGrp="1"/>
          </p:cNvSpPr>
          <p:nvPr>
            <p:ph type="ftr" sz="quarter" idx="11"/>
          </p:nvPr>
        </p:nvSpPr>
        <p:spPr/>
        <p:txBody>
          <a:bodyPr/>
          <a:lstStyle/>
          <a:p>
            <a:r>
              <a:rPr lang="en-US"/>
              <a:t>2021_08_09 EICSC engagement - LG</a:t>
            </a:r>
          </a:p>
        </p:txBody>
      </p:sp>
      <p:sp>
        <p:nvSpPr>
          <p:cNvPr id="12" name="Slide Number Placeholder 11"/>
          <p:cNvSpPr>
            <a:spLocks noGrp="1"/>
          </p:cNvSpPr>
          <p:nvPr>
            <p:ph type="sldNum" sz="quarter" idx="12"/>
          </p:nvPr>
        </p:nvSpPr>
        <p:spPr/>
        <p:txBody>
          <a:bodyPr/>
          <a:lstStyle/>
          <a:p>
            <a:fld id="{6A3081F2-5782-45B0-817F-A6D06CD9C693}" type="slidenum">
              <a:rPr lang="en-US" smtClean="0"/>
              <a:t>6</a:t>
            </a:fld>
            <a:endParaRPr lang="en-US"/>
          </a:p>
        </p:txBody>
      </p:sp>
    </p:spTree>
    <p:extLst>
      <p:ext uri="{BB962C8B-B14F-4D97-AF65-F5344CB8AC3E}">
        <p14:creationId xmlns:p14="http://schemas.microsoft.com/office/powerpoint/2010/main" val="111351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9573" y="307297"/>
            <a:ext cx="2391232" cy="400110"/>
          </a:xfrm>
          <a:prstGeom prst="rect">
            <a:avLst/>
          </a:prstGeom>
          <a:noFill/>
        </p:spPr>
        <p:txBody>
          <a:bodyPr wrap="none" rtlCol="0">
            <a:spAutoFit/>
          </a:bodyPr>
          <a:lstStyle/>
          <a:p>
            <a:r>
              <a:rPr lang="en-US" sz="2000" u="sng" dirty="0"/>
              <a:t>Elements of the discs</a:t>
            </a:r>
          </a:p>
        </p:txBody>
      </p:sp>
      <p:pic>
        <p:nvPicPr>
          <p:cNvPr id="3" name="Picture 2"/>
          <p:cNvPicPr>
            <a:picLocks noChangeAspect="1"/>
          </p:cNvPicPr>
          <p:nvPr/>
        </p:nvPicPr>
        <p:blipFill rotWithShape="1">
          <a:blip r:embed="rId2"/>
          <a:srcRect r="38299" b="17877"/>
          <a:stretch/>
        </p:blipFill>
        <p:spPr>
          <a:xfrm>
            <a:off x="1340233" y="3543325"/>
            <a:ext cx="3240394" cy="2789223"/>
          </a:xfrm>
          <a:prstGeom prst="rect">
            <a:avLst/>
          </a:prstGeom>
          <a:ln>
            <a:solidFill>
              <a:schemeClr val="tx1"/>
            </a:solidFill>
          </a:ln>
        </p:spPr>
      </p:pic>
      <p:sp>
        <p:nvSpPr>
          <p:cNvPr id="4" name="Oval 3"/>
          <p:cNvSpPr/>
          <p:nvPr/>
        </p:nvSpPr>
        <p:spPr>
          <a:xfrm>
            <a:off x="1716656" y="827449"/>
            <a:ext cx="2286000" cy="2260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44612" y="1749207"/>
            <a:ext cx="430087" cy="4172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94091264"/>
              </p:ext>
            </p:extLst>
          </p:nvPr>
        </p:nvGraphicFramePr>
        <p:xfrm>
          <a:off x="4163395" y="719911"/>
          <a:ext cx="2832628" cy="2834640"/>
        </p:xfrm>
        <a:graphic>
          <a:graphicData uri="http://schemas.openxmlformats.org/drawingml/2006/table">
            <a:tbl>
              <a:tblPr firstRow="1" bandRow="1">
                <a:tableStyleId>{5C22544A-7EE6-4342-B048-85BDC9FD1C3A}</a:tableStyleId>
              </a:tblPr>
              <a:tblGrid>
                <a:gridCol w="1345586">
                  <a:extLst>
                    <a:ext uri="{9D8B030D-6E8A-4147-A177-3AD203B41FA5}">
                      <a16:colId xmlns:a16="http://schemas.microsoft.com/office/drawing/2014/main" val="551558780"/>
                    </a:ext>
                  </a:extLst>
                </a:gridCol>
                <a:gridCol w="1487042">
                  <a:extLst>
                    <a:ext uri="{9D8B030D-6E8A-4147-A177-3AD203B41FA5}">
                      <a16:colId xmlns:a16="http://schemas.microsoft.com/office/drawing/2014/main" val="66442520"/>
                    </a:ext>
                  </a:extLst>
                </a:gridCol>
              </a:tblGrid>
              <a:tr h="309991">
                <a:tc>
                  <a:txBody>
                    <a:bodyPr/>
                    <a:lstStyle/>
                    <a:p>
                      <a:r>
                        <a:rPr lang="en-US" dirty="0"/>
                        <a:t>component</a:t>
                      </a:r>
                    </a:p>
                  </a:txBody>
                  <a:tcPr/>
                </a:tc>
                <a:tc>
                  <a:txBody>
                    <a:bodyPr/>
                    <a:lstStyle/>
                    <a:p>
                      <a:r>
                        <a:rPr lang="en-US" dirty="0"/>
                        <a:t>% X/X0</a:t>
                      </a:r>
                    </a:p>
                  </a:txBody>
                  <a:tcPr/>
                </a:tc>
                <a:extLst>
                  <a:ext uri="{0D108BD9-81ED-4DB2-BD59-A6C34878D82A}">
                    <a16:rowId xmlns:a16="http://schemas.microsoft.com/office/drawing/2014/main" val="1438650152"/>
                  </a:ext>
                </a:extLst>
              </a:tr>
              <a:tr h="309991">
                <a:tc>
                  <a:txBody>
                    <a:bodyPr/>
                    <a:lstStyle/>
                    <a:p>
                      <a:r>
                        <a:rPr lang="en-US" dirty="0"/>
                        <a:t>plate</a:t>
                      </a:r>
                    </a:p>
                  </a:txBody>
                  <a:tcPr/>
                </a:tc>
                <a:tc>
                  <a:txBody>
                    <a:bodyPr/>
                    <a:lstStyle/>
                    <a:p>
                      <a:r>
                        <a:rPr lang="en-US" dirty="0"/>
                        <a:t>0.15</a:t>
                      </a:r>
                    </a:p>
                  </a:txBody>
                  <a:tcPr/>
                </a:tc>
                <a:extLst>
                  <a:ext uri="{0D108BD9-81ED-4DB2-BD59-A6C34878D82A}">
                    <a16:rowId xmlns:a16="http://schemas.microsoft.com/office/drawing/2014/main" val="2679104451"/>
                  </a:ext>
                </a:extLst>
              </a:tr>
              <a:tr h="309991">
                <a:tc>
                  <a:txBody>
                    <a:bodyPr/>
                    <a:lstStyle/>
                    <a:p>
                      <a:r>
                        <a:rPr lang="en-US" dirty="0"/>
                        <a:t>Si</a:t>
                      </a:r>
                    </a:p>
                  </a:txBody>
                  <a:tcPr/>
                </a:tc>
                <a:tc>
                  <a:txBody>
                    <a:bodyPr/>
                    <a:lstStyle/>
                    <a:p>
                      <a:r>
                        <a:rPr lang="en-US" dirty="0"/>
                        <a:t>0.05</a:t>
                      </a:r>
                    </a:p>
                  </a:txBody>
                  <a:tcPr/>
                </a:tc>
                <a:extLst>
                  <a:ext uri="{0D108BD9-81ED-4DB2-BD59-A6C34878D82A}">
                    <a16:rowId xmlns:a16="http://schemas.microsoft.com/office/drawing/2014/main" val="3546286445"/>
                  </a:ext>
                </a:extLst>
              </a:tr>
              <a:tr h="309991">
                <a:tc>
                  <a:txBody>
                    <a:bodyPr/>
                    <a:lstStyle/>
                    <a:p>
                      <a:r>
                        <a:rPr lang="en-US" dirty="0"/>
                        <a:t>FPC</a:t>
                      </a:r>
                    </a:p>
                  </a:txBody>
                  <a:tcPr/>
                </a:tc>
                <a:tc>
                  <a:txBody>
                    <a:bodyPr/>
                    <a:lstStyle/>
                    <a:p>
                      <a:r>
                        <a:rPr lang="en-US" dirty="0"/>
                        <a:t>0.13</a:t>
                      </a:r>
                    </a:p>
                  </a:txBody>
                  <a:tcPr/>
                </a:tc>
                <a:extLst>
                  <a:ext uri="{0D108BD9-81ED-4DB2-BD59-A6C34878D82A}">
                    <a16:rowId xmlns:a16="http://schemas.microsoft.com/office/drawing/2014/main" val="277935495"/>
                  </a:ext>
                </a:extLst>
              </a:tr>
              <a:tr h="309991">
                <a:tc>
                  <a:txBody>
                    <a:bodyPr/>
                    <a:lstStyle/>
                    <a:p>
                      <a:r>
                        <a:rPr lang="en-US" dirty="0"/>
                        <a:t>Water + tube</a:t>
                      </a:r>
                    </a:p>
                  </a:txBody>
                  <a:tcPr/>
                </a:tc>
                <a:tc>
                  <a:txBody>
                    <a:bodyPr/>
                    <a:lstStyle/>
                    <a:p>
                      <a:r>
                        <a:rPr lang="en-US" dirty="0"/>
                        <a:t>0.03</a:t>
                      </a:r>
                    </a:p>
                  </a:txBody>
                  <a:tcPr/>
                </a:tc>
                <a:extLst>
                  <a:ext uri="{0D108BD9-81ED-4DB2-BD59-A6C34878D82A}">
                    <a16:rowId xmlns:a16="http://schemas.microsoft.com/office/drawing/2014/main" val="3508367610"/>
                  </a:ext>
                </a:extLst>
              </a:tr>
              <a:tr h="309991">
                <a:tc>
                  <a:txBody>
                    <a:bodyPr/>
                    <a:lstStyle/>
                    <a:p>
                      <a:r>
                        <a:rPr lang="en-US" dirty="0"/>
                        <a:t>Glue + other</a:t>
                      </a:r>
                    </a:p>
                  </a:txBody>
                  <a:tcPr/>
                </a:tc>
                <a:tc>
                  <a:txBody>
                    <a:bodyPr/>
                    <a:lstStyle/>
                    <a:p>
                      <a:r>
                        <a:rPr lang="en-US" dirty="0"/>
                        <a:t>0.04</a:t>
                      </a:r>
                    </a:p>
                  </a:txBody>
                  <a:tcPr/>
                </a:tc>
                <a:extLst>
                  <a:ext uri="{0D108BD9-81ED-4DB2-BD59-A6C34878D82A}">
                    <a16:rowId xmlns:a16="http://schemas.microsoft.com/office/drawing/2014/main" val="3108877476"/>
                  </a:ext>
                </a:extLst>
              </a:tr>
              <a:tr h="309991">
                <a:tc>
                  <a:txBody>
                    <a:bodyPr/>
                    <a:lstStyle/>
                    <a:p>
                      <a:r>
                        <a:rPr lang="en-US" dirty="0"/>
                        <a:t>total</a:t>
                      </a:r>
                    </a:p>
                  </a:txBody>
                  <a:tcPr/>
                </a:tc>
                <a:tc>
                  <a:txBody>
                    <a:bodyPr/>
                    <a:lstStyle/>
                    <a:p>
                      <a:r>
                        <a:rPr lang="en-US" dirty="0"/>
                        <a:t>~0.4%</a:t>
                      </a:r>
                    </a:p>
                  </a:txBody>
                  <a:tcPr/>
                </a:tc>
                <a:extLst>
                  <a:ext uri="{0D108BD9-81ED-4DB2-BD59-A6C34878D82A}">
                    <a16:rowId xmlns:a16="http://schemas.microsoft.com/office/drawing/2014/main" val="3957271062"/>
                  </a:ext>
                </a:extLst>
              </a:tr>
            </a:tbl>
          </a:graphicData>
        </a:graphic>
      </p:graphicFrame>
      <p:sp>
        <p:nvSpPr>
          <p:cNvPr id="7" name="TextBox 6"/>
          <p:cNvSpPr txBox="1"/>
          <p:nvPr/>
        </p:nvSpPr>
        <p:spPr>
          <a:xfrm>
            <a:off x="7522234" y="1285336"/>
            <a:ext cx="419243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Start with single sided plate option (see next slide for dimensions, X/X0.</a:t>
            </a:r>
          </a:p>
          <a:p>
            <a:pPr marL="285750" indent="-285750">
              <a:buFont typeface="Arial" panose="020B0604020202020204" pitchFamily="34" charset="0"/>
              <a:buChar char="•"/>
            </a:pPr>
            <a:r>
              <a:rPr lang="en-US" dirty="0"/>
              <a:t>Keep nominal all-silicon detector active areas and positions</a:t>
            </a:r>
          </a:p>
          <a:p>
            <a:pPr marL="285750" indent="-285750">
              <a:buFont typeface="Arial" panose="020B0604020202020204" pitchFamily="34" charset="0"/>
              <a:buChar char="•"/>
            </a:pPr>
            <a:r>
              <a:rPr lang="en-US" dirty="0"/>
              <a:t>services of appropriate sizes exiting from the outer circumference of the disc layers and routed out.</a:t>
            </a:r>
          </a:p>
          <a:p>
            <a:pPr marL="285750" indent="-285750">
              <a:buFont typeface="Arial" panose="020B0604020202020204" pitchFamily="34" charset="0"/>
              <a:buChar char="•"/>
            </a:pPr>
            <a:r>
              <a:rPr lang="en-US" dirty="0"/>
              <a:t>Mechanics for positioning the set of layer </a:t>
            </a:r>
            <a:r>
              <a:rPr lang="en-US" dirty="0" smtClean="0"/>
              <a:t>assemblies </a:t>
            </a:r>
            <a:r>
              <a:rPr lang="en-US" dirty="0"/>
              <a:t>into the full silicon tracking detector.</a:t>
            </a:r>
          </a:p>
          <a:p>
            <a:pPr marL="285750" indent="-285750">
              <a:buFont typeface="Arial" panose="020B0604020202020204" pitchFamily="34" charset="0"/>
              <a:buChar char="•"/>
            </a:pPr>
            <a:endParaRPr lang="en-US" dirty="0"/>
          </a:p>
        </p:txBody>
      </p:sp>
      <p:sp>
        <p:nvSpPr>
          <p:cNvPr id="8" name="TextBox 7"/>
          <p:cNvSpPr txBox="1"/>
          <p:nvPr/>
        </p:nvSpPr>
        <p:spPr>
          <a:xfrm>
            <a:off x="1615824" y="3554551"/>
            <a:ext cx="1830822" cy="369332"/>
          </a:xfrm>
          <a:prstGeom prst="rect">
            <a:avLst/>
          </a:prstGeom>
          <a:noFill/>
          <a:ln w="12700">
            <a:solidFill>
              <a:srgbClr val="FF0000"/>
            </a:solidFill>
          </a:ln>
        </p:spPr>
        <p:txBody>
          <a:bodyPr wrap="none" rtlCol="0">
            <a:spAutoFit/>
          </a:bodyPr>
          <a:lstStyle/>
          <a:p>
            <a:r>
              <a:rPr lang="en-US" dirty="0">
                <a:solidFill>
                  <a:srgbClr val="FF0000"/>
                </a:solidFill>
              </a:rPr>
              <a:t>Tiling comes later</a:t>
            </a:r>
          </a:p>
        </p:txBody>
      </p:sp>
      <p:sp>
        <p:nvSpPr>
          <p:cNvPr id="9" name="Footer Placeholder 8"/>
          <p:cNvSpPr>
            <a:spLocks noGrp="1"/>
          </p:cNvSpPr>
          <p:nvPr>
            <p:ph type="ftr" sz="quarter" idx="11"/>
          </p:nvPr>
        </p:nvSpPr>
        <p:spPr/>
        <p:txBody>
          <a:bodyPr/>
          <a:lstStyle/>
          <a:p>
            <a:r>
              <a:rPr lang="en-US"/>
              <a:t>2021_08_09 EICSC engagement - LG</a:t>
            </a:r>
          </a:p>
        </p:txBody>
      </p:sp>
      <p:sp>
        <p:nvSpPr>
          <p:cNvPr id="10" name="Slide Number Placeholder 9"/>
          <p:cNvSpPr>
            <a:spLocks noGrp="1"/>
          </p:cNvSpPr>
          <p:nvPr>
            <p:ph type="sldNum" sz="quarter" idx="12"/>
          </p:nvPr>
        </p:nvSpPr>
        <p:spPr/>
        <p:txBody>
          <a:bodyPr/>
          <a:lstStyle/>
          <a:p>
            <a:fld id="{6A3081F2-5782-45B0-817F-A6D06CD9C693}" type="slidenum">
              <a:rPr lang="en-US" smtClean="0"/>
              <a:t>7</a:t>
            </a:fld>
            <a:endParaRPr lang="en-US"/>
          </a:p>
        </p:txBody>
      </p:sp>
    </p:spTree>
    <p:extLst>
      <p:ext uri="{BB962C8B-B14F-4D97-AF65-F5344CB8AC3E}">
        <p14:creationId xmlns:p14="http://schemas.microsoft.com/office/powerpoint/2010/main" val="241483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8437" y="1205082"/>
            <a:ext cx="134912" cy="3665095"/>
          </a:xfrm>
          <a:prstGeom prst="rect">
            <a:avLst/>
          </a:prstGeom>
          <a:pattFill prst="weave">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13349" y="1205082"/>
            <a:ext cx="1488976" cy="3665095"/>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265388" y="1765798"/>
            <a:ext cx="979900" cy="1009291"/>
            <a:chOff x="6464931" y="1311214"/>
            <a:chExt cx="979900" cy="1009291"/>
          </a:xfrm>
        </p:grpSpPr>
        <p:sp>
          <p:nvSpPr>
            <p:cNvPr id="8" name="Oval 7"/>
            <p:cNvSpPr/>
            <p:nvPr/>
          </p:nvSpPr>
          <p:spPr>
            <a:xfrm>
              <a:off x="6464931" y="1311214"/>
              <a:ext cx="979900" cy="100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94322" y="135865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472886" y="1205081"/>
            <a:ext cx="134912" cy="3665095"/>
          </a:xfrm>
          <a:prstGeom prst="rect">
            <a:avLst/>
          </a:prstGeom>
          <a:pattFill prst="weave">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25050" y="1205081"/>
            <a:ext cx="45719" cy="366509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3713130" y="1205081"/>
            <a:ext cx="75299" cy="366509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30116" y="578783"/>
            <a:ext cx="6790449" cy="369332"/>
          </a:xfrm>
          <a:prstGeom prst="rect">
            <a:avLst/>
          </a:prstGeom>
          <a:noFill/>
        </p:spPr>
        <p:txBody>
          <a:bodyPr wrap="none" rtlCol="0">
            <a:spAutoFit/>
          </a:bodyPr>
          <a:lstStyle/>
          <a:p>
            <a:r>
              <a:rPr lang="en-US" dirty="0"/>
              <a:t>Cross section of half disc plate (for all plate models) under each sensor</a:t>
            </a:r>
          </a:p>
        </p:txBody>
      </p:sp>
      <p:sp>
        <p:nvSpPr>
          <p:cNvPr id="16" name="Rectangle 15"/>
          <p:cNvSpPr/>
          <p:nvPr/>
        </p:nvSpPr>
        <p:spPr>
          <a:xfrm>
            <a:off x="4718078" y="1205081"/>
            <a:ext cx="439982" cy="399196"/>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8060" y="1205081"/>
            <a:ext cx="2556726" cy="369332"/>
          </a:xfrm>
          <a:prstGeom prst="rect">
            <a:avLst/>
          </a:prstGeom>
          <a:noFill/>
        </p:spPr>
        <p:txBody>
          <a:bodyPr wrap="none" rtlCol="0">
            <a:spAutoFit/>
          </a:bodyPr>
          <a:lstStyle/>
          <a:p>
            <a:r>
              <a:rPr lang="en-US" dirty="0"/>
              <a:t>10% carbon foam (4 mm)</a:t>
            </a:r>
          </a:p>
        </p:txBody>
      </p:sp>
      <p:sp>
        <p:nvSpPr>
          <p:cNvPr id="18" name="Rectangle 17"/>
          <p:cNvSpPr/>
          <p:nvPr/>
        </p:nvSpPr>
        <p:spPr>
          <a:xfrm>
            <a:off x="4718078" y="1765798"/>
            <a:ext cx="439982" cy="396817"/>
          </a:xfrm>
          <a:prstGeom prst="rect">
            <a:avLst/>
          </a:prstGeom>
          <a:pattFill prst="weave">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57665" y="1793283"/>
            <a:ext cx="3275961" cy="369332"/>
          </a:xfrm>
          <a:prstGeom prst="rect">
            <a:avLst/>
          </a:prstGeom>
          <a:noFill/>
        </p:spPr>
        <p:txBody>
          <a:bodyPr wrap="none" rtlCol="0">
            <a:spAutoFit/>
          </a:bodyPr>
          <a:lstStyle/>
          <a:p>
            <a:r>
              <a:rPr lang="en-US" dirty="0"/>
              <a:t>Carbon fiber face sheet (200 um)</a:t>
            </a:r>
          </a:p>
        </p:txBody>
      </p:sp>
      <p:sp>
        <p:nvSpPr>
          <p:cNvPr id="20" name="Rectangle 19"/>
          <p:cNvSpPr/>
          <p:nvPr/>
        </p:nvSpPr>
        <p:spPr>
          <a:xfrm>
            <a:off x="4718078" y="2324136"/>
            <a:ext cx="439587" cy="4035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219499" y="2324136"/>
            <a:ext cx="3575594" cy="369332"/>
          </a:xfrm>
          <a:prstGeom prst="rect">
            <a:avLst/>
          </a:prstGeom>
          <a:noFill/>
        </p:spPr>
        <p:txBody>
          <a:bodyPr wrap="none" rtlCol="0">
            <a:spAutoFit/>
          </a:bodyPr>
          <a:lstStyle/>
          <a:p>
            <a:r>
              <a:rPr lang="en-US" dirty="0"/>
              <a:t>Silicon (50 um) = 0.05% X/X0 / layer </a:t>
            </a:r>
          </a:p>
        </p:txBody>
      </p:sp>
      <p:sp>
        <p:nvSpPr>
          <p:cNvPr id="22" name="Rectangle 21"/>
          <p:cNvSpPr/>
          <p:nvPr/>
        </p:nvSpPr>
        <p:spPr>
          <a:xfrm flipH="1">
            <a:off x="4718079" y="2889164"/>
            <a:ext cx="439586" cy="4399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02661" y="2803549"/>
            <a:ext cx="5727422" cy="646331"/>
          </a:xfrm>
          <a:prstGeom prst="rect">
            <a:avLst/>
          </a:prstGeom>
          <a:noFill/>
        </p:spPr>
        <p:txBody>
          <a:bodyPr wrap="square" rtlCol="0">
            <a:spAutoFit/>
          </a:bodyPr>
          <a:lstStyle/>
          <a:p>
            <a:r>
              <a:rPr lang="en-US" dirty="0"/>
              <a:t>Al conductor FPC (60 um Al + 25 um </a:t>
            </a:r>
            <a:r>
              <a:rPr lang="en-US" dirty="0" err="1"/>
              <a:t>kapton</a:t>
            </a:r>
            <a:r>
              <a:rPr lang="en-US" dirty="0"/>
              <a:t>) = 0.13% (Al thickness reduced assuming ITS-3 like power dissipation)</a:t>
            </a:r>
          </a:p>
        </p:txBody>
      </p:sp>
      <p:grpSp>
        <p:nvGrpSpPr>
          <p:cNvPr id="24" name="Group 23"/>
          <p:cNvGrpSpPr/>
          <p:nvPr/>
        </p:nvGrpSpPr>
        <p:grpSpPr>
          <a:xfrm>
            <a:off x="4667715" y="3608976"/>
            <a:ext cx="551784" cy="572220"/>
            <a:chOff x="6464931" y="1311214"/>
            <a:chExt cx="979900" cy="1009291"/>
          </a:xfrm>
        </p:grpSpPr>
        <p:sp>
          <p:nvSpPr>
            <p:cNvPr id="25" name="Oval 24"/>
            <p:cNvSpPr/>
            <p:nvPr/>
          </p:nvSpPr>
          <p:spPr>
            <a:xfrm>
              <a:off x="6464931" y="1311214"/>
              <a:ext cx="979900" cy="1009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94322" y="1358659"/>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200795" y="3559961"/>
            <a:ext cx="6030049" cy="646331"/>
          </a:xfrm>
          <a:prstGeom prst="rect">
            <a:avLst/>
          </a:prstGeom>
          <a:noFill/>
        </p:spPr>
        <p:txBody>
          <a:bodyPr wrap="square" rtlCol="0">
            <a:spAutoFit/>
          </a:bodyPr>
          <a:lstStyle/>
          <a:p>
            <a:r>
              <a:rPr lang="en-US" dirty="0"/>
              <a:t>water + </a:t>
            </a:r>
            <a:r>
              <a:rPr lang="en-US" dirty="0" err="1"/>
              <a:t>kapton</a:t>
            </a:r>
            <a:r>
              <a:rPr lang="en-US" dirty="0"/>
              <a:t> cooling tube (2mm) = 0.03% (assume 1 cooling tube per sensor due to reduced dissipation</a:t>
            </a:r>
          </a:p>
        </p:txBody>
      </p:sp>
      <p:sp>
        <p:nvSpPr>
          <p:cNvPr id="28" name="Right Brace 27"/>
          <p:cNvSpPr/>
          <p:nvPr/>
        </p:nvSpPr>
        <p:spPr>
          <a:xfrm>
            <a:off x="8278350" y="1054596"/>
            <a:ext cx="310551" cy="12145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8794571" y="1389511"/>
            <a:ext cx="2741135" cy="646331"/>
          </a:xfrm>
          <a:prstGeom prst="rect">
            <a:avLst/>
          </a:prstGeom>
          <a:noFill/>
        </p:spPr>
        <p:txBody>
          <a:bodyPr wrap="none" rtlCol="0">
            <a:spAutoFit/>
          </a:bodyPr>
          <a:lstStyle/>
          <a:p>
            <a:r>
              <a:rPr lang="en-US" dirty="0"/>
              <a:t>0.15% X/X0</a:t>
            </a:r>
          </a:p>
          <a:p>
            <a:r>
              <a:rPr lang="en-US" dirty="0"/>
              <a:t>(0.11% carbon, 0.04% glue)</a:t>
            </a:r>
          </a:p>
        </p:txBody>
      </p:sp>
      <p:sp>
        <p:nvSpPr>
          <p:cNvPr id="30" name="Footer Placeholder 29"/>
          <p:cNvSpPr>
            <a:spLocks noGrp="1"/>
          </p:cNvSpPr>
          <p:nvPr>
            <p:ph type="ftr" sz="quarter" idx="11"/>
          </p:nvPr>
        </p:nvSpPr>
        <p:spPr/>
        <p:txBody>
          <a:bodyPr/>
          <a:lstStyle/>
          <a:p>
            <a:r>
              <a:rPr lang="en-US"/>
              <a:t>2021_08_09 EICSC engagement - LG</a:t>
            </a:r>
          </a:p>
        </p:txBody>
      </p:sp>
      <p:sp>
        <p:nvSpPr>
          <p:cNvPr id="31" name="Slide Number Placeholder 30"/>
          <p:cNvSpPr>
            <a:spLocks noGrp="1"/>
          </p:cNvSpPr>
          <p:nvPr>
            <p:ph type="sldNum" sz="quarter" idx="12"/>
          </p:nvPr>
        </p:nvSpPr>
        <p:spPr/>
        <p:txBody>
          <a:bodyPr/>
          <a:lstStyle/>
          <a:p>
            <a:fld id="{438BB7B5-E6F1-4236-9754-28C5E55F0B66}" type="slidenum">
              <a:rPr lang="en-US" smtClean="0"/>
              <a:t>8</a:t>
            </a:fld>
            <a:endParaRPr lang="en-US"/>
          </a:p>
        </p:txBody>
      </p:sp>
    </p:spTree>
    <p:extLst>
      <p:ext uri="{BB962C8B-B14F-4D97-AF65-F5344CB8AC3E}">
        <p14:creationId xmlns:p14="http://schemas.microsoft.com/office/powerpoint/2010/main" val="218976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770" y="890879"/>
            <a:ext cx="10474638" cy="4801314"/>
          </a:xfrm>
          <a:prstGeom prst="rect">
            <a:avLst/>
          </a:prstGeom>
        </p:spPr>
        <p:txBody>
          <a:bodyPr wrap="square">
            <a:spAutoFit/>
          </a:bodyPr>
          <a:lstStyle/>
          <a:p>
            <a:r>
              <a:rPr lang="en-US" b="1" dirty="0"/>
              <a:t>Stage 2. After the baseline all-silicon model is delivered, we would then continue work on the design and detailing of our CAD models for use in the  project full detector model concept. </a:t>
            </a:r>
            <a:r>
              <a:rPr lang="en-US" dirty="0"/>
              <a:t>This would include: </a:t>
            </a:r>
          </a:p>
          <a:p>
            <a:endParaRPr lang="en-US" dirty="0"/>
          </a:p>
          <a:p>
            <a:pPr marL="285750" indent="-285750">
              <a:buFont typeface="Arial" panose="020B0604020202020204" pitchFamily="34" charset="0"/>
              <a:buChar char="•"/>
            </a:pPr>
            <a:r>
              <a:rPr lang="en-US" dirty="0"/>
              <a:t>Work on the effects of reticle size and implications for vertex layer spacing.</a:t>
            </a:r>
          </a:p>
          <a:p>
            <a:pPr marL="285750" indent="-285750">
              <a:buFont typeface="Arial" panose="020B0604020202020204" pitchFamily="34" charset="0"/>
              <a:buChar char="•"/>
            </a:pPr>
            <a:r>
              <a:rPr lang="en-US" dirty="0"/>
              <a:t>Design of discs and tiling of reticles – gaps.</a:t>
            </a:r>
          </a:p>
          <a:p>
            <a:pPr marL="285750" indent="-285750">
              <a:buFont typeface="Arial" panose="020B0604020202020204" pitchFamily="34" charset="0"/>
              <a:buChar char="•"/>
            </a:pPr>
            <a:r>
              <a:rPr lang="en-US" dirty="0"/>
              <a:t>Detailing of mechanical supports and design ideas for inserting vertexing layers as clamshell (still need to figure out how to keep disc edges away from hot beam pipe</a:t>
            </a:r>
            <a:r>
              <a:rPr lang="en-US" dirty="0"/>
              <a:t>).</a:t>
            </a:r>
          </a:p>
          <a:p>
            <a:pPr marL="285750" indent="-285750">
              <a:buFont typeface="Arial" panose="020B0604020202020204" pitchFamily="34" charset="0"/>
              <a:buChar char="•"/>
            </a:pPr>
            <a:r>
              <a:rPr lang="en-US" dirty="0"/>
              <a:t>Interfacing to global mechanical supports.</a:t>
            </a:r>
          </a:p>
          <a:p>
            <a:pPr marL="285750" indent="-285750">
              <a:buFont typeface="Arial" panose="020B0604020202020204" pitchFamily="34" charset="0"/>
              <a:buChar char="•"/>
            </a:pPr>
            <a:r>
              <a:rPr lang="en-US" dirty="0"/>
              <a:t>Detailing and revising services routing and quantities.</a:t>
            </a:r>
          </a:p>
          <a:p>
            <a:pPr marL="285750" indent="-285750">
              <a:buFont typeface="Arial" panose="020B0604020202020204" pitchFamily="34" charset="0"/>
              <a:buChar char="•"/>
            </a:pPr>
            <a:r>
              <a:rPr lang="en-US" dirty="0"/>
              <a:t>Tracking support shells and how to integrate the packages.</a:t>
            </a:r>
          </a:p>
          <a:p>
            <a:pPr marL="285750" indent="-285750">
              <a:buFont typeface="Arial" panose="020B0604020202020204" pitchFamily="34" charset="0"/>
              <a:buChar char="•"/>
            </a:pPr>
            <a:r>
              <a:rPr lang="en-US" dirty="0"/>
              <a:t>Meeting the constraints imposed by overall detector needs (</a:t>
            </a:r>
            <a:r>
              <a:rPr lang="en-US" dirty="0" err="1"/>
              <a:t>bakeout</a:t>
            </a:r>
            <a:r>
              <a:rPr lang="en-US" dirty="0"/>
              <a:t>, inserting full detector, etc.)</a:t>
            </a:r>
          </a:p>
          <a:p>
            <a:endParaRPr lang="en-US" dirty="0"/>
          </a:p>
          <a:p>
            <a:r>
              <a:rPr lang="en-US" dirty="0"/>
              <a:t>The idea is that as we refine the design, we would make more detailed models that would then be passed to the proto-collaboration simulation efforts. We would also take feedback from the simulations and identify areas where we need to modify the baseline designs to improve the design to meet physics needs. </a:t>
            </a:r>
            <a:r>
              <a:rPr lang="en-US" b="1" dirty="0"/>
              <a:t>This will be an ongoing feedback loop that will continue through the development of the overall detector design tailing off after the TDR and CD-3.</a:t>
            </a:r>
          </a:p>
        </p:txBody>
      </p:sp>
      <p:sp>
        <p:nvSpPr>
          <p:cNvPr id="3" name="TextBox 2"/>
          <p:cNvSpPr txBox="1"/>
          <p:nvPr/>
        </p:nvSpPr>
        <p:spPr>
          <a:xfrm>
            <a:off x="2205352" y="299802"/>
            <a:ext cx="7781297" cy="400110"/>
          </a:xfrm>
          <a:prstGeom prst="rect">
            <a:avLst/>
          </a:prstGeom>
          <a:noFill/>
        </p:spPr>
        <p:txBody>
          <a:bodyPr wrap="none" rtlCol="0">
            <a:spAutoFit/>
          </a:bodyPr>
          <a:lstStyle/>
          <a:p>
            <a:r>
              <a:rPr lang="en-US" sz="2000" u="sng" dirty="0"/>
              <a:t>Path forward for development of silicon tracking detector for EIC</a:t>
            </a:r>
            <a:r>
              <a:rPr lang="en-US" sz="2000" dirty="0"/>
              <a:t>: Stage 2</a:t>
            </a:r>
          </a:p>
        </p:txBody>
      </p:sp>
      <p:sp>
        <p:nvSpPr>
          <p:cNvPr id="4" name="Footer Placeholder 3"/>
          <p:cNvSpPr>
            <a:spLocks noGrp="1"/>
          </p:cNvSpPr>
          <p:nvPr>
            <p:ph type="ftr" sz="quarter" idx="11"/>
          </p:nvPr>
        </p:nvSpPr>
        <p:spPr/>
        <p:txBody>
          <a:bodyPr/>
          <a:lstStyle/>
          <a:p>
            <a:r>
              <a:rPr lang="en-US"/>
              <a:t>2021_08_09 EICSC engagement - LG</a:t>
            </a:r>
          </a:p>
        </p:txBody>
      </p:sp>
      <p:sp>
        <p:nvSpPr>
          <p:cNvPr id="5" name="Slide Number Placeholder 4"/>
          <p:cNvSpPr>
            <a:spLocks noGrp="1"/>
          </p:cNvSpPr>
          <p:nvPr>
            <p:ph type="sldNum" sz="quarter" idx="12"/>
          </p:nvPr>
        </p:nvSpPr>
        <p:spPr/>
        <p:txBody>
          <a:bodyPr/>
          <a:lstStyle/>
          <a:p>
            <a:fld id="{6A3081F2-5782-45B0-817F-A6D06CD9C693}" type="slidenum">
              <a:rPr lang="en-US" smtClean="0"/>
              <a:t>9</a:t>
            </a:fld>
            <a:endParaRPr lang="en-US"/>
          </a:p>
        </p:txBody>
      </p:sp>
    </p:spTree>
    <p:extLst>
      <p:ext uri="{BB962C8B-B14F-4D97-AF65-F5344CB8AC3E}">
        <p14:creationId xmlns:p14="http://schemas.microsoft.com/office/powerpoint/2010/main" val="340764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5857</TotalTime>
  <Words>2174</Words>
  <Application>Microsoft Office PowerPoint</Application>
  <PresentationFormat>Widescreen</PresentationFormat>
  <Paragraphs>178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dc:creator>
  <cp:lastModifiedBy>leo</cp:lastModifiedBy>
  <cp:revision>72</cp:revision>
  <dcterms:created xsi:type="dcterms:W3CDTF">2021-08-03T21:14:09Z</dcterms:created>
  <dcterms:modified xsi:type="dcterms:W3CDTF">2021-08-09T01:46:35Z</dcterms:modified>
</cp:coreProperties>
</file>