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361" r:id="rId4"/>
    <p:sldId id="363" r:id="rId5"/>
    <p:sldId id="364" r:id="rId6"/>
    <p:sldId id="370" r:id="rId7"/>
    <p:sldId id="365" r:id="rId8"/>
    <p:sldId id="366" r:id="rId9"/>
    <p:sldId id="367" r:id="rId10"/>
    <p:sldId id="368" r:id="rId11"/>
    <p:sldId id="377" r:id="rId12"/>
    <p:sldId id="260" r:id="rId13"/>
    <p:sldId id="376" r:id="rId14"/>
    <p:sldId id="369" r:id="rId15"/>
    <p:sldId id="371" r:id="rId16"/>
    <p:sldId id="373" r:id="rId17"/>
    <p:sldId id="374" r:id="rId18"/>
    <p:sldId id="375" r:id="rId19"/>
    <p:sldId id="3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94"/>
  </p:normalViewPr>
  <p:slideViewPr>
    <p:cSldViewPr snapToGrid="0" snapToObjects="1">
      <p:cViewPr varScale="1">
        <p:scale>
          <a:sx n="134" d="100"/>
          <a:sy n="134" d="100"/>
        </p:scale>
        <p:origin x="106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8D88-D632-4CCC-8E4A-868E19BB90C0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D97C-4FC2-4BF8-A2E3-8DC59D7E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665785"/>
            <a:ext cx="8338930" cy="177823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CeC</a:t>
            </a:r>
            <a:r>
              <a:rPr lang="en-US" dirty="0">
                <a:solidFill>
                  <a:srgbClr val="0070C0"/>
                </a:solidFill>
              </a:rPr>
              <a:t> RF System Stability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2823264"/>
            <a:ext cx="8338930" cy="1879366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dirty="0"/>
              <a:t>Tom Hayes</a:t>
            </a:r>
          </a:p>
          <a:p>
            <a:pPr algn="ctr"/>
            <a:r>
              <a:rPr lang="en-US" dirty="0"/>
              <a:t>Geetha Narayan</a:t>
            </a:r>
          </a:p>
          <a:p>
            <a:pPr algn="ctr"/>
            <a:r>
              <a:rPr lang="en-US" dirty="0"/>
              <a:t>Freddy Severino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A3A7-F974-4943-958A-98F314C6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443927"/>
          </a:xfrm>
        </p:spPr>
        <p:txBody>
          <a:bodyPr>
            <a:noAutofit/>
          </a:bodyPr>
          <a:lstStyle/>
          <a:p>
            <a:r>
              <a:rPr lang="en-US" sz="2800" dirty="0"/>
              <a:t>Loopback Compensation – </a:t>
            </a:r>
            <a:r>
              <a:rPr lang="en-US" sz="2800" dirty="0" err="1"/>
              <a:t>LEReC</a:t>
            </a:r>
            <a:r>
              <a:rPr lang="en-US" sz="2800" dirty="0"/>
              <a:t>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6710-89E7-49AC-B743-AF89D1E0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57" y="5364199"/>
            <a:ext cx="8328991" cy="967036"/>
          </a:xfrm>
        </p:spPr>
        <p:txBody>
          <a:bodyPr>
            <a:normAutofit/>
          </a:bodyPr>
          <a:lstStyle/>
          <a:p>
            <a:r>
              <a:rPr lang="en-US" sz="2000" dirty="0" err="1"/>
              <a:t>LEReC</a:t>
            </a:r>
            <a:r>
              <a:rPr lang="en-US" sz="2000" dirty="0"/>
              <a:t> lives in same building and has same correction mechanism</a:t>
            </a:r>
          </a:p>
          <a:p>
            <a:r>
              <a:rPr lang="en-US" sz="2000" dirty="0"/>
              <a:t>Shows very similar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05612-8731-4150-A473-7E587BB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12CF6DD-27CA-44C2-8D5A-D1FD2B2C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5797" y="1145623"/>
            <a:ext cx="3346142" cy="3523321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B396872-4974-4026-9301-2E04FFB3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4596" y="1145623"/>
            <a:ext cx="3844688" cy="3517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B56DD-8542-41F2-8F73-35D9CDE60FA0}"/>
              </a:ext>
            </a:extLst>
          </p:cNvPr>
          <p:cNvSpPr txBox="1"/>
          <p:nvPr/>
        </p:nvSpPr>
        <p:spPr>
          <a:xfrm>
            <a:off x="1630337" y="466307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1E0B6-C8E4-4D66-B809-8D87258C2B04}"/>
              </a:ext>
            </a:extLst>
          </p:cNvPr>
          <p:cNvSpPr txBox="1"/>
          <p:nvPr/>
        </p:nvSpPr>
        <p:spPr>
          <a:xfrm>
            <a:off x="6185895" y="469187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28758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920-9EB6-45EF-972B-C753E690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17013"/>
            <a:ext cx="8328991" cy="60468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Loopback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7A4E-42F5-4894-A565-8F4C1382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5107155"/>
            <a:ext cx="8328991" cy="1171444"/>
          </a:xfrm>
        </p:spPr>
        <p:txBody>
          <a:bodyPr>
            <a:normAutofit/>
          </a:bodyPr>
          <a:lstStyle/>
          <a:p>
            <a:r>
              <a:rPr lang="en-US" sz="1600" dirty="0"/>
              <a:t>Cable loopback compensation enabled</a:t>
            </a:r>
          </a:p>
          <a:p>
            <a:r>
              <a:rPr lang="en-US" sz="1600" dirty="0"/>
              <a:t>Laser compensation disabled</a:t>
            </a:r>
          </a:p>
          <a:p>
            <a:r>
              <a:rPr lang="en-US" sz="1600" dirty="0"/>
              <a:t>Beam energy variation correlated with laser error only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D17E8-1016-488B-9E67-439F3293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378EA9-C5D4-4B89-8228-01810900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2" y="741633"/>
            <a:ext cx="6185607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0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2C2CA-CA97-4758-9536-234B94AA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7" y="292894"/>
            <a:ext cx="8305625" cy="994172"/>
          </a:xfrm>
        </p:spPr>
        <p:txBody>
          <a:bodyPr>
            <a:normAutofit/>
          </a:bodyPr>
          <a:lstStyle/>
          <a:p>
            <a:r>
              <a:rPr lang="de-DE" sz="3200" dirty="0"/>
              <a:t>Long Term Stability – Known Issues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1FB42-7C13-4983-9457-DB6B141A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Air conditioner for building 1002B failed</a:t>
            </a:r>
          </a:p>
          <a:p>
            <a:r>
              <a:rPr lang="en-US" sz="2400" dirty="0"/>
              <a:t>Rack temperature control chiller failed</a:t>
            </a:r>
          </a:p>
          <a:p>
            <a:r>
              <a:rPr lang="en-US" sz="2400" dirty="0"/>
              <a:t>Rack doors were opened for configuration change</a:t>
            </a:r>
          </a:p>
          <a:p>
            <a:r>
              <a:rPr lang="en-US" sz="2400" dirty="0"/>
              <a:t>Loose connector </a:t>
            </a:r>
          </a:p>
          <a:p>
            <a:pPr lvl="1"/>
            <a:r>
              <a:rPr lang="en-US" sz="1600" dirty="0"/>
              <a:t>All rack connections will be checked during shut down</a:t>
            </a:r>
          </a:p>
          <a:p>
            <a:r>
              <a:rPr lang="en-US" sz="2400" dirty="0"/>
              <a:t>Change in loopback correction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6815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2C2CA-CA97-4758-9536-234B94AA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7" y="292894"/>
            <a:ext cx="8305625" cy="99417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Long Term Stability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1FB42-7C13-4983-9457-DB6B141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348345"/>
            <a:ext cx="8328991" cy="3406412"/>
          </a:xfrm>
        </p:spPr>
        <p:txBody>
          <a:bodyPr>
            <a:normAutofit/>
          </a:bodyPr>
          <a:lstStyle/>
          <a:p>
            <a:r>
              <a:rPr lang="en-US" sz="2400" dirty="0"/>
              <a:t>Ultimate stability should be determined by beam based measurements</a:t>
            </a:r>
          </a:p>
          <a:p>
            <a:r>
              <a:rPr lang="en-US" sz="2400" dirty="0"/>
              <a:t>Hooks exist to control the </a:t>
            </a:r>
            <a:r>
              <a:rPr lang="en-US" sz="2400" dirty="0" err="1"/>
              <a:t>Linac</a:t>
            </a:r>
            <a:r>
              <a:rPr lang="en-US" sz="2400" dirty="0"/>
              <a:t> voltage to adjust for slow beam energy drift based on beam measurements</a:t>
            </a:r>
          </a:p>
        </p:txBody>
      </p:sp>
    </p:spTree>
    <p:extLst>
      <p:ext uri="{BB962C8B-B14F-4D97-AF65-F5344CB8AC3E}">
        <p14:creationId xmlns:p14="http://schemas.microsoft.com/office/powerpoint/2010/main" val="318030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3726-A204-4243-A262-0E54AB3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4649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Laser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440B-86A8-4112-9254-EDE09A0F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85" y="1825625"/>
            <a:ext cx="8672051" cy="3929132"/>
          </a:xfrm>
        </p:spPr>
        <p:txBody>
          <a:bodyPr/>
          <a:lstStyle/>
          <a:p>
            <a:r>
              <a:rPr lang="en-US" sz="2400" dirty="0"/>
              <a:t>Corrections based on photodiode phase measurements</a:t>
            </a:r>
          </a:p>
          <a:p>
            <a:r>
              <a:rPr lang="en-US" sz="2400" dirty="0"/>
              <a:t>Laser step corrections</a:t>
            </a:r>
          </a:p>
          <a:p>
            <a:r>
              <a:rPr lang="en-US" sz="2400" dirty="0"/>
              <a:t>Fast drift corrections</a:t>
            </a:r>
          </a:p>
          <a:p>
            <a:r>
              <a:rPr lang="en-US" sz="2400" dirty="0"/>
              <a:t>Slow temperature/humidity drift corrections</a:t>
            </a:r>
          </a:p>
          <a:p>
            <a:r>
              <a:rPr lang="en-US" sz="2400" dirty="0"/>
              <a:t>Cable loopback corrections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7027-3A51-40C2-B84D-071A27D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3726-A204-4243-A262-0E54AB3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4649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Laser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440B-86A8-4112-9254-EDE09A0F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5119797"/>
            <a:ext cx="8328991" cy="634959"/>
          </a:xfrm>
        </p:spPr>
        <p:txBody>
          <a:bodyPr>
            <a:normAutofit/>
          </a:bodyPr>
          <a:lstStyle/>
          <a:p>
            <a:r>
              <a:rPr lang="en-US" sz="1400" dirty="0"/>
              <a:t>Measured laser phase (and beam energy) correlated with slow temperature changes in laser trailer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7027-3A51-40C2-B84D-071A27D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870AAE9-F736-438F-AF59-189A9FA5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3" y="961963"/>
            <a:ext cx="5267281" cy="37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3726-A204-4243-A262-0E54AB3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4649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Laser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440B-86A8-4112-9254-EDE09A0F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4803759"/>
            <a:ext cx="8328991" cy="950997"/>
          </a:xfrm>
        </p:spPr>
        <p:txBody>
          <a:bodyPr>
            <a:normAutofit/>
          </a:bodyPr>
          <a:lstStyle/>
          <a:p>
            <a:r>
              <a:rPr lang="en-US" sz="1400" dirty="0"/>
              <a:t>Laser has ~2 deg, peak to peak steps at a 4 second rep rate</a:t>
            </a:r>
          </a:p>
          <a:p>
            <a:r>
              <a:rPr lang="en-US" sz="1400" dirty="0"/>
              <a:t>Phase is measured in degrees of 350 MHz</a:t>
            </a:r>
          </a:p>
          <a:p>
            <a:r>
              <a:rPr lang="en-US" sz="1400" dirty="0"/>
              <a:t>Fast drift with a period of ~25 seconds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7027-3A51-40C2-B84D-071A27D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EA46260-1D1B-4212-9817-14A2D3C3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184" y="830125"/>
            <a:ext cx="6085224" cy="38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3726-A204-4243-A262-0E54AB3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4649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Laser Timing – All Corrections Enabled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440B-86A8-4112-9254-EDE09A0F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4959672"/>
            <a:ext cx="8328991" cy="1288727"/>
          </a:xfrm>
        </p:spPr>
        <p:txBody>
          <a:bodyPr>
            <a:normAutofit/>
          </a:bodyPr>
          <a:lstStyle/>
          <a:p>
            <a:r>
              <a:rPr lang="en-US" sz="1400" dirty="0"/>
              <a:t>Bottom trace shows laser phase measured at the photodiode</a:t>
            </a:r>
          </a:p>
          <a:p>
            <a:r>
              <a:rPr lang="en-US" sz="1400" dirty="0"/>
              <a:t>Top trace shows phase monitor of the trigger to laser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57027-3A51-40C2-B84D-071A27D4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A866-34B6-4F44-A07D-2A99595A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62" y="862725"/>
            <a:ext cx="4731457" cy="38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F4DC-4C48-4918-AFFE-3F7F72D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6251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633B-3FDF-41FF-8213-E5A456C0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/>
              <a:t>Improvements for this year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Linac</a:t>
            </a:r>
            <a:r>
              <a:rPr lang="en-US" dirty="0"/>
              <a:t> switched to using up/down conversion</a:t>
            </a:r>
          </a:p>
          <a:p>
            <a:r>
              <a:rPr lang="en-US" dirty="0"/>
              <a:t>Cable compensation loopbacks enabled</a:t>
            </a:r>
          </a:p>
          <a:p>
            <a:r>
              <a:rPr lang="en-US" dirty="0"/>
              <a:t>Laser stabilization</a:t>
            </a:r>
          </a:p>
          <a:p>
            <a:pPr lvl="1">
              <a:buFontTx/>
              <a:buChar char="-"/>
            </a:pPr>
            <a:r>
              <a:rPr lang="en-US" dirty="0"/>
              <a:t>Feedforward to correct phase steps</a:t>
            </a:r>
          </a:p>
          <a:p>
            <a:pPr lvl="1">
              <a:buFontTx/>
              <a:buChar char="-"/>
            </a:pPr>
            <a:r>
              <a:rPr lang="en-US" dirty="0"/>
              <a:t>Fast feedback to correct measured drifts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E5226-8D27-4B82-BBC4-2A0F5929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F4DC-4C48-4918-AFFE-3F7F72D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6251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633B-3FDF-41FF-8213-E5A456C0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Short-term cavity regulation is excellent</a:t>
            </a:r>
          </a:p>
          <a:p>
            <a:r>
              <a:rPr lang="en-US" sz="2400" dirty="0"/>
              <a:t>Significant efforts have been expended to stabilize the laser and they have been extremely successful</a:t>
            </a:r>
          </a:p>
          <a:p>
            <a:r>
              <a:rPr lang="en-US" sz="2400" dirty="0"/>
              <a:t>If long term stability needs to be improved, beam based feedback is the only option left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E5226-8D27-4B82-BBC4-2A0F5929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/>
              <a:t>Outline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1CFA2-B30A-48A2-BCD0-A05AAAFFD71F}"/>
              </a:ext>
            </a:extLst>
          </p:cNvPr>
          <p:cNvSpPr txBox="1"/>
          <p:nvPr/>
        </p:nvSpPr>
        <p:spPr>
          <a:xfrm>
            <a:off x="614082" y="1443841"/>
            <a:ext cx="79292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800" dirty="0"/>
              <a:t>Short Term Stability (Jitter)</a:t>
            </a:r>
          </a:p>
          <a:p>
            <a:pPr marL="342900" indent="-342900">
              <a:buFontTx/>
              <a:buChar char="-"/>
            </a:pPr>
            <a:endParaRPr lang="de-DE" sz="2800" dirty="0"/>
          </a:p>
          <a:p>
            <a:pPr marL="342900" indent="-342900">
              <a:buFontTx/>
              <a:buChar char="-"/>
            </a:pPr>
            <a:r>
              <a:rPr lang="de-DE" sz="2800" dirty="0"/>
              <a:t>Long Term Stability (Drift)</a:t>
            </a:r>
          </a:p>
          <a:p>
            <a:pPr marL="342900" indent="-342900">
              <a:buFontTx/>
              <a:buChar char="-"/>
            </a:pPr>
            <a:endParaRPr lang="de-DE" sz="2800" dirty="0"/>
          </a:p>
          <a:p>
            <a:pPr marL="342900" indent="-342900">
              <a:buFontTx/>
              <a:buChar char="-"/>
            </a:pPr>
            <a:r>
              <a:rPr lang="de-DE" sz="2800" dirty="0"/>
              <a:t>Laser Timing Stability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2183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72DB-42F4-4B7B-A194-8AAF8300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381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Short Term Stability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ABA5D-846F-4888-9746-F52750B4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D61C60-F3F0-4F80-BB91-03CF3DD00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44712"/>
              </p:ext>
            </p:extLst>
          </p:nvPr>
        </p:nvGraphicFramePr>
        <p:xfrm>
          <a:off x="545978" y="1465672"/>
          <a:ext cx="8074240" cy="20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308">
                  <a:extLst>
                    <a:ext uri="{9D8B030D-6E8A-4147-A177-3AD203B41FA5}">
                      <a16:colId xmlns:a16="http://schemas.microsoft.com/office/drawing/2014/main" val="3911594827"/>
                    </a:ext>
                  </a:extLst>
                </a:gridCol>
                <a:gridCol w="1317733">
                  <a:extLst>
                    <a:ext uri="{9D8B030D-6E8A-4147-A177-3AD203B41FA5}">
                      <a16:colId xmlns:a16="http://schemas.microsoft.com/office/drawing/2014/main" val="3891945517"/>
                    </a:ext>
                  </a:extLst>
                </a:gridCol>
                <a:gridCol w="1317733">
                  <a:extLst>
                    <a:ext uri="{9D8B030D-6E8A-4147-A177-3AD203B41FA5}">
                      <a16:colId xmlns:a16="http://schemas.microsoft.com/office/drawing/2014/main" val="3385533147"/>
                    </a:ext>
                  </a:extLst>
                </a:gridCol>
                <a:gridCol w="1317733">
                  <a:extLst>
                    <a:ext uri="{9D8B030D-6E8A-4147-A177-3AD203B41FA5}">
                      <a16:colId xmlns:a16="http://schemas.microsoft.com/office/drawing/2014/main" val="530021746"/>
                    </a:ext>
                  </a:extLst>
                </a:gridCol>
                <a:gridCol w="1317733">
                  <a:extLst>
                    <a:ext uri="{9D8B030D-6E8A-4147-A177-3AD203B41FA5}">
                      <a16:colId xmlns:a16="http://schemas.microsoft.com/office/drawing/2014/main" val="1581733356"/>
                    </a:ext>
                  </a:extLst>
                </a:gridCol>
              </a:tblGrid>
              <a:tr h="4011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Requirement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Achieved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20163"/>
                  </a:ext>
                </a:extLst>
              </a:tr>
              <a:tr h="4629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Phase (deg RMS)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Amplitude (RMS)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Phase (deg RMS)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Amplitude (RMS)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1473413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112 MHz Gun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1.0E-4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3.2E-5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4759308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500 MHz Bunchers (Vector Sum)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1.0E-4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2.0E-4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401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704 MHz </a:t>
                      </a:r>
                      <a:r>
                        <a:rPr lang="en-US" sz="1100" u="none" strike="noStrike" dirty="0" err="1">
                          <a:effectLst/>
                        </a:rPr>
                        <a:t>Linac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1.0E-4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4.0E-5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168444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0857FA-575A-4764-8D63-0A726A2E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4017146"/>
            <a:ext cx="8171895" cy="2019669"/>
          </a:xfrm>
        </p:spPr>
        <p:txBody>
          <a:bodyPr/>
          <a:lstStyle/>
          <a:p>
            <a:r>
              <a:rPr lang="en-US" sz="1600" dirty="0"/>
              <a:t>Measured using 100 </a:t>
            </a:r>
            <a:r>
              <a:rPr lang="en-US" sz="1600" dirty="0" err="1"/>
              <a:t>ksps</a:t>
            </a:r>
            <a:r>
              <a:rPr lang="en-US" sz="1600" dirty="0"/>
              <a:t> data for 1 second</a:t>
            </a:r>
          </a:p>
          <a:p>
            <a:r>
              <a:rPr lang="en-US" sz="1600" dirty="0"/>
              <a:t>Measured performance agrees with continuously logged data – available in </a:t>
            </a:r>
            <a:r>
              <a:rPr lang="en-US" sz="1600" dirty="0" err="1"/>
              <a:t>LogView</a:t>
            </a:r>
            <a:endParaRPr lang="en-US" sz="1600" dirty="0"/>
          </a:p>
          <a:p>
            <a:r>
              <a:rPr lang="en-US" sz="1600" dirty="0" err="1"/>
              <a:t>Linac</a:t>
            </a:r>
            <a:r>
              <a:rPr lang="en-US" sz="1600" dirty="0"/>
              <a:t> performance &gt;2 times better than last year – switched from direct sampling to using up/down conversion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5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8124-DFEB-4811-AC6E-15D6F0B6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381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Short Term Performance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C6B2-4A8F-4EDC-BCC6-998BE444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5124010"/>
            <a:ext cx="8328991" cy="1171444"/>
          </a:xfrm>
        </p:spPr>
        <p:txBody>
          <a:bodyPr/>
          <a:lstStyle/>
          <a:p>
            <a:r>
              <a:rPr lang="en-US" sz="1800" dirty="0"/>
              <a:t>Independent measurement of jitter</a:t>
            </a:r>
          </a:p>
          <a:p>
            <a:r>
              <a:rPr lang="en-US" sz="1800" dirty="0"/>
              <a:t>The measured 220 </a:t>
            </a:r>
            <a:r>
              <a:rPr lang="en-US" sz="1800" dirty="0" err="1"/>
              <a:t>fsec</a:t>
            </a:r>
            <a:r>
              <a:rPr lang="en-US" sz="1800" dirty="0"/>
              <a:t> RMS jitter corresponds to 0.045 degrees at 704 MHz</a:t>
            </a:r>
          </a:p>
          <a:p>
            <a:r>
              <a:rPr lang="en-US" sz="1800" dirty="0"/>
              <a:t>Confirmation of in system measurement of 0.05 degrees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58F9-2BA4-4C26-8C00-52E5921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AF2D04B-F4A3-45EC-B0D8-F4DBCDA9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1255" y="998814"/>
            <a:ext cx="7129792" cy="38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BFB8-BA0E-4363-82DD-7CDC932B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93836"/>
            <a:ext cx="8328991" cy="5119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Short Term Performance - Microphonics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865D-06CD-4058-9B02-5984BEA4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4757408"/>
            <a:ext cx="8328991" cy="1394775"/>
          </a:xfrm>
        </p:spPr>
        <p:txBody>
          <a:bodyPr>
            <a:normAutofit/>
          </a:bodyPr>
          <a:lstStyle/>
          <a:p>
            <a:r>
              <a:rPr lang="en-US" sz="1400" dirty="0"/>
              <a:t>Occasional, large microphonic detuning can cause cavity to go out of regulation</a:t>
            </a:r>
          </a:p>
          <a:p>
            <a:r>
              <a:rPr lang="en-US" sz="1400" dirty="0"/>
              <a:t>Short term events lasting only a few milliseconds</a:t>
            </a:r>
          </a:p>
          <a:p>
            <a:r>
              <a:rPr lang="en-US" sz="1400" dirty="0"/>
              <a:t>Identified failure mechanism that greatly increases microphonic events</a:t>
            </a:r>
          </a:p>
          <a:p>
            <a:pPr lvl="1"/>
            <a:r>
              <a:rPr lang="en-US" sz="1200" dirty="0"/>
              <a:t>Liquid helium levels too low cause much higher microphonics</a:t>
            </a:r>
          </a:p>
          <a:p>
            <a:pPr lvl="1"/>
            <a:r>
              <a:rPr lang="en-US" sz="1200" dirty="0"/>
              <a:t>Alarms generated by low helium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1DE79-8FC6-4459-AB97-924FC2E2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D6D01BD-7B1A-4496-AF78-95064883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6677" y="742181"/>
            <a:ext cx="4008451" cy="385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FAAE3-B6E1-44AC-9C62-A85ABC1A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1781" y="742181"/>
            <a:ext cx="4508693" cy="38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FF49-583E-49A4-81A4-869A389D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5774"/>
            <a:ext cx="8328991" cy="61575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Short Term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6436-979F-40A6-9DCF-0A0436BB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803428"/>
            <a:ext cx="3154047" cy="2137136"/>
          </a:xfrm>
        </p:spPr>
        <p:txBody>
          <a:bodyPr>
            <a:normAutofit/>
          </a:bodyPr>
          <a:lstStyle/>
          <a:p>
            <a:r>
              <a:rPr lang="en-US" sz="1400" dirty="0"/>
              <a:t>Changes in loop gains show degraded regulation as expected but no measurable change in beam energy</a:t>
            </a:r>
          </a:p>
          <a:p>
            <a:r>
              <a:rPr lang="en-US" sz="1400" dirty="0"/>
              <a:t>For changes up to a factor of 10 in gain, no change in peak to peak energy variation</a:t>
            </a:r>
          </a:p>
          <a:p>
            <a:r>
              <a:rPr lang="en-US" sz="1400" dirty="0" err="1"/>
              <a:t>Linac</a:t>
            </a:r>
            <a:r>
              <a:rPr lang="en-US" sz="1400" dirty="0"/>
              <a:t> regulation is not limiting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DFA3B-F237-4F8B-9699-18C15A81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A477ED-043A-4E26-A80E-9DA87396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168" y="866607"/>
            <a:ext cx="5276445" cy="537541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B1AE156-9A9E-497F-800A-9D121771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32751" y="3035646"/>
            <a:ext cx="3543337" cy="32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2F26-A45E-447B-88CC-1E143971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59984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Short Term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2924-9024-4455-952F-355D11FC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951001"/>
            <a:ext cx="8328991" cy="2149051"/>
          </a:xfrm>
        </p:spPr>
        <p:txBody>
          <a:bodyPr>
            <a:normAutofit/>
          </a:bodyPr>
          <a:lstStyle/>
          <a:p>
            <a:r>
              <a:rPr lang="en-US" sz="2000" dirty="0"/>
              <a:t>Using up/down conversion improved </a:t>
            </a:r>
            <a:r>
              <a:rPr lang="en-US" sz="2000" dirty="0" err="1"/>
              <a:t>Linac</a:t>
            </a:r>
            <a:r>
              <a:rPr lang="en-US" sz="2000" dirty="0"/>
              <a:t> regulation by a factor of 2</a:t>
            </a:r>
          </a:p>
          <a:p>
            <a:r>
              <a:rPr lang="en-US" sz="2000" dirty="0"/>
              <a:t>Extensive testing was done to ensure optimal system loop gains</a:t>
            </a:r>
          </a:p>
          <a:p>
            <a:r>
              <a:rPr lang="en-US" sz="2000" dirty="0"/>
              <a:t>Expect some improvement in Buncher regulation by removing second cavity.  Regulating vector sum with one cavity fully detuned was difficult.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A7017-72A0-4E28-869E-2E1204EE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0524-595F-4802-9A3C-9DB5E8D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381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Long Term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5F79-A9A7-42DB-A0A2-BF640301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04335"/>
            <a:ext cx="8328991" cy="4250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Drift Control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Temperature Controlled Racks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Temperature Controlled Outdoor Conduits for Pickup Cables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Loopback Correction </a:t>
            </a:r>
          </a:p>
          <a:p>
            <a:pPr marL="457200" lvl="1" indent="0">
              <a:buNone/>
            </a:pPr>
            <a:r>
              <a:rPr lang="en-US" sz="1600" dirty="0"/>
              <a:t>  - Pickup cables tightly bundled with a pair of cables used for loopback measurement </a:t>
            </a:r>
          </a:p>
          <a:p>
            <a:pPr marL="457200" lvl="1" indent="0">
              <a:buNone/>
            </a:pPr>
            <a:r>
              <a:rPr lang="en-US" sz="1600" dirty="0"/>
              <a:t>  - Measured pickup signal is compensated based on changes in the loopback signal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63C6-3A9F-4CC0-A59F-76E41EC8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0524-595F-4802-9A3C-9DB5E8D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381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Long Term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5F79-A9A7-42DB-A0A2-BF640301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576131"/>
            <a:ext cx="4214191" cy="361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Loopback Compensation</a:t>
            </a:r>
          </a:p>
          <a:p>
            <a:r>
              <a:rPr lang="en-US" sz="2000" dirty="0"/>
              <a:t>Reference signal used to measure drift in cavity pickup cable </a:t>
            </a:r>
          </a:p>
          <a:p>
            <a:r>
              <a:rPr lang="en-US" sz="2000" dirty="0"/>
              <a:t>Measured amplitude and phase changes used to correct measured pickup signal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63C6-3A9F-4CC0-A59F-76E41EC8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7057EA2E-D76C-4E4B-A016-F1FF46B4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04" y="1576131"/>
            <a:ext cx="4367675" cy="42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652</Words>
  <Application>Microsoft Office PowerPoint</Application>
  <PresentationFormat>On-screen Show (4:3)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CeC RF System Stability </vt:lpstr>
      <vt:lpstr>Outline</vt:lpstr>
      <vt:lpstr>Short Term Stability Performance</vt:lpstr>
      <vt:lpstr>Short Term Performance Confirmation</vt:lpstr>
      <vt:lpstr>Short Term Performance - Microphonics</vt:lpstr>
      <vt:lpstr>Short Term Performance</vt:lpstr>
      <vt:lpstr>Short Term Performance</vt:lpstr>
      <vt:lpstr>Long Term Stability</vt:lpstr>
      <vt:lpstr>Long Term Stability</vt:lpstr>
      <vt:lpstr>Loopback Compensation – LEReC Comparison</vt:lpstr>
      <vt:lpstr>Loopback Compensation</vt:lpstr>
      <vt:lpstr>Long Term Stability – Known Issues</vt:lpstr>
      <vt:lpstr>Long Term Stability</vt:lpstr>
      <vt:lpstr>Laser Timing</vt:lpstr>
      <vt:lpstr>Laser Timing</vt:lpstr>
      <vt:lpstr>Laser Timing</vt:lpstr>
      <vt:lpstr>Laser Timing – All Corrections Enabled</vt:lpstr>
      <vt:lpstr>Summary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RF System</dc:title>
  <dc:creator>Tom Hayes</dc:creator>
  <cp:lastModifiedBy>Hayes, Thomas P</cp:lastModifiedBy>
  <cp:revision>58</cp:revision>
  <dcterms:created xsi:type="dcterms:W3CDTF">2021-01-08T21:51:41Z</dcterms:created>
  <dcterms:modified xsi:type="dcterms:W3CDTF">2021-08-16T16:14:24Z</dcterms:modified>
</cp:coreProperties>
</file>