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7" r:id="rId2"/>
    <p:sldId id="271" r:id="rId3"/>
    <p:sldId id="256" r:id="rId4"/>
    <p:sldId id="277" r:id="rId5"/>
    <p:sldId id="257" r:id="rId6"/>
    <p:sldId id="27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61" d="100"/>
          <a:sy n="61" d="100"/>
        </p:scale>
        <p:origin x="78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B4073-6668-450D-9788-19534F2C1EFF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8BA4A7-2430-411D-899A-3B38AA8E7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03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d947ef81ee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d947ef81ee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278EC-D01F-4E49-A0A7-623567FBFA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8F842B-324E-49CC-A54F-DDE76FE120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90EB8-7EC3-4A6B-9B8B-B209022DE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DC273-A132-40DE-B7F7-7F8CAB516B81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E69E6-D08D-4F1B-95BC-8A8A94216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32C053-DBBE-45B9-812B-7DA2254C1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47BAD-7F20-40E0-8235-10E693390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169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3064B-6CE3-4A10-B7F7-8829987D4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470726-B67C-4BF8-A8AF-DB41E8A046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2D980E-D180-41EB-9759-22CFB4931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DC273-A132-40DE-B7F7-7F8CAB516B81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B2C01C-A694-4156-A3A4-4D66B104F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A9878-E7D1-4D55-B42F-DD7B4D100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47BAD-7F20-40E0-8235-10E693390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419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2C331F-A481-4DF7-8E67-617DEDB099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02D297-E39E-4B84-84CA-07B0A3A377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05A71-0A3D-4443-9FF3-C4E09AC71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DC273-A132-40DE-B7F7-7F8CAB516B81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BAD54-9AB4-4930-911A-F73ED1802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971BE5-0CAA-4DBB-B5B9-A47BB7670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47BAD-7F20-40E0-8235-10E693390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53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5FB37-B9F6-40C9-B06E-3787F53CC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3BAB1-2676-4630-BA11-20FB55ACD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6CB6C7-EEA9-496C-AEAC-CE663E860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DC273-A132-40DE-B7F7-7F8CAB516B81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26CE2-B6E3-42F3-BCC7-4C59026DD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30184-4C06-4599-A9EC-1F3FC8E21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47BAD-7F20-40E0-8235-10E693390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569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BBA6E-8428-4D0F-9AF4-8D7731251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F33802-C344-42DD-94C6-2A618DF2A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1AF5D4-20ED-4264-B31E-59FC51DA7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DC273-A132-40DE-B7F7-7F8CAB516B81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6D35A9-677A-4E9D-8FCA-80362C05D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AAC12-2D24-48AE-90A9-EC55D4D81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47BAD-7F20-40E0-8235-10E693390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96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6FA83-71B2-4C18-B782-E74C86306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36CF3-A1A5-4F2B-BCF4-33E7E4555A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F571A5-08F5-4FA7-9C03-055C744A4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446F72-4792-4A21-B147-BD331EF03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DC273-A132-40DE-B7F7-7F8CAB516B81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72DBD0-24D5-42D6-BE36-A9B153109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3ECC40-FC69-48AC-9B89-AE6210A39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47BAD-7F20-40E0-8235-10E693390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076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FFECD-5D4E-4452-97AD-B5C1A902E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2B4E04-1FBA-43CA-954B-855E1A11D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143553-25D9-4A58-ADD5-E8A9E9D6C4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705853-174E-4E62-9A98-DF8DC321A7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6E7B59-4E66-43DC-992C-F0A8415448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31083C-793C-4CEB-BE13-F2A0B5394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DC273-A132-40DE-B7F7-7F8CAB516B81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C21114-89CE-42A5-B16B-E02FC5CFB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6A30EA-9D8C-4C20-AB7C-665708E19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47BAD-7F20-40E0-8235-10E693390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59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B9398-36DB-4932-A4EF-735A61A9C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877EBC-1B03-40C1-BACB-06F805876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DC273-A132-40DE-B7F7-7F8CAB516B81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60AA22-FFB3-4C3F-9392-C24A95A21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EBAFD2-E926-4DF8-96F8-3114069CA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47BAD-7F20-40E0-8235-10E693390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647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70515-559C-47E3-B7FB-62507226A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DC273-A132-40DE-B7F7-7F8CAB516B81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D2527E-DB7D-4D4A-815F-D0D16BFFA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2FEFC8-2E73-42DF-B202-EFD2865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47BAD-7F20-40E0-8235-10E693390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8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700C7-294C-4E98-BFB3-00D754562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36B6C-C571-4A66-92B4-2D5B9BB27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BEEC3A-D546-4348-A587-4643F1F424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154BD8-134F-4A00-B91E-0C3770F45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DC273-A132-40DE-B7F7-7F8CAB516B81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634E77-2900-4594-BE1B-85B27AA45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455927-EA67-4DEE-AF3F-7883930E0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47BAD-7F20-40E0-8235-10E693390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858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9955-5B2D-45BC-B399-7A54EA86D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7D0B1A-DCAB-42FF-9CC2-335868996C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97EE0F-B79A-4A13-AB17-4EDA7458D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D7AEE6-2829-45AB-8806-1D5E40438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DC273-A132-40DE-B7F7-7F8CAB516B81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3A07AE-B6EE-4ECA-AC4D-D53B7221A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B4137B-F2C4-4492-8B1C-0B6A0F3BA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47BAD-7F20-40E0-8235-10E693390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DCB6F0-973C-4121-8CC0-CC41C8C12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B9A322-4507-429C-B80E-ED7FEEC801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3A5CD-31C0-4C1A-AD85-6EBDD89AEA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DC273-A132-40DE-B7F7-7F8CAB516B81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71DD2-2889-4845-9F9B-B2B583C6B9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BFD0A-75F8-42CC-994A-9B80F2DB1C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47BAD-7F20-40E0-8235-10E693390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746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4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en"/>
              <a:t>First look at IP6 field maps with a simple Geant4 model</a:t>
            </a:r>
            <a:endParaRPr/>
          </a:p>
        </p:txBody>
      </p:sp>
      <p:sp>
        <p:nvSpPr>
          <p:cNvPr id="175" name="Google Shape;175;p24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en"/>
              <a:t>Chandradoy Chatterjee</a:t>
            </a:r>
            <a:endParaRPr/>
          </a:p>
          <a:p>
            <a:pPr>
              <a:spcBef>
                <a:spcPts val="0"/>
              </a:spcBef>
            </a:pPr>
            <a:r>
              <a:rPr lang="en"/>
              <a:t>Roberto Preghenella</a:t>
            </a:r>
            <a:endParaRPr/>
          </a:p>
        </p:txBody>
      </p:sp>
      <p:sp>
        <p:nvSpPr>
          <p:cNvPr id="176" name="Google Shape;176;p24"/>
          <p:cNvSpPr txBox="1">
            <a:spLocks noGrp="1"/>
          </p:cNvSpPr>
          <p:nvPr>
            <p:ph type="subTitle" idx="1"/>
          </p:nvPr>
        </p:nvSpPr>
        <p:spPr>
          <a:xfrm>
            <a:off x="415600" y="5801200"/>
            <a:ext cx="11360800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ATHENA PID Meeting </a:t>
            </a:r>
          </a:p>
          <a:p>
            <a:pPr>
              <a:spcBef>
                <a:spcPts val="0"/>
              </a:spcBef>
            </a:pPr>
            <a:r>
              <a:rPr lang="en-US" dirty="0"/>
              <a:t>9 August 2021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6942FB-66FF-48BD-AF48-B7E7699D9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F9E5-1355-4180-974B-A61E06F7C5ED}" type="datetime1">
              <a:rPr lang="en-US" smtClean="0"/>
              <a:t>8/9/2021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E1D5C8-CCF1-4EEA-8026-88B7AB680A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51216"/>
            <a:ext cx="5455920" cy="669092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948D1B4-EA42-45CB-BF33-3C85CA983B28}"/>
              </a:ext>
            </a:extLst>
          </p:cNvPr>
          <p:cNvSpPr/>
          <p:nvPr/>
        </p:nvSpPr>
        <p:spPr>
          <a:xfrm>
            <a:off x="3759525" y="615727"/>
            <a:ext cx="1075522" cy="5424406"/>
          </a:xfrm>
          <a:prstGeom prst="rect">
            <a:avLst/>
          </a:prstGeom>
          <a:noFill/>
          <a:ln w="57150">
            <a:solidFill>
              <a:srgbClr val="FF000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125A7D-321F-43D1-B4CC-39101609E659}"/>
              </a:ext>
            </a:extLst>
          </p:cNvPr>
          <p:cNvSpPr/>
          <p:nvPr/>
        </p:nvSpPr>
        <p:spPr>
          <a:xfrm>
            <a:off x="4020413" y="615727"/>
            <a:ext cx="1069747" cy="542440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87FBB7-5636-4B9E-9ADE-3228F42385A5}"/>
              </a:ext>
            </a:extLst>
          </p:cNvPr>
          <p:cNvSpPr txBox="1"/>
          <p:nvPr/>
        </p:nvSpPr>
        <p:spPr>
          <a:xfrm>
            <a:off x="7816232" y="151216"/>
            <a:ext cx="275869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Boxes are not actual dimension Just the Z is approximated to show the B field impact in the analyzed positions!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AEA482F-1449-4129-B38E-9DB0263AD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1F135-5F94-44B5-98B7-B613E217FB45}" type="slidenum">
              <a:rPr lang="en-US" smtClean="0"/>
              <a:t>2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873C4B4-4689-433A-89E4-FA35547E00F5}"/>
              </a:ext>
            </a:extLst>
          </p:cNvPr>
          <p:cNvSpPr/>
          <p:nvPr/>
        </p:nvSpPr>
        <p:spPr>
          <a:xfrm>
            <a:off x="3759525" y="623073"/>
            <a:ext cx="1330635" cy="5424406"/>
          </a:xfrm>
          <a:prstGeom prst="rect">
            <a:avLst/>
          </a:prstGeom>
          <a:noFill/>
          <a:ln w="57150">
            <a:solidFill>
              <a:srgbClr val="FFFF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678262-931F-4A3F-9D1E-CE4486B16969}"/>
              </a:ext>
            </a:extLst>
          </p:cNvPr>
          <p:cNvSpPr txBox="1"/>
          <p:nvPr/>
        </p:nvSpPr>
        <p:spPr>
          <a:xfrm>
            <a:off x="8001000" y="4983480"/>
            <a:ext cx="42166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Red Dashed Line</a:t>
            </a:r>
            <a:r>
              <a:rPr lang="en-US" sz="2000" b="1" dirty="0">
                <a:sym typeface="Wingdings" panose="05000000000000000000" pitchFamily="2" charset="2"/>
              </a:rPr>
              <a:t> Ideal RICH</a:t>
            </a:r>
          </a:p>
          <a:p>
            <a:r>
              <a:rPr lang="en-US" sz="2000" b="1" dirty="0">
                <a:sym typeface="Wingdings" panose="05000000000000000000" pitchFamily="2" charset="2"/>
              </a:rPr>
              <a:t>Blue Solid Line 30 cm Shifted</a:t>
            </a:r>
          </a:p>
          <a:p>
            <a:r>
              <a:rPr lang="en-US" sz="2000" b="1" dirty="0">
                <a:sym typeface="Wingdings" panose="05000000000000000000" pitchFamily="2" charset="2"/>
              </a:rPr>
              <a:t>Yellow Dashed Line 30 cm Enlarged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71839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application, Word&#10;&#10;Description automatically generated">
            <a:extLst>
              <a:ext uri="{FF2B5EF4-FFF2-40B4-BE49-F238E27FC236}">
                <a16:creationId xmlns:a16="http://schemas.microsoft.com/office/drawing/2014/main" id="{354149EC-E4CF-4056-A0E9-1756E67DE5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662" y="361950"/>
            <a:ext cx="9972675" cy="61341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EB42FCC-FE1E-4F92-A462-A4CE205759CE}"/>
              </a:ext>
            </a:extLst>
          </p:cNvPr>
          <p:cNvSpPr txBox="1"/>
          <p:nvPr/>
        </p:nvSpPr>
        <p:spPr>
          <a:xfrm>
            <a:off x="5736920" y="3375764"/>
            <a:ext cx="10935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Field ON</a:t>
            </a:r>
          </a:p>
        </p:txBody>
      </p:sp>
    </p:spTree>
    <p:extLst>
      <p:ext uri="{BB962C8B-B14F-4D97-AF65-F5344CB8AC3E}">
        <p14:creationId xmlns:p14="http://schemas.microsoft.com/office/powerpoint/2010/main" val="3032469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&#10;&#10;Description automatically generated">
            <a:extLst>
              <a:ext uri="{FF2B5EF4-FFF2-40B4-BE49-F238E27FC236}">
                <a16:creationId xmlns:a16="http://schemas.microsoft.com/office/drawing/2014/main" id="{EC791F41-FF6F-4740-B8E2-AC79787FB7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825" y="1047093"/>
            <a:ext cx="11468100" cy="31242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3DA9A37-7211-42F4-A294-C50C4F268347}"/>
              </a:ext>
            </a:extLst>
          </p:cNvPr>
          <p:cNvSpPr txBox="1"/>
          <p:nvPr/>
        </p:nvSpPr>
        <p:spPr>
          <a:xfrm>
            <a:off x="5549215" y="3429000"/>
            <a:ext cx="10935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Field 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E218BF-3DE9-4373-AE3F-E8F9F9A1026C}"/>
              </a:ext>
            </a:extLst>
          </p:cNvPr>
          <p:cNvSpPr txBox="1"/>
          <p:nvPr/>
        </p:nvSpPr>
        <p:spPr>
          <a:xfrm>
            <a:off x="3799490" y="4650828"/>
            <a:ext cx="2970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Zoom at high p values</a:t>
            </a:r>
          </a:p>
        </p:txBody>
      </p:sp>
    </p:spTree>
    <p:extLst>
      <p:ext uri="{BB962C8B-B14F-4D97-AF65-F5344CB8AC3E}">
        <p14:creationId xmlns:p14="http://schemas.microsoft.com/office/powerpoint/2010/main" val="2664525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4EFB8269-AC17-4DC8-A1FA-D1D9A4A63E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525" y="376237"/>
            <a:ext cx="9886950" cy="61055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814DD8A-DE7B-4E93-B0B1-AD07E9579833}"/>
              </a:ext>
            </a:extLst>
          </p:cNvPr>
          <p:cNvSpPr txBox="1"/>
          <p:nvPr/>
        </p:nvSpPr>
        <p:spPr>
          <a:xfrm>
            <a:off x="5736920" y="3375764"/>
            <a:ext cx="1159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Field OFF</a:t>
            </a:r>
          </a:p>
        </p:txBody>
      </p:sp>
    </p:spTree>
    <p:extLst>
      <p:ext uri="{BB962C8B-B14F-4D97-AF65-F5344CB8AC3E}">
        <p14:creationId xmlns:p14="http://schemas.microsoft.com/office/powerpoint/2010/main" val="2208315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DA9D2-3A6E-4AFA-9206-5AE0126EC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Messages: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58E618-EFD3-47FB-8D73-9CE79D1A2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C2D8-0A74-432F-A2A0-C00AD3E25E3A}" type="datetime1">
              <a:rPr lang="en-US" smtClean="0"/>
              <a:t>8/9/2021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A4CE29-481B-48F8-84DB-AA5CDC2D2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1F135-5F94-44B5-98B7-B613E217FB45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D5043E-7BA2-4B69-9739-31F18D6C997F}"/>
              </a:ext>
            </a:extLst>
          </p:cNvPr>
          <p:cNvSpPr txBox="1"/>
          <p:nvPr/>
        </p:nvSpPr>
        <p:spPr>
          <a:xfrm>
            <a:off x="235489" y="1392030"/>
            <a:ext cx="805507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/>
              <a:t>Shift helps more to recover single </a:t>
            </a:r>
            <a:r>
              <a:rPr lang="en-US" sz="2400" dirty="0" err="1"/>
              <a:t>p.e.</a:t>
            </a:r>
            <a:r>
              <a:rPr lang="en-US" sz="2400" dirty="0"/>
              <a:t> than enlarging.</a:t>
            </a:r>
          </a:p>
          <a:p>
            <a:pPr marL="342900" indent="-342900">
              <a:buAutoNum type="arabicPeriod"/>
            </a:pPr>
            <a:r>
              <a:rPr lang="en-US" sz="2400" dirty="0"/>
              <a:t>For large angle tracks (eta =1.5):  if we enlarge the radiator by 30 cm, we gain 4-5 photons (assuming 150 cm original length and 20 photons as starting point.) If each  </a:t>
            </a:r>
            <a:r>
              <a:rPr lang="en-US" sz="2400" dirty="0" err="1"/>
              <a:t>p.e.</a:t>
            </a:r>
            <a:r>
              <a:rPr lang="en-US" sz="2400" dirty="0"/>
              <a:t> has 6 </a:t>
            </a:r>
            <a:r>
              <a:rPr lang="en-US" sz="2400" dirty="0" err="1"/>
              <a:t>mrad</a:t>
            </a:r>
            <a:r>
              <a:rPr lang="en-US" sz="2400" dirty="0"/>
              <a:t> of uncertainty, we can get a ring resolution ~1.2mrad. If we keep the length same and just shift 30 cm, we stay same with the </a:t>
            </a:r>
            <a:r>
              <a:rPr lang="en-US" sz="2400" dirty="0" err="1"/>
              <a:t>Npe</a:t>
            </a:r>
            <a:r>
              <a:rPr lang="en-US" sz="2400" dirty="0"/>
              <a:t>. But the single </a:t>
            </a:r>
            <a:r>
              <a:rPr lang="en-US" sz="2400" dirty="0" err="1"/>
              <a:t>p.e.</a:t>
            </a:r>
            <a:r>
              <a:rPr lang="en-US" sz="2400" dirty="0"/>
              <a:t> uncertainty reduces by factor  1.5 leading to an expected ring resolution 0.9 </a:t>
            </a:r>
            <a:r>
              <a:rPr lang="en-US" sz="2400" dirty="0" err="1"/>
              <a:t>mrad</a:t>
            </a:r>
            <a:r>
              <a:rPr lang="en-US" sz="2400" dirty="0"/>
              <a:t>. </a:t>
            </a:r>
            <a:br>
              <a:rPr lang="en-US" sz="2400" dirty="0"/>
            </a:br>
            <a:r>
              <a:rPr lang="en-US" sz="2400" dirty="0"/>
              <a:t>~20% gain in shifting over enlarging. </a:t>
            </a:r>
          </a:p>
          <a:p>
            <a:pPr marL="342900" indent="-342900">
              <a:buAutoNum type="arabicPeriod"/>
            </a:pPr>
            <a:r>
              <a:rPr lang="en-US" sz="2400" dirty="0"/>
              <a:t>There is also another aspect, this is calculation in low p. But we also have improvement in high p as well. By shifting 30 cm, we see almost ~factor 1.5-2 improvement. </a:t>
            </a:r>
          </a:p>
          <a:p>
            <a:pPr marL="342900" indent="-342900"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0883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235</Words>
  <Application>Microsoft Office PowerPoint</Application>
  <PresentationFormat>Widescreen</PresentationFormat>
  <Paragraphs>21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First look at IP6 field maps with a simple Geant4 model</vt:lpstr>
      <vt:lpstr>PowerPoint Presentation</vt:lpstr>
      <vt:lpstr>PowerPoint Presentation</vt:lpstr>
      <vt:lpstr>PowerPoint Presentation</vt:lpstr>
      <vt:lpstr>PowerPoint Presentation</vt:lpstr>
      <vt:lpstr>Messages: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Chandradoy Chatterjee</dc:creator>
  <cp:lastModifiedBy>Chandradoy Chatterjee</cp:lastModifiedBy>
  <cp:revision>5</cp:revision>
  <dcterms:created xsi:type="dcterms:W3CDTF">2021-08-09T13:00:01Z</dcterms:created>
  <dcterms:modified xsi:type="dcterms:W3CDTF">2021-08-09T13:48:12Z</dcterms:modified>
</cp:coreProperties>
</file>