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1369" r:id="rId2"/>
    <p:sldId id="1368" r:id="rId3"/>
    <p:sldId id="1370" r:id="rId4"/>
    <p:sldId id="1371" r:id="rId5"/>
    <p:sldId id="1372" r:id="rId6"/>
    <p:sldId id="1373" r:id="rId7"/>
    <p:sldId id="2294" r:id="rId8"/>
    <p:sldId id="2295" r:id="rId9"/>
    <p:sldId id="2267" r:id="rId10"/>
    <p:sldId id="229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0000DB"/>
    <a:srgbClr val="FF9300"/>
    <a:srgbClr val="FF40FF"/>
    <a:srgbClr val="1200B4"/>
    <a:srgbClr val="0096FF"/>
    <a:srgbClr val="00FA00"/>
    <a:srgbClr val="FF2600"/>
    <a:srgbClr val="AAAAAA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3"/>
    <p:restoredTop sz="96327"/>
  </p:normalViewPr>
  <p:slideViewPr>
    <p:cSldViewPr snapToGrid="0" snapToObjects="1">
      <p:cViewPr varScale="1">
        <p:scale>
          <a:sx n="173" d="100"/>
          <a:sy n="173" d="100"/>
        </p:scale>
        <p:origin x="2504" y="152"/>
      </p:cViewPr>
      <p:guideLst>
        <p:guide orient="horz" pos="40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68C7C-DE0D-7744-9A0A-5A58AFDE7EDC}" type="datetimeFigureOut">
              <a:rPr lang="en-US" smtClean="0"/>
              <a:t>8/11/21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E1642-F6EB-3F47-A209-1B38F78E7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48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BA3CD-AB20-5043-9DFD-E54294A03D31}" type="datetimeFigureOut">
              <a:rPr lang="en-US" smtClean="0"/>
              <a:t>8/11/21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45EDC-326A-DC46-A236-B4FC4FF83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2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60750" y="2235148"/>
            <a:ext cx="5657609" cy="1774948"/>
          </a:xfrm>
        </p:spPr>
        <p:txBody>
          <a:bodyPr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  <a:reflection stA="50000" endPos="50000" dist="5080" dir="5400000" sy="-100000" algn="bl" rotWithShape="0"/>
                </a:effectLst>
                <a:latin typeface="Comic Sans MS"/>
                <a:ea typeface="Arial" charset="0"/>
                <a:cs typeface="Comic Sans MS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3493" y="4642339"/>
            <a:ext cx="5414866" cy="58029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  <a:reflection stA="50000" endPos="50000" dist="5080" dir="5400000" sy="-100000" algn="bl" rotWithShape="0"/>
                </a:effectLst>
                <a:latin typeface="Comic Sans MS"/>
                <a:ea typeface="Arial" charset="0"/>
                <a:cs typeface="Comic Sans M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87689"/>
            <a:ext cx="9144000" cy="5886054"/>
          </a:xfrm>
        </p:spPr>
        <p:txBody>
          <a:bodyPr/>
          <a:lstStyle>
            <a:lvl1pPr marL="228600" indent="-228600">
              <a:buClr>
                <a:srgbClr val="0432FF"/>
              </a:buClr>
              <a:buFont typeface="Wingdings" charset="2"/>
              <a:buChar char="q"/>
              <a:defRPr sz="1800">
                <a:latin typeface="+mj-lt"/>
                <a:ea typeface="Arial" charset="0"/>
                <a:cs typeface="Comic Sans MS"/>
              </a:defRPr>
            </a:lvl1pPr>
            <a:lvl2pPr marL="685800" indent="-228600">
              <a:buClr>
                <a:srgbClr val="0432FF"/>
              </a:buClr>
              <a:buFont typeface="Wingdings" charset="2"/>
              <a:buChar char="Ø"/>
              <a:defRPr sz="1600">
                <a:latin typeface="+mj-lt"/>
                <a:ea typeface="Arial" charset="0"/>
                <a:cs typeface="Comic Sans MS"/>
              </a:defRPr>
            </a:lvl2pPr>
            <a:lvl3pPr marL="1143000" indent="-228600">
              <a:buClr>
                <a:srgbClr val="0432FF"/>
              </a:buClr>
              <a:buFont typeface="Arial"/>
              <a:buChar char="•"/>
              <a:defRPr sz="1400">
                <a:latin typeface="+mj-lt"/>
                <a:ea typeface="Arial" charset="0"/>
                <a:cs typeface="Comic Sans MS"/>
              </a:defRPr>
            </a:lvl3pPr>
            <a:lvl4pPr marL="1600200" indent="-228600">
              <a:buClr>
                <a:srgbClr val="0432FF"/>
              </a:buClr>
              <a:buFont typeface="Wingdings" charset="2"/>
              <a:buChar char="ü"/>
              <a:defRPr sz="1200">
                <a:latin typeface="+mj-lt"/>
                <a:ea typeface="Arial" charset="0"/>
                <a:cs typeface="Comic Sans MS"/>
              </a:defRPr>
            </a:lvl4pPr>
            <a:lvl5pPr marL="2057400" indent="-228600">
              <a:buClr>
                <a:srgbClr val="0432FF"/>
              </a:buClr>
              <a:buFont typeface="Wingdings" charset="2"/>
              <a:buChar char="§"/>
              <a:defRPr sz="1000">
                <a:latin typeface="+mj-lt"/>
                <a:ea typeface="Arial" charset="0"/>
                <a:cs typeface="Comic Sans M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86600" y="6573623"/>
            <a:ext cx="2057400" cy="365125"/>
          </a:xfrm>
        </p:spPr>
        <p:txBody>
          <a:bodyPr/>
          <a:lstStyle>
            <a:lvl1pPr algn="r">
              <a:defRPr sz="1000">
                <a:latin typeface="Comic Sans MS"/>
                <a:cs typeface="Comic Sans MS"/>
              </a:defRPr>
            </a:lvl1pPr>
          </a:lstStyle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73623"/>
            <a:ext cx="3086100" cy="365125"/>
          </a:xfrm>
        </p:spPr>
        <p:txBody>
          <a:bodyPr/>
          <a:lstStyle>
            <a:lvl1pPr>
              <a:defRPr sz="1000">
                <a:latin typeface="Comic Sans MS"/>
                <a:cs typeface="Comic Sans M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573623"/>
            <a:ext cx="2057400" cy="365125"/>
          </a:xfrm>
        </p:spPr>
        <p:txBody>
          <a:bodyPr/>
          <a:lstStyle>
            <a:lvl1pPr algn="l">
              <a:defRPr>
                <a:latin typeface="Comic Sans MS"/>
                <a:cs typeface="Comic Sans MS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283"/>
            <a:ext cx="9144000" cy="584669"/>
          </a:xfrm>
        </p:spPr>
        <p:txBody>
          <a:bodyPr>
            <a:normAutofit/>
          </a:bodyPr>
          <a:lstStyle>
            <a:lvl1pPr algn="r">
              <a:defRPr sz="2800" b="1" i="1">
                <a:solidFill>
                  <a:srgbClr val="1200B4"/>
                </a:solidFill>
                <a:effectLst>
                  <a:reflection stA="50000" endPos="50000" dist="5080" dir="5400000" sy="-100000" algn="bl" rotWithShape="0"/>
                </a:effectLst>
                <a:latin typeface="Comic Sans MS"/>
                <a:ea typeface="Arial" charset="0"/>
                <a:cs typeface="Comic Sans 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071923" y="6580223"/>
            <a:ext cx="2057400" cy="365125"/>
          </a:xfrm>
        </p:spPr>
        <p:txBody>
          <a:bodyPr/>
          <a:lstStyle>
            <a:lvl1pPr algn="r">
              <a:defRPr sz="1000">
                <a:latin typeface="Comic Sans MS"/>
                <a:cs typeface="Comic Sans MS"/>
              </a:defRPr>
            </a:lvl1pPr>
          </a:lstStyle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573623"/>
            <a:ext cx="3086100" cy="365125"/>
          </a:xfrm>
        </p:spPr>
        <p:txBody>
          <a:bodyPr/>
          <a:lstStyle>
            <a:lvl1pPr>
              <a:defRPr sz="1000">
                <a:latin typeface="Comic Sans MS"/>
                <a:cs typeface="Comic Sans MS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588683"/>
            <a:ext cx="2057400" cy="365125"/>
          </a:xfrm>
        </p:spPr>
        <p:txBody>
          <a:bodyPr/>
          <a:lstStyle>
            <a:lvl1pPr algn="l">
              <a:defRPr>
                <a:latin typeface="Comic Sans MS"/>
                <a:cs typeface="Comic Sans MS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283"/>
            <a:ext cx="9144000" cy="584669"/>
          </a:xfrm>
        </p:spPr>
        <p:txBody>
          <a:bodyPr>
            <a:normAutofit/>
          </a:bodyPr>
          <a:lstStyle>
            <a:lvl1pPr algn="r">
              <a:defRPr sz="2800" b="1" i="1">
                <a:solidFill>
                  <a:srgbClr val="1200B4"/>
                </a:solidFill>
                <a:effectLst>
                  <a:reflection stA="50000" endPos="50000" dist="5080" dir="5400000" sy="-100000" algn="bl" rotWithShape="0"/>
                </a:effectLst>
                <a:latin typeface="Comic Sans MS"/>
                <a:ea typeface="Arial" charset="0"/>
                <a:cs typeface="Comic Sans 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7086600" y="6584295"/>
            <a:ext cx="2057400" cy="365125"/>
          </a:xfrm>
        </p:spPr>
        <p:txBody>
          <a:bodyPr/>
          <a:lstStyle>
            <a:lvl1pPr algn="r">
              <a:defRPr sz="1000">
                <a:latin typeface="Comic Sans MS"/>
                <a:cs typeface="Comic Sans MS"/>
              </a:defRPr>
            </a:lvl1pPr>
          </a:lstStyle>
          <a:p>
            <a:r>
              <a:rPr lang="en-US"/>
              <a:t>E.C. Aschenauer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573623"/>
            <a:ext cx="3086100" cy="365125"/>
          </a:xfrm>
        </p:spPr>
        <p:txBody>
          <a:bodyPr/>
          <a:lstStyle>
            <a:lvl1pPr>
              <a:defRPr sz="1000">
                <a:latin typeface="Comic Sans MS"/>
                <a:cs typeface="Comic Sans MS"/>
              </a:defRPr>
            </a:lvl1pPr>
          </a:lstStyle>
          <a:p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584295"/>
            <a:ext cx="2057400" cy="365125"/>
          </a:xfrm>
        </p:spPr>
        <p:txBody>
          <a:bodyPr/>
          <a:lstStyle>
            <a:lvl1pPr algn="l">
              <a:defRPr sz="1200">
                <a:latin typeface="Comic Sans MS"/>
                <a:cs typeface="Comic Sans MS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8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21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6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</p:sldLayoutIdLst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0519D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B63EC-5152-494B-A17F-EAE36B3FAA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High Level Integration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considerations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EBD46B-7208-5447-AEBA-10D070DC92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45193" y="4642338"/>
            <a:ext cx="5173165" cy="87488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E.C. </a:t>
            </a:r>
            <a:r>
              <a:rPr lang="en-US" dirty="0" err="1"/>
              <a:t>Aschenauer</a:t>
            </a:r>
            <a:r>
              <a:rPr lang="en-US" dirty="0"/>
              <a:t>, Ch. Hetzel, Roland </a:t>
            </a:r>
            <a:r>
              <a:rPr lang="en-US" dirty="0" err="1"/>
              <a:t>Wimmer</a:t>
            </a:r>
            <a:r>
              <a:rPr lang="en-US" dirty="0"/>
              <a:t> and friends from EIC-collider team</a:t>
            </a:r>
          </a:p>
        </p:txBody>
      </p:sp>
    </p:spTree>
    <p:extLst>
      <p:ext uri="{BB962C8B-B14F-4D97-AF65-F5344CB8AC3E}">
        <p14:creationId xmlns:p14="http://schemas.microsoft.com/office/powerpoint/2010/main" val="331479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ACA60-369D-DD45-8E18-04E606795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KPPs for Detector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16E34-2DAD-9048-89AE-24B578DA2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PreOps</a:t>
            </a:r>
            <a:r>
              <a:rPr lang="en-US" dirty="0">
                <a:latin typeface="+mj-lt"/>
              </a:rPr>
              <a:t> activities aligned with achieving KPPs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2EF14-F3F0-2A43-A132-4077D820F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06EE9BEE-F657-694D-84B9-12B297D408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000525"/>
              </p:ext>
            </p:extLst>
          </p:nvPr>
        </p:nvGraphicFramePr>
        <p:xfrm>
          <a:off x="359304" y="1234285"/>
          <a:ext cx="8391526" cy="975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29752">
                  <a:extLst>
                    <a:ext uri="{9D8B030D-6E8A-4147-A177-3AD203B41FA5}">
                      <a16:colId xmlns:a16="http://schemas.microsoft.com/office/drawing/2014/main" val="125213972"/>
                    </a:ext>
                  </a:extLst>
                </a:gridCol>
                <a:gridCol w="1628502">
                  <a:extLst>
                    <a:ext uri="{9D8B030D-6E8A-4147-A177-3AD203B41FA5}">
                      <a16:colId xmlns:a16="http://schemas.microsoft.com/office/drawing/2014/main" val="1573299714"/>
                    </a:ext>
                  </a:extLst>
                </a:gridCol>
                <a:gridCol w="2151018">
                  <a:extLst>
                    <a:ext uri="{9D8B030D-6E8A-4147-A177-3AD203B41FA5}">
                      <a16:colId xmlns:a16="http://schemas.microsoft.com/office/drawing/2014/main" val="981026413"/>
                    </a:ext>
                  </a:extLst>
                </a:gridCol>
                <a:gridCol w="2290354">
                  <a:extLst>
                    <a:ext uri="{9D8B030D-6E8A-4147-A177-3AD203B41FA5}">
                      <a16:colId xmlns:a16="http://schemas.microsoft.com/office/drawing/2014/main" val="2307179795"/>
                    </a:ext>
                  </a:extLst>
                </a:gridCol>
                <a:gridCol w="1591900">
                  <a:extLst>
                    <a:ext uri="{9D8B030D-6E8A-4147-A177-3AD203B41FA5}">
                      <a16:colId xmlns:a16="http://schemas.microsoft.com/office/drawing/2014/main" val="9622543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KPP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Performance Measure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Threshold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KPP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Objective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KPP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Ultimate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9485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DET-4a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Detector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Detector subsystem</a:t>
                      </a:r>
                      <a:r>
                        <a:rPr lang="en-US" sz="1200" b="0" i="0" u="none" strike="noStrike" baseline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200" b="1" i="0" u="none" strike="noStrike" baseline="0" dirty="0">
                          <a:solidFill>
                            <a:srgbClr val="0066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component testing complete</a:t>
                      </a:r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. 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85" marR="12485" marT="124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Detector subsystems constructed</a:t>
                      </a:r>
                      <a:r>
                        <a:rPr lang="en-US" sz="1200" b="0" i="0" u="none" strike="noStrike" baseline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and </a:t>
                      </a:r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tested with cosmic rays. 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Same as Objective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0297312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D30228C1-133E-1A43-A5B1-0588CBD474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103366"/>
              </p:ext>
            </p:extLst>
          </p:nvPr>
        </p:nvGraphicFramePr>
        <p:xfrm>
          <a:off x="359304" y="3197947"/>
          <a:ext cx="8391526" cy="1524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03626">
                  <a:extLst>
                    <a:ext uri="{9D8B030D-6E8A-4147-A177-3AD203B41FA5}">
                      <a16:colId xmlns:a16="http://schemas.microsoft.com/office/drawing/2014/main" val="125213972"/>
                    </a:ext>
                  </a:extLst>
                </a:gridCol>
                <a:gridCol w="1149531">
                  <a:extLst>
                    <a:ext uri="{9D8B030D-6E8A-4147-A177-3AD203B41FA5}">
                      <a16:colId xmlns:a16="http://schemas.microsoft.com/office/drawing/2014/main" val="1573299714"/>
                    </a:ext>
                  </a:extLst>
                </a:gridCol>
                <a:gridCol w="2316480">
                  <a:extLst>
                    <a:ext uri="{9D8B030D-6E8A-4147-A177-3AD203B41FA5}">
                      <a16:colId xmlns:a16="http://schemas.microsoft.com/office/drawing/2014/main" val="981026413"/>
                    </a:ext>
                  </a:extLst>
                </a:gridCol>
                <a:gridCol w="2368732">
                  <a:extLst>
                    <a:ext uri="{9D8B030D-6E8A-4147-A177-3AD203B41FA5}">
                      <a16:colId xmlns:a16="http://schemas.microsoft.com/office/drawing/2014/main" val="2307179795"/>
                    </a:ext>
                  </a:extLst>
                </a:gridCol>
                <a:gridCol w="1853157">
                  <a:extLst>
                    <a:ext uri="{9D8B030D-6E8A-4147-A177-3AD203B41FA5}">
                      <a16:colId xmlns:a16="http://schemas.microsoft.com/office/drawing/2014/main" val="9622543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KPP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Performance Measure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Threshold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KPP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Objective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KPP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Ultimate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9485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DET-4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Detector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Detector installed </a:t>
                      </a:r>
                      <a:r>
                        <a:rPr lang="en-US" sz="1200" b="1" i="0" u="none" strike="noStrike" dirty="0">
                          <a:solidFill>
                            <a:srgbClr val="0066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and ready for beam operations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. 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85" marR="12485" marT="124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Inelastic scattering events in e-p and e-A collisions measured in Detector. 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66FF"/>
                          </a:solidFill>
                        </a:rPr>
                        <a:t>Inclusive, semi-inclusive, and exclusive events</a:t>
                      </a:r>
                      <a:r>
                        <a:rPr lang="en-US" sz="1200" b="1" baseline="0" dirty="0">
                          <a:solidFill>
                            <a:srgbClr val="0066FF"/>
                          </a:solidFill>
                        </a:rPr>
                        <a:t> measured as the basis for 3D maps of subatomic quark-gluon structure.</a:t>
                      </a:r>
                      <a:endParaRPr lang="en-US" sz="1200" b="1" dirty="0">
                        <a:solidFill>
                          <a:srgbClr val="0066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0297312"/>
                  </a:ext>
                </a:extLst>
              </a:tr>
            </a:tbl>
          </a:graphicData>
        </a:graphic>
      </p:graphicFrame>
      <p:sp>
        <p:nvSpPr>
          <p:cNvPr id="8" name="Curved Right Arrow 7">
            <a:extLst>
              <a:ext uri="{FF2B5EF4-FFF2-40B4-BE49-F238E27FC236}">
                <a16:creationId xmlns:a16="http://schemas.microsoft.com/office/drawing/2014/main" id="{B847A00F-5175-C141-8FA3-1491C84F89DC}"/>
              </a:ext>
            </a:extLst>
          </p:cNvPr>
          <p:cNvSpPr/>
          <p:nvPr/>
        </p:nvSpPr>
        <p:spPr bwMode="auto">
          <a:xfrm>
            <a:off x="573750" y="2299012"/>
            <a:ext cx="585761" cy="487910"/>
          </a:xfrm>
          <a:prstGeom prst="curvedRightArrow">
            <a:avLst/>
          </a:prstGeom>
          <a:gradFill flip="none" rotWithShape="1">
            <a:gsLst>
              <a:gs pos="0">
                <a:srgbClr val="0000FF"/>
              </a:gs>
              <a:gs pos="100000">
                <a:srgbClr val="0000FF"/>
              </a:gs>
              <a:gs pos="50000">
                <a:schemeClr val="bg1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ED7AC9-D037-324C-8C54-5EF15C09F4BE}"/>
              </a:ext>
            </a:extLst>
          </p:cNvPr>
          <p:cNvSpPr txBox="1"/>
          <p:nvPr/>
        </p:nvSpPr>
        <p:spPr>
          <a:xfrm>
            <a:off x="1159511" y="2363556"/>
            <a:ext cx="775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Detector sits as a whole in the assembly hall and gets tested with cosmic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D68154-A82D-B546-9A7C-A594E6CE4DBC}"/>
              </a:ext>
            </a:extLst>
          </p:cNvPr>
          <p:cNvSpPr txBox="1"/>
          <p:nvPr/>
        </p:nvSpPr>
        <p:spPr>
          <a:xfrm>
            <a:off x="990707" y="4952830"/>
            <a:ext cx="6763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Detector is moved into the collision hall to take first collision data</a:t>
            </a:r>
          </a:p>
        </p:txBody>
      </p:sp>
      <p:sp>
        <p:nvSpPr>
          <p:cNvPr id="14" name="Curved Right Arrow 13">
            <a:extLst>
              <a:ext uri="{FF2B5EF4-FFF2-40B4-BE49-F238E27FC236}">
                <a16:creationId xmlns:a16="http://schemas.microsoft.com/office/drawing/2014/main" id="{0DE96700-1573-7945-BDF8-DB7495AEAA6E}"/>
              </a:ext>
            </a:extLst>
          </p:cNvPr>
          <p:cNvSpPr/>
          <p:nvPr/>
        </p:nvSpPr>
        <p:spPr bwMode="auto">
          <a:xfrm>
            <a:off x="400386" y="4889017"/>
            <a:ext cx="585761" cy="487910"/>
          </a:xfrm>
          <a:prstGeom prst="curvedRightArrow">
            <a:avLst/>
          </a:prstGeom>
          <a:gradFill flip="none" rotWithShape="1">
            <a:gsLst>
              <a:gs pos="0">
                <a:srgbClr val="0000FF"/>
              </a:gs>
              <a:gs pos="100000">
                <a:srgbClr val="0000FF"/>
              </a:gs>
              <a:gs pos="50000">
                <a:schemeClr val="bg1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267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03D7F9-198C-D648-8325-3109EB734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91949A-465D-D04F-81F0-5DE969DAA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C347FD0-FEF4-9A4B-9868-B20545C2D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Constrains from IR-6 Design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A47D84-D32A-1B4B-9051-EEA90FBBB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" y="690960"/>
            <a:ext cx="5295900" cy="4000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15E9AC-20D6-C44F-B374-1414375E2C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199" t="1049" r="5305" b="16653"/>
          <a:stretch/>
        </p:blipFill>
        <p:spPr>
          <a:xfrm>
            <a:off x="5238810" y="1755222"/>
            <a:ext cx="3892253" cy="39522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06096A6-564A-9A47-B629-F4CE619BF30C}"/>
              </a:ext>
            </a:extLst>
          </p:cNvPr>
          <p:cNvSpPr txBox="1"/>
          <p:nvPr/>
        </p:nvSpPr>
        <p:spPr>
          <a:xfrm>
            <a:off x="2247863" y="809119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Ring Inside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21587F-F796-BF49-8696-E48DBFCC94D2}"/>
              </a:ext>
            </a:extLst>
          </p:cNvPr>
          <p:cNvSpPr txBox="1"/>
          <p:nvPr/>
        </p:nvSpPr>
        <p:spPr>
          <a:xfrm>
            <a:off x="2151041" y="3833653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Ring Outside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B50E32-AB14-5247-9457-2D9DDE2AB6CD}"/>
              </a:ext>
            </a:extLst>
          </p:cNvPr>
          <p:cNvSpPr txBox="1"/>
          <p:nvPr/>
        </p:nvSpPr>
        <p:spPr>
          <a:xfrm rot="2109928">
            <a:off x="7226896" y="2482144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Ring Inside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9D7355-5C5A-0943-A3EE-03605527F988}"/>
              </a:ext>
            </a:extLst>
          </p:cNvPr>
          <p:cNvSpPr txBox="1"/>
          <p:nvPr/>
        </p:nvSpPr>
        <p:spPr>
          <a:xfrm rot="2034204">
            <a:off x="5085022" y="5039929"/>
            <a:ext cx="14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Ring Outside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B717BEB-4453-D746-ADEA-F688AAEBBDCC}"/>
              </a:ext>
            </a:extLst>
          </p:cNvPr>
          <p:cNvCxnSpPr>
            <a:cxnSpLocks/>
          </p:cNvCxnSpPr>
          <p:nvPr/>
        </p:nvCxnSpPr>
        <p:spPr>
          <a:xfrm rot="2104330">
            <a:off x="5049898" y="3639224"/>
            <a:ext cx="1142319" cy="0"/>
          </a:xfrm>
          <a:prstGeom prst="straightConnector1">
            <a:avLst/>
          </a:prstGeom>
          <a:ln w="28575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128B56F-219F-0B44-B9FB-86EAD32ABC96}"/>
              </a:ext>
            </a:extLst>
          </p:cNvPr>
          <p:cNvCxnSpPr>
            <a:cxnSpLocks/>
          </p:cNvCxnSpPr>
          <p:nvPr/>
        </p:nvCxnSpPr>
        <p:spPr>
          <a:xfrm rot="2104330" flipH="1">
            <a:off x="6927958" y="5067419"/>
            <a:ext cx="1263995" cy="0"/>
          </a:xfrm>
          <a:prstGeom prst="straightConnector1">
            <a:avLst/>
          </a:prstGeom>
          <a:ln w="28575">
            <a:solidFill>
              <a:srgbClr val="FF2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77D5452-6C61-7147-B656-574F0BC4385F}"/>
              </a:ext>
            </a:extLst>
          </p:cNvPr>
          <p:cNvSpPr txBox="1"/>
          <p:nvPr/>
        </p:nvSpPr>
        <p:spPr>
          <a:xfrm rot="2104330">
            <a:off x="6826108" y="5101832"/>
            <a:ext cx="1049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Electrons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BE2BFC-8780-F545-91CB-81A31106DA7B}"/>
              </a:ext>
            </a:extLst>
          </p:cNvPr>
          <p:cNvSpPr txBox="1"/>
          <p:nvPr/>
        </p:nvSpPr>
        <p:spPr>
          <a:xfrm rot="2104330">
            <a:off x="5199862" y="3810718"/>
            <a:ext cx="949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432FF"/>
                </a:solidFill>
              </a:rPr>
              <a:t>Hadron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6D6B8A-E693-E34D-B65D-2F793DA4759E}"/>
              </a:ext>
            </a:extLst>
          </p:cNvPr>
          <p:cNvSpPr txBox="1"/>
          <p:nvPr/>
        </p:nvSpPr>
        <p:spPr>
          <a:xfrm>
            <a:off x="5984384" y="2040236"/>
            <a:ext cx="119135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+mj-lt"/>
              </a:rPr>
              <a:t>Control</a:t>
            </a:r>
          </a:p>
          <a:p>
            <a:pPr algn="ctr"/>
            <a:r>
              <a:rPr lang="en-US" sz="1400" dirty="0">
                <a:latin typeface="+mj-lt"/>
              </a:rPr>
              <a:t>&amp;</a:t>
            </a:r>
          </a:p>
          <a:p>
            <a:pPr algn="ctr"/>
            <a:r>
              <a:rPr lang="en-US" sz="1400" dirty="0">
                <a:latin typeface="+mj-lt"/>
              </a:rPr>
              <a:t>DAQ-ROOM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BA182E1-90B8-9944-BE39-F8512A0793FD}"/>
              </a:ext>
            </a:extLst>
          </p:cNvPr>
          <p:cNvSpPr txBox="1"/>
          <p:nvPr/>
        </p:nvSpPr>
        <p:spPr>
          <a:xfrm>
            <a:off x="7922389" y="3564476"/>
            <a:ext cx="962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+mj-lt"/>
              </a:rPr>
              <a:t>Assembly</a:t>
            </a:r>
          </a:p>
          <a:p>
            <a:pPr algn="ctr"/>
            <a:r>
              <a:rPr lang="en-US" sz="1400" dirty="0">
                <a:latin typeface="+mj-lt"/>
              </a:rPr>
              <a:t>Hall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389705-28C7-A343-B145-0C45B91E2A9F}"/>
              </a:ext>
            </a:extLst>
          </p:cNvPr>
          <p:cNvSpPr txBox="1"/>
          <p:nvPr/>
        </p:nvSpPr>
        <p:spPr>
          <a:xfrm>
            <a:off x="65661" y="4566111"/>
            <a:ext cx="52259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432FF"/>
                </a:solidFill>
                <a:latin typeface="+mj-lt"/>
                <a:cs typeface="Times New Roman" panose="02020603050405020304" pitchFamily="18" charset="0"/>
              </a:rPr>
              <a:t>Detector space:</a:t>
            </a:r>
          </a:p>
          <a:p>
            <a:pPr marL="285750" indent="-285750" algn="l">
              <a:buClr>
                <a:srgbClr val="0432FF"/>
              </a:buClr>
              <a:buFont typeface="Wingdings" pitchFamily="2" charset="2"/>
              <a:buChar char="q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-4.5 m – IP – +5m not negotiable</a:t>
            </a:r>
          </a:p>
          <a:p>
            <a:pPr marL="285750" indent="-285750" algn="l">
              <a:buClr>
                <a:srgbClr val="0432FF"/>
              </a:buClr>
              <a:buFont typeface="Wingdings" pitchFamily="2" charset="2"/>
              <a:buChar char="q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50 cm space to 1</a:t>
            </a:r>
            <a:r>
              <a:rPr lang="en-US" baseline="30000" dirty="0">
                <a:latin typeface="+mj-lt"/>
                <a:cs typeface="Times New Roman" panose="02020603050405020304" pitchFamily="18" charset="0"/>
              </a:rPr>
              <a:t>st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IR-magnet occupied by vacuum pumps, valves, …..</a:t>
            </a:r>
          </a:p>
          <a:p>
            <a:pPr marL="285750" indent="-285750" algn="l">
              <a:buClr>
                <a:srgbClr val="0432FF"/>
              </a:buClr>
              <a:buFont typeface="Wingdings" pitchFamily="2" charset="2"/>
              <a:buChar char="q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IP moved 80 cm towards ring inside compared to RHIC; y: 432 cm above floor</a:t>
            </a:r>
          </a:p>
          <a:p>
            <a:pPr marL="285750" indent="-285750" algn="l">
              <a:buClr>
                <a:srgbClr val="0432FF"/>
              </a:buClr>
              <a:buFont typeface="Wingdings" pitchFamily="2" charset="2"/>
              <a:buChar char="q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no installation possible in collider hall</a:t>
            </a:r>
          </a:p>
        </p:txBody>
      </p:sp>
    </p:spTree>
    <p:extLst>
      <p:ext uri="{BB962C8B-B14F-4D97-AF65-F5344CB8AC3E}">
        <p14:creationId xmlns:p14="http://schemas.microsoft.com/office/powerpoint/2010/main" val="349041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0F165D-59FE-BF4B-B197-169A93DAC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E811A4-1B0F-9042-87E8-65676E964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A16E71-3255-E540-ABA1-994229CA8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Constrains from IR-6 Design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C2CEF4-6680-1149-8434-8CFDA28E6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058" y="647700"/>
            <a:ext cx="5876818" cy="36378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1BE278-07E6-9749-9DA3-6D21102CCF5B}"/>
              </a:ext>
            </a:extLst>
          </p:cNvPr>
          <p:cNvSpPr txBox="1"/>
          <p:nvPr/>
        </p:nvSpPr>
        <p:spPr>
          <a:xfrm>
            <a:off x="74129" y="4548898"/>
            <a:ext cx="90106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432FF"/>
                </a:solidFill>
                <a:latin typeface="+mj-lt"/>
                <a:cs typeface="Times New Roman" panose="02020603050405020304" pitchFamily="18" charset="0"/>
              </a:rPr>
              <a:t>More space constrains:</a:t>
            </a:r>
          </a:p>
          <a:p>
            <a:pPr marL="285750" indent="-285750" algn="l">
              <a:buClr>
                <a:srgbClr val="0432FF"/>
              </a:buClr>
              <a:buFont typeface="Wingdings" pitchFamily="2" charset="2"/>
              <a:buChar char="q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9.5 long detector does not fit through the door </a:t>
            </a:r>
          </a:p>
          <a:p>
            <a:pPr marL="742950" lvl="1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Door-Size: 823 cm x 823 cm</a:t>
            </a:r>
          </a:p>
          <a:p>
            <a:pPr marL="742950" lvl="1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endcap hadron calorimeters need to stay in collider hall, if detector rolls in</a:t>
            </a:r>
          </a:p>
          <a:p>
            <a:pPr marL="742950" lvl="1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assembly hall</a:t>
            </a:r>
          </a:p>
          <a:p>
            <a:pPr marL="285750" indent="-285750" algn="l">
              <a:buClr>
                <a:srgbClr val="0432FF"/>
              </a:buClr>
              <a:buFont typeface="Wingdings" pitchFamily="2" charset="2"/>
              <a:buChar char="q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RCS to IP: radial distance 342 cm at a height of 372 cm from floor</a:t>
            </a:r>
          </a:p>
          <a:p>
            <a:pPr marL="742950" lvl="1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Maximum outer radius 3.2 m</a:t>
            </a:r>
          </a:p>
          <a:p>
            <a:pPr algn="l"/>
            <a:endParaRPr lang="en-US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CE715F5-31BC-0641-AE1B-7BBB35F85242}"/>
              </a:ext>
            </a:extLst>
          </p:cNvPr>
          <p:cNvCxnSpPr>
            <a:cxnSpLocks/>
          </p:cNvCxnSpPr>
          <p:nvPr/>
        </p:nvCxnSpPr>
        <p:spPr>
          <a:xfrm flipV="1">
            <a:off x="4089400" y="2514600"/>
            <a:ext cx="0" cy="38946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7F28726-CD86-4944-ACD0-7A69D5CAC55D}"/>
              </a:ext>
            </a:extLst>
          </p:cNvPr>
          <p:cNvSpPr txBox="1"/>
          <p:nvPr/>
        </p:nvSpPr>
        <p:spPr>
          <a:xfrm>
            <a:off x="3716867" y="2810926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rgbClr val="FF0000"/>
                </a:solidFill>
                <a:latin typeface="+mj-lt"/>
              </a:rPr>
              <a:t>RCS</a:t>
            </a:r>
          </a:p>
        </p:txBody>
      </p:sp>
    </p:spTree>
    <p:extLst>
      <p:ext uri="{BB962C8B-B14F-4D97-AF65-F5344CB8AC3E}">
        <p14:creationId xmlns:p14="http://schemas.microsoft.com/office/powerpoint/2010/main" val="224582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A7B95F-6F49-E249-8E6F-B055A5B88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 Fringe field  for IR Magnets and RCS:</a:t>
            </a:r>
          </a:p>
          <a:p>
            <a:pPr lvl="1"/>
            <a:r>
              <a:rPr lang="en-US" dirty="0">
                <a:latin typeface="+mj-lt"/>
              </a:rPr>
              <a:t>along z: 0.007 Tm  </a:t>
            </a:r>
          </a:p>
          <a:p>
            <a:pPr lvl="1"/>
            <a:r>
              <a:rPr lang="en-US" dirty="0">
                <a:latin typeface="+mj-lt"/>
              </a:rPr>
              <a:t>at 1</a:t>
            </a:r>
            <a:r>
              <a:rPr lang="en-US" baseline="30000" dirty="0">
                <a:latin typeface="+mj-lt"/>
              </a:rPr>
              <a:t>st</a:t>
            </a:r>
            <a:r>
              <a:rPr lang="en-US" dirty="0">
                <a:latin typeface="+mj-lt"/>
              </a:rPr>
              <a:t> rear side quads Q1ApR/Q1eR: 5 gauss</a:t>
            </a:r>
          </a:p>
          <a:p>
            <a:pPr lvl="1">
              <a:buFont typeface="Wingdings" pitchFamily="2" charset="2"/>
              <a:buChar char="à"/>
            </a:pPr>
            <a:r>
              <a:rPr lang="en-US" dirty="0">
                <a:latin typeface="+mj-lt"/>
                <a:sym typeface="Wingdings" pitchFamily="2" charset="2"/>
              </a:rPr>
              <a:t>impact on flux return design of ATHENA</a:t>
            </a:r>
          </a:p>
          <a:p>
            <a:pPr>
              <a:buFont typeface="Wingdings" pitchFamily="2" charset="2"/>
              <a:buChar char="q"/>
            </a:pPr>
            <a:r>
              <a:rPr lang="en-US" dirty="0">
                <a:latin typeface="+mj-lt"/>
                <a:sym typeface="Wingdings" pitchFamily="2" charset="2"/>
              </a:rPr>
              <a:t> Detector needs to be aligned with electron beam  8 </a:t>
            </a:r>
            <a:r>
              <a:rPr lang="en-US" dirty="0" err="1">
                <a:latin typeface="+mj-lt"/>
                <a:sym typeface="Wingdings" pitchFamily="2" charset="2"/>
              </a:rPr>
              <a:t>mrad</a:t>
            </a:r>
            <a:r>
              <a:rPr lang="en-US" dirty="0">
                <a:latin typeface="+mj-lt"/>
                <a:sym typeface="Wingdings" pitchFamily="2" charset="2"/>
              </a:rPr>
              <a:t> rotation</a:t>
            </a:r>
          </a:p>
          <a:p>
            <a:pPr>
              <a:buFont typeface="Wingdings" pitchFamily="2" charset="2"/>
              <a:buChar char="q"/>
            </a:pPr>
            <a:r>
              <a:rPr lang="en-US" dirty="0">
                <a:latin typeface="+mj-lt"/>
                <a:sym typeface="Wingdings" pitchFamily="2" charset="2"/>
              </a:rPr>
              <a:t> Reuse of STAR cradle and its infrastructure (</a:t>
            </a:r>
            <a:r>
              <a:rPr lang="en-US" dirty="0">
                <a:latin typeface="+mj-lt"/>
              </a:rPr>
              <a:t>rail systems, platform components, …)</a:t>
            </a:r>
          </a:p>
          <a:p>
            <a:pPr>
              <a:buFont typeface="Wingdings" pitchFamily="2" charset="2"/>
              <a:buChar char="q"/>
            </a:pPr>
            <a:r>
              <a:rPr lang="en-US" dirty="0">
                <a:latin typeface="+mj-lt"/>
                <a:sym typeface="Wingdings" pitchFamily="2" charset="2"/>
              </a:rPr>
              <a:t> Installation sequence from outside to inside  account in support structure design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+mj-lt"/>
                <a:sym typeface="Wingdings" pitchFamily="2" charset="2"/>
              </a:rPr>
              <a:t>lower </a:t>
            </a:r>
            <a:r>
              <a:rPr lang="en-US" dirty="0" err="1">
                <a:latin typeface="+mj-lt"/>
                <a:sym typeface="Wingdings" pitchFamily="2" charset="2"/>
              </a:rPr>
              <a:t>HCal</a:t>
            </a:r>
            <a:endParaRPr lang="en-US" dirty="0">
              <a:latin typeface="+mj-lt"/>
              <a:sym typeface="Wingdings" pitchFamily="2" charset="2"/>
            </a:endParaRP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+mj-lt"/>
                <a:sym typeface="Wingdings" pitchFamily="2" charset="2"/>
              </a:rPr>
              <a:t>solenoid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+mj-lt"/>
                <a:sym typeface="Wingdings" pitchFamily="2" charset="2"/>
              </a:rPr>
              <a:t>upper </a:t>
            </a:r>
            <a:r>
              <a:rPr lang="en-US" dirty="0" err="1">
                <a:latin typeface="+mj-lt"/>
                <a:sym typeface="Wingdings" pitchFamily="2" charset="2"/>
              </a:rPr>
              <a:t>HCal</a:t>
            </a:r>
            <a:endParaRPr lang="en-US" dirty="0">
              <a:latin typeface="+mj-lt"/>
              <a:sym typeface="Wingdings" pitchFamily="2" charset="2"/>
            </a:endParaRP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+mj-lt"/>
                <a:sym typeface="Wingdings" pitchFamily="2" charset="2"/>
              </a:rPr>
              <a:t>Barrel </a:t>
            </a:r>
            <a:r>
              <a:rPr lang="en-US" dirty="0" err="1">
                <a:latin typeface="+mj-lt"/>
                <a:sym typeface="Wingdings" pitchFamily="2" charset="2"/>
              </a:rPr>
              <a:t>ECal</a:t>
            </a:r>
            <a:r>
              <a:rPr lang="en-US" dirty="0">
                <a:latin typeface="+mj-lt"/>
                <a:sym typeface="Wingdings" pitchFamily="2" charset="2"/>
              </a:rPr>
              <a:t> after DIRC – bars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+mj-lt"/>
                <a:sym typeface="Wingdings" pitchFamily="2" charset="2"/>
              </a:rPr>
              <a:t>e-ECAL  so heavy needs to stay during</a:t>
            </a:r>
          </a:p>
          <a:p>
            <a:pPr marL="457200" lvl="1" indent="0">
              <a:buNone/>
            </a:pPr>
            <a:r>
              <a:rPr lang="en-US" dirty="0">
                <a:latin typeface="+mj-lt"/>
                <a:sym typeface="Wingdings" pitchFamily="2" charset="2"/>
              </a:rPr>
              <a:t>    any maintenance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+mj-lt"/>
                <a:sym typeface="Wingdings" pitchFamily="2" charset="2"/>
              </a:rPr>
              <a:t>everything else gets installed from hadron </a:t>
            </a:r>
          </a:p>
          <a:p>
            <a:pPr marL="457200" lvl="1" indent="0">
              <a:buNone/>
            </a:pPr>
            <a:r>
              <a:rPr lang="en-US" dirty="0">
                <a:latin typeface="+mj-lt"/>
                <a:sym typeface="Wingdings" pitchFamily="2" charset="2"/>
              </a:rPr>
              <a:t>    endcap side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+mj-lt"/>
                <a:sym typeface="Wingdings" pitchFamily="2" charset="2"/>
              </a:rPr>
              <a:t>lepton and hadron </a:t>
            </a:r>
            <a:r>
              <a:rPr lang="en-US" dirty="0" err="1">
                <a:latin typeface="+mj-lt"/>
                <a:sym typeface="Wingdings" pitchFamily="2" charset="2"/>
              </a:rPr>
              <a:t>HCal</a:t>
            </a:r>
            <a:r>
              <a:rPr lang="en-US" dirty="0">
                <a:latin typeface="+mj-lt"/>
                <a:sym typeface="Wingdings" pitchFamily="2" charset="2"/>
              </a:rPr>
              <a:t> need to open </a:t>
            </a:r>
          </a:p>
          <a:p>
            <a:pPr marL="457200" lvl="1" indent="0">
              <a:buNone/>
            </a:pPr>
            <a:r>
              <a:rPr lang="en-US" dirty="0">
                <a:latin typeface="+mj-lt"/>
                <a:sym typeface="Wingdings" pitchFamily="2" charset="2"/>
              </a:rPr>
              <a:t>    perpendicular to the beam line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>
                <a:latin typeface="+mj-lt"/>
                <a:sym typeface="Wingdings" pitchFamily="2" charset="2"/>
              </a:rPr>
              <a:t>Athena-calorimeter group: </a:t>
            </a:r>
            <a:r>
              <a:rPr lang="en-US" dirty="0" err="1">
                <a:latin typeface="+mj-lt"/>
                <a:sym typeface="Wingdings" pitchFamily="2" charset="2"/>
              </a:rPr>
              <a:t>hECal</a:t>
            </a:r>
            <a:r>
              <a:rPr lang="en-US" dirty="0">
                <a:latin typeface="+mj-lt"/>
                <a:sym typeface="Wingdings" pitchFamily="2" charset="2"/>
              </a:rPr>
              <a:t> coupled to </a:t>
            </a:r>
            <a:r>
              <a:rPr lang="en-US" dirty="0" err="1">
                <a:latin typeface="+mj-lt"/>
                <a:sym typeface="Wingdings" pitchFamily="2" charset="2"/>
              </a:rPr>
              <a:t>hHCal</a:t>
            </a:r>
            <a:r>
              <a:rPr lang="en-US" dirty="0">
                <a:latin typeface="+mj-lt"/>
                <a:sym typeface="Wingdings" pitchFamily="2" charset="2"/>
              </a:rPr>
              <a:t>  will move together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>
                <a:latin typeface="+mj-lt"/>
                <a:sym typeface="Wingdings" pitchFamily="2" charset="2"/>
              </a:rPr>
              <a:t>can be installed independent of other sub-detectors in collision hall</a:t>
            </a:r>
          </a:p>
          <a:p>
            <a:pPr lvl="3">
              <a:buFont typeface="Wingdings" pitchFamily="2" charset="2"/>
              <a:buChar char="Ø"/>
            </a:pPr>
            <a:r>
              <a:rPr lang="en-US" dirty="0">
                <a:latin typeface="+mj-lt"/>
                <a:sym typeface="Wingdings" pitchFamily="2" charset="2"/>
              </a:rPr>
              <a:t>schedule needs to be coordinated with IR magnet installation and readiness for solenoid test</a:t>
            </a:r>
          </a:p>
          <a:p>
            <a:pPr lvl="1">
              <a:buFont typeface="Wingdings" pitchFamily="2" charset="2"/>
              <a:buChar char="Ø"/>
            </a:pPr>
            <a:endParaRPr lang="en-US" dirty="0">
              <a:latin typeface="+mj-lt"/>
              <a:sym typeface="Wingdings" pitchFamily="2" charset="2"/>
            </a:endParaRPr>
          </a:p>
          <a:p>
            <a:pPr>
              <a:buFont typeface="Wingdings" pitchFamily="2" charset="2"/>
              <a:buChar char="q"/>
            </a:pPr>
            <a:endParaRPr lang="en-US" dirty="0">
              <a:latin typeface="+mj-lt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92AC23-354D-E148-A441-18DF7E023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3A8157-5BAB-674D-BF74-A35E5E2B7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5D6035F-34FE-884D-A57F-B59A81425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Constrains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F2C3CD-6EAF-8E44-9BFA-EA035CF0F7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16" b="1559"/>
          <a:stretch/>
        </p:blipFill>
        <p:spPr>
          <a:xfrm>
            <a:off x="5054788" y="2878098"/>
            <a:ext cx="4063623" cy="243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43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A58E8B-C41B-F44C-B24A-F953854F6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 Service gaps for cables, cooling, …..</a:t>
            </a:r>
          </a:p>
          <a:p>
            <a:pPr lvl="1"/>
            <a:r>
              <a:rPr lang="en-US" dirty="0">
                <a:latin typeface="+mj-lt"/>
              </a:rPr>
              <a:t>gaps should have minimal impact on fringe field</a:t>
            </a:r>
          </a:p>
          <a:p>
            <a:pPr lvl="1"/>
            <a:r>
              <a:rPr lang="en-US" dirty="0">
                <a:latin typeface="+mj-lt"/>
              </a:rPr>
              <a:t>need not to be continuous in Phi, width: ~10 cm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268E79-0345-B742-9F64-614161072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59334B-5E78-8344-A42C-6F38E04C0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F4E0CF9-5457-F048-9750-F60298FDE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Constrains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C45BB4-C0B8-3247-BB0F-4F07A7832F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16" b="1559"/>
          <a:stretch/>
        </p:blipFill>
        <p:spPr>
          <a:xfrm>
            <a:off x="1795027" y="1621253"/>
            <a:ext cx="5553945" cy="3321729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D88FEC9-7E16-9541-8682-77FC0C71B1EE}"/>
              </a:ext>
            </a:extLst>
          </p:cNvPr>
          <p:cNvCxnSpPr/>
          <p:nvPr/>
        </p:nvCxnSpPr>
        <p:spPr>
          <a:xfrm>
            <a:off x="5799667" y="1498599"/>
            <a:ext cx="0" cy="6265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52C7427-DCA4-EA46-AB9B-15C7254E077B}"/>
              </a:ext>
            </a:extLst>
          </p:cNvPr>
          <p:cNvCxnSpPr>
            <a:cxnSpLocks/>
          </p:cNvCxnSpPr>
          <p:nvPr/>
        </p:nvCxnSpPr>
        <p:spPr>
          <a:xfrm>
            <a:off x="5173133" y="1498599"/>
            <a:ext cx="0" cy="7535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D3CD4FA-2F62-FE4B-B386-C0B43CA25674}"/>
              </a:ext>
            </a:extLst>
          </p:cNvPr>
          <p:cNvCxnSpPr>
            <a:cxnSpLocks/>
          </p:cNvCxnSpPr>
          <p:nvPr/>
        </p:nvCxnSpPr>
        <p:spPr>
          <a:xfrm>
            <a:off x="2459568" y="1563997"/>
            <a:ext cx="84666" cy="7535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518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7FE777-21CD-AA41-8606-A5F515B8B8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Should not be installed during first accelerator and detector commissioning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rgbClr val="0432FF"/>
                </a:solidFill>
                <a:latin typeface="+mj-lt"/>
              </a:rPr>
              <a:t>Big Picture of Pre-Ops Phase:</a:t>
            </a:r>
          </a:p>
          <a:p>
            <a:pPr marL="457200" lvl="1" indent="0">
              <a:buNone/>
            </a:pPr>
            <a:r>
              <a:rPr lang="en-US" dirty="0">
                <a:latin typeface="+mj-lt"/>
              </a:rPr>
              <a:t>Magnet and sub-detector system tests in FY28 and FY29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>
                <a:latin typeface="+mj-lt"/>
              </a:rPr>
              <a:t>location assembly hall</a:t>
            </a:r>
          </a:p>
          <a:p>
            <a:pPr marL="457200" lvl="1" indent="0">
              <a:buNone/>
            </a:pPr>
            <a:r>
              <a:rPr lang="en-US" dirty="0">
                <a:latin typeface="+mj-lt"/>
              </a:rPr>
              <a:t>Full system cosmic test in FY30, and ramp-up to in-beam tests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>
                <a:latin typeface="+mj-lt"/>
              </a:rPr>
              <a:t>location assembly hall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>
                <a:latin typeface="+mj-lt"/>
              </a:rPr>
              <a:t>after accelerator has finished first beam commissioning detector is rolled into collision hall Beam commissioning in FY31.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+mj-lt"/>
              </a:rPr>
              <a:t>after this move back to assembly hall to install Si-</a:t>
            </a:r>
            <a:r>
              <a:rPr lang="en-US" dirty="0" err="1">
                <a:latin typeface="Symbol" pitchFamily="2" charset="2"/>
              </a:rPr>
              <a:t>m</a:t>
            </a:r>
            <a:r>
              <a:rPr lang="en-US" dirty="0" err="1">
                <a:latin typeface="+mj-lt"/>
              </a:rPr>
              <a:t>vertex</a:t>
            </a:r>
            <a:r>
              <a:rPr lang="en-US" dirty="0">
                <a:latin typeface="+mj-lt"/>
              </a:rPr>
              <a:t> for start of data-taking and EIC operations at CD-4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432FF"/>
                </a:solidFill>
                <a:latin typeface="+mj-lt"/>
                <a:sym typeface="Wingdings" pitchFamily="2" charset="2"/>
              </a:rPr>
              <a:t></a:t>
            </a:r>
            <a:r>
              <a:rPr lang="en-US" dirty="0">
                <a:latin typeface="+mj-lt"/>
                <a:sym typeface="Wingdings" pitchFamily="2" charset="2"/>
              </a:rPr>
              <a:t> all this is governed by KPPs for CD4a and CD4</a:t>
            </a:r>
            <a:endParaRPr lang="en-US" dirty="0">
              <a:latin typeface="+mj-lt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DA706-E234-D442-83E5-E82AC96B8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E.C. </a:t>
            </a:r>
            <a:r>
              <a:rPr lang="en-US" dirty="0" err="1"/>
              <a:t>Aschenauer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BEB423-FB89-C449-B14C-B880D1E0C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F30BC0E-2684-C34B-89E1-A79223D7F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Constrains on Si-</a:t>
            </a:r>
            <a:r>
              <a:rPr lang="en-US" dirty="0" err="1">
                <a:latin typeface="Symbol" pitchFamily="2" charset="2"/>
              </a:rPr>
              <a:t>m</a:t>
            </a:r>
            <a:r>
              <a:rPr lang="en-US" dirty="0" err="1"/>
              <a:t>vertex</a:t>
            </a:r>
            <a:endParaRPr lang="en-US" dirty="0"/>
          </a:p>
        </p:txBody>
      </p:sp>
      <p:pic>
        <p:nvPicPr>
          <p:cNvPr id="6" name="Picture 5" descr="Timeline&#10;&#10;Description automatically generated">
            <a:extLst>
              <a:ext uri="{FF2B5EF4-FFF2-40B4-BE49-F238E27FC236}">
                <a16:creationId xmlns:a16="http://schemas.microsoft.com/office/drawing/2014/main" id="{8B4D8919-75E9-7C4C-B182-5B7A0D816CE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18"/>
          <a:stretch/>
        </p:blipFill>
        <p:spPr>
          <a:xfrm>
            <a:off x="1405890" y="3749573"/>
            <a:ext cx="6332220" cy="1220365"/>
          </a:xfrm>
          <a:prstGeom prst="rect">
            <a:avLst/>
          </a:prstGeom>
        </p:spPr>
      </p:pic>
      <p:pic>
        <p:nvPicPr>
          <p:cNvPr id="7" name="Picture 6" descr="Timeline&#10;&#10;Description automatically generated">
            <a:extLst>
              <a:ext uri="{FF2B5EF4-FFF2-40B4-BE49-F238E27FC236}">
                <a16:creationId xmlns:a16="http://schemas.microsoft.com/office/drawing/2014/main" id="{8FE6DCF4-0889-6340-AEBD-21D6D09CF65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18"/>
          <a:stretch/>
        </p:blipFill>
        <p:spPr>
          <a:xfrm>
            <a:off x="1405890" y="4969938"/>
            <a:ext cx="6332220" cy="122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72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F26B47-59DF-5F40-9523-B3CE39008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 </a:t>
            </a:r>
            <a:r>
              <a:rPr lang="en-US" dirty="0">
                <a:solidFill>
                  <a:srgbClr val="0432FF"/>
                </a:solidFill>
                <a:latin typeface="+mj-lt"/>
              </a:rPr>
              <a:t>Beam-pipe:</a:t>
            </a:r>
          </a:p>
          <a:p>
            <a:pPr lvl="1"/>
            <a:r>
              <a:rPr lang="en-US" dirty="0">
                <a:latin typeface="+mj-lt"/>
              </a:rPr>
              <a:t>5 </a:t>
            </a:r>
            <a:r>
              <a:rPr lang="en-US" dirty="0">
                <a:latin typeface="Symbol" pitchFamily="2" charset="2"/>
              </a:rPr>
              <a:t>m</a:t>
            </a:r>
            <a:r>
              <a:rPr lang="en-US" dirty="0">
                <a:latin typeface="+mj-lt"/>
              </a:rPr>
              <a:t>m Au gold coating for sure along Be-section</a:t>
            </a:r>
          </a:p>
          <a:p>
            <a:pPr lvl="1"/>
            <a:r>
              <a:rPr lang="en-US" dirty="0">
                <a:latin typeface="+mj-lt"/>
              </a:rPr>
              <a:t>NEG-coating every where else – maybe also on top of Au coating </a:t>
            </a:r>
            <a:r>
              <a:rPr lang="en-US" dirty="0">
                <a:latin typeface="+mj-lt"/>
                <a:sym typeface="Wingdings" pitchFamily="2" charset="2"/>
              </a:rPr>
              <a:t> R&amp;D</a:t>
            </a:r>
          </a:p>
          <a:p>
            <a:pPr lvl="1"/>
            <a:r>
              <a:rPr lang="en-US" dirty="0">
                <a:latin typeface="+mj-lt"/>
                <a:sym typeface="Wingdings" pitchFamily="2" charset="2"/>
              </a:rPr>
              <a:t>beampipe stability</a:t>
            </a:r>
            <a:r>
              <a:rPr lang="en-US" sz="1400" dirty="0">
                <a:sym typeface="Wingdings" pitchFamily="2" charset="2"/>
              </a:rPr>
              <a:t> </a:t>
            </a:r>
            <a:r>
              <a:rPr lang="en-US" dirty="0">
                <a:latin typeface="+mj-lt"/>
                <a:sym typeface="Wingdings" pitchFamily="2" charset="2"/>
              </a:rPr>
              <a:t>needs to be in 1-2mm </a:t>
            </a:r>
            <a:r>
              <a:rPr lang="en-US" dirty="0">
                <a:solidFill>
                  <a:srgbClr val="0432FF"/>
                </a:solidFill>
                <a:latin typeface="+mj-lt"/>
                <a:sym typeface="Wingdings" pitchFamily="2" charset="2"/>
              </a:rPr>
              <a:t></a:t>
            </a:r>
            <a:r>
              <a:rPr lang="en-US" dirty="0">
                <a:latin typeface="+mj-lt"/>
                <a:sym typeface="Wingdings" pitchFamily="2" charset="2"/>
              </a:rPr>
              <a:t> beampipe support </a:t>
            </a:r>
          </a:p>
          <a:p>
            <a:pPr lvl="1"/>
            <a:r>
              <a:rPr lang="en-US" dirty="0">
                <a:latin typeface="+mj-lt"/>
                <a:sym typeface="Wingdings" pitchFamily="2" charset="2"/>
              </a:rPr>
              <a:t>beampipe needs to be backed out for excellent vacuum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>
                <a:latin typeface="+mj-lt"/>
                <a:sym typeface="Wingdings" pitchFamily="2" charset="2"/>
              </a:rPr>
              <a:t>cannot happen with Si in place </a:t>
            </a:r>
            <a:r>
              <a:rPr lang="en-US" dirty="0">
                <a:solidFill>
                  <a:srgbClr val="0432FF"/>
                </a:solidFill>
                <a:latin typeface="+mj-lt"/>
                <a:sym typeface="Wingdings" pitchFamily="2" charset="2"/>
              </a:rPr>
              <a:t></a:t>
            </a:r>
            <a:r>
              <a:rPr lang="en-US" dirty="0">
                <a:latin typeface="+mj-lt"/>
                <a:sym typeface="Wingdings" pitchFamily="2" charset="2"/>
              </a:rPr>
              <a:t> to high temperature 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>
                <a:latin typeface="+mj-lt"/>
                <a:sym typeface="Wingdings" pitchFamily="2" charset="2"/>
              </a:rPr>
              <a:t>back-out before Si installation in assembly hall </a:t>
            </a:r>
            <a:r>
              <a:rPr lang="en-US" dirty="0">
                <a:solidFill>
                  <a:srgbClr val="0432FF"/>
                </a:solidFill>
                <a:latin typeface="+mj-lt"/>
                <a:sym typeface="Wingdings" pitchFamily="2" charset="2"/>
              </a:rPr>
              <a:t></a:t>
            </a:r>
            <a:r>
              <a:rPr lang="en-US" dirty="0">
                <a:latin typeface="+mj-lt"/>
                <a:sym typeface="Wingdings" pitchFamily="2" charset="2"/>
              </a:rPr>
              <a:t> flange off and keep under Neon to preserve backout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>
                <a:latin typeface="+mj-lt"/>
                <a:sym typeface="Wingdings" pitchFamily="2" charset="2"/>
              </a:rPr>
              <a:t>valves after Si-disks in electron and hadron beam direction</a:t>
            </a:r>
          </a:p>
          <a:p>
            <a:pPr lvl="2">
              <a:buFont typeface="Wingdings" pitchFamily="2" charset="2"/>
              <a:buChar char="Ø"/>
            </a:pPr>
            <a:endParaRPr lang="en-US" dirty="0">
              <a:latin typeface="+mj-lt"/>
              <a:sym typeface="Wingdings" pitchFamily="2" charset="2"/>
            </a:endParaRPr>
          </a:p>
          <a:p>
            <a:pPr marL="914400" lvl="2" indent="0">
              <a:buNone/>
            </a:pPr>
            <a:r>
              <a:rPr lang="en-US" dirty="0">
                <a:latin typeface="+mj-lt"/>
                <a:sym typeface="Wingdings" pitchFamily="2" charset="2"/>
              </a:rPr>
              <a:t>Si-</a:t>
            </a:r>
            <a:r>
              <a:rPr lang="en-US" dirty="0" err="1">
                <a:latin typeface="Symbol" pitchFamily="2" charset="2"/>
                <a:sym typeface="Wingdings" pitchFamily="2" charset="2"/>
              </a:rPr>
              <a:t>m</a:t>
            </a:r>
            <a:r>
              <a:rPr lang="en-US" dirty="0" err="1">
                <a:latin typeface="+mj-lt"/>
                <a:sym typeface="Wingdings" pitchFamily="2" charset="2"/>
              </a:rPr>
              <a:t>vertex</a:t>
            </a:r>
            <a:r>
              <a:rPr lang="en-US" dirty="0">
                <a:latin typeface="+mj-lt"/>
                <a:sym typeface="Wingdings" pitchFamily="2" charset="2"/>
              </a:rPr>
              <a:t> needs to be a clam shell design  </a:t>
            </a:r>
          </a:p>
          <a:p>
            <a:pPr marL="914400" lvl="2" indent="0">
              <a:buNone/>
            </a:pPr>
            <a:r>
              <a:rPr lang="en-US" dirty="0">
                <a:solidFill>
                  <a:srgbClr val="0432FF"/>
                </a:solidFill>
                <a:latin typeface="+mj-lt"/>
                <a:sym typeface="Wingdings" pitchFamily="2" charset="2"/>
              </a:rPr>
              <a:t> BUT </a:t>
            </a:r>
            <a:r>
              <a:rPr lang="en-US" dirty="0">
                <a:latin typeface="+mj-lt"/>
                <a:sym typeface="Wingdings" pitchFamily="2" charset="2"/>
              </a:rPr>
              <a:t>to account for the non uniform beam pipe size along z and the valves</a:t>
            </a:r>
          </a:p>
          <a:p>
            <a:pPr marL="914400" lvl="2" indent="0">
              <a:buNone/>
            </a:pPr>
            <a:r>
              <a:rPr lang="en-US" dirty="0">
                <a:latin typeface="+mj-lt"/>
                <a:sym typeface="Wingdings" pitchFamily="2" charset="2"/>
              </a:rPr>
              <a:t>Si-</a:t>
            </a:r>
            <a:r>
              <a:rPr lang="en-US" dirty="0" err="1">
                <a:latin typeface="Symbol" pitchFamily="2" charset="2"/>
                <a:sym typeface="Wingdings" pitchFamily="2" charset="2"/>
              </a:rPr>
              <a:t>m</a:t>
            </a:r>
            <a:r>
              <a:rPr lang="en-US" dirty="0" err="1">
                <a:latin typeface="+mj-lt"/>
                <a:sym typeface="Wingdings" pitchFamily="2" charset="2"/>
              </a:rPr>
              <a:t>vertex</a:t>
            </a:r>
            <a:r>
              <a:rPr lang="en-US" dirty="0">
                <a:latin typeface="+mj-lt"/>
                <a:sym typeface="Wingdings" pitchFamily="2" charset="2"/>
              </a:rPr>
              <a:t> detector-halves needs to be installed and then moved radially to close </a:t>
            </a:r>
          </a:p>
          <a:p>
            <a:pPr marL="914400" lvl="2" indent="0">
              <a:buNone/>
            </a:pPr>
            <a:r>
              <a:rPr lang="en-US" dirty="0">
                <a:latin typeface="+mj-lt"/>
                <a:sym typeface="Wingdings" pitchFamily="2" charset="2"/>
              </a:rPr>
              <a:t>around the beam pipe</a:t>
            </a:r>
          </a:p>
          <a:p>
            <a:pPr marL="914400" lvl="2" indent="0">
              <a:buNone/>
            </a:pPr>
            <a:endParaRPr lang="en-US" dirty="0">
              <a:latin typeface="+mj-lt"/>
              <a:sym typeface="Wingdings" pitchFamily="2" charset="2"/>
            </a:endParaRPr>
          </a:p>
          <a:p>
            <a:pPr lvl="2">
              <a:buFont typeface="Wingdings" pitchFamily="2" charset="2"/>
              <a:buChar char="Ø"/>
            </a:pPr>
            <a:endParaRPr lang="en-US" dirty="0">
              <a:latin typeface="+mj-lt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461586-510F-034F-967F-8D75992A9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E4CDE3-232E-8842-B015-AF573E490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54913AE-845C-D94A-A44D-4AD39794D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Constrains on Si-</a:t>
            </a:r>
            <a:r>
              <a:rPr lang="en-US" dirty="0" err="1">
                <a:latin typeface="Symbol" pitchFamily="2" charset="2"/>
              </a:rPr>
              <a:t>m</a:t>
            </a:r>
            <a:r>
              <a:rPr lang="en-US" dirty="0" err="1"/>
              <a:t>vertex</a:t>
            </a:r>
            <a:endParaRPr lang="en-US" dirty="0"/>
          </a:p>
        </p:txBody>
      </p:sp>
      <p:sp>
        <p:nvSpPr>
          <p:cNvPr id="6" name="Curved Right Arrow 5">
            <a:extLst>
              <a:ext uri="{FF2B5EF4-FFF2-40B4-BE49-F238E27FC236}">
                <a16:creationId xmlns:a16="http://schemas.microsoft.com/office/drawing/2014/main" id="{467C870D-2C5F-A94B-A9F4-5189745DF9FB}"/>
              </a:ext>
            </a:extLst>
          </p:cNvPr>
          <p:cNvSpPr/>
          <p:nvPr/>
        </p:nvSpPr>
        <p:spPr bwMode="auto">
          <a:xfrm>
            <a:off x="277417" y="2844801"/>
            <a:ext cx="585761" cy="487910"/>
          </a:xfrm>
          <a:prstGeom prst="curvedRightArrow">
            <a:avLst/>
          </a:prstGeom>
          <a:gradFill flip="none" rotWithShape="1">
            <a:gsLst>
              <a:gs pos="0">
                <a:srgbClr val="0000FF"/>
              </a:gs>
              <a:gs pos="100000">
                <a:srgbClr val="0000FF"/>
              </a:gs>
              <a:gs pos="50000">
                <a:schemeClr val="bg1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F34B66-A7DF-BD44-B6F7-5734477EC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46051">
            <a:off x="173582" y="4384179"/>
            <a:ext cx="4830706" cy="25538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1AA482-DE07-744C-A1D8-1916B3A9368A}"/>
              </a:ext>
            </a:extLst>
          </p:cNvPr>
          <p:cNvSpPr txBox="1"/>
          <p:nvPr/>
        </p:nvSpPr>
        <p:spPr>
          <a:xfrm rot="844726">
            <a:off x="2735924" y="5385447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Ring Outside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AD464B-C138-7442-8F10-C2CBCCFD4692}"/>
              </a:ext>
            </a:extLst>
          </p:cNvPr>
          <p:cNvSpPr txBox="1"/>
          <p:nvPr/>
        </p:nvSpPr>
        <p:spPr>
          <a:xfrm rot="1068946">
            <a:off x="1541207" y="5611797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Ring Inside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66EF0B1-2E98-F64E-BF73-10A3B194AC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271"/>
          <a:stretch/>
        </p:blipFill>
        <p:spPr>
          <a:xfrm>
            <a:off x="5085099" y="4041601"/>
            <a:ext cx="4003002" cy="221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00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27EABEB-FA04-4242-BC0E-983780F8A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87689"/>
            <a:ext cx="9144000" cy="4743853"/>
          </a:xfrm>
        </p:spPr>
        <p:txBody>
          <a:bodyPr/>
          <a:lstStyle/>
          <a:p>
            <a:r>
              <a:rPr lang="en-US" dirty="0"/>
              <a:t> Main work done by Roland </a:t>
            </a:r>
            <a:r>
              <a:rPr lang="en-US" dirty="0" err="1"/>
              <a:t>Wimmer</a:t>
            </a:r>
            <a:r>
              <a:rPr lang="en-US" dirty="0"/>
              <a:t>, Charles Hetzel, Walt Akers + designers, Rolf and Elke and the IR-EIC collider WG</a:t>
            </a:r>
          </a:p>
          <a:p>
            <a:pPr lvl="1"/>
            <a:r>
              <a:rPr lang="en-US" dirty="0"/>
              <a:t>STP-files are posted and will be continued to be posted here https://</a:t>
            </a:r>
            <a:r>
              <a:rPr lang="en-US" dirty="0" err="1"/>
              <a:t>physdiv.jlab.org</a:t>
            </a:r>
            <a:r>
              <a:rPr lang="en-US" dirty="0"/>
              <a:t>/EIC/Menagerie/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432FF"/>
                </a:solidFill>
              </a:rPr>
              <a:t>Help from outside BNL and </a:t>
            </a:r>
            <a:r>
              <a:rPr lang="en-US" b="1" dirty="0" err="1">
                <a:solidFill>
                  <a:srgbClr val="0432FF"/>
                </a:solidFill>
              </a:rPr>
              <a:t>JLab</a:t>
            </a:r>
            <a:endParaRPr lang="en-US" b="1" dirty="0">
              <a:solidFill>
                <a:srgbClr val="0432FF"/>
              </a:solidFill>
            </a:endParaRPr>
          </a:p>
          <a:p>
            <a:r>
              <a:rPr lang="en-US" dirty="0"/>
              <a:t> Avishay Mizrahi visiting ME@MIT checking and further improving Generic Barrel </a:t>
            </a:r>
            <a:r>
              <a:rPr lang="en-US" dirty="0" err="1"/>
              <a:t>ECal</a:t>
            </a:r>
            <a:r>
              <a:rPr lang="en-US" dirty="0"/>
              <a:t> frame</a:t>
            </a:r>
          </a:p>
          <a:p>
            <a:r>
              <a:rPr lang="en-US" dirty="0"/>
              <a:t> ORNL engineer taking Roland’s concept of </a:t>
            </a:r>
            <a:r>
              <a:rPr lang="en-US" dirty="0" err="1"/>
              <a:t>eHCal</a:t>
            </a:r>
            <a:r>
              <a:rPr lang="en-US" dirty="0"/>
              <a:t> to the hadron side for </a:t>
            </a:r>
            <a:r>
              <a:rPr lang="en-US" dirty="0" err="1"/>
              <a:t>hHCAL</a:t>
            </a:r>
            <a:r>
              <a:rPr lang="en-US" dirty="0"/>
              <a:t> and </a:t>
            </a:r>
            <a:r>
              <a:rPr lang="en-US" dirty="0" err="1"/>
              <a:t>hECal</a:t>
            </a:r>
            <a:endParaRPr lang="en-US" dirty="0"/>
          </a:p>
          <a:p>
            <a:r>
              <a:rPr lang="en-US" dirty="0"/>
              <a:t> engineers from French collaborators of </a:t>
            </a:r>
            <a:r>
              <a:rPr lang="en-US" dirty="0" err="1"/>
              <a:t>eECal</a:t>
            </a:r>
            <a:r>
              <a:rPr lang="en-US" dirty="0"/>
              <a:t> consortium work on detail design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8240E5-3A5B-6D4B-8164-51D9EE8B8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7238FF-608C-A547-B963-3285D1567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1F23933-AEC8-DC47-BD75-76EED0826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People involved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C83082-1B5E-8343-B0C8-7E325B4CB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833" y="3655150"/>
            <a:ext cx="3451908" cy="19566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8ECD19-650C-F840-83D7-F4A5385074F8}"/>
              </a:ext>
            </a:extLst>
          </p:cNvPr>
          <p:cNvSpPr txBox="1"/>
          <p:nvPr/>
        </p:nvSpPr>
        <p:spPr>
          <a:xfrm>
            <a:off x="1484415" y="5778525"/>
            <a:ext cx="6194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432FF"/>
                </a:solidFill>
                <a:latin typeface="Comic Sans MS" panose="030F0902030302020204" pitchFamily="66" charset="0"/>
              </a:rPr>
              <a:t>Everybody is welcome to work in the team</a:t>
            </a:r>
          </a:p>
        </p:txBody>
      </p:sp>
    </p:spTree>
    <p:extLst>
      <p:ext uri="{BB962C8B-B14F-4D97-AF65-F5344CB8AC3E}">
        <p14:creationId xmlns:p14="http://schemas.microsoft.com/office/powerpoint/2010/main" val="170304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577F23-D0A7-9E48-8160-CE0041884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08" y="2791630"/>
            <a:ext cx="9052560" cy="2637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211E89-43FB-7A41-A582-E0625A0F3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06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 err="1" smtClean="0">
            <a:latin typeface="Comic Sans MS" panose="030F0902030302020204" pitchFamily="66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IC_PPT_Template_EditableTextLogos" id="{00FAD509-D349-8A47-998B-D6A9B09DAFE7}" vid="{C82AAD2E-8960-DB40-8700-990D4EEA0A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5837</TotalTime>
  <Words>831</Words>
  <Application>Microsoft Macintosh PowerPoint</Application>
  <PresentationFormat>On-screen Show (4:3)</PresentationFormat>
  <Paragraphs>133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Comic Sans MS</vt:lpstr>
      <vt:lpstr>Symbol</vt:lpstr>
      <vt:lpstr>Times New Roman</vt:lpstr>
      <vt:lpstr>Wingdings</vt:lpstr>
      <vt:lpstr>Office Theme</vt:lpstr>
      <vt:lpstr>High Level Integration   considerations</vt:lpstr>
      <vt:lpstr>Constrains from IR-6 Design</vt:lpstr>
      <vt:lpstr>Constrains from IR-6 Design</vt:lpstr>
      <vt:lpstr>General Constrains</vt:lpstr>
      <vt:lpstr>General Constrains</vt:lpstr>
      <vt:lpstr>Constrains on Si-mvertex</vt:lpstr>
      <vt:lpstr>Constrains on Si-mvertex</vt:lpstr>
      <vt:lpstr>People involved</vt:lpstr>
      <vt:lpstr>PowerPoint Presentation</vt:lpstr>
      <vt:lpstr>KPPs for Detector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EIC: A collider to map initial and final state correlations with high precision</dc:title>
  <dc:creator>Aschenauer, Elke</dc:creator>
  <cp:lastModifiedBy>Elke-Caroline Aschenauer</cp:lastModifiedBy>
  <cp:revision>575</cp:revision>
  <dcterms:created xsi:type="dcterms:W3CDTF">2019-04-29T20:50:32Z</dcterms:created>
  <dcterms:modified xsi:type="dcterms:W3CDTF">2021-08-11T14:47:58Z</dcterms:modified>
</cp:coreProperties>
</file>