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9" r:id="rId4"/>
    <p:sldId id="270" r:id="rId5"/>
    <p:sldId id="271" r:id="rId6"/>
    <p:sldId id="272" r:id="rId7"/>
    <p:sldId id="263" r:id="rId8"/>
    <p:sldId id="262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7A69-A756-4975-80BE-9DEC835FD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FC834-E09D-4918-A3F2-7B2264DA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B78EF-DC51-4A84-9421-155404C67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1377-24BA-469D-A80D-A5E4164A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2219-C49B-46ED-9687-0D9C74EB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BABC-7E62-415E-9B76-9535614C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184DF-31D9-43DE-9358-9751CDE5C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5F93-A704-42F2-85B7-06F562D6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8BF28-AB4F-4DE2-A9C1-33176BE4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0B27-02A7-4F8A-843D-CAF72ABA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4253E-EE8C-43A1-AE09-1C63F18EA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7A588-7579-4772-8B7C-1C635106C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E01D4-EE13-4841-9715-E1035381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C188-40FA-471D-91EF-BDEC4FFC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71D3-B60F-4FDC-85D4-073EE2FD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1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D80D-E3BE-40FF-A5F9-AB6EF4CC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1B2C8-A71B-41EA-BF51-7E64279A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59689-AF22-4732-A81E-83379036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14C0-4A05-4406-AD96-55AFA4AC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B735-F6B9-417F-9A55-C7B2577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AF5F-3A6B-47B3-A27D-397104E6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14740-73AA-457F-9FEB-E2C675E75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FD1BA-BDA9-42CB-9FBA-B1135F32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DB392-1C8E-4D36-A0C1-E51CBE2E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A3C7-5749-4CDA-BCDA-660E4F27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0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CE95-D235-437F-8543-37C8FB2D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F53E-F429-4549-AC7C-321EB8BCE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29A42-192A-4D53-9895-F1A1C58BC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D0864-573B-4324-A97A-B1F6A41E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B1D73-B2FD-4CF6-8B98-00262057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AB9C-F1BE-4E86-9628-8B7D20CA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A960-0135-4EE0-A11F-DF8C7E83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94E86-EB3E-4E64-9438-92B1F2DC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71C29-0151-465B-8D3C-1AC8314C4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35B00-D8FD-4A72-AFD3-0AD8BB2C4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17888E-D260-4247-819D-2001E2752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12D5E-434A-40D4-8305-7B3DF8BD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20D63-C370-426C-A455-D7F2B3A6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62B2D-464D-4FBE-902D-8E7FCC44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AD67-B990-4F05-8776-140AD725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9C54D-1B18-4B4F-AEBE-F87FFDF7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555E6-8BBC-4864-B9E2-3849B49A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92CB5-7977-4ABB-81FF-6672716F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6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1FF58-D231-4332-A49F-953B71285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2EC16-4E2D-46C6-B40B-7DEA5758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69DA-E917-4FE9-84A5-353961E8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1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D898-5320-4B6D-BD87-CCD4596F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15FBD-41F5-4083-9868-44E0CAED3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50DDA-DCAC-433D-A90F-3EB7AB7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1F0F-05E0-4D35-91A1-E81679B0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BD819-9332-4AF4-B0E0-6395DDF3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341AA-CEB9-47EC-949E-BBB4E553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6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64E1-DC5E-49D8-90BF-5BA05345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AEEA5-84A7-4321-B2B0-35B75480A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40E99-A05B-479F-A6BC-9C4BC863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348B8-B25B-474A-8D85-501490BC9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CD513-A433-413E-93BB-17C9BEFE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EF46-971E-427B-A6FD-9BAE13F1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4C3DA-5641-4B17-B05A-8CEE767D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DFA8-0FD9-413F-BADB-E62A4A004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E1019-1D90-4419-BBE9-E48A93731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D171-7835-4D8E-B090-58EDF0A74B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BD500-D5B3-4B75-A1BF-DC77901B9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F373-362B-447B-8CD3-24FEF4494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84C3-358F-4588-9188-F77281564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KEY COMPONETS &amp; REQUIREMENTS IN THE </a:t>
            </a:r>
            <a:r>
              <a:rPr lang="en-US" b="1" dirty="0" err="1">
                <a:solidFill>
                  <a:srgbClr val="C00000"/>
                </a:solidFill>
              </a:rPr>
              <a:t>dRICH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7" y="634792"/>
            <a:ext cx="11889053" cy="6121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COMPONENTS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RADIATORs:  AEROGEL &amp; GAS   			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MIRROR SYSTEM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PHOTON DETECTORS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REQUIREMENTS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radiator pressure up to 3 bar (absolute)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Preserve the position of: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AEROGEL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MIRRORS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SENSORS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Thin vessel entrance and exit windows</a:t>
            </a: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Relative alignment of mirror elements</a:t>
            </a:r>
          </a:p>
          <a:p>
            <a:pPr marL="762000" lvl="1" indent="0">
              <a:lnSpc>
                <a:spcPct val="70000"/>
              </a:lnSpc>
              <a:buNone/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Operate sensors at – (30-40) </a:t>
            </a:r>
            <a:r>
              <a:rPr lang="en-GB" altLang="en-US" sz="1400" baseline="30000" dirty="0" err="1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GB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without inducing temperature gradients inside the gas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 AEROGEL, MIRROR, SENSOR position inside the vessel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gas T at various points inside the vessel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8BFFE-6D03-4141-A238-4A20E370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92" y="1176156"/>
            <a:ext cx="7076221" cy="3559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057E19-FAD3-40CC-930C-AB6C9F06B3B9}"/>
              </a:ext>
            </a:extLst>
          </p:cNvPr>
          <p:cNvSpPr txBox="1"/>
          <p:nvPr/>
        </p:nvSpPr>
        <p:spPr>
          <a:xfrm>
            <a:off x="6664013" y="4775328"/>
            <a:ext cx="5257800" cy="184665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Please, note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Mirrors are embedded in the gas: the radiator gas pressure will not affect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To preserve a thin exit window of the aerogel box better to flush it with nitrogen at the same radiator gas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A pressure difference at the sensor arrangement must be avoided (see later)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09C31-79F2-4F29-B339-D330A32987CE}"/>
              </a:ext>
            </a:extLst>
          </p:cNvPr>
          <p:cNvSpPr txBox="1"/>
          <p:nvPr/>
        </p:nvSpPr>
        <p:spPr>
          <a:xfrm>
            <a:off x="6750424" y="766780"/>
            <a:ext cx="2270814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GB" altLang="en-US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dRICH</a:t>
            </a:r>
            <a:r>
              <a:rPr lang="en-GB" alt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in the YR</a:t>
            </a:r>
            <a:endParaRPr lang="en-US" b="1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CB378F6-0E2D-46F0-9C27-AC093779487A}"/>
              </a:ext>
            </a:extLst>
          </p:cNvPr>
          <p:cNvSpPr/>
          <p:nvPr/>
        </p:nvSpPr>
        <p:spPr>
          <a:xfrm rot="10800000">
            <a:off x="507386" y="5701553"/>
            <a:ext cx="376518" cy="879448"/>
          </a:xfrm>
          <a:prstGeom prst="rightBrace">
            <a:avLst>
              <a:gd name="adj1" fmla="val 2976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F8F08-05C9-463B-A022-87423BC704E8}"/>
              </a:ext>
            </a:extLst>
          </p:cNvPr>
          <p:cNvSpPr txBox="1"/>
          <p:nvPr/>
        </p:nvSpPr>
        <p:spPr>
          <a:xfrm rot="16200000">
            <a:off x="-301827" y="6008986"/>
            <a:ext cx="14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discussed today</a:t>
            </a:r>
          </a:p>
        </p:txBody>
      </p:sp>
    </p:spTree>
    <p:extLst>
      <p:ext uri="{BB962C8B-B14F-4D97-AF65-F5344CB8AC3E}">
        <p14:creationId xmlns:p14="http://schemas.microsoft.com/office/powerpoint/2010/main" val="25333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How can the </a:t>
            </a:r>
            <a:r>
              <a:rPr lang="en-US" b="1" dirty="0" err="1">
                <a:solidFill>
                  <a:srgbClr val="C00000"/>
                </a:solidFill>
              </a:rPr>
              <a:t>dRICH</a:t>
            </a:r>
            <a:r>
              <a:rPr lang="en-US" b="1" dirty="0">
                <a:solidFill>
                  <a:srgbClr val="C00000"/>
                </a:solidFill>
              </a:rPr>
              <a:t> vessel look like 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" y="634792"/>
            <a:ext cx="11889053" cy="599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COMPONENTS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RADIATORs:  AEROGEL &amp; GAS   	</a:t>
            </a:r>
            <a:r>
              <a:rPr lang="en-GB" altLang="en-U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dRICH</a:t>
            </a: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in the YR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MIRROR SYSTEM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PHOTON DETECTORS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REQUIREMENTS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radiator pressure up to 3 bar (absolute)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Preserve the position of: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AEROGEL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MIRRORS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SENSORS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Thin vessel entrance and exit windows</a:t>
            </a: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Relative alignment of mirror elements</a:t>
            </a:r>
          </a:p>
          <a:p>
            <a:pPr marL="762000" lvl="1" indent="0">
              <a:lnSpc>
                <a:spcPct val="70000"/>
              </a:lnSpc>
              <a:buNone/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Operate sensors at – (30-40) </a:t>
            </a:r>
            <a:r>
              <a:rPr lang="en-GB" altLang="en-US" sz="1400" baseline="30000" dirty="0" err="1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GB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without inducing temperature gradients inside the gas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 AEROGEL, MIRROR, SENSOR position inside the vessel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gas T at various points inside the vessel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8BFFE-6D03-4141-A238-4A20E370D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940"/>
          <a:stretch/>
        </p:blipFill>
        <p:spPr>
          <a:xfrm>
            <a:off x="4773876" y="1570108"/>
            <a:ext cx="1914792" cy="355912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EF9A9C9-F307-49FD-81B2-48D320B12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891" y="668170"/>
            <a:ext cx="2162175" cy="377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790E6-22C2-42F4-8C19-DE69990D5D1B}"/>
              </a:ext>
            </a:extLst>
          </p:cNvPr>
          <p:cNvSpPr txBox="1"/>
          <p:nvPr/>
        </p:nvSpPr>
        <p:spPr>
          <a:xfrm>
            <a:off x="9822689" y="1285743"/>
            <a:ext cx="1991949" cy="203132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Form a </a:t>
            </a:r>
            <a:r>
              <a:rPr lang="en-US" dirty="0">
                <a:highlight>
                  <a:srgbClr val="FFFF00"/>
                </a:highlight>
              </a:rPr>
              <a:t>rigid</a:t>
            </a:r>
            <a:r>
              <a:rPr lang="en-US" dirty="0"/>
              <a:t> </a:t>
            </a:r>
          </a:p>
          <a:p>
            <a:r>
              <a:rPr lang="en-US" dirty="0"/>
              <a:t>backbone:</a:t>
            </a:r>
          </a:p>
          <a:p>
            <a:endParaRPr lang="en-US" dirty="0"/>
          </a:p>
          <a:p>
            <a:r>
              <a:rPr lang="en-US" dirty="0"/>
              <a:t>This is the support of AEROGEL, MIRRORS, SENSORS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7E4FC4-5FD7-4292-98AB-D958F6B3BD19}"/>
              </a:ext>
            </a:extLst>
          </p:cNvPr>
          <p:cNvCxnSpPr>
            <a:cxnSpLocks/>
          </p:cNvCxnSpPr>
          <p:nvPr/>
        </p:nvCxnSpPr>
        <p:spPr>
          <a:xfrm flipH="1">
            <a:off x="9350757" y="1828800"/>
            <a:ext cx="471932" cy="11091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8488810-6DE9-43DD-BCFC-1834C0EFB696}"/>
              </a:ext>
            </a:extLst>
          </p:cNvPr>
          <p:cNvSpPr/>
          <p:nvPr/>
        </p:nvSpPr>
        <p:spPr>
          <a:xfrm>
            <a:off x="192881" y="2937933"/>
            <a:ext cx="4827851" cy="20150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A8E15-F8AF-43B0-88A5-A47F27DBB87A}"/>
              </a:ext>
            </a:extLst>
          </p:cNvPr>
          <p:cNvSpPr txBox="1"/>
          <p:nvPr/>
        </p:nvSpPr>
        <p:spPr>
          <a:xfrm>
            <a:off x="6824134" y="4448076"/>
            <a:ext cx="5257800" cy="218521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vessel walls  are fixed onto the backbone.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entrance/exit walls </a:t>
            </a:r>
            <a:r>
              <a:rPr lang="en-US" dirty="0"/>
              <a:t>can deform up to 1-2 cm.</a:t>
            </a:r>
          </a:p>
          <a:p>
            <a:r>
              <a:rPr lang="en-US" dirty="0"/>
              <a:t>	</a:t>
            </a:r>
            <a:r>
              <a:rPr lang="en-US" sz="1400" dirty="0"/>
              <a:t>IMPORTANT: their deformation should not induce 	backbone deformations </a:t>
            </a:r>
            <a:r>
              <a:rPr lang="en-US" sz="1400" dirty="0">
                <a:sym typeface="Wingdings" panose="05000000000000000000" pitchFamily="2" charset="2"/>
              </a:rPr>
              <a:t> elastic materials?</a:t>
            </a:r>
          </a:p>
          <a:p>
            <a:r>
              <a:rPr lang="en-US" sz="1400" dirty="0">
                <a:sym typeface="Wingdings" panose="05000000000000000000" pitchFamily="2" charset="2"/>
              </a:rPr>
              <a:t>	</a:t>
            </a:r>
            <a:r>
              <a:rPr lang="en-US" sz="1400" dirty="0">
                <a:solidFill>
                  <a:srgbClr val="C00000"/>
                </a:solidFill>
                <a:sym typeface="Wingdings" panose="05000000000000000000" pitchFamily="2" charset="2"/>
              </a:rPr>
              <a:t>In this model they can be thin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u="sng" dirty="0">
                <a:sym typeface="Wingdings" panose="05000000000000000000" pitchFamily="2" charset="2"/>
              </a:rPr>
              <a:t>lateral walls </a:t>
            </a:r>
            <a:r>
              <a:rPr lang="en-US" dirty="0">
                <a:sym typeface="Wingdings" panose="05000000000000000000" pitchFamily="2" charset="2"/>
              </a:rPr>
              <a:t>can be thick and rigid: they can form the interface between the sensors and the backbone</a:t>
            </a:r>
          </a:p>
        </p:txBody>
      </p:sp>
    </p:spTree>
    <p:extLst>
      <p:ext uri="{BB962C8B-B14F-4D97-AF65-F5344CB8AC3E}">
        <p14:creationId xmlns:p14="http://schemas.microsoft.com/office/powerpoint/2010/main" val="121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C00000"/>
                </a:solidFill>
              </a:rPr>
              <a:t>dRICH</a:t>
            </a:r>
            <a:r>
              <a:rPr lang="en-US" b="1" dirty="0">
                <a:solidFill>
                  <a:srgbClr val="C00000"/>
                </a:solidFill>
              </a:rPr>
              <a:t> vessel shape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06" y="581342"/>
            <a:ext cx="11889053" cy="599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B17339AA-5B1A-4B3B-AD0E-72AFD4BA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2" y="694476"/>
            <a:ext cx="7038181" cy="4054537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B80D75-87BF-4A34-9833-774D48D93F52}"/>
              </a:ext>
            </a:extLst>
          </p:cNvPr>
          <p:cNvSpPr txBox="1"/>
          <p:nvPr/>
        </p:nvSpPr>
        <p:spPr>
          <a:xfrm>
            <a:off x="932328" y="5341261"/>
            <a:ext cx="1945341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 slides form R. </a:t>
            </a:r>
            <a:r>
              <a:rPr lang="en-US" sz="1200" dirty="0" err="1"/>
              <a:t>Preghenella</a:t>
            </a:r>
            <a:r>
              <a:rPr lang="en-US" sz="1200" dirty="0"/>
              <a:t>, </a:t>
            </a:r>
          </a:p>
          <a:p>
            <a:r>
              <a:rPr lang="en-US" sz="1200" dirty="0"/>
              <a:t>Global Design / Integration</a:t>
            </a:r>
          </a:p>
          <a:p>
            <a:r>
              <a:rPr lang="en-US" sz="1200" dirty="0"/>
              <a:t>Meeting, 28 Jul 2021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B75D0-B162-48A6-A523-1CF96E3578D8}"/>
              </a:ext>
            </a:extLst>
          </p:cNvPr>
          <p:cNvSpPr txBox="1"/>
          <p:nvPr/>
        </p:nvSpPr>
        <p:spPr>
          <a:xfrm>
            <a:off x="7879977" y="392376"/>
            <a:ext cx="797013" cy="230832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</a:rPr>
              <a:t>Now: 170 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111EA-4F8A-4C54-B77C-6851AB66313D}"/>
              </a:ext>
            </a:extLst>
          </p:cNvPr>
          <p:cNvSpPr txBox="1"/>
          <p:nvPr/>
        </p:nvSpPr>
        <p:spPr>
          <a:xfrm>
            <a:off x="5466194" y="4902271"/>
            <a:ext cx="797013" cy="230832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C00000"/>
                </a:solidFill>
              </a:rPr>
              <a:t>Now: 130 cm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AE162-7D20-4B8B-87D6-89900885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799" y="1578650"/>
            <a:ext cx="4972049" cy="2928937"/>
          </a:xfrm>
          <a:prstGeom prst="rect">
            <a:avLst/>
          </a:prstGeom>
          <a:ln>
            <a:solidFill>
              <a:srgbClr val="0000CC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4071A5-C46B-458F-826C-CFD8D866F38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378824" y="3639671"/>
            <a:ext cx="485877" cy="1262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D08963-F73D-4558-8BD1-9116CA665BB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438247" y="507792"/>
            <a:ext cx="2441730" cy="261192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312BFD-2ED8-4086-A243-65E5DD095872}"/>
              </a:ext>
            </a:extLst>
          </p:cNvPr>
          <p:cNvCxnSpPr>
            <a:cxnSpLocks/>
          </p:cNvCxnSpPr>
          <p:nvPr/>
        </p:nvCxnSpPr>
        <p:spPr>
          <a:xfrm flipH="1">
            <a:off x="8274425" y="636529"/>
            <a:ext cx="21990" cy="116133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icture containing athletic game, person, sport&#10;&#10;Description automatically generated">
            <a:extLst>
              <a:ext uri="{FF2B5EF4-FFF2-40B4-BE49-F238E27FC236}">
                <a16:creationId xmlns:a16="http://schemas.microsoft.com/office/drawing/2014/main" id="{78EA4626-B331-476D-AA6E-48E1C7078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38" y="4294369"/>
            <a:ext cx="2123595" cy="2271876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FF4DEF-CF1D-466C-A93B-B9065B87AC51}"/>
              </a:ext>
            </a:extLst>
          </p:cNvPr>
          <p:cNvSpPr txBox="1"/>
          <p:nvPr/>
        </p:nvSpPr>
        <p:spPr>
          <a:xfrm>
            <a:off x="9905259" y="5309522"/>
            <a:ext cx="1634205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the</a:t>
            </a:r>
          </a:p>
          <a:p>
            <a:r>
              <a:rPr lang="en-US" dirty="0"/>
              <a:t>backbone can become</a:t>
            </a:r>
          </a:p>
        </p:txBody>
      </p:sp>
    </p:spTree>
    <p:extLst>
      <p:ext uri="{BB962C8B-B14F-4D97-AF65-F5344CB8AC3E}">
        <p14:creationId xmlns:p14="http://schemas.microsoft.com/office/powerpoint/2010/main" val="137783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About MIRRORs, support and alignment 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06" y="581342"/>
            <a:ext cx="11889053" cy="5998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effective example,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COMPASS mirror wall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FF4DEF-CF1D-466C-A93B-B9065B87AC51}"/>
              </a:ext>
            </a:extLst>
          </p:cNvPr>
          <p:cNvSpPr txBox="1"/>
          <p:nvPr/>
        </p:nvSpPr>
        <p:spPr>
          <a:xfrm>
            <a:off x="192881" y="3587702"/>
            <a:ext cx="4095002" cy="261712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US" dirty="0">
                <a:latin typeface="Arial" panose="020B0604020202020204" pitchFamily="34" charset="0"/>
              </a:rPr>
              <a:t>PRINCIPLE:</a:t>
            </a:r>
          </a:p>
          <a:p>
            <a:pPr>
              <a:lnSpc>
                <a:spcPct val="7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Supported by a very rigid and mechanical precise mirror-wall structure with rotation degrees of freedom for each mirror to allow for the most critical alignment: the angular alignment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Everything (= mirrors, supports) is immersed in the gas </a:t>
            </a:r>
            <a:r>
              <a:rPr lang="en-GB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no force causing displacement or deformations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6A1337-835F-4AF8-96DF-E179CFA08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12" y="634419"/>
            <a:ext cx="2898088" cy="26358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3C1D8-59BB-4134-85EA-6B6D10932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286" y="3168667"/>
            <a:ext cx="4743819" cy="3364803"/>
          </a:xfrm>
          <a:prstGeom prst="rect">
            <a:avLst/>
          </a:prstGeom>
        </p:spPr>
      </p:pic>
      <p:pic>
        <p:nvPicPr>
          <p:cNvPr id="25" name="Picture 24" descr="A picture containing boat&#10;&#10;Description automatically generated">
            <a:extLst>
              <a:ext uri="{FF2B5EF4-FFF2-40B4-BE49-F238E27FC236}">
                <a16:creationId xmlns:a16="http://schemas.microsoft.com/office/drawing/2014/main" id="{33A337CF-463E-4AC9-A9D7-E6DBFA88A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2" t="4028" r="3570" b="53780"/>
          <a:stretch/>
        </p:blipFill>
        <p:spPr>
          <a:xfrm>
            <a:off x="6897262" y="634792"/>
            <a:ext cx="2447365" cy="2367036"/>
          </a:xfrm>
          <a:prstGeom prst="rect">
            <a:avLst/>
          </a:prstGeom>
        </p:spPr>
      </p:pic>
      <p:pic>
        <p:nvPicPr>
          <p:cNvPr id="26" name="Picture 25" descr="A picture containing boat&#10;&#10;Description automatically generated">
            <a:extLst>
              <a:ext uri="{FF2B5EF4-FFF2-40B4-BE49-F238E27FC236}">
                <a16:creationId xmlns:a16="http://schemas.microsoft.com/office/drawing/2014/main" id="{95B90453-64DF-4454-9606-27567F72E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" t="55268" b="1338"/>
          <a:stretch/>
        </p:blipFill>
        <p:spPr>
          <a:xfrm>
            <a:off x="9350916" y="680936"/>
            <a:ext cx="2610130" cy="2434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9990C8-EEBF-4BC2-AEB6-65EC4870B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82" y="3329850"/>
            <a:ext cx="2447365" cy="19999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A3CE83-F771-4323-B6C1-8A2532992B1C}"/>
              </a:ext>
            </a:extLst>
          </p:cNvPr>
          <p:cNvSpPr txBox="1"/>
          <p:nvPr/>
        </p:nvSpPr>
        <p:spPr>
          <a:xfrm>
            <a:off x="7265445" y="2737951"/>
            <a:ext cx="2162498" cy="3100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A robust mould to form the correct </a:t>
            </a:r>
          </a:p>
          <a:p>
            <a:pPr>
              <a:lnSpc>
                <a:spcPct val="70000"/>
              </a:lnSpc>
            </a:pPr>
            <a:r>
              <a:rPr lang="en-GB" altLang="en-US" sz="1000" dirty="0">
                <a:solidFill>
                  <a:srgbClr val="FFFF00"/>
                </a:solidFill>
                <a:latin typeface="Arial" panose="020B0604020202020204" pitchFamily="34" charset="0"/>
              </a:rPr>
              <a:t>shape of the mirror support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E6A867C-DEB7-40E9-BCD4-601B48E84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69" y="1023803"/>
            <a:ext cx="3654494" cy="2494405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33557FB-1D69-407F-AB7A-C15D7A80D18E}"/>
              </a:ext>
            </a:extLst>
          </p:cNvPr>
          <p:cNvSpPr txBox="1"/>
          <p:nvPr/>
        </p:nvSpPr>
        <p:spPr>
          <a:xfrm>
            <a:off x="4471482" y="3363411"/>
            <a:ext cx="2120013" cy="5479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altLang="en-US" sz="1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Material budget of the mirror support:</a:t>
            </a:r>
          </a:p>
          <a:p>
            <a:pPr>
              <a:lnSpc>
                <a:spcPct val="70000"/>
              </a:lnSpc>
            </a:pPr>
            <a:r>
              <a:rPr lang="en-GB" altLang="en-US" sz="14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equivalent to </a:t>
            </a:r>
            <a:r>
              <a:rPr lang="en-GB" altLang="en-US" sz="1400" b="1" u="sng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2.5 % X</a:t>
            </a:r>
            <a:r>
              <a:rPr lang="en-GB" altLang="en-US" sz="1400" b="1" u="sng" baseline="-25000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0</a:t>
            </a:r>
            <a:endParaRPr lang="en-GB" altLang="en-US" sz="1400" b="1" u="sng" baseline="-25000" dirty="0">
              <a:solidFill>
                <a:srgbClr val="FFFF00"/>
              </a:solidFill>
              <a:effectLst/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7E994E-7D55-4D74-AC9E-91FE280ADDFC}"/>
              </a:ext>
            </a:extLst>
          </p:cNvPr>
          <p:cNvSpPr txBox="1"/>
          <p:nvPr/>
        </p:nvSpPr>
        <p:spPr>
          <a:xfrm>
            <a:off x="4393043" y="5389399"/>
            <a:ext cx="264341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Main missing ingredient:</a:t>
            </a:r>
          </a:p>
          <a:p>
            <a:r>
              <a:rPr lang="en-US" dirty="0"/>
              <a:t>Remote alignment option</a:t>
            </a:r>
          </a:p>
          <a:p>
            <a:r>
              <a:rPr lang="en-US" dirty="0"/>
              <a:t>By piezoelectric actuators:</a:t>
            </a:r>
          </a:p>
          <a:p>
            <a:r>
              <a:rPr lang="en-US" dirty="0"/>
              <a:t>Too expensive 20 y ago!</a:t>
            </a:r>
          </a:p>
        </p:txBody>
      </p:sp>
    </p:spTree>
    <p:extLst>
      <p:ext uri="{BB962C8B-B14F-4D97-AF65-F5344CB8AC3E}">
        <p14:creationId xmlns:p14="http://schemas.microsoft.com/office/powerpoint/2010/main" val="380993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Photon detector integration, an initial idea 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7" y="634792"/>
            <a:ext cx="11889053" cy="6121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COMPONENTS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RADIATORs:  AEROGEL &amp; GAS   			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MIRROR SYSTEM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PHOTON DETECTORS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REQUIREMENTS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 radiator pressure up to 3 bar (absolute)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Preserve the position of: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AEROGEL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MIRRORS</a:t>
            </a:r>
          </a:p>
          <a:p>
            <a:pPr lvl="1">
              <a:lnSpc>
                <a:spcPct val="70000"/>
              </a:lnSpc>
            </a:pPr>
            <a:r>
              <a:rPr lang="en-GB" altLang="en-US" sz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SENSORS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Thin vessel entrance and exit windows</a:t>
            </a: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Relative alignment of mirror elements</a:t>
            </a:r>
          </a:p>
          <a:p>
            <a:pPr marL="762000" lvl="1" indent="0">
              <a:lnSpc>
                <a:spcPct val="70000"/>
              </a:lnSpc>
              <a:buNone/>
            </a:pPr>
            <a:endParaRPr lang="en-GB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Operate sensors at – (30-40) </a:t>
            </a:r>
            <a:r>
              <a:rPr lang="en-GB" altLang="en-US" sz="1400" baseline="30000" dirty="0" err="1">
                <a:solidFill>
                  <a:schemeClr val="tx1"/>
                </a:solidFill>
                <a:latin typeface="Arial" panose="020B0604020202020204" pitchFamily="34" charset="0"/>
              </a:rPr>
              <a:t>o</a:t>
            </a:r>
            <a:r>
              <a:rPr lang="en-GB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without inducing temperature gradients inside the gas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 AEROGEL, MIRROR, SENSOR position inside the vessel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Monitor gas T at various points inside the vessel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CB378F6-0E2D-46F0-9C27-AC093779487A}"/>
              </a:ext>
            </a:extLst>
          </p:cNvPr>
          <p:cNvSpPr/>
          <p:nvPr/>
        </p:nvSpPr>
        <p:spPr>
          <a:xfrm rot="10800000">
            <a:off x="507386" y="5701553"/>
            <a:ext cx="376518" cy="879448"/>
          </a:xfrm>
          <a:prstGeom prst="rightBrace">
            <a:avLst>
              <a:gd name="adj1" fmla="val 2976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F8F08-05C9-463B-A022-87423BC704E8}"/>
              </a:ext>
            </a:extLst>
          </p:cNvPr>
          <p:cNvSpPr txBox="1"/>
          <p:nvPr/>
        </p:nvSpPr>
        <p:spPr>
          <a:xfrm rot="16200000">
            <a:off x="-301827" y="6008986"/>
            <a:ext cx="1421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not discussed today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D893E2-8C91-4837-9BDB-C3BC216BB8AA}"/>
              </a:ext>
            </a:extLst>
          </p:cNvPr>
          <p:cNvSpPr/>
          <p:nvPr/>
        </p:nvSpPr>
        <p:spPr>
          <a:xfrm>
            <a:off x="557501" y="4976905"/>
            <a:ext cx="5637111" cy="7246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7F4D6D-C121-4427-AB1F-6D1BDBB9DC2D}"/>
              </a:ext>
            </a:extLst>
          </p:cNvPr>
          <p:cNvSpPr/>
          <p:nvPr/>
        </p:nvSpPr>
        <p:spPr>
          <a:xfrm>
            <a:off x="162058" y="2752165"/>
            <a:ext cx="4827851" cy="16843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F2B06-510D-4718-A4F2-43C038974ABC}"/>
              </a:ext>
            </a:extLst>
          </p:cNvPr>
          <p:cNvSpPr txBox="1"/>
          <p:nvPr/>
        </p:nvSpPr>
        <p:spPr>
          <a:xfrm>
            <a:off x="6457825" y="1743343"/>
            <a:ext cx="5257800" cy="286232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Sensors and their cooling closed in a box: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Nitrogen flux to keep them dry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Nitrogen at the same pressure of the radiator gas to allow for a thin window (quartz?)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Nitrogen flux to limit thermal exchange with the radiator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Back face of the box accessible from outside the vessel for mounting/interventions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Interventions only when the pressure inside the vessel is also back to atmospheric pressure </a:t>
            </a:r>
          </a:p>
        </p:txBody>
      </p:sp>
    </p:spTree>
    <p:extLst>
      <p:ext uri="{BB962C8B-B14F-4D97-AF65-F5344CB8AC3E}">
        <p14:creationId xmlns:p14="http://schemas.microsoft.com/office/powerpoint/2010/main" val="267796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MOST URGENT QUESTIONS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76" y="634792"/>
            <a:ext cx="11178989" cy="5873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ct val="70000"/>
              </a:lnSpc>
            </a:pPr>
            <a:endParaRPr lang="en-GB" altLang="en-US" sz="12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there anything fundamentally wrong in the ideas presented today?</a:t>
            </a:r>
          </a:p>
          <a:p>
            <a:pPr>
              <a:lnSpc>
                <a:spcPct val="70000"/>
              </a:lnSpc>
            </a:pPr>
            <a:endParaRPr lang="en-GB" altLang="en-US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 it possible to get an initial estimate of the amount of material needed for the entrance/exit windows?</a:t>
            </a:r>
          </a:p>
          <a:p>
            <a:pPr marL="0" indent="0">
              <a:lnSpc>
                <a:spcPct val="70000"/>
              </a:lnSpc>
              <a:buNone/>
            </a:pPr>
            <a:endParaRPr lang="en-GB" altLang="en-US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GB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THANK YOU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</p:spTree>
    <p:extLst>
      <p:ext uri="{BB962C8B-B14F-4D97-AF65-F5344CB8AC3E}">
        <p14:creationId xmlns:p14="http://schemas.microsoft.com/office/powerpoint/2010/main" val="295451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760A-3A91-40B1-BB1B-6ACADDFA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799"/>
            <a:ext cx="10515600" cy="561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275502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39C22B-4063-40DE-85D1-D9B0FC327298}"/>
              </a:ext>
            </a:extLst>
          </p:cNvPr>
          <p:cNvSpPr txBox="1">
            <a:spLocks/>
          </p:cNvSpPr>
          <p:nvPr/>
        </p:nvSpPr>
        <p:spPr>
          <a:xfrm>
            <a:off x="192881" y="0"/>
            <a:ext cx="9594057" cy="634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WHY a High Pressure RICH?          </a:t>
            </a:r>
            <a:r>
              <a:rPr lang="en-US" dirty="0"/>
              <a:t>REPLACING C-F GASES BY </a:t>
            </a:r>
            <a:r>
              <a:rPr lang="en-US" dirty="0">
                <a:highlight>
                  <a:srgbClr val="00FFFF"/>
                </a:highlight>
              </a:rPr>
              <a:t>PRESSURIZED Ar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F17C8C4-BEE8-4281-946A-C2C16B9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0" y="881527"/>
            <a:ext cx="4531519" cy="5375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GB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ISSUE: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Fluorocarbons are used in </a:t>
            </a:r>
            <a:r>
              <a:rPr lang="en-GB" altLang="en-US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RICHes</a:t>
            </a:r>
            <a:r>
              <a:rPr lang="en-GB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chromaticity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Cherenkov photon yield</a:t>
            </a:r>
          </a:p>
          <a:p>
            <a:pPr>
              <a:lnSpc>
                <a:spcPct val="70000"/>
              </a:lnSpc>
            </a:pP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these parameters depend on  the refractive index and its evolution with the wavelength (</a:t>
            </a:r>
            <a:r>
              <a:rPr lang="en-GB" altLang="en-US" sz="1400" dirty="0">
                <a:solidFill>
                  <a:schemeClr val="tx1"/>
                </a:solidFill>
                <a:effectLst/>
                <a:latin typeface="Symbol" panose="05050102010706020507" pitchFamily="18" charset="2"/>
              </a:rPr>
              <a:t>l</a:t>
            </a:r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endParaRPr lang="en-GB" altLang="en-US" sz="140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These gasses are </a:t>
            </a:r>
            <a:r>
              <a:rPr lang="en-GB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not eco-friendly</a:t>
            </a:r>
          </a:p>
          <a:p>
            <a:pPr lvl="1">
              <a:lnSpc>
                <a:spcPct val="70000"/>
              </a:lnSpc>
            </a:pPr>
            <a:r>
              <a:rPr lang="en-GB" altLang="en-US" sz="1400" dirty="0">
                <a:effectLst/>
                <a:latin typeface="Arial" panose="020B0604020202020204" pitchFamily="34" charset="0"/>
              </a:rPr>
              <a:t>They attack  </a:t>
            </a: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GB" altLang="en-US" sz="140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GB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/>
            <a:r>
              <a:rPr lang="en-GB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have </a:t>
            </a:r>
            <a:r>
              <a:rPr lang="en-GB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high </a:t>
            </a:r>
            <a:r>
              <a:rPr lang="en-US" altLang="en-US" sz="140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Global Warming Potential </a:t>
            </a:r>
            <a:r>
              <a:rPr lang="en-US" altLang="en-US" sz="14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(GWP) </a:t>
            </a:r>
            <a:r>
              <a:rPr lang="en-US" altLang="en-US" sz="14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values </a:t>
            </a:r>
            <a:r>
              <a:rPr lang="en-US" sz="14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(100 y)</a:t>
            </a:r>
            <a:endParaRPr lang="en-US" altLang="en-US" sz="140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2">
              <a:lnSpc>
                <a:spcPct val="70000"/>
              </a:lnSpc>
            </a:pPr>
            <a:r>
              <a:rPr lang="en-US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US" altLang="en-US" sz="1400" baseline="-250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US" altLang="en-US" sz="1400" baseline="-250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: 4800</a:t>
            </a:r>
            <a:r>
              <a:rPr lang="en-GB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2">
              <a:lnSpc>
                <a:spcPct val="70000"/>
              </a:lnSpc>
            </a:pPr>
            <a:r>
              <a:rPr lang="en-GB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CF</a:t>
            </a:r>
            <a:r>
              <a:rPr lang="en-GB" altLang="en-US" sz="1400" baseline="-250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4    </a:t>
            </a:r>
            <a:r>
              <a:rPr lang="en-US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: 6500</a:t>
            </a:r>
            <a:r>
              <a:rPr lang="en-GB" altLang="en-US" sz="14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2">
              <a:lnSpc>
                <a:spcPct val="70000"/>
              </a:lnSpc>
            </a:pPr>
            <a:r>
              <a:rPr lang="en-GB" altLang="en-US" sz="1400" dirty="0">
                <a:solidFill>
                  <a:srgbClr val="0000CC"/>
                </a:solidFill>
                <a:latin typeface="Arial" panose="020B0604020202020204" pitchFamily="34" charset="0"/>
              </a:rPr>
              <a:t>CO</a:t>
            </a:r>
            <a:r>
              <a:rPr lang="en-GB" altLang="en-US" sz="1400" baseline="-25000" dirty="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lang="en-GB" altLang="en-US" sz="1400" dirty="0">
                <a:solidFill>
                  <a:srgbClr val="0000CC"/>
                </a:solidFill>
                <a:latin typeface="Arial" panose="020B0604020202020204" pitchFamily="34" charset="0"/>
              </a:rPr>
              <a:t>  : 1 (for comparison)</a:t>
            </a:r>
            <a:endParaRPr lang="en-GB" altLang="en-US" sz="14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sz="180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These gasses are more and more banned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sz="4000" baseline="-25000" dirty="0">
                <a:solidFill>
                  <a:srgbClr val="0000CC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GB" altLang="en-US" sz="40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 lvl="2">
              <a:lnSpc>
                <a:spcPct val="70000"/>
              </a:lnSpc>
            </a:pPr>
            <a:endParaRPr lang="en-GB" altLang="en-US" sz="24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GB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Procurement ?   Costs?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   Usage limitations ?</a:t>
            </a:r>
          </a:p>
          <a:p>
            <a:pPr>
              <a:lnSpc>
                <a:spcPct val="70000"/>
              </a:lnSpc>
            </a:pPr>
            <a:endParaRPr lang="en-GB" altLang="en-US" sz="28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D7BEED-ABFF-4E7E-B951-4E2E10D7D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967" y="959549"/>
            <a:ext cx="3835881" cy="24694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A0F337-8AC2-45ED-8465-9A27478F9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26" y="3513743"/>
            <a:ext cx="4348262" cy="2802627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6B8705CE-F365-4B9F-99BD-B9F45954E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133" y="959549"/>
            <a:ext cx="3107268" cy="1802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571500" indent="-5715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 b="1" kern="1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1047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Font typeface="Wingdings" panose="05000000000000000000" pitchFamily="2" charset="2"/>
              <a:buChar char="§"/>
              <a:defRPr b="1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2pPr>
            <a:lvl3pPr marL="15621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CC"/>
              </a:buClr>
              <a:buSzPct val="40000"/>
              <a:buFont typeface="Wingdings" panose="05000000000000000000" pitchFamily="2" charset="2"/>
              <a:buChar char="¨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4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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har char="·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Pressurized Ar </a:t>
            </a:r>
          </a:p>
          <a:p>
            <a:pPr>
              <a:lnSpc>
                <a:spcPct val="70000"/>
              </a:lnSpc>
            </a:pPr>
            <a:r>
              <a:rPr lang="en-US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can reproduce the fluorocarbon </a:t>
            </a:r>
            <a:r>
              <a:rPr lang="en-US" altLang="en-US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refractive index </a:t>
            </a:r>
            <a:r>
              <a:rPr lang="en-US" altLang="en-US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very accurately, in particular in the visible range </a:t>
            </a:r>
            <a:endParaRPr lang="en-GB" altLang="en-US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endParaRPr lang="en-GB" altLang="en-US" sz="2800" baseline="-250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GB" altLang="en-US" sz="160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9D094-E582-44E9-9DF0-685368187E1C}"/>
              </a:ext>
            </a:extLst>
          </p:cNvPr>
          <p:cNvSpPr txBox="1"/>
          <p:nvPr/>
        </p:nvSpPr>
        <p:spPr>
          <a:xfrm>
            <a:off x="10234541" y="6581001"/>
            <a:ext cx="212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S. Dalla Torre, 11 August 2021 </a:t>
            </a:r>
          </a:p>
        </p:txBody>
      </p:sp>
    </p:spTree>
    <p:extLst>
      <p:ext uri="{BB962C8B-B14F-4D97-AF65-F5344CB8AC3E}">
        <p14:creationId xmlns:p14="http://schemas.microsoft.com/office/powerpoint/2010/main" val="1277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825</Words>
  <Application>Microsoft Office PowerPoint</Application>
  <PresentationFormat>Widescreen</PresentationFormat>
  <Paragraphs>257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Dalla Torre</dc:creator>
  <cp:lastModifiedBy>Silvia Dalla Torre</cp:lastModifiedBy>
  <cp:revision>27</cp:revision>
  <cp:lastPrinted>2021-08-09T10:37:55Z</cp:lastPrinted>
  <dcterms:created xsi:type="dcterms:W3CDTF">2021-05-24T10:54:14Z</dcterms:created>
  <dcterms:modified xsi:type="dcterms:W3CDTF">2021-08-09T15:40:16Z</dcterms:modified>
</cp:coreProperties>
</file>