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Microsoft_Equation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6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2230-0259-0E4F-BA33-455CD2ACCB97}" type="datetimeFigureOut">
              <a:rPr lang="en-US" smtClean="0"/>
              <a:t>9/30/15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7168-2908-0847-B465-2D7AFA624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0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2230-0259-0E4F-BA33-455CD2ACCB97}" type="datetimeFigureOut">
              <a:rPr lang="en-US" smtClean="0"/>
              <a:t>9/30/15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7168-2908-0847-B465-2D7AFA624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8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2230-0259-0E4F-BA33-455CD2ACCB97}" type="datetimeFigureOut">
              <a:rPr lang="en-US" smtClean="0"/>
              <a:t>9/30/15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7168-2908-0847-B465-2D7AFA624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1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2230-0259-0E4F-BA33-455CD2ACCB97}" type="datetimeFigureOut">
              <a:rPr lang="en-US" smtClean="0"/>
              <a:t>9/30/15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7168-2908-0847-B465-2D7AFA624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6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2230-0259-0E4F-BA33-455CD2ACCB97}" type="datetimeFigureOut">
              <a:rPr lang="en-US" smtClean="0"/>
              <a:t>9/30/15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7168-2908-0847-B465-2D7AFA624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97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2230-0259-0E4F-BA33-455CD2ACCB97}" type="datetimeFigureOut">
              <a:rPr lang="en-US" smtClean="0"/>
              <a:t>9/30/15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7168-2908-0847-B465-2D7AFA624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3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2230-0259-0E4F-BA33-455CD2ACCB97}" type="datetimeFigureOut">
              <a:rPr lang="en-US" smtClean="0"/>
              <a:t>9/30/15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7168-2908-0847-B465-2D7AFA624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3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2230-0259-0E4F-BA33-455CD2ACCB97}" type="datetimeFigureOut">
              <a:rPr lang="en-US" smtClean="0"/>
              <a:t>9/30/15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7168-2908-0847-B465-2D7AFA624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6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2230-0259-0E4F-BA33-455CD2ACCB97}" type="datetimeFigureOut">
              <a:rPr lang="en-US" smtClean="0"/>
              <a:t>9/30/15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7168-2908-0847-B465-2D7AFA624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9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2230-0259-0E4F-BA33-455CD2ACCB97}" type="datetimeFigureOut">
              <a:rPr lang="en-US" smtClean="0"/>
              <a:t>9/30/15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7168-2908-0847-B465-2D7AFA624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25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2230-0259-0E4F-BA33-455CD2ACCB97}" type="datetimeFigureOut">
              <a:rPr lang="en-US" smtClean="0"/>
              <a:t>9/30/15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7168-2908-0847-B465-2D7AFA624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4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72230-0259-0E4F-BA33-455CD2ACCB97}" type="datetimeFigureOut">
              <a:rPr lang="en-US" smtClean="0"/>
              <a:t>9/30/15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37168-2908-0847-B465-2D7AFA624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3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Myriad Pro"/>
                <a:cs typeface="Myriad Pro"/>
              </a:rPr>
              <a:t>Current </a:t>
            </a:r>
            <a:r>
              <a:rPr lang="en-US" dirty="0" smtClean="0">
                <a:latin typeface="Myriad Pro"/>
                <a:cs typeface="Myriad Pro"/>
              </a:rPr>
              <a:t>Noise Dynamics </a:t>
            </a:r>
            <a:r>
              <a:rPr lang="en-US" dirty="0">
                <a:latin typeface="Myriad Pro"/>
                <a:cs typeface="Myriad Pro"/>
              </a:rPr>
              <a:t>in a </a:t>
            </a:r>
            <a:r>
              <a:rPr lang="en-US" dirty="0" smtClean="0">
                <a:latin typeface="Myriad Pro"/>
                <a:cs typeface="Myriad Pro"/>
              </a:rPr>
              <a:t>Long Drift Section – A Scaled Experiment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i="1" dirty="0" smtClean="0">
                <a:latin typeface="Myriad Pro"/>
                <a:cs typeface="Myriad Pro"/>
              </a:rPr>
              <a:t>A. </a:t>
            </a:r>
            <a:r>
              <a:rPr lang="en-US" i="1" dirty="0" err="1" smtClean="0">
                <a:latin typeface="Myriad Pro"/>
                <a:cs typeface="Myriad Pro"/>
              </a:rPr>
              <a:t>Nause</a:t>
            </a:r>
            <a:endParaRPr lang="en-US" i="1" dirty="0" smtClean="0">
              <a:latin typeface="Myriad Pro"/>
              <a:cs typeface="Myriad Pro"/>
            </a:endParaRPr>
          </a:p>
          <a:p>
            <a:r>
              <a:rPr lang="en-US" i="1" dirty="0" smtClean="0">
                <a:latin typeface="Myriad Pro"/>
                <a:cs typeface="Myriad Pro"/>
              </a:rPr>
              <a:t>A. </a:t>
            </a:r>
            <a:r>
              <a:rPr lang="en-US" i="1" dirty="0" err="1" smtClean="0">
                <a:latin typeface="Myriad Pro"/>
                <a:cs typeface="Myriad Pro"/>
              </a:rPr>
              <a:t>Gover</a:t>
            </a:r>
            <a:endParaRPr lang="en-US" i="1" dirty="0" smtClean="0">
              <a:latin typeface="Myriad Pro"/>
              <a:cs typeface="Myriad Pro"/>
            </a:endParaRPr>
          </a:p>
          <a:p>
            <a:r>
              <a:rPr lang="en-US" i="1" dirty="0" smtClean="0">
                <a:latin typeface="Myriad Pro"/>
                <a:cs typeface="Myriad Pro"/>
              </a:rPr>
              <a:t>J. </a:t>
            </a:r>
            <a:r>
              <a:rPr lang="en-US" i="1" dirty="0" smtClean="0">
                <a:latin typeface="Myriad Pro"/>
                <a:cs typeface="Myriad Pro"/>
              </a:rPr>
              <a:t>Rosenzweig</a:t>
            </a:r>
          </a:p>
          <a:p>
            <a:r>
              <a:rPr lang="en-US" dirty="0" smtClean="0">
                <a:latin typeface="Myriad Pro"/>
                <a:cs typeface="Myriad Pro"/>
              </a:rPr>
              <a:t>UCLA-BNL-TAU-SLAC</a:t>
            </a:r>
          </a:p>
          <a:p>
            <a:r>
              <a:rPr lang="en-US" dirty="0" smtClean="0">
                <a:latin typeface="Myriad Pro"/>
                <a:cs typeface="Myriad Pro"/>
              </a:rPr>
              <a:t>Collaboration</a:t>
            </a:r>
            <a:endParaRPr lang="en-US" dirty="0">
              <a:latin typeface="Myriad Pro"/>
              <a:cs typeface="Myriad Pro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00200" y="414032"/>
            <a:ext cx="5994400" cy="1097280"/>
            <a:chOff x="685800" y="5577378"/>
            <a:chExt cx="5994400" cy="1097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5791200"/>
              <a:ext cx="1828800" cy="66963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600" y="5577378"/>
              <a:ext cx="1828800" cy="109728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400" y="5703817"/>
              <a:ext cx="1828800" cy="844403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0112" y="3969757"/>
            <a:ext cx="2656688" cy="16690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038" y="3600450"/>
            <a:ext cx="2743200" cy="260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43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"/>
                <a:cs typeface="Myriad Pro"/>
              </a:rPr>
              <a:t>Motivation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3263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Myriad Pro"/>
                <a:cs typeface="Myriad Pro"/>
              </a:rPr>
              <a:t>In most cases, electron beams pass through a relatively short drift distances in terms of </a:t>
            </a:r>
            <a:r>
              <a:rPr lang="en-US" sz="2400" dirty="0" smtClean="0">
                <a:latin typeface="Myriad Pro"/>
                <a:cs typeface="Myriad Pro"/>
              </a:rPr>
              <a:t>beam plasma </a:t>
            </a:r>
            <a:r>
              <a:rPr lang="en-US" sz="2400" dirty="0">
                <a:latin typeface="Myriad Pro"/>
                <a:cs typeface="Myriad Pro"/>
              </a:rPr>
              <a:t>oscillations (plasma </a:t>
            </a:r>
            <a:r>
              <a:rPr lang="en-US" sz="2400" i="1" dirty="0" err="1" smtClean="0">
                <a:latin typeface="Myriad Pro"/>
                <a:cs typeface="Myriad Pro"/>
              </a:rPr>
              <a:t>Φ</a:t>
            </a:r>
            <a:r>
              <a:rPr lang="en-US" sz="2400" i="1" baseline="-25000" dirty="0" err="1" smtClean="0">
                <a:latin typeface="Myriad Pro"/>
                <a:cs typeface="Myriad Pro"/>
              </a:rPr>
              <a:t>p</a:t>
            </a:r>
            <a:r>
              <a:rPr lang="en-US" sz="2400" dirty="0">
                <a:latin typeface="Myriad Pro"/>
                <a:cs typeface="Myriad Pro"/>
              </a:rPr>
              <a:t>&lt;&lt;1)</a:t>
            </a:r>
            <a:r>
              <a:rPr lang="en-US" sz="2400" dirty="0" smtClean="0">
                <a:latin typeface="Myriad Pro"/>
                <a:cs typeface="Myriad Pro"/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latin typeface="Myriad Pro"/>
              <a:cs typeface="Myriad Pro"/>
            </a:endParaRPr>
          </a:p>
          <a:p>
            <a:pPr marL="0" indent="0">
              <a:buNone/>
            </a:pPr>
            <a:endParaRPr lang="en-US" sz="2400" dirty="0" smtClean="0">
              <a:latin typeface="Myriad Pro"/>
              <a:cs typeface="Myriad Pro"/>
            </a:endParaRPr>
          </a:p>
          <a:p>
            <a:r>
              <a:rPr lang="en-US" sz="2400" dirty="0" smtClean="0">
                <a:latin typeface="Myriad Pro"/>
                <a:cs typeface="Myriad Pro"/>
              </a:rPr>
              <a:t>Theoretical </a:t>
            </a:r>
            <a:r>
              <a:rPr lang="en-US" sz="2400" dirty="0">
                <a:latin typeface="Myriad Pro"/>
                <a:cs typeface="Myriad Pro"/>
              </a:rPr>
              <a:t>and experimental results </a:t>
            </a:r>
            <a:r>
              <a:rPr lang="en-US" sz="2400" dirty="0" smtClean="0">
                <a:latin typeface="Myriad Pro"/>
                <a:cs typeface="Myriad Pro"/>
              </a:rPr>
              <a:t>(1</a:t>
            </a:r>
            <a:r>
              <a:rPr lang="en-US" sz="2400" baseline="30000" dirty="0" smtClean="0">
                <a:latin typeface="Myriad Pro"/>
                <a:cs typeface="Myriad Pro"/>
              </a:rPr>
              <a:t>st</a:t>
            </a:r>
            <a:r>
              <a:rPr lang="en-US" sz="2400" dirty="0" smtClean="0">
                <a:latin typeface="Myriad Pro"/>
                <a:cs typeface="Myriad Pro"/>
              </a:rPr>
              <a:t> experimental </a:t>
            </a:r>
            <a:r>
              <a:rPr lang="en-US" sz="2400" dirty="0" smtClean="0">
                <a:latin typeface="Myriad Pro"/>
                <a:cs typeface="Myriad Pro"/>
              </a:rPr>
              <a:t>demonstration was at ATF) showed </a:t>
            </a:r>
            <a:r>
              <a:rPr lang="en-US" sz="2400" dirty="0">
                <a:latin typeface="Myriad Pro"/>
                <a:cs typeface="Myriad Pro"/>
              </a:rPr>
              <a:t>that collective effects can have a significant effect on beam noise when the accumulated plasma phase is not small anymore. </a:t>
            </a:r>
          </a:p>
          <a:p>
            <a:pPr marL="0" indent="0">
              <a:buNone/>
            </a:pPr>
            <a:endParaRPr lang="en-US" sz="2400" dirty="0" smtClean="0">
              <a:latin typeface="Myriad Pro"/>
              <a:cs typeface="Myriad Pro"/>
            </a:endParaRPr>
          </a:p>
          <a:p>
            <a:r>
              <a:rPr lang="en-US" sz="2400" dirty="0" smtClean="0">
                <a:latin typeface="Myriad Pro"/>
                <a:cs typeface="Myriad Pro"/>
              </a:rPr>
              <a:t>For example: At </a:t>
            </a:r>
            <a:r>
              <a:rPr lang="en-US" sz="2400" dirty="0">
                <a:latin typeface="Myriad Pro"/>
                <a:cs typeface="Myriad Pro"/>
              </a:rPr>
              <a:t>LCLS-2</a:t>
            </a:r>
            <a:r>
              <a:rPr lang="en-US" sz="2400" dirty="0" smtClean="0">
                <a:latin typeface="Myriad Pro"/>
                <a:cs typeface="Myriad Pro"/>
              </a:rPr>
              <a:t>, </a:t>
            </a:r>
            <a:r>
              <a:rPr lang="en-US" sz="2400" dirty="0">
                <a:latin typeface="Myriad Pro"/>
                <a:cs typeface="Myriad Pro"/>
              </a:rPr>
              <a:t>the beam is drifting for a distance of approximately 2000m! </a:t>
            </a:r>
            <a:r>
              <a:rPr lang="en-US" sz="2400" dirty="0" smtClean="0"/>
              <a:t>Consider beam parameters </a:t>
            </a:r>
            <a:r>
              <a:rPr lang="en-US" sz="2400" dirty="0"/>
              <a:t>for LCLS-2: E=</a:t>
            </a:r>
            <a:r>
              <a:rPr lang="en-US" sz="2400" dirty="0" smtClean="0"/>
              <a:t>6 </a:t>
            </a:r>
            <a:r>
              <a:rPr lang="en-US" sz="2400" dirty="0" err="1" smtClean="0"/>
              <a:t>GeV</a:t>
            </a:r>
            <a:r>
              <a:rPr lang="en-US" sz="2400" dirty="0"/>
              <a:t>, Current of I=</a:t>
            </a:r>
            <a:r>
              <a:rPr lang="en-US" sz="2400" dirty="0" smtClean="0"/>
              <a:t>4 kA </a:t>
            </a:r>
            <a:r>
              <a:rPr lang="en-US" sz="2400" dirty="0"/>
              <a:t>and a transverse size of </a:t>
            </a:r>
            <a:r>
              <a:rPr lang="en-US" sz="2400" dirty="0" err="1"/>
              <a:t>σ</a:t>
            </a:r>
            <a:r>
              <a:rPr lang="en-US" sz="2400" dirty="0"/>
              <a:t>=300um for example, the accumulated plasma phase during such drift is </a:t>
            </a:r>
            <a:r>
              <a:rPr lang="en-US" sz="2400" dirty="0" err="1"/>
              <a:t>Φ</a:t>
            </a:r>
            <a:r>
              <a:rPr lang="en-US" sz="2400" baseline="-25000" dirty="0" err="1"/>
              <a:t>p</a:t>
            </a:r>
            <a:r>
              <a:rPr lang="en-US" sz="2400" dirty="0"/>
              <a:t>=5.</a:t>
            </a:r>
            <a:r>
              <a:rPr lang="en-US" sz="2400" dirty="0" smtClean="0">
                <a:effectLst/>
              </a:rPr>
              <a:t> </a:t>
            </a:r>
            <a:endParaRPr lang="en-US" sz="2400" dirty="0">
              <a:latin typeface="Myriad Pro"/>
              <a:cs typeface="Myriad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95027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effectLst/>
              </a:rPr>
              <a:t>CAN’T 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NEGLECT COLLECTIVE 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EFECTS </a:t>
            </a:r>
            <a:r>
              <a:rPr lang="en-US" sz="2800" dirty="0" smtClean="0">
                <a:solidFill>
                  <a:srgbClr val="FF0000"/>
                </a:solidFill>
              </a:rPr>
              <a:t>IN TRANSPORT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!</a:t>
            </a:r>
            <a:endParaRPr lang="en-US" sz="2800" dirty="0" smtClean="0">
              <a:solidFill>
                <a:srgbClr val="FF0000"/>
              </a:solidFill>
              <a:latin typeface="Myriad Pro"/>
              <a:cs typeface="Myriad Pro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668290"/>
              </p:ext>
            </p:extLst>
          </p:nvPr>
        </p:nvGraphicFramePr>
        <p:xfrm>
          <a:off x="2381249" y="2139592"/>
          <a:ext cx="4078815" cy="502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2476500" imgH="304800" progId="Equation.3">
                  <p:embed/>
                </p:oleObj>
              </mc:Choice>
              <mc:Fallback>
                <p:oleObj name="Equation" r:id="rId3" imgW="24765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1249" y="2139592"/>
                        <a:ext cx="4078815" cy="502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2371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"/>
                <a:cs typeface="Myriad Pro"/>
              </a:rPr>
              <a:t>Experimental </a:t>
            </a:r>
            <a:r>
              <a:rPr lang="en-US" dirty="0" smtClean="0">
                <a:latin typeface="Myriad Pro"/>
                <a:cs typeface="Myriad Pro"/>
              </a:rPr>
              <a:t>Proposal Outline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686800" cy="509558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Myriad Pro"/>
                <a:cs typeface="Myriad Pro"/>
              </a:rPr>
              <a:t>We propose to </a:t>
            </a:r>
            <a:r>
              <a:rPr lang="en-US" dirty="0" smtClean="0">
                <a:latin typeface="Myriad Pro"/>
                <a:cs typeface="Myriad Pro"/>
              </a:rPr>
              <a:t>investigate </a:t>
            </a:r>
            <a:r>
              <a:rPr lang="en-US" dirty="0" smtClean="0">
                <a:latin typeface="Myriad Pro"/>
                <a:cs typeface="Myriad Pro"/>
              </a:rPr>
              <a:t>these effects </a:t>
            </a:r>
            <a:r>
              <a:rPr lang="en-US" dirty="0" smtClean="0">
                <a:latin typeface="Myriad Pro"/>
                <a:cs typeface="Myriad Pro"/>
              </a:rPr>
              <a:t>at </a:t>
            </a:r>
            <a:r>
              <a:rPr lang="en-US" dirty="0" smtClean="0">
                <a:solidFill>
                  <a:srgbClr val="FF0000"/>
                </a:solidFill>
                <a:latin typeface="Myriad Pro"/>
                <a:cs typeface="Myriad Pro"/>
              </a:rPr>
              <a:t>ATF II </a:t>
            </a:r>
            <a:r>
              <a:rPr lang="en-US" dirty="0" smtClean="0">
                <a:latin typeface="Myriad Pro"/>
                <a:cs typeface="Myriad Pro"/>
              </a:rPr>
              <a:t>by </a:t>
            </a:r>
            <a:r>
              <a:rPr lang="en-US" dirty="0" smtClean="0">
                <a:latin typeface="Myriad Pro"/>
                <a:cs typeface="Myriad Pro"/>
              </a:rPr>
              <a:t>performing </a:t>
            </a:r>
            <a:r>
              <a:rPr lang="en-US" dirty="0">
                <a:latin typeface="Myriad Pro"/>
                <a:cs typeface="Myriad Pro"/>
              </a:rPr>
              <a:t>a </a:t>
            </a:r>
            <a:r>
              <a:rPr lang="en-US" dirty="0">
                <a:solidFill>
                  <a:srgbClr val="FF0000"/>
                </a:solidFill>
                <a:latin typeface="Myriad Pro"/>
                <a:cs typeface="Myriad Pro"/>
              </a:rPr>
              <a:t>scaled</a:t>
            </a:r>
            <a:r>
              <a:rPr lang="en-US" dirty="0">
                <a:latin typeface="Myriad Pro"/>
                <a:cs typeface="Myriad Pro"/>
              </a:rPr>
              <a:t> experiment, in </a:t>
            </a:r>
            <a:r>
              <a:rPr lang="en-US" dirty="0" smtClean="0">
                <a:latin typeface="Myriad Pro"/>
                <a:cs typeface="Myriad Pro"/>
              </a:rPr>
              <a:t>which we use a </a:t>
            </a:r>
            <a:r>
              <a:rPr lang="en-US" dirty="0">
                <a:latin typeface="Myriad Pro"/>
                <a:cs typeface="Myriad Pro"/>
              </a:rPr>
              <a:t>scaled </a:t>
            </a:r>
            <a:r>
              <a:rPr lang="en-US" dirty="0" smtClean="0">
                <a:latin typeface="Myriad Pro"/>
                <a:cs typeface="Myriad Pro"/>
              </a:rPr>
              <a:t>drift for at much </a:t>
            </a:r>
            <a:r>
              <a:rPr lang="en-US" dirty="0">
                <a:latin typeface="Myriad Pro"/>
                <a:cs typeface="Myriad Pro"/>
              </a:rPr>
              <a:t>lower beam energy. </a:t>
            </a:r>
            <a:endParaRPr lang="en-US" dirty="0" smtClean="0">
              <a:latin typeface="Myriad Pro"/>
              <a:cs typeface="Myriad Pro"/>
            </a:endParaRPr>
          </a:p>
          <a:p>
            <a:pPr marL="0" indent="0">
              <a:buNone/>
            </a:pPr>
            <a:endParaRPr lang="en-US" dirty="0" smtClean="0">
              <a:latin typeface="Myriad Pro"/>
              <a:cs typeface="Myriad Pro"/>
            </a:endParaRPr>
          </a:p>
          <a:p>
            <a:r>
              <a:rPr lang="en-US" dirty="0" smtClean="0">
                <a:latin typeface="Myriad Pro"/>
                <a:cs typeface="Myriad Pro"/>
              </a:rPr>
              <a:t>In </a:t>
            </a:r>
            <a:r>
              <a:rPr lang="en-US" dirty="0">
                <a:latin typeface="Myriad Pro"/>
                <a:cs typeface="Myriad Pro"/>
              </a:rPr>
              <a:t>this proposal we suggest to use a </a:t>
            </a:r>
            <a:r>
              <a:rPr lang="en-US" dirty="0" smtClean="0">
                <a:latin typeface="Myriad Pro"/>
                <a:cs typeface="Myriad Pro"/>
              </a:rPr>
              <a:t>beam with:</a:t>
            </a:r>
          </a:p>
          <a:p>
            <a:pPr marL="0" indent="0">
              <a:buNone/>
            </a:pP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smtClean="0">
                <a:latin typeface="Myriad Pro"/>
                <a:cs typeface="Myriad Pro"/>
              </a:rPr>
              <a:t>  </a:t>
            </a:r>
          </a:p>
          <a:p>
            <a:pPr marL="0" indent="0">
              <a:buNone/>
            </a:pPr>
            <a:r>
              <a:rPr lang="en-US" dirty="0">
                <a:latin typeface="Myriad Pro"/>
                <a:cs typeface="Myriad Pro"/>
              </a:rPr>
              <a:t> </a:t>
            </a:r>
            <a:r>
              <a:rPr lang="en-US" dirty="0" smtClean="0">
                <a:latin typeface="Myriad Pro"/>
                <a:cs typeface="Myriad Pro"/>
              </a:rPr>
              <a:t>         </a:t>
            </a:r>
            <a:r>
              <a:rPr lang="en-US" dirty="0">
                <a:latin typeface="Myriad Pro"/>
                <a:cs typeface="Myriad Pro"/>
              </a:rPr>
              <a:t>E=100, I=200A (1nC@5pS), and </a:t>
            </a:r>
            <a:r>
              <a:rPr lang="en-US" dirty="0" smtClean="0">
                <a:latin typeface="Myriad Pro"/>
                <a:cs typeface="Myriad Pro"/>
              </a:rPr>
              <a:t>transverse </a:t>
            </a:r>
            <a:r>
              <a:rPr lang="en-US" dirty="0">
                <a:latin typeface="Myriad Pro"/>
                <a:cs typeface="Myriad Pro"/>
              </a:rPr>
              <a:t>size of </a:t>
            </a:r>
            <a:r>
              <a:rPr lang="en-US" dirty="0" err="1">
                <a:latin typeface="Myriad Pro"/>
                <a:cs typeface="Myriad Pro"/>
              </a:rPr>
              <a:t>σ</a:t>
            </a:r>
            <a:r>
              <a:rPr lang="en-US" dirty="0">
                <a:latin typeface="Myriad Pro"/>
                <a:cs typeface="Myriad Pro"/>
              </a:rPr>
              <a:t>=150um</a:t>
            </a:r>
            <a:r>
              <a:rPr lang="en-US" dirty="0" smtClean="0">
                <a:latin typeface="Myriad Pro"/>
                <a:cs typeface="Myriad Pro"/>
              </a:rPr>
              <a:t>.</a:t>
            </a:r>
          </a:p>
          <a:p>
            <a:pPr marL="0" indent="0">
              <a:buNone/>
            </a:pPr>
            <a:endParaRPr lang="en-US" dirty="0" smtClean="0">
              <a:latin typeface="Myriad Pro"/>
              <a:cs typeface="Myriad Pro"/>
            </a:endParaRPr>
          </a:p>
          <a:p>
            <a:r>
              <a:rPr lang="en-US" dirty="0" smtClean="0">
                <a:latin typeface="Myriad Pro"/>
                <a:cs typeface="Myriad Pro"/>
              </a:rPr>
              <a:t>The </a:t>
            </a:r>
            <a:r>
              <a:rPr lang="en-US" dirty="0">
                <a:latin typeface="Myriad Pro"/>
                <a:cs typeface="Myriad Pro"/>
              </a:rPr>
              <a:t>accumulated </a:t>
            </a:r>
            <a:r>
              <a:rPr lang="en-US" dirty="0">
                <a:latin typeface="Myriad Pro"/>
                <a:cs typeface="Myriad Pro"/>
              </a:rPr>
              <a:t>plasma </a:t>
            </a:r>
            <a:r>
              <a:rPr lang="en-US" i="1" dirty="0" err="1" smtClean="0">
                <a:latin typeface="Myriad Pro"/>
                <a:cs typeface="Myriad Pro"/>
              </a:rPr>
              <a:t>Φ</a:t>
            </a:r>
            <a:r>
              <a:rPr lang="en-US" i="1" baseline="-25000" dirty="0" err="1" smtClean="0">
                <a:latin typeface="Myriad Pro"/>
                <a:cs typeface="Myriad Pro"/>
              </a:rPr>
              <a:t>p</a:t>
            </a:r>
            <a:r>
              <a:rPr lang="en-US" i="1" baseline="-25000" dirty="0" smtClean="0">
                <a:latin typeface="Myriad Pro"/>
                <a:cs typeface="Myriad Pro"/>
              </a:rPr>
              <a:t> </a:t>
            </a:r>
            <a:r>
              <a:rPr lang="en-US" dirty="0" smtClean="0">
                <a:latin typeface="Myriad Pro"/>
                <a:cs typeface="Myriad Pro"/>
              </a:rPr>
              <a:t>is </a:t>
            </a:r>
            <a:r>
              <a:rPr lang="en-US" dirty="0">
                <a:latin typeface="Myriad Pro"/>
                <a:cs typeface="Myriad Pro"/>
              </a:rPr>
              <a:t>similar to the </a:t>
            </a:r>
            <a:r>
              <a:rPr lang="en-US" dirty="0" smtClean="0">
                <a:latin typeface="Myriad Pro"/>
                <a:cs typeface="Myriad Pro"/>
              </a:rPr>
              <a:t>LCLS2 </a:t>
            </a:r>
            <a:r>
              <a:rPr lang="en-US" dirty="0">
                <a:latin typeface="Myriad Pro"/>
                <a:cs typeface="Myriad Pro"/>
              </a:rPr>
              <a:t>drift but for </a:t>
            </a:r>
            <a:r>
              <a:rPr lang="en-US" dirty="0" smtClean="0">
                <a:latin typeface="Myriad Pro"/>
                <a:cs typeface="Myriad Pro"/>
              </a:rPr>
              <a:t>manageably </a:t>
            </a:r>
            <a:r>
              <a:rPr lang="en-US" dirty="0" smtClean="0">
                <a:latin typeface="Myriad Pro"/>
                <a:cs typeface="Myriad Pro"/>
              </a:rPr>
              <a:t>shorter </a:t>
            </a:r>
            <a:r>
              <a:rPr lang="en-US" dirty="0" smtClean="0">
                <a:latin typeface="Myriad Pro"/>
                <a:cs typeface="Myriad Pro"/>
              </a:rPr>
              <a:t>distance </a:t>
            </a:r>
            <a:r>
              <a:rPr lang="en-US" dirty="0" err="1" smtClean="0">
                <a:latin typeface="Myriad Pro"/>
                <a:cs typeface="Myriad Pro"/>
              </a:rPr>
              <a:t>L</a:t>
            </a:r>
            <a:r>
              <a:rPr lang="en-US" baseline="-25000" dirty="0" err="1" smtClean="0">
                <a:latin typeface="Myriad Pro"/>
                <a:cs typeface="Myriad Pro"/>
              </a:rPr>
              <a:t>d</a:t>
            </a:r>
            <a:r>
              <a:rPr lang="en-US" dirty="0" smtClean="0">
                <a:latin typeface="Myriad Pro"/>
                <a:cs typeface="Myriad Pro"/>
              </a:rPr>
              <a:t>=10 m</a:t>
            </a:r>
            <a:r>
              <a:rPr lang="en-US" dirty="0">
                <a:latin typeface="Myriad Pro"/>
                <a:cs typeface="Myriad Pro"/>
              </a:rPr>
              <a:t>.</a:t>
            </a:r>
            <a:r>
              <a:rPr lang="en-US" dirty="0" smtClean="0">
                <a:effectLst/>
                <a:latin typeface="Myriad Pro"/>
                <a:cs typeface="Myriad Pro"/>
              </a:rPr>
              <a:t> </a:t>
            </a:r>
          </a:p>
          <a:p>
            <a:endParaRPr lang="en-US" dirty="0">
              <a:latin typeface="Myriad Pro"/>
              <a:cs typeface="Myriad Pro"/>
            </a:endParaRPr>
          </a:p>
          <a:p>
            <a:r>
              <a:rPr lang="en-US" dirty="0">
                <a:latin typeface="Myriad Pro"/>
                <a:cs typeface="Myriad Pro"/>
              </a:rPr>
              <a:t>This scaled experiment will allow research </a:t>
            </a:r>
            <a:r>
              <a:rPr lang="en-US" dirty="0" smtClean="0">
                <a:latin typeface="Myriad Pro"/>
                <a:cs typeface="Myriad Pro"/>
              </a:rPr>
              <a:t>in:</a:t>
            </a:r>
          </a:p>
          <a:p>
            <a:pPr lvl="1"/>
            <a:r>
              <a:rPr lang="en-US" dirty="0" smtClean="0">
                <a:latin typeface="Myriad Pro"/>
                <a:cs typeface="Myriad Pro"/>
              </a:rPr>
              <a:t> </a:t>
            </a:r>
            <a:r>
              <a:rPr lang="en-US" dirty="0">
                <a:latin typeface="Myriad Pro"/>
                <a:cs typeface="Myriad Pro"/>
              </a:rPr>
              <a:t>noise dynamics starting from shot-noise, </a:t>
            </a:r>
            <a:endParaRPr lang="en-US" dirty="0" smtClean="0">
              <a:latin typeface="Myriad Pro"/>
              <a:cs typeface="Myriad Pro"/>
            </a:endParaRPr>
          </a:p>
          <a:p>
            <a:pPr lvl="1"/>
            <a:r>
              <a:rPr lang="en-US" dirty="0" smtClean="0">
                <a:latin typeface="Myriad Pro"/>
                <a:cs typeface="Myriad Pro"/>
              </a:rPr>
              <a:t>create </a:t>
            </a:r>
            <a:r>
              <a:rPr lang="en-US" dirty="0">
                <a:latin typeface="Myriad Pro"/>
                <a:cs typeface="Myriad Pro"/>
              </a:rPr>
              <a:t>a coherent modulation using a laser heater, </a:t>
            </a:r>
            <a:r>
              <a:rPr lang="en-US" dirty="0" smtClean="0">
                <a:latin typeface="Myriad Pro"/>
                <a:cs typeface="Myriad Pro"/>
              </a:rPr>
              <a:t>checking </a:t>
            </a:r>
            <a:r>
              <a:rPr lang="en-US" dirty="0">
                <a:latin typeface="Myriad Pro"/>
                <a:cs typeface="Myriad Pro"/>
              </a:rPr>
              <a:t>its </a:t>
            </a:r>
            <a:r>
              <a:rPr lang="en-US" dirty="0" smtClean="0">
                <a:latin typeface="Myriad Pro"/>
                <a:cs typeface="Myriad Pro"/>
              </a:rPr>
              <a:t>evolution </a:t>
            </a:r>
            <a:r>
              <a:rPr lang="en-US" dirty="0" smtClean="0">
                <a:latin typeface="Myriad Pro"/>
                <a:cs typeface="Myriad Pro"/>
              </a:rPr>
              <a:t>near</a:t>
            </a:r>
            <a:r>
              <a:rPr lang="en-US" dirty="0" smtClean="0">
                <a:latin typeface="Myriad Pro"/>
                <a:cs typeface="Myriad Pro"/>
              </a:rPr>
              <a:t> to </a:t>
            </a:r>
            <a:r>
              <a:rPr lang="en-US" dirty="0">
                <a:latin typeface="Myriad Pro"/>
                <a:cs typeface="Myriad Pro"/>
              </a:rPr>
              <a:t>one plasma oscillation. </a:t>
            </a:r>
            <a:endParaRPr lang="en-US" dirty="0" smtClean="0">
              <a:latin typeface="Myriad Pro"/>
              <a:cs typeface="Myriad Pro"/>
            </a:endParaRPr>
          </a:p>
          <a:p>
            <a:endParaRPr lang="en-US" dirty="0">
              <a:latin typeface="Myriad Pro"/>
              <a:cs typeface="Myriad Pro"/>
            </a:endParaRPr>
          </a:p>
          <a:p>
            <a:r>
              <a:rPr lang="en-US" dirty="0">
                <a:latin typeface="Myriad Pro"/>
                <a:cs typeface="Myriad Pro"/>
              </a:rPr>
              <a:t>This experiment will allow also </a:t>
            </a:r>
            <a:r>
              <a:rPr lang="en-US" dirty="0" smtClean="0">
                <a:latin typeface="Myriad Pro"/>
                <a:cs typeface="Myriad Pro"/>
              </a:rPr>
              <a:t>develop </a:t>
            </a:r>
            <a:r>
              <a:rPr lang="en-US" dirty="0">
                <a:latin typeface="Myriad Pro"/>
                <a:cs typeface="Myriad Pro"/>
              </a:rPr>
              <a:t>a suppressed noise scheme for the LCLS2, which will </a:t>
            </a:r>
            <a:r>
              <a:rPr lang="en-US" dirty="0" smtClean="0">
                <a:latin typeface="Myriad Pro"/>
                <a:cs typeface="Myriad Pro"/>
              </a:rPr>
              <a:t>exploitation  of the </a:t>
            </a:r>
            <a:r>
              <a:rPr lang="en-US" dirty="0">
                <a:latin typeface="Myriad Pro"/>
                <a:cs typeface="Myriad Pro"/>
              </a:rPr>
              <a:t>long drift </a:t>
            </a:r>
            <a:r>
              <a:rPr lang="en-US" dirty="0" smtClean="0">
                <a:latin typeface="Myriad Pro"/>
                <a:cs typeface="Myriad Pro"/>
              </a:rPr>
              <a:t>the existing beam.</a:t>
            </a:r>
            <a:endParaRPr lang="en-US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295033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"/>
                <a:cs typeface="Myriad Pro"/>
              </a:rPr>
              <a:t>Preliminary Experimental </a:t>
            </a:r>
            <a:r>
              <a:rPr lang="en-US" dirty="0" smtClean="0">
                <a:latin typeface="Myriad Pro"/>
                <a:cs typeface="Myriad Pro"/>
              </a:rPr>
              <a:t>Plan 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4262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Myriad Pro"/>
                <a:cs typeface="Myriad Pro"/>
              </a:rPr>
              <a:t>This experiment will </a:t>
            </a:r>
            <a:r>
              <a:rPr lang="en-US" sz="2400" dirty="0" smtClean="0">
                <a:latin typeface="Myriad Pro"/>
                <a:cs typeface="Myriad Pro"/>
              </a:rPr>
              <a:t>use </a:t>
            </a:r>
            <a:r>
              <a:rPr lang="en-US" sz="2400" dirty="0">
                <a:latin typeface="Myriad Pro"/>
                <a:cs typeface="Myriad Pro"/>
              </a:rPr>
              <a:t>the main accelerator beam line </a:t>
            </a:r>
            <a:r>
              <a:rPr lang="en-US" sz="2400" dirty="0" smtClean="0">
                <a:latin typeface="Myriad Pro"/>
                <a:cs typeface="Myriad Pro"/>
              </a:rPr>
              <a:t>available after </a:t>
            </a:r>
            <a:r>
              <a:rPr lang="en-US" sz="2400" dirty="0" smtClean="0">
                <a:latin typeface="Myriad Pro"/>
                <a:cs typeface="Myriad Pro"/>
              </a:rPr>
              <a:t>upgrade</a:t>
            </a:r>
            <a:r>
              <a:rPr lang="en-US" sz="2400" dirty="0">
                <a:latin typeface="Myriad Pro"/>
                <a:cs typeface="Myriad Pro"/>
              </a:rPr>
              <a:t>. </a:t>
            </a:r>
            <a:endParaRPr lang="en-US" sz="2400" dirty="0" smtClean="0">
              <a:latin typeface="Myriad Pro"/>
              <a:cs typeface="Myriad Pro"/>
            </a:endParaRPr>
          </a:p>
          <a:p>
            <a:endParaRPr lang="en-US" sz="2400" dirty="0">
              <a:latin typeface="Myriad Pro"/>
              <a:cs typeface="Myriad Pro"/>
            </a:endParaRPr>
          </a:p>
          <a:p>
            <a:r>
              <a:rPr lang="en-US" sz="2400" dirty="0" smtClean="0">
                <a:latin typeface="Myriad Pro"/>
                <a:cs typeface="Myriad Pro"/>
              </a:rPr>
              <a:t>The </a:t>
            </a:r>
            <a:r>
              <a:rPr lang="en-US" sz="2400" dirty="0">
                <a:latin typeface="Myriad Pro"/>
                <a:cs typeface="Myriad Pro"/>
              </a:rPr>
              <a:t>drift distance required can be achieved by using the first acceleration section (</a:t>
            </a:r>
            <a:r>
              <a:rPr lang="en-US" sz="2400" dirty="0" err="1">
                <a:latin typeface="Myriad Pro"/>
                <a:cs typeface="Myriad Pro"/>
              </a:rPr>
              <a:t>Linac</a:t>
            </a:r>
            <a:r>
              <a:rPr lang="en-US" sz="2400" dirty="0">
                <a:latin typeface="Myriad Pro"/>
                <a:cs typeface="Myriad Pro"/>
              </a:rPr>
              <a:t> 1) only, and drift along the </a:t>
            </a:r>
            <a:r>
              <a:rPr lang="en-US" sz="2400" dirty="0" smtClean="0">
                <a:latin typeface="Myriad Pro"/>
                <a:cs typeface="Myriad Pro"/>
              </a:rPr>
              <a:t>non</a:t>
            </a:r>
            <a:r>
              <a:rPr lang="en-US" sz="2400" dirty="0" smtClean="0">
                <a:latin typeface="Myriad Pro"/>
                <a:cs typeface="Myriad Pro"/>
              </a:rPr>
              <a:t>-bend </a:t>
            </a:r>
            <a:r>
              <a:rPr lang="en-US" sz="2400" dirty="0">
                <a:latin typeface="Myriad Pro"/>
                <a:cs typeface="Myriad Pro"/>
              </a:rPr>
              <a:t>beam line </a:t>
            </a:r>
            <a:r>
              <a:rPr lang="en-US" sz="2400" dirty="0" smtClean="0">
                <a:latin typeface="Myriad Pro"/>
                <a:cs typeface="Myriad Pro"/>
              </a:rPr>
              <a:t>running</a:t>
            </a:r>
            <a:r>
              <a:rPr lang="en-US" sz="2400" dirty="0" smtClean="0">
                <a:latin typeface="Myriad Pro"/>
                <a:cs typeface="Myriad Pro"/>
              </a:rPr>
              <a:t> </a:t>
            </a:r>
            <a:r>
              <a:rPr lang="en-US" sz="2400" dirty="0">
                <a:latin typeface="Myriad Pro"/>
                <a:cs typeface="Myriad Pro"/>
              </a:rPr>
              <a:t>along the main experimental </a:t>
            </a:r>
            <a:r>
              <a:rPr lang="en-US" sz="2400" dirty="0" smtClean="0">
                <a:latin typeface="Myriad Pro"/>
                <a:cs typeface="Myriad Pro"/>
              </a:rPr>
              <a:t>hall</a:t>
            </a:r>
            <a:r>
              <a:rPr lang="en-US" sz="2400" dirty="0" smtClean="0">
                <a:effectLst/>
                <a:latin typeface="Myriad Pro"/>
                <a:cs typeface="Myriad Pro"/>
              </a:rPr>
              <a:t> </a:t>
            </a:r>
          </a:p>
          <a:p>
            <a:pPr marL="0" indent="0">
              <a:buNone/>
            </a:pPr>
            <a:endParaRPr lang="en-US" sz="2400" dirty="0" smtClean="0">
              <a:latin typeface="Myriad Pro"/>
              <a:cs typeface="Myriad Pro"/>
            </a:endParaRPr>
          </a:p>
          <a:p>
            <a:r>
              <a:rPr lang="en-US" sz="2400" dirty="0" smtClean="0">
                <a:latin typeface="Myriad Pro"/>
                <a:cs typeface="Myriad Pro"/>
              </a:rPr>
              <a:t>Measurements </a:t>
            </a:r>
            <a:r>
              <a:rPr lang="en-US" sz="2400" dirty="0">
                <a:latin typeface="Myriad Pro"/>
                <a:cs typeface="Myriad Pro"/>
              </a:rPr>
              <a:t>of noise will be done using OTR screens and/or a short </a:t>
            </a:r>
            <a:r>
              <a:rPr lang="en-US" sz="2400" dirty="0" err="1" smtClean="0">
                <a:latin typeface="Myriad Pro"/>
                <a:cs typeface="Myriad Pro"/>
              </a:rPr>
              <a:t>undulator</a:t>
            </a:r>
            <a:r>
              <a:rPr lang="en-US" sz="2400" dirty="0" smtClean="0">
                <a:latin typeface="Myriad Pro"/>
                <a:cs typeface="Myriad Pro"/>
              </a:rPr>
              <a:t> </a:t>
            </a:r>
            <a:r>
              <a:rPr lang="en-US" sz="2400" dirty="0">
                <a:latin typeface="Myriad Pro"/>
                <a:cs typeface="Myriad Pro"/>
              </a:rPr>
              <a:t>(spontaneous radiation </a:t>
            </a:r>
            <a:r>
              <a:rPr lang="en-US" sz="2400" dirty="0" smtClean="0">
                <a:latin typeface="Myriad Pro"/>
                <a:cs typeface="Myriad Pro"/>
              </a:rPr>
              <a:t>only, UCLA-</a:t>
            </a:r>
            <a:r>
              <a:rPr lang="en-US" sz="2400" dirty="0" err="1" smtClean="0">
                <a:latin typeface="Myriad Pro"/>
                <a:cs typeface="Myriad Pro"/>
              </a:rPr>
              <a:t>Kurchatov</a:t>
            </a:r>
            <a:r>
              <a:rPr lang="en-US" sz="2400" dirty="0" smtClean="0">
                <a:latin typeface="Myriad Pro"/>
                <a:cs typeface="Myriad Pro"/>
              </a:rPr>
              <a:t>) </a:t>
            </a:r>
            <a:r>
              <a:rPr lang="en-US" sz="2400" dirty="0">
                <a:latin typeface="Myriad Pro"/>
                <a:cs typeface="Myriad Pro"/>
              </a:rPr>
              <a:t>which will be installed along the beam </a:t>
            </a:r>
            <a:r>
              <a:rPr lang="en-US" sz="2400" dirty="0" smtClean="0">
                <a:latin typeface="Myriad Pro"/>
                <a:cs typeface="Myriad Pro"/>
              </a:rPr>
              <a:t>line</a:t>
            </a:r>
            <a:r>
              <a:rPr lang="en-US" sz="2400" dirty="0">
                <a:latin typeface="Myriad Pro"/>
                <a:cs typeface="Myriad Pr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2732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79" y="1794746"/>
            <a:ext cx="7399428" cy="443252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"/>
                <a:cs typeface="Myriad Pro"/>
              </a:rPr>
              <a:t>Experimental </a:t>
            </a:r>
            <a:r>
              <a:rPr lang="en-US" dirty="0" smtClean="0">
                <a:latin typeface="Myriad Pro"/>
                <a:cs typeface="Myriad Pro"/>
              </a:rPr>
              <a:t>Plan Layout </a:t>
            </a:r>
            <a:endParaRPr lang="en-US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351193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391</Words>
  <Application>Microsoft Macintosh PowerPoint</Application>
  <PresentationFormat>On-screen Show (4:3)</PresentationFormat>
  <Paragraphs>35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Microsoft Equation</vt:lpstr>
      <vt:lpstr>Current Noise Dynamics in a Long Drift Section – A Scaled Experiment </vt:lpstr>
      <vt:lpstr>Motivation</vt:lpstr>
      <vt:lpstr>Experimental Proposal Outline</vt:lpstr>
      <vt:lpstr>Preliminary Experimental Plan </vt:lpstr>
      <vt:lpstr>Experimental Plan Layout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noise dynamics in a long drift section </dc:title>
  <dc:creator>A N</dc:creator>
  <cp:lastModifiedBy>James Rosenzweig</cp:lastModifiedBy>
  <cp:revision>7</cp:revision>
  <dcterms:created xsi:type="dcterms:W3CDTF">2015-10-01T01:11:12Z</dcterms:created>
  <dcterms:modified xsi:type="dcterms:W3CDTF">2015-10-01T04:40:33Z</dcterms:modified>
</cp:coreProperties>
</file>