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96" r:id="rId2"/>
    <p:sldId id="297" r:id="rId3"/>
    <p:sldId id="332" r:id="rId4"/>
    <p:sldId id="333" r:id="rId5"/>
    <p:sldId id="299" r:id="rId6"/>
    <p:sldId id="334" r:id="rId7"/>
    <p:sldId id="335" r:id="rId8"/>
    <p:sldId id="301" r:id="rId9"/>
    <p:sldId id="336" r:id="rId10"/>
    <p:sldId id="341" r:id="rId11"/>
    <p:sldId id="313" r:id="rId12"/>
    <p:sldId id="326" r:id="rId13"/>
    <p:sldId id="322" r:id="rId14"/>
    <p:sldId id="339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89640" autoAdjust="0"/>
  </p:normalViewPr>
  <p:slideViewPr>
    <p:cSldViewPr>
      <p:cViewPr varScale="1">
        <p:scale>
          <a:sx n="82" d="100"/>
          <a:sy n="82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BBB5-1399-4435-880F-48264D4F7F6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AFE9-D146-4042-BF81-81C2F217C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fraction of charge accelerated from 52 to 106 MeV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DAFE9-D146-4042-BF81-81C2F217C9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ACAFB-51C9-47E0-89A9-B77DABAA2E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0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CF69-3542-4893-B731-6D063FBFBA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>
                <a:solidFill>
                  <a:srgbClr val="CC0000"/>
                </a:solidFill>
              </a:rPr>
              <a:t>old but not forgotten note vs has a niche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181D-32F1-4AD9-A849-3B4696885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87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E080-7205-4727-B33F-89DAC8EC2E28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05A3-6603-4C2A-B38B-0F9D32BD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1586654"/>
            <a:ext cx="7772400" cy="1280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rgbClr val="000000"/>
              </a:buClr>
              <a:buSzPct val="36666"/>
            </a:pPr>
            <a:r>
              <a:rPr lang="en-US" sz="3200" dirty="0" smtClean="0"/>
              <a:t>Rubicon Helical Inverse Free Electron Laser Accelerator</a:t>
            </a:r>
            <a:endParaRPr lang="en" sz="3000" dirty="0">
              <a:solidFill>
                <a:srgbClr val="00000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47600" y="2958670"/>
            <a:ext cx="7810600" cy="195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000000"/>
              </a:buClr>
              <a:buSzPct val="68750"/>
            </a:pPr>
            <a:r>
              <a:rPr lang="en" sz="1600" dirty="0" smtClean="0">
                <a:solidFill>
                  <a:srgbClr val="000000"/>
                </a:solidFill>
              </a:rPr>
              <a:t>J. Duris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>
                <a:solidFill>
                  <a:srgbClr val="000000"/>
                </a:solidFill>
              </a:rPr>
              <a:t>, P. Musumeci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  <a:r>
              <a:rPr lang="en" sz="1600" dirty="0">
                <a:solidFill>
                  <a:srgbClr val="000000"/>
                </a:solidFill>
              </a:rPr>
              <a:t>, M. Babzien</a:t>
            </a: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M. Fedurin</a:t>
            </a: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r>
              <a:rPr lang="en" sz="1600" dirty="0" smtClean="0">
                <a:solidFill>
                  <a:srgbClr val="000000"/>
                </a:solidFill>
              </a:rPr>
              <a:t>I. Gadjev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>
                <a:solidFill>
                  <a:srgbClr val="000000"/>
                </a:solidFill>
              </a:rPr>
              <a:t>, K. Kusche</a:t>
            </a: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r>
              <a:rPr lang="en" sz="1600" dirty="0" smtClean="0">
                <a:solidFill>
                  <a:srgbClr val="000000"/>
                </a:solidFill>
              </a:rPr>
              <a:t>R. K. Li</a:t>
            </a:r>
            <a:r>
              <a:rPr lang="en" sz="1600" baseline="30000" dirty="0" smtClean="0">
                <a:solidFill>
                  <a:srgbClr val="000000"/>
                </a:solidFill>
              </a:rPr>
              <a:t>3</a:t>
            </a:r>
            <a:r>
              <a:rPr lang="en" sz="1600" dirty="0" smtClean="0">
                <a:solidFill>
                  <a:srgbClr val="000000"/>
                </a:solidFill>
              </a:rPr>
              <a:t>, J. Moody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r>
              <a:rPr lang="en" sz="1600" dirty="0" smtClean="0">
                <a:solidFill>
                  <a:srgbClr val="000000"/>
                </a:solidFill>
              </a:rPr>
              <a:t/>
            </a:r>
            <a:br>
              <a:rPr lang="en" sz="1600" dirty="0" smtClean="0">
                <a:solidFill>
                  <a:srgbClr val="000000"/>
                </a:solidFill>
              </a:rPr>
            </a:br>
            <a:r>
              <a:rPr lang="en" sz="1600" dirty="0" smtClean="0">
                <a:solidFill>
                  <a:srgbClr val="000000"/>
                </a:solidFill>
              </a:rPr>
              <a:t>I. Pogorelsky</a:t>
            </a:r>
            <a:r>
              <a:rPr lang="en" sz="1600" baseline="30000" dirty="0" smtClean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M. Polyanskiy</a:t>
            </a: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r>
              <a:rPr lang="en" sz="1600" dirty="0" smtClean="0">
                <a:solidFill>
                  <a:srgbClr val="000000"/>
                </a:solidFill>
              </a:rPr>
              <a:t>J. B. Rosenzweig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r>
              <a:rPr lang="en" sz="1600" dirty="0" smtClean="0">
                <a:solidFill>
                  <a:srgbClr val="000000"/>
                </a:solidFill>
              </a:rPr>
              <a:t>Y. Sakai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 smtClean="0">
                <a:solidFill>
                  <a:srgbClr val="000000"/>
                </a:solidFill>
              </a:rPr>
              <a:t>, N. Sudar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 smtClean="0">
                <a:solidFill>
                  <a:srgbClr val="000000"/>
                </a:solidFill>
              </a:rPr>
              <a:t>, C. Swinson</a:t>
            </a: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, </a:t>
            </a:r>
            <a:br>
              <a:rPr lang="en" sz="1600" dirty="0">
                <a:solidFill>
                  <a:srgbClr val="000000"/>
                </a:solidFill>
              </a:rPr>
            </a:br>
            <a:r>
              <a:rPr lang="en" sz="1600" dirty="0" smtClean="0">
                <a:solidFill>
                  <a:srgbClr val="000000"/>
                </a:solidFill>
              </a:rPr>
              <a:t>E. Threlkeld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 smtClean="0">
                <a:solidFill>
                  <a:srgbClr val="000000"/>
                </a:solidFill>
              </a:rPr>
              <a:t>, O. Williams</a:t>
            </a: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 smtClean="0">
                <a:solidFill>
                  <a:srgbClr val="000000"/>
                </a:solidFill>
              </a:rPr>
              <a:t>, V. Yakimenko</a:t>
            </a:r>
            <a:r>
              <a:rPr lang="en" sz="1600" baseline="30000" dirty="0" smtClean="0">
                <a:solidFill>
                  <a:srgbClr val="000000"/>
                </a:solidFill>
              </a:rPr>
              <a:t>3</a:t>
            </a:r>
          </a:p>
          <a:p>
            <a:endParaRPr lang="en" sz="1600" baseline="30000" dirty="0" smtClean="0">
              <a:solidFill>
                <a:srgbClr val="000000"/>
              </a:solidFill>
            </a:endParaRP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aseline="30000" dirty="0" smtClean="0">
                <a:solidFill>
                  <a:srgbClr val="000000"/>
                </a:solidFill>
              </a:rPr>
              <a:t>1</a:t>
            </a:r>
            <a:r>
              <a:rPr lang="en" sz="1600" dirty="0" smtClean="0">
                <a:solidFill>
                  <a:srgbClr val="000000"/>
                </a:solidFill>
              </a:rPr>
              <a:t>UCLA </a:t>
            </a:r>
            <a:r>
              <a:rPr lang="en" sz="1600" dirty="0">
                <a:solidFill>
                  <a:srgbClr val="000000"/>
                </a:solidFill>
              </a:rPr>
              <a:t>Department of Physics and Astronomy, Los Angeles, CA 90095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aseline="30000" dirty="0">
                <a:solidFill>
                  <a:srgbClr val="000000"/>
                </a:solidFill>
              </a:rPr>
              <a:t>2</a:t>
            </a:r>
            <a:r>
              <a:rPr lang="en" sz="1600" dirty="0">
                <a:solidFill>
                  <a:srgbClr val="000000"/>
                </a:solidFill>
              </a:rPr>
              <a:t>Accelerator Test Facility, Brookhaven National Laboratory, Upton, NY, 11973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aseline="30000" dirty="0">
                <a:solidFill>
                  <a:srgbClr val="000000"/>
                </a:solidFill>
              </a:rPr>
              <a:t>3</a:t>
            </a:r>
            <a:r>
              <a:rPr lang="en" sz="1600" dirty="0">
                <a:solidFill>
                  <a:srgbClr val="000000"/>
                </a:solidFill>
              </a:rPr>
              <a:t>SLAC National Accelerator Laboratory, Menlo Park, CA, 94025</a:t>
            </a:r>
          </a:p>
        </p:txBody>
      </p:sp>
      <p:sp>
        <p:nvSpPr>
          <p:cNvPr id="43" name="Shape 43"/>
          <p:cNvSpPr/>
          <p:nvPr/>
        </p:nvSpPr>
        <p:spPr>
          <a:xfrm>
            <a:off x="7451147" y="75654"/>
            <a:ext cx="1605127" cy="999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44" name="Shape 44"/>
          <p:cNvSpPr/>
          <p:nvPr/>
        </p:nvSpPr>
        <p:spPr>
          <a:xfrm>
            <a:off x="192197" y="75654"/>
            <a:ext cx="972405" cy="112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46" name="Shape 46"/>
          <p:cNvSpPr txBox="1">
            <a:spLocks noGrp="1"/>
          </p:cNvSpPr>
          <p:nvPr>
            <p:ph type="subTitle" idx="4294967295"/>
          </p:nvPr>
        </p:nvSpPr>
        <p:spPr>
          <a:xfrm>
            <a:off x="647600" y="5281845"/>
            <a:ext cx="7772400" cy="9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800" dirty="0" smtClean="0">
                <a:solidFill>
                  <a:srgbClr val="1C4587"/>
                </a:solidFill>
              </a:rPr>
              <a:t>ATF User Meeting</a:t>
            </a:r>
          </a:p>
          <a:p>
            <a:pPr lvl="0" algn="ctr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800" dirty="0" smtClean="0">
                <a:solidFill>
                  <a:srgbClr val="1C4587"/>
                </a:solidFill>
              </a:rPr>
              <a:t>October 1</a:t>
            </a:r>
            <a:r>
              <a:rPr lang="en" sz="1800" baseline="30000" dirty="0" smtClean="0">
                <a:solidFill>
                  <a:srgbClr val="1C4587"/>
                </a:solidFill>
              </a:rPr>
              <a:t>st</a:t>
            </a:r>
            <a:r>
              <a:rPr lang="en" sz="1800" dirty="0" smtClean="0">
                <a:solidFill>
                  <a:srgbClr val="1C4587"/>
                </a:solidFill>
              </a:rPr>
              <a:t>, 2015</a:t>
            </a:r>
            <a:endParaRPr lang="en" sz="1800" dirty="0">
              <a:solidFill>
                <a:srgbClr val="1C4587"/>
              </a:solidFill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658646" y="5375170"/>
            <a:ext cx="1282175" cy="1281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0" y="6007289"/>
            <a:ext cx="3131579" cy="857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sp>
      <p:pic>
        <p:nvPicPr>
          <p:cNvPr id="2052" name="Picture 4" descr="File:DOE Seal C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05091"/>
            <a:ext cx="1251208" cy="12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480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32748" y="1524000"/>
            <a:ext cx="3795900" cy="4841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Cross </a:t>
            </a:r>
            <a:r>
              <a:rPr lang="en" sz="1800" dirty="0"/>
              <a:t>correlation measurement of laser and 1 ps long e-beam using IFEL </a:t>
            </a:r>
            <a:r>
              <a:rPr lang="en" sz="1800" b="1" dirty="0" smtClean="0"/>
              <a:t>acceleration</a:t>
            </a:r>
            <a:r>
              <a:rPr lang="en" sz="1800" dirty="0" smtClean="0"/>
              <a:t> as </a:t>
            </a:r>
            <a:r>
              <a:rPr lang="en" sz="1800" dirty="0"/>
              <a:t>a </a:t>
            </a:r>
            <a:r>
              <a:rPr lang="en" sz="1800" dirty="0" smtClean="0"/>
              <a:t>benchmark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 smtClean="0"/>
          </a:p>
          <a:p>
            <a:r>
              <a:rPr lang="en" dirty="0"/>
              <a:t>Power appears to grow linearly with respect to laser </a:t>
            </a:r>
            <a:r>
              <a:rPr lang="en" dirty="0" smtClean="0"/>
              <a:t>energy</a:t>
            </a:r>
          </a:p>
          <a:p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Gradient scales </a:t>
            </a:r>
            <a:r>
              <a:rPr lang="en" sz="1800" dirty="0"/>
              <a:t>proportional to the </a:t>
            </a:r>
            <a:r>
              <a:rPr lang="en" sz="1800" dirty="0" smtClean="0"/>
              <a:t>square root </a:t>
            </a:r>
            <a:r>
              <a:rPr lang="en" sz="1800" dirty="0"/>
              <a:t>of the laser power so scale </a:t>
            </a:r>
            <a:r>
              <a:rPr lang="en" sz="1800" dirty="0" smtClean="0"/>
              <a:t>energy gain to estimate power</a:t>
            </a:r>
            <a:endParaRPr lang="en"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Estimated rms pulse width </a:t>
            </a:r>
            <a:r>
              <a:rPr lang="en" sz="1800" dirty="0" smtClean="0"/>
              <a:t>~3 ps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Agrees with spectral measurements of regenerative amplifier output</a:t>
            </a:r>
            <a:endParaRPr lang="en" sz="1800" dirty="0"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Laser-ebeam </a:t>
            </a:r>
            <a:r>
              <a:rPr lang="en" sz="3200" dirty="0" smtClean="0"/>
              <a:t>temporal cross correlation</a:t>
            </a:r>
            <a:endParaRPr lang="en" sz="3200" dirty="0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374" y="4506850"/>
            <a:ext cx="1641226" cy="5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3680"/>
            <a:ext cx="3572254" cy="47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271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gradient acceleration</a:t>
            </a:r>
            <a:endParaRPr lang="en-US" dirty="0"/>
          </a:p>
        </p:txBody>
      </p:sp>
      <p:pic>
        <p:nvPicPr>
          <p:cNvPr id="12291" name="Picture 3" descr="C:\Users\jduris\Dropbox\pbpl\2014-07 AAC\fig3_spectra1_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081508" cy="48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275344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52 to 106 MeV in 54 cm undulator</a:t>
            </a:r>
          </a:p>
          <a:p>
            <a:endParaRPr lang="en-US" sz="2400" dirty="0"/>
          </a:p>
          <a:p>
            <a:r>
              <a:rPr lang="en-US" sz="2400" dirty="0" smtClean="0"/>
              <a:t>=&gt;100 MeV/m average accelerating gradient</a:t>
            </a:r>
          </a:p>
        </p:txBody>
      </p:sp>
    </p:spTree>
    <p:extLst>
      <p:ext uri="{BB962C8B-B14F-4D97-AF65-F5344CB8AC3E}">
        <p14:creationId xmlns:p14="http://schemas.microsoft.com/office/powerpoint/2010/main" val="2594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8155" y="1522274"/>
            <a:ext cx="40076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</a:t>
            </a:r>
            <a:r>
              <a:rPr lang="en-US" dirty="0"/>
              <a:t>constraints limited Rayleigh </a:t>
            </a:r>
            <a:r>
              <a:rPr lang="en-US" dirty="0" smtClean="0"/>
              <a:t>range </a:t>
            </a:r>
            <a:r>
              <a:rPr lang="en-US" dirty="0"/>
              <a:t>30 cm =&gt; lower </a:t>
            </a:r>
            <a:r>
              <a:rPr lang="en-US" dirty="0" smtClean="0"/>
              <a:t>intensity =&gt; lower </a:t>
            </a:r>
            <a:r>
              <a:rPr lang="en-US" dirty="0" err="1" smtClean="0"/>
              <a:t>ponderomotive</a:t>
            </a:r>
            <a:r>
              <a:rPr lang="en-US" dirty="0" smtClean="0"/>
              <a:t> gradient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Undulator tapering gradient designed for use with 9.6 cm Rayleigh range</a:t>
            </a:r>
          </a:p>
          <a:p>
            <a:endParaRPr lang="en-US" dirty="0"/>
          </a:p>
          <a:p>
            <a:r>
              <a:rPr lang="en-US" dirty="0" smtClean="0"/>
              <a:t>Solution: </a:t>
            </a:r>
            <a:r>
              <a:rPr lang="en-US" dirty="0" err="1" smtClean="0"/>
              <a:t>retaper</a:t>
            </a:r>
            <a:r>
              <a:rPr lang="en-US" dirty="0" smtClean="0"/>
              <a:t> undulator to match the tapering and </a:t>
            </a:r>
            <a:r>
              <a:rPr lang="en-US" dirty="0" err="1" smtClean="0"/>
              <a:t>ponderomotive</a:t>
            </a:r>
            <a:r>
              <a:rPr lang="en-US" dirty="0" smtClean="0"/>
              <a:t> gradients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Period is fixed. Shim out magnets to reduce field (as well as K and </a:t>
            </a:r>
            <a:r>
              <a:rPr lang="el-GR" dirty="0" smtClean="0"/>
              <a:t>γ</a:t>
            </a:r>
            <a:r>
              <a:rPr lang="en-US" baseline="-25000" dirty="0" smtClean="0"/>
              <a:t>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=&gt; Changed final energy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49" y="3982790"/>
            <a:ext cx="3760509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capture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58" y="1219200"/>
            <a:ext cx="3657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155" y="-6168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Undulator</a:t>
            </a:r>
            <a:r>
              <a:rPr lang="en-US" dirty="0" smtClean="0"/>
              <a:t> tapering determined by solving the equation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3" y="4344887"/>
            <a:ext cx="2347913" cy="4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739265" y="2286000"/>
            <a:ext cx="15185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41743" y="2743200"/>
            <a:ext cx="1244657" cy="162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89788" y="4935960"/>
            <a:ext cx="1219200" cy="57016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Reduced gradient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756630"/>
            <a:ext cx="1224403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capture acceleration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639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03" y="1147397"/>
            <a:ext cx="4223129" cy="2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0610"/>
            <a:ext cx="4538088" cy="28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390742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charge density of accelerated beam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192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retuned undulator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Full acceleration for nearly every </a:t>
            </a:r>
            <a:r>
              <a:rPr lang="en-US" sz="2000" dirty="0" smtClean="0"/>
              <a:t>shot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~30% of 100 </a:t>
            </a:r>
            <a:r>
              <a:rPr lang="en-US" sz="2000" dirty="0" err="1"/>
              <a:t>pC</a:t>
            </a:r>
            <a:r>
              <a:rPr lang="en-US" sz="2000" dirty="0"/>
              <a:t> </a:t>
            </a:r>
            <a:r>
              <a:rPr lang="en-US" sz="2000" dirty="0" smtClean="0"/>
              <a:t>accelerated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Energy spread &lt; </a:t>
            </a:r>
            <a:r>
              <a:rPr lang="en-US" sz="2000" dirty="0" smtClean="0"/>
              <a:t>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Energy </a:t>
            </a:r>
            <a:r>
              <a:rPr lang="en-US" sz="2000" dirty="0"/>
              <a:t>stable to 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78 MeV/m average accelerating gradient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72632" y="501083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1.8% </a:t>
            </a:r>
            <a:r>
              <a:rPr lang="en-US" dirty="0" err="1" smtClean="0"/>
              <a:t>rms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92803" y="5334000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732176" y="5334000"/>
            <a:ext cx="140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6282" y="4230589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 MeV </a:t>
            </a:r>
          </a:p>
          <a:p>
            <a:r>
              <a:rPr lang="en-US" dirty="0" smtClean="0"/>
              <a:t>mean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732176" y="4572000"/>
            <a:ext cx="222628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Rubicon + </a:t>
            </a:r>
            <a:r>
              <a:rPr lang="en-US" sz="3200" b="1" dirty="0" err="1" smtClean="0"/>
              <a:t>prebuncher</a:t>
            </a:r>
            <a:r>
              <a:rPr lang="en-US" sz="3200" b="1" dirty="0" smtClean="0"/>
              <a:t> run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70" y="838200"/>
            <a:ext cx="667303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UCLA permanent magnet based </a:t>
            </a:r>
            <a:r>
              <a:rPr lang="en-US" sz="2000" dirty="0" err="1" smtClean="0"/>
              <a:t>prebuncher</a:t>
            </a:r>
            <a:endParaRPr lang="en-US" sz="2000" dirty="0" smtClean="0"/>
          </a:p>
          <a:p>
            <a:r>
              <a:rPr lang="en-US" sz="2000" dirty="0" smtClean="0"/>
              <a:t>Permanent magnet chicane with adjustable R</a:t>
            </a:r>
            <a:r>
              <a:rPr lang="en-US" sz="2000" baseline="-25000" dirty="0" smtClean="0"/>
              <a:t>56</a:t>
            </a:r>
          </a:p>
          <a:p>
            <a:r>
              <a:rPr lang="en-US" sz="2000" dirty="0" smtClean="0"/>
              <a:t>Achieved </a:t>
            </a:r>
            <a:r>
              <a:rPr lang="en-US" sz="2000" b="1" dirty="0" smtClean="0"/>
              <a:t>&gt; 50% capture</a:t>
            </a:r>
            <a:endParaRPr lang="en-US" sz="2000" b="1" dirty="0"/>
          </a:p>
          <a:p>
            <a:r>
              <a:rPr lang="en-US" sz="2000" dirty="0"/>
              <a:t>Better matching into undulator </a:t>
            </a:r>
            <a:r>
              <a:rPr lang="en-US" sz="2000" b="1" dirty="0"/>
              <a:t>preserves emittance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0796"/>
            <a:ext cx="2176431" cy="20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027799" y="943779"/>
            <a:ext cx="16193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7313612" y="50624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~30 cm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65" y="3333587"/>
            <a:ext cx="1818127" cy="12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vsz_after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78" y="3324357"/>
            <a:ext cx="1877192" cy="12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925411" cy="6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3170"/>
            <a:ext cx="3925411" cy="6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0002"/>
            <a:ext cx="3925411" cy="6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307080" y="2527834"/>
            <a:ext cx="0" cy="1484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9" y="4495800"/>
            <a:ext cx="3276600" cy="210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88560" y="4610257"/>
            <a:ext cx="167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 MeV peak</a:t>
            </a:r>
          </a:p>
          <a:p>
            <a:r>
              <a:rPr lang="en-US" dirty="0" smtClean="0"/>
              <a:t>2% </a:t>
            </a:r>
            <a:r>
              <a:rPr lang="en-US" dirty="0" err="1" smtClean="0"/>
              <a:t>rms</a:t>
            </a:r>
            <a:r>
              <a:rPr lang="en-US" dirty="0" smtClean="0"/>
              <a:t> energy spread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3746" y="4748756"/>
            <a:ext cx="10220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</a:p>
          <a:p>
            <a:r>
              <a:rPr lang="en-US" dirty="0" smtClean="0"/>
              <a:t>&gt;90 MeV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8519" y="4145038"/>
            <a:ext cx="357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experiment using a CPA CO2 laser!</a:t>
            </a:r>
            <a:endParaRPr lang="en-US" sz="1600" dirty="0"/>
          </a:p>
        </p:txBody>
      </p:sp>
      <p:pic>
        <p:nvPicPr>
          <p:cNvPr id="4098" name="Picture 2" descr="C:\Users\jduris\Dropbox\pbpl\2015-08-25 - FEL 2015\talk\rub2b-emit_ife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89" y="5343457"/>
            <a:ext cx="1682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duris\Dropbox\pbpl\2015-08-25 - FEL 2015\talk\rub2b-emit_noife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42" y="5461205"/>
            <a:ext cx="153035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11053" y="4800600"/>
            <a:ext cx="187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Unaccelerated</a:t>
            </a:r>
            <a:endParaRPr lang="en-US" dirty="0" smtClean="0"/>
          </a:p>
          <a:p>
            <a:pPr algn="ctr"/>
            <a:r>
              <a:rPr lang="en-US" dirty="0"/>
              <a:t>e</a:t>
            </a:r>
            <a:r>
              <a:rPr lang="en-US" dirty="0" smtClean="0"/>
              <a:t>mittance 2.3 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86879" y="4800600"/>
            <a:ext cx="187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Accelerated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mittance 2.4 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73724" y="3960372"/>
            <a:ext cx="56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Duris - PhD defense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E98A-C104-4C1A-9E15-7BEC9C4C8942}" type="slidenum">
              <a:rPr lang="en-US" smtClean="0"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300" dirty="0" smtClean="0"/>
              <a:t>Rubicon helical IFEL accelerator at ATF</a:t>
            </a:r>
            <a:endParaRPr lang="en" sz="3300" dirty="0"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0438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SzPct val="150000"/>
              <a:buNone/>
            </a:pPr>
            <a:r>
              <a:rPr lang="en" sz="2400" dirty="0" smtClean="0"/>
              <a:t>Experimental successes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Doubled e-beam energy: &gt;50 MeV gain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High </a:t>
            </a:r>
            <a:r>
              <a:rPr lang="en" sz="2000" b="1" dirty="0" smtClean="0"/>
              <a:t>average</a:t>
            </a:r>
            <a:r>
              <a:rPr lang="en" sz="2000" dirty="0" smtClean="0"/>
              <a:t> gradient of </a:t>
            </a:r>
            <a:r>
              <a:rPr lang="en" sz="2000" b="1" dirty="0" smtClean="0"/>
              <a:t>100 MeV/m over 0.5 m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Demonstrated output energy tuning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Captured </a:t>
            </a:r>
            <a:r>
              <a:rPr lang="en" sz="2000" b="1" dirty="0" smtClean="0"/>
              <a:t>~30% of 100 pC </a:t>
            </a:r>
            <a:r>
              <a:rPr lang="en" sz="2000" dirty="0" smtClean="0"/>
              <a:t>beam with </a:t>
            </a:r>
            <a:r>
              <a:rPr lang="en" sz="2000" b="1" dirty="0" smtClean="0"/>
              <a:t>&lt; 2% energy spread </a:t>
            </a:r>
            <a:br>
              <a:rPr lang="en" sz="2000" b="1" dirty="0" smtClean="0"/>
            </a:br>
            <a:r>
              <a:rPr lang="en" sz="2000" b="1" dirty="0" smtClean="0"/>
              <a:t>&amp; ~1% energy jitter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b="1" dirty="0" smtClean="0"/>
              <a:t>Captured &gt;50% </a:t>
            </a:r>
            <a:r>
              <a:rPr lang="en" sz="2000" dirty="0" smtClean="0"/>
              <a:t>(&gt;90 MeV) with prebuncher</a:t>
            </a:r>
          </a:p>
          <a:p>
            <a:pPr marL="457200" lvl="0" indent="-381000" rtl="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Demonstrated transverse emittance preservation</a:t>
            </a:r>
          </a:p>
          <a:p>
            <a:pPr marL="76200" lvl="0" indent="0" rtl="0">
              <a:buClr>
                <a:schemeClr val="dk1"/>
              </a:buClr>
              <a:buSzPct val="150000"/>
              <a:buNone/>
            </a:pPr>
            <a:endParaRPr lang="en" sz="200" dirty="0" smtClean="0"/>
          </a:p>
          <a:p>
            <a:pPr marL="76200" lvl="0" indent="0" rtl="0">
              <a:buClr>
                <a:schemeClr val="dk1"/>
              </a:buClr>
              <a:buSzPct val="150000"/>
              <a:buNone/>
            </a:pPr>
            <a:r>
              <a:rPr lang="en" sz="2400" dirty="0" smtClean="0"/>
              <a:t>Experience paves the way towards current and future projects</a:t>
            </a:r>
          </a:p>
          <a:p>
            <a:pPr marL="457200" indent="-38100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Nocibur IFEL decelerator</a:t>
            </a:r>
          </a:p>
          <a:p>
            <a:pPr marL="457200" indent="-38100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IFEL driven ICS</a:t>
            </a:r>
          </a:p>
          <a:p>
            <a:pPr marL="457200" indent="-38100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" sz="2000" dirty="0" smtClean="0"/>
              <a:t>IFEL with recirculated CO2</a:t>
            </a:r>
          </a:p>
          <a:p>
            <a:pPr marL="457200" indent="-381000"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 sz="2000" dirty="0" smtClean="0"/>
              <a:t>GeV </a:t>
            </a:r>
            <a:r>
              <a:rPr lang="en-US" sz="2000" dirty="0"/>
              <a:t>IFEL @ </a:t>
            </a:r>
            <a:r>
              <a:rPr lang="en-US" sz="2000" dirty="0" smtClean="0"/>
              <a:t>ATF2</a:t>
            </a:r>
          </a:p>
          <a:p>
            <a:pPr marL="76200" indent="0">
              <a:buClr>
                <a:schemeClr val="dk1"/>
              </a:buClr>
              <a:buSzPct val="150000"/>
              <a:buNone/>
            </a:pPr>
            <a:endParaRPr lang="en" sz="200" dirty="0"/>
          </a:p>
          <a:p>
            <a:pPr marL="76200" lvl="0" indent="0" rtl="0">
              <a:buClr>
                <a:schemeClr val="dk1"/>
              </a:buClr>
              <a:buSzPct val="150000"/>
              <a:buNone/>
            </a:pPr>
            <a:r>
              <a:rPr lang="en" b="1" dirty="0" smtClean="0"/>
              <a:t>Thank you ATF!</a:t>
            </a:r>
            <a:endParaRPr lang="en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4124325" cy="152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729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Overview</a:t>
            </a:r>
            <a:endParaRPr lang="en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bg1">
                  <a:lumMod val="50000"/>
                </a:schemeClr>
              </a:buClr>
              <a:buSzPct val="125000"/>
            </a:pPr>
            <a:r>
              <a:rPr lang="en" dirty="0" smtClean="0"/>
              <a:t>IFEL introduction</a:t>
            </a:r>
          </a:p>
          <a:p>
            <a:pPr marL="457200" lvl="0" indent="-419100" rtl="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UCLA-BNL IFEL experiment</a:t>
            </a:r>
          </a:p>
          <a:p>
            <a:pPr marL="857250" lvl="1" indent="-41910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Helical undulator</a:t>
            </a:r>
          </a:p>
          <a:p>
            <a:pPr marL="857250" lvl="1" indent="-41910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High gain results</a:t>
            </a:r>
          </a:p>
          <a:p>
            <a:pPr marL="857250" lvl="1" indent="-41910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High capture results</a:t>
            </a:r>
          </a:p>
          <a:p>
            <a:pPr marL="857250" lvl="1" indent="-41910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Prebunch for better capture</a:t>
            </a:r>
          </a:p>
          <a:p>
            <a:pPr marL="457200" lvl="0" indent="-419100" rtl="0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</a:pPr>
            <a:r>
              <a:rPr lang="en" dirty="0" smtClean="0"/>
              <a:t>Accomplishments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97479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IFEL Interaction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3717925"/>
            <a:ext cx="717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Calibri" panose="020F0502020204030204" pitchFamily="34" charset="0"/>
              </a:rPr>
              <a:t>Undulator</a:t>
            </a:r>
            <a:r>
              <a:rPr lang="en-US" sz="2000" dirty="0">
                <a:latin typeface="Calibri" panose="020F0502020204030204" pitchFamily="34" charset="0"/>
              </a:rPr>
              <a:t> magnetic field to couple high power radiation with relativistic electrons</a:t>
            </a: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965"/>
              </p:ext>
            </p:extLst>
          </p:nvPr>
        </p:nvGraphicFramePr>
        <p:xfrm>
          <a:off x="6413500" y="4318000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4" imgW="1282680" imgH="787320" progId="">
                  <p:embed/>
                </p:oleObj>
              </mc:Choice>
              <mc:Fallback>
                <p:oleObj name="Equation" r:id="rId4" imgW="1282680" imgH="787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4318000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216227"/>
              </p:ext>
            </p:extLst>
          </p:nvPr>
        </p:nvGraphicFramePr>
        <p:xfrm>
          <a:off x="4267200" y="43053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6" imgW="1346040" imgH="723600" progId="Equation.3">
                  <p:embed/>
                </p:oleObj>
              </mc:Choice>
              <mc:Fallback>
                <p:oleObj name="Equation" r:id="rId6" imgW="13460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05300"/>
                        <a:ext cx="134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6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609600" y="5032375"/>
          <a:ext cx="25908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8" imgW="2489040" imgH="939600" progId="">
                  <p:embed/>
                </p:oleObj>
              </mc:Choice>
              <mc:Fallback>
                <p:oleObj name="Equation" r:id="rId8" imgW="2489040" imgH="93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674" r="-3674"/>
                      <a:stretch>
                        <a:fillRect/>
                      </a:stretch>
                    </p:blipFill>
                    <p:spPr bwMode="auto">
                      <a:xfrm>
                        <a:off x="609600" y="5032375"/>
                        <a:ext cx="2590800" cy="911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505200" y="5318125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Significant energy exchange between the particles and the wave happens when the resonance condition is satisfied.</a:t>
            </a:r>
          </a:p>
        </p:txBody>
      </p:sp>
      <p:grpSp>
        <p:nvGrpSpPr>
          <p:cNvPr id="127" name="Group 203"/>
          <p:cNvGrpSpPr>
            <a:grpSpLocks/>
          </p:cNvGrpSpPr>
          <p:nvPr/>
        </p:nvGrpSpPr>
        <p:grpSpPr bwMode="auto">
          <a:xfrm>
            <a:off x="5969000" y="2454275"/>
            <a:ext cx="2298700" cy="533400"/>
            <a:chOff x="3760" y="1288"/>
            <a:chExt cx="1448" cy="336"/>
          </a:xfrm>
        </p:grpSpPr>
        <p:grpSp>
          <p:nvGrpSpPr>
            <p:cNvPr id="201" name="Group 204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205" name="AutoShape 205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AutoShape 206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AutoShape 207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208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209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2" name="AutoShape 210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utoShape 211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212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479425" y="95885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/>
              <a:t>In an FEL energy in the e-beam is transferred to a radiation field</a:t>
            </a:r>
          </a:p>
        </p:txBody>
      </p:sp>
      <p:sp>
        <p:nvSpPr>
          <p:cNvPr id="129" name="Text Box 60"/>
          <p:cNvSpPr txBox="1">
            <a:spLocks noChangeArrowheads="1"/>
          </p:cNvSpPr>
          <p:nvPr/>
        </p:nvSpPr>
        <p:spPr bwMode="auto">
          <a:xfrm>
            <a:off x="4781550" y="914400"/>
            <a:ext cx="404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In an </a:t>
            </a:r>
            <a:r>
              <a:rPr lang="en-US" sz="1800"/>
              <a:t>I</a:t>
            </a:r>
            <a:r>
              <a:rPr lang="en-US" sz="1800" b="0"/>
              <a:t>FEL the electron beam absorbs energy from a radiation field.</a:t>
            </a:r>
          </a:p>
        </p:txBody>
      </p:sp>
      <p:grpSp>
        <p:nvGrpSpPr>
          <p:cNvPr id="131" name="Group 112"/>
          <p:cNvGrpSpPr>
            <a:grpSpLocks/>
          </p:cNvGrpSpPr>
          <p:nvPr/>
        </p:nvGrpSpPr>
        <p:grpSpPr bwMode="auto">
          <a:xfrm>
            <a:off x="660400" y="2543175"/>
            <a:ext cx="2286000" cy="533400"/>
            <a:chOff x="432" y="2016"/>
            <a:chExt cx="1440" cy="336"/>
          </a:xfrm>
        </p:grpSpPr>
        <p:sp>
          <p:nvSpPr>
            <p:cNvPr id="189" name="AutoShape 113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AutoShape 114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115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16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17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118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AutoShape 119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120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121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AutoShape 122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AutoShape 123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124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25"/>
          <p:cNvGrpSpPr>
            <a:grpSpLocks/>
          </p:cNvGrpSpPr>
          <p:nvPr/>
        </p:nvGrpSpPr>
        <p:grpSpPr bwMode="auto">
          <a:xfrm>
            <a:off x="787400" y="1730375"/>
            <a:ext cx="2286000" cy="533400"/>
            <a:chOff x="432" y="2016"/>
            <a:chExt cx="1440" cy="336"/>
          </a:xfrm>
        </p:grpSpPr>
        <p:sp>
          <p:nvSpPr>
            <p:cNvPr id="177" name="AutoShape 126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127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128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AutoShape 129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130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131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132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33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AutoShape 134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AutoShape 135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136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137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Oval 138"/>
          <p:cNvSpPr>
            <a:spLocks noChangeArrowheads="1"/>
          </p:cNvSpPr>
          <p:nvPr/>
        </p:nvSpPr>
        <p:spPr bwMode="auto">
          <a:xfrm>
            <a:off x="381000" y="2403475"/>
            <a:ext cx="292100" cy="88900"/>
          </a:xfrm>
          <a:prstGeom prst="ellipse">
            <a:avLst/>
          </a:prstGeom>
          <a:solidFill>
            <a:srgbClr val="B31E1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139"/>
          <p:cNvSpPr>
            <a:spLocks/>
          </p:cNvSpPr>
          <p:nvPr/>
        </p:nvSpPr>
        <p:spPr bwMode="auto">
          <a:xfrm rot="16633476">
            <a:off x="1556544" y="1464469"/>
            <a:ext cx="584200" cy="189071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25400" cap="flat" cmpd="sng">
            <a:solidFill>
              <a:srgbClr val="3333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5" name="Group 140"/>
          <p:cNvGrpSpPr>
            <a:grpSpLocks/>
          </p:cNvGrpSpPr>
          <p:nvPr/>
        </p:nvGrpSpPr>
        <p:grpSpPr bwMode="auto">
          <a:xfrm>
            <a:off x="2946400" y="2289175"/>
            <a:ext cx="330200" cy="165100"/>
            <a:chOff x="1248" y="2880"/>
            <a:chExt cx="480" cy="288"/>
          </a:xfrm>
        </p:grpSpPr>
        <p:grpSp>
          <p:nvGrpSpPr>
            <p:cNvPr id="165" name="Group 141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72" name="Oval 142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43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44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45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46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147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67" name="Oval 148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49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50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51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5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" name="Freeform 153"/>
          <p:cNvSpPr>
            <a:spLocks/>
          </p:cNvSpPr>
          <p:nvPr/>
        </p:nvSpPr>
        <p:spPr bwMode="auto">
          <a:xfrm rot="16633476">
            <a:off x="2252663" y="2027238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7" name="Group 202"/>
          <p:cNvGrpSpPr>
            <a:grpSpLocks/>
          </p:cNvGrpSpPr>
          <p:nvPr/>
        </p:nvGrpSpPr>
        <p:grpSpPr bwMode="auto">
          <a:xfrm>
            <a:off x="6210300" y="1730375"/>
            <a:ext cx="2298700" cy="533400"/>
            <a:chOff x="3760" y="1288"/>
            <a:chExt cx="1448" cy="336"/>
          </a:xfrm>
        </p:grpSpPr>
        <p:grpSp>
          <p:nvGrpSpPr>
            <p:cNvPr id="156" name="Group 201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160" name="AutoShape 168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utoShape 169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170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utoShape 171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utoShape 172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AutoShape 198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178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179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" name="Line 180"/>
          <p:cNvSpPr>
            <a:spLocks noChangeShapeType="1"/>
          </p:cNvSpPr>
          <p:nvPr/>
        </p:nvSpPr>
        <p:spPr bwMode="auto">
          <a:xfrm>
            <a:off x="4495800" y="1069975"/>
            <a:ext cx="0" cy="2019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" name="Object 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42427"/>
              </p:ext>
            </p:extLst>
          </p:nvPr>
        </p:nvGraphicFramePr>
        <p:xfrm>
          <a:off x="2743200" y="2760663"/>
          <a:ext cx="170021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10" imgW="1193800" imgH="469900" progId="">
                  <p:embed/>
                </p:oleObj>
              </mc:Choice>
              <mc:Fallback>
                <p:oleObj name="Equation" r:id="rId10" imgW="11938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60663"/>
                        <a:ext cx="170021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Freeform 181"/>
          <p:cNvSpPr>
            <a:spLocks/>
          </p:cNvSpPr>
          <p:nvPr/>
        </p:nvSpPr>
        <p:spPr bwMode="auto">
          <a:xfrm rot="16633476">
            <a:off x="5172310" y="2157204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sp>
        <p:nvSpPr>
          <p:cNvPr id="141" name="Text Box 196"/>
          <p:cNvSpPr txBox="1">
            <a:spLocks noChangeArrowheads="1"/>
          </p:cNvSpPr>
          <p:nvPr/>
        </p:nvSpPr>
        <p:spPr bwMode="auto">
          <a:xfrm>
            <a:off x="4724400" y="1740866"/>
            <a:ext cx="147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High intensity </a:t>
            </a:r>
            <a:r>
              <a:rPr lang="en-US" b="0" dirty="0" smtClean="0"/>
              <a:t>laser</a:t>
            </a:r>
            <a:endParaRPr lang="en-US" b="0" dirty="0"/>
          </a:p>
        </p:txBody>
      </p:sp>
      <p:sp>
        <p:nvSpPr>
          <p:cNvPr id="142" name="Line 197"/>
          <p:cNvSpPr>
            <a:spLocks noChangeShapeType="1"/>
          </p:cNvSpPr>
          <p:nvPr/>
        </p:nvSpPr>
        <p:spPr bwMode="auto">
          <a:xfrm>
            <a:off x="5486400" y="2124075"/>
            <a:ext cx="520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" name="Group 182"/>
          <p:cNvGrpSpPr>
            <a:grpSpLocks/>
          </p:cNvGrpSpPr>
          <p:nvPr/>
        </p:nvGrpSpPr>
        <p:grpSpPr bwMode="auto">
          <a:xfrm>
            <a:off x="6273800" y="2390775"/>
            <a:ext cx="330200" cy="165100"/>
            <a:chOff x="1248" y="2880"/>
            <a:chExt cx="480" cy="288"/>
          </a:xfrm>
        </p:grpSpPr>
        <p:grpSp>
          <p:nvGrpSpPr>
            <p:cNvPr id="144" name="Group 183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51" name="Oval 184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85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86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87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8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89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46" name="Oval 190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91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92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93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94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46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mtClean="0"/>
              <a:t>Why the interest in IFELs?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 lvl="0" indent="0" rtl="0">
              <a:buClr>
                <a:schemeClr val="dk1"/>
              </a:buClr>
              <a:buSzPct val="125000"/>
              <a:buNone/>
            </a:pPr>
            <a:r>
              <a:rPr lang="en" sz="2000" dirty="0"/>
              <a:t>Inverse Free Electron Laser </a:t>
            </a:r>
            <a:r>
              <a:rPr lang="en" sz="2000" dirty="0" smtClean="0"/>
              <a:t>suitable </a:t>
            </a:r>
            <a:r>
              <a:rPr lang="en" sz="2000" dirty="0"/>
              <a:t>for mid to high energy range compact </a:t>
            </a:r>
            <a:r>
              <a:rPr lang="en" sz="2000" dirty="0" smtClean="0"/>
              <a:t>accelerators</a:t>
            </a:r>
          </a:p>
          <a:p>
            <a:pPr marL="914400" lvl="0" indent="-29845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" sz="2000" dirty="0" smtClean="0"/>
              <a:t>Laser acceleration =&gt; high gradients 100’s of MeV/m to GeV/m</a:t>
            </a:r>
          </a:p>
          <a:p>
            <a:pPr marL="914400" lvl="0" indent="-298450" rtl="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" sz="2000" dirty="0" smtClean="0"/>
              <a:t>Vacuum </a:t>
            </a:r>
            <a:r>
              <a:rPr lang="en" sz="2000" dirty="0"/>
              <a:t>acceleration =&gt; preserves output beam quality</a:t>
            </a:r>
          </a:p>
          <a:p>
            <a:pPr marL="914400" lvl="0" indent="-298450" rtl="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" sz="2000" dirty="0"/>
              <a:t>Energy stability =&gt; output energy defined by undulator</a:t>
            </a:r>
          </a:p>
          <a:p>
            <a:pPr marL="914400" lvl="0" indent="-298450" rtl="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" sz="2000" dirty="0"/>
              <a:t>Microbunching =&gt; manipulate longitudinal phase space at optical </a:t>
            </a:r>
            <a:r>
              <a:rPr lang="en" sz="2000" dirty="0" smtClean="0"/>
              <a:t>scale</a:t>
            </a:r>
          </a:p>
          <a:p>
            <a:pPr marL="914400" lvl="0" indent="-29845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" sz="2000" dirty="0"/>
              <a:t>High power IR lasers available </a:t>
            </a:r>
            <a:r>
              <a:rPr lang="en-US" sz="2000" dirty="0"/>
              <a:t>(10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m, 1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m, 800 nm) </a:t>
            </a:r>
          </a:p>
          <a:p>
            <a:pPr marL="914400" lvl="0" indent="-29845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/>
              <a:t>Permanent magnet undulators can be made with cm periods</a:t>
            </a:r>
            <a:endParaRPr lang="en" sz="2000" dirty="0"/>
          </a:p>
          <a:p>
            <a:pPr>
              <a:buSzPct val="125000"/>
            </a:pPr>
            <a:endParaRPr lang="en" sz="2000" dirty="0"/>
          </a:p>
          <a:p>
            <a:pPr marL="88900" lvl="0" indent="0" rtl="0">
              <a:buClr>
                <a:schemeClr val="dk1"/>
              </a:buClr>
              <a:buSzPct val="125000"/>
              <a:buNone/>
            </a:pPr>
            <a:r>
              <a:rPr lang="en" sz="2000" dirty="0"/>
              <a:t>Interest </a:t>
            </a:r>
            <a:r>
              <a:rPr lang="en" sz="2000" dirty="0" smtClean="0"/>
              <a:t>for IFEL driven collider lost as </a:t>
            </a:r>
            <a:r>
              <a:rPr lang="en" sz="2000" dirty="0"/>
              <a:t>synchrotron losses limit energy to </a:t>
            </a:r>
            <a:r>
              <a:rPr lang="en" sz="2000" dirty="0" smtClean="0"/>
              <a:t>10’s of GeV </a:t>
            </a:r>
            <a:r>
              <a:rPr lang="en" sz="2000" dirty="0"/>
              <a:t>(so no IFEL based ILC</a:t>
            </a:r>
            <a:r>
              <a:rPr lang="en" sz="2000" dirty="0" smtClean="0"/>
              <a:t>)</a:t>
            </a:r>
            <a:endParaRPr lang="en" sz="2000" dirty="0"/>
          </a:p>
          <a:p>
            <a:pPr marL="88900" lvl="0" indent="0" rtl="0">
              <a:buClr>
                <a:schemeClr val="dk1"/>
              </a:buClr>
              <a:buSzPct val="125000"/>
              <a:buNone/>
            </a:pPr>
            <a:endParaRPr lang="en" sz="2000" dirty="0" smtClean="0"/>
          </a:p>
          <a:p>
            <a:pPr marL="88900" lvl="0" indent="0" rtl="0">
              <a:buClr>
                <a:schemeClr val="dk1"/>
              </a:buClr>
              <a:buSzPct val="125000"/>
              <a:buNone/>
            </a:pPr>
            <a:r>
              <a:rPr lang="en" sz="2000" dirty="0" smtClean="0"/>
              <a:t>Recent </a:t>
            </a:r>
            <a:r>
              <a:rPr lang="en" sz="2000" dirty="0"/>
              <a:t>renewed interest in compact GeV </a:t>
            </a:r>
            <a:r>
              <a:rPr lang="en" sz="2000" dirty="0" smtClean="0"/>
              <a:t>accelerators for </a:t>
            </a:r>
            <a:r>
              <a:rPr lang="en" sz="2000" dirty="0"/>
              <a:t>light sources</a:t>
            </a:r>
          </a:p>
        </p:txBody>
      </p:sp>
    </p:spTree>
    <p:extLst>
      <p:ext uri="{BB962C8B-B14F-4D97-AF65-F5344CB8AC3E}">
        <p14:creationId xmlns:p14="http://schemas.microsoft.com/office/powerpoint/2010/main" val="2340658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IFEL experiments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5126099" cy="50440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STELLA2 at </a:t>
            </a:r>
            <a:r>
              <a:rPr lang="en" sz="2000" dirty="0" smtClean="0">
                <a:solidFill>
                  <a:srgbClr val="000000"/>
                </a:solidFill>
              </a:rPr>
              <a:t>ATF</a:t>
            </a:r>
            <a:endParaRPr lang="en" sz="2000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	- Gap tapered undulator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	- 30 GW CO</a:t>
            </a:r>
            <a:r>
              <a:rPr lang="en" sz="2000" baseline="-25000" dirty="0">
                <a:solidFill>
                  <a:srgbClr val="000000"/>
                </a:solidFill>
              </a:rPr>
              <a:t>2</a:t>
            </a:r>
            <a:r>
              <a:rPr lang="en" sz="2000" dirty="0">
                <a:solidFill>
                  <a:srgbClr val="000000"/>
                </a:solidFill>
              </a:rPr>
              <a:t> laser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	- Staged prebuncher + </a:t>
            </a:r>
            <a:r>
              <a:rPr lang="en" sz="2000" dirty="0" smtClean="0">
                <a:solidFill>
                  <a:srgbClr val="000000"/>
                </a:solidFill>
              </a:rPr>
              <a:t>accelerator</a:t>
            </a:r>
            <a:endParaRPr lang="en" sz="2000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	- 80% of electrons </a:t>
            </a:r>
            <a:r>
              <a:rPr lang="en" sz="2000" dirty="0" smtClean="0">
                <a:solidFill>
                  <a:srgbClr val="000000"/>
                </a:solidFill>
              </a:rPr>
              <a:t>accelerated</a:t>
            </a:r>
            <a:r>
              <a:rPr lang="en" sz="2000" dirty="0">
                <a:solidFill>
                  <a:srgbClr val="000000"/>
                </a:solidFill>
              </a:rPr>
              <a:t/>
            </a:r>
            <a:br>
              <a:rPr lang="en" sz="2000" dirty="0">
                <a:solidFill>
                  <a:srgbClr val="000000"/>
                </a:solidFill>
              </a:rPr>
            </a:br>
            <a:endParaRPr lang="en" sz="2000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UCLA Neptune </a:t>
            </a:r>
            <a:r>
              <a:rPr lang="en" sz="2000" dirty="0" smtClean="0">
                <a:solidFill>
                  <a:srgbClr val="000000"/>
                </a:solidFill>
              </a:rPr>
              <a:t>IFEL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	</a:t>
            </a:r>
            <a:r>
              <a:rPr lang="en" sz="2000" dirty="0" smtClean="0">
                <a:solidFill>
                  <a:srgbClr val="000000"/>
                </a:solidFill>
              </a:rPr>
              <a:t>- </a:t>
            </a:r>
            <a:r>
              <a:rPr lang="en" sz="2000" dirty="0">
                <a:solidFill>
                  <a:srgbClr val="000000"/>
                </a:solidFill>
              </a:rPr>
              <a:t>Strongly tapered period and amplitude planar undulator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	- 400 GW CO</a:t>
            </a:r>
            <a:r>
              <a:rPr lang="en" sz="2000" baseline="-25000" dirty="0">
                <a:solidFill>
                  <a:srgbClr val="000000"/>
                </a:solidFill>
              </a:rPr>
              <a:t>2</a:t>
            </a:r>
            <a:r>
              <a:rPr lang="en" sz="2000" dirty="0">
                <a:solidFill>
                  <a:srgbClr val="000000"/>
                </a:solidFill>
              </a:rPr>
              <a:t> </a:t>
            </a:r>
            <a:r>
              <a:rPr lang="en" sz="2000" dirty="0" smtClean="0">
                <a:solidFill>
                  <a:srgbClr val="000000"/>
                </a:solidFill>
              </a:rPr>
              <a:t>laser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	</a:t>
            </a:r>
            <a:r>
              <a:rPr lang="en" sz="2000" dirty="0" smtClean="0">
                <a:solidFill>
                  <a:srgbClr val="000000"/>
                </a:solidFill>
              </a:rPr>
              <a:t>- </a:t>
            </a:r>
            <a:r>
              <a:rPr lang="en" sz="2000" dirty="0">
                <a:solidFill>
                  <a:srgbClr val="000000"/>
                </a:solidFill>
              </a:rPr>
              <a:t>15 MeV -&gt; 35 MeV in ~25 </a:t>
            </a:r>
            <a:r>
              <a:rPr lang="en" sz="2000" dirty="0" smtClean="0">
                <a:solidFill>
                  <a:srgbClr val="000000"/>
                </a:solidFill>
              </a:rPr>
              <a:t>cm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	</a:t>
            </a:r>
            <a:r>
              <a:rPr lang="en" sz="2000" dirty="0" smtClean="0">
                <a:solidFill>
                  <a:srgbClr val="000000"/>
                </a:solidFill>
              </a:rPr>
              <a:t>- </a:t>
            </a:r>
            <a:r>
              <a:rPr lang="en" sz="2000" dirty="0">
                <a:solidFill>
                  <a:srgbClr val="000000"/>
                </a:solidFill>
              </a:rPr>
              <a:t>Accelerating gradient ~</a:t>
            </a:r>
            <a:r>
              <a:rPr lang="en" sz="2000" dirty="0" smtClean="0">
                <a:solidFill>
                  <a:srgbClr val="000000"/>
                </a:solidFill>
              </a:rPr>
              <a:t>75 </a:t>
            </a:r>
            <a:r>
              <a:rPr lang="en" sz="2000" dirty="0">
                <a:solidFill>
                  <a:srgbClr val="000000"/>
                </a:solidFill>
              </a:rPr>
              <a:t>MeV/m</a:t>
            </a:r>
          </a:p>
        </p:txBody>
      </p:sp>
      <p:sp>
        <p:nvSpPr>
          <p:cNvPr id="81" name="Shape 81"/>
          <p:cNvSpPr/>
          <p:nvPr/>
        </p:nvSpPr>
        <p:spPr>
          <a:xfrm>
            <a:off x="5609623" y="1006476"/>
            <a:ext cx="2657475" cy="218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5474700" y="3691801"/>
            <a:ext cx="3070494" cy="2248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/>
        </p:nvSpPr>
        <p:spPr>
          <a:xfrm>
            <a:off x="5609623" y="3187701"/>
            <a:ext cx="2985000" cy="299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/>
              <a:t>W. Kimura et al. PRL</a:t>
            </a:r>
            <a:r>
              <a:rPr lang="en" sz="1200" b="1"/>
              <a:t>, </a:t>
            </a:r>
            <a:r>
              <a:rPr lang="en" sz="1200"/>
              <a:t>92, 054801 (2004)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517447" y="5992201"/>
            <a:ext cx="3212100" cy="33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/>
              <a:t>P. Musumeci  et al. PRL</a:t>
            </a:r>
            <a:r>
              <a:rPr lang="en" sz="1200" b="1"/>
              <a:t>, </a:t>
            </a:r>
            <a:r>
              <a:rPr lang="en" sz="1200"/>
              <a:t>94, 154801 (2005)</a:t>
            </a:r>
          </a:p>
        </p:txBody>
      </p:sp>
    </p:spTree>
    <p:extLst>
      <p:ext uri="{BB962C8B-B14F-4D97-AF65-F5344CB8AC3E}">
        <p14:creationId xmlns:p14="http://schemas.microsoft.com/office/powerpoint/2010/main" val="14895351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Helical undulator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37" y="5569102"/>
            <a:ext cx="2750504" cy="588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Shape 89"/>
          <p:cNvGrpSpPr/>
          <p:nvPr/>
        </p:nvGrpSpPr>
        <p:grpSpPr>
          <a:xfrm>
            <a:off x="5696390" y="444891"/>
            <a:ext cx="2654430" cy="1772616"/>
            <a:chOff x="4066594" y="-1203987"/>
            <a:chExt cx="2654430" cy="1772616"/>
          </a:xfrm>
        </p:grpSpPr>
        <p:pic>
          <p:nvPicPr>
            <p:cNvPr id="90" name="Shape 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66594" y="-1203987"/>
              <a:ext cx="2654430" cy="1772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74325" y="-981334"/>
              <a:ext cx="1314851" cy="4642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9530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 smtClean="0"/>
              <a:t>Planar undulator: energy exchange stops twice per period</a:t>
            </a:r>
          </a:p>
          <a:p>
            <a:r>
              <a:rPr lang="en" sz="2400" dirty="0" smtClean="0"/>
              <a:t>Helical undulator: electrons </a:t>
            </a:r>
            <a:r>
              <a:rPr lang="en" sz="2400" dirty="0"/>
              <a:t>always moving </a:t>
            </a:r>
            <a:r>
              <a:rPr lang="en" sz="2400" dirty="0" smtClean="0"/>
              <a:t>transversely in </a:t>
            </a:r>
            <a:r>
              <a:rPr lang="en" sz="2400" dirty="0"/>
              <a:t>helix </a:t>
            </a:r>
            <a:r>
              <a:rPr lang="en" sz="2400" dirty="0" smtClean="0"/>
              <a:t>so always </a:t>
            </a:r>
            <a:r>
              <a:rPr lang="en" sz="2400" dirty="0"/>
              <a:t>transferring </a:t>
            </a:r>
            <a:r>
              <a:rPr lang="en" sz="2400" dirty="0" smtClean="0"/>
              <a:t>energy</a:t>
            </a:r>
            <a:endParaRPr lang="en" sz="2400" dirty="0"/>
          </a:p>
          <a:p>
            <a:endParaRPr sz="600" dirty="0"/>
          </a:p>
          <a:p>
            <a:r>
              <a:rPr lang="en" sz="2400" dirty="0" smtClean="0"/>
              <a:t>Helical </a:t>
            </a:r>
            <a:r>
              <a:rPr lang="en" sz="2400" dirty="0"/>
              <a:t>yields at least factor of 2 higher gradient.</a:t>
            </a:r>
          </a:p>
          <a:p>
            <a:endParaRPr sz="600" dirty="0"/>
          </a:p>
          <a:p>
            <a:r>
              <a:rPr lang="en" sz="2400" dirty="0" smtClean="0"/>
              <a:t>Especially </a:t>
            </a:r>
            <a:r>
              <a:rPr lang="en" sz="2400" dirty="0"/>
              <a:t>important for higher energy (high K) IFEL's.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918" y="5562600"/>
            <a:ext cx="3091360" cy="6015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4328800" y="5702851"/>
            <a:ext cx="437699" cy="32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7659" y="2523675"/>
            <a:ext cx="3265341" cy="25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905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Rubicon IFEL experiment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1641610"/>
              </p:ext>
            </p:extLst>
          </p:nvPr>
        </p:nvGraphicFramePr>
        <p:xfrm>
          <a:off x="4479050" y="838200"/>
          <a:ext cx="4436350" cy="27468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600"/>
                <a:gridCol w="1540750"/>
              </a:tblGrid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Input e-beam energy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50 </a:t>
                      </a:r>
                      <a:r>
                        <a:rPr lang="en" sz="1600" dirty="0" smtClean="0">
                          <a:sym typeface="Calibri"/>
                        </a:rPr>
                        <a:t>MeV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Average accelerating gradient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1" dirty="0" smtClean="0">
                          <a:sym typeface="Calibri"/>
                        </a:rPr>
                        <a:t>100 </a:t>
                      </a:r>
                      <a:r>
                        <a:rPr lang="en" sz="1600" b="1" dirty="0">
                          <a:sym typeface="Calibri"/>
                        </a:rPr>
                        <a:t>MV/m</a:t>
                      </a:r>
                      <a:r>
                        <a:rPr lang="en" sz="1600" b="1" dirty="0">
                          <a:sym typeface="'Times New Roman'"/>
                        </a:rPr>
                        <a:t> </a:t>
                      </a:r>
                      <a:endParaRPr lang="en" sz="1600" b="1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wavelength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10.3 μm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power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r>
                        <a:rPr lang="en" sz="1600" dirty="0" smtClean="0">
                          <a:sym typeface="Times"/>
                        </a:rPr>
                        <a:t>threshold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1" dirty="0" smtClean="0">
                          <a:sym typeface="Calibri"/>
                        </a:rPr>
                        <a:t>100 </a:t>
                      </a:r>
                      <a:r>
                        <a:rPr lang="en" sz="1600" b="1" smtClean="0">
                          <a:sym typeface="Calibri"/>
                        </a:rPr>
                        <a:t>– 500 </a:t>
                      </a:r>
                      <a:r>
                        <a:rPr lang="en" sz="1600" b="1" dirty="0" smtClean="0">
                          <a:sym typeface="Calibri"/>
                        </a:rPr>
                        <a:t>GW</a:t>
                      </a:r>
                      <a:r>
                        <a:rPr lang="en" sz="1600" b="1" dirty="0" smtClean="0">
                          <a:sym typeface="'Times New Roman'"/>
                        </a:rPr>
                        <a:t> </a:t>
                      </a:r>
                      <a:r>
                        <a:rPr lang="en" sz="1600" b="1" dirty="0">
                          <a:sym typeface="Times"/>
                        </a:rPr>
                        <a:t> </a:t>
                      </a:r>
                      <a:endParaRPr lang="en" sz="1600" b="1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focal spot size</a:t>
                      </a:r>
                      <a:r>
                        <a:rPr lang="en" sz="1600" dirty="0">
                          <a:sym typeface="Times"/>
                        </a:rPr>
                        <a:t> (w)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980 μm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Rayleigh range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 smtClean="0">
                          <a:sym typeface="Calibri"/>
                        </a:rPr>
                        <a:t>30 </a:t>
                      </a:r>
                      <a:r>
                        <a:rPr lang="en" sz="1600" dirty="0">
                          <a:sym typeface="Calibri"/>
                        </a:rPr>
                        <a:t>cm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Undulator length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1" dirty="0">
                          <a:sym typeface="Calibri"/>
                        </a:rPr>
                        <a:t>54 cm</a:t>
                      </a:r>
                      <a:r>
                        <a:rPr lang="en" sz="1600" b="1" dirty="0">
                          <a:sym typeface="'Times New Roman'"/>
                        </a:rPr>
                        <a:t> </a:t>
                      </a:r>
                      <a:endParaRPr lang="en" sz="1600" b="1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91005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Undulator period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4 – 6 cm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338963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Magnetic field amplitude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5.2 – 7.7 kG</a:t>
                      </a:r>
                      <a:endParaRPr lang="en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6" y="3657600"/>
            <a:ext cx="6461914" cy="14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3810000"/>
            <a:ext cx="1905000" cy="127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4876800" cy="169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Collaboration of two groups active in IFEL experiments</a:t>
            </a:r>
            <a:endParaRPr lang="en-US" sz="2400" dirty="0"/>
          </a:p>
          <a:p>
            <a:r>
              <a:rPr lang="en-US" sz="2400" dirty="0"/>
              <a:t>Helical geometry high gain high gradient IFEL</a:t>
            </a:r>
          </a:p>
          <a:p>
            <a:r>
              <a:rPr lang="en-US" sz="2400" dirty="0" smtClean="0"/>
              <a:t>Two different tapers used</a:t>
            </a:r>
          </a:p>
          <a:p>
            <a:pPr lvl="1"/>
            <a:r>
              <a:rPr lang="en-US" sz="2000" dirty="0" smtClean="0"/>
              <a:t>Demonstrate control of the final beam properties by undulator tuning</a:t>
            </a:r>
          </a:p>
        </p:txBody>
      </p:sp>
      <p:sp>
        <p:nvSpPr>
          <p:cNvPr id="9" name="Shape 133"/>
          <p:cNvSpPr>
            <a:spLocks noChangeAspect="1"/>
          </p:cNvSpPr>
          <p:nvPr/>
        </p:nvSpPr>
        <p:spPr>
          <a:xfrm>
            <a:off x="609600" y="5105400"/>
            <a:ext cx="1985660" cy="132250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1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0" y="4328702"/>
            <a:ext cx="3369620" cy="22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46673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Undulator </a:t>
            </a:r>
            <a:r>
              <a:rPr lang="en" dirty="0"/>
              <a:t>design</a:t>
            </a:r>
          </a:p>
        </p:txBody>
      </p:sp>
      <p:sp>
        <p:nvSpPr>
          <p:cNvPr id="120" name="Shape 120"/>
          <p:cNvSpPr/>
          <p:nvPr/>
        </p:nvSpPr>
        <p:spPr>
          <a:xfrm>
            <a:off x="5328557" y="274637"/>
            <a:ext cx="3261092" cy="2368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sp>
      <p:sp>
        <p:nvSpPr>
          <p:cNvPr id="121" name="Shape 121"/>
          <p:cNvSpPr/>
          <p:nvPr/>
        </p:nvSpPr>
        <p:spPr>
          <a:xfrm>
            <a:off x="4103226" y="4394895"/>
            <a:ext cx="3014647" cy="2121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/>
          <p:nvPr/>
        </p:nvSpPr>
        <p:spPr>
          <a:xfrm>
            <a:off x="6532271" y="2375643"/>
            <a:ext cx="2611728" cy="2805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567500" cy="28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 smtClean="0">
                <a:solidFill>
                  <a:srgbClr val="000000"/>
                </a:solidFill>
              </a:rPr>
              <a:t>Designed and built at UCLA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 smtClean="0">
                <a:solidFill>
                  <a:srgbClr val="000000"/>
                </a:solidFill>
              </a:rPr>
              <a:t>First </a:t>
            </a:r>
            <a:r>
              <a:rPr lang="en" sz="1800" dirty="0">
                <a:solidFill>
                  <a:srgbClr val="000000"/>
                </a:solidFill>
              </a:rPr>
              <a:t>strongly tapered </a:t>
            </a:r>
            <a:r>
              <a:rPr lang="en" sz="1800" dirty="0" smtClean="0">
                <a:solidFill>
                  <a:srgbClr val="000000"/>
                </a:solidFill>
              </a:rPr>
              <a:t>helical </a:t>
            </a:r>
            <a:r>
              <a:rPr lang="en" sz="1800" dirty="0">
                <a:solidFill>
                  <a:srgbClr val="000000"/>
                </a:solidFill>
              </a:rPr>
              <a:t>undulator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 smtClean="0"/>
              <a:t>Two </a:t>
            </a:r>
            <a:r>
              <a:rPr lang="en" sz="1800" dirty="0"/>
              <a:t>orthogonal Halbach undulators with varying period and field strength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/>
              <a:t>NdFeB magnets B</a:t>
            </a:r>
            <a:r>
              <a:rPr lang="en" sz="1800" baseline="-25000" dirty="0"/>
              <a:t>r</a:t>
            </a:r>
            <a:r>
              <a:rPr lang="en" sz="1800" dirty="0"/>
              <a:t> = 1.22T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/>
              <a:t>Entrance/exit periods keep particle oscillation about axis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>
                <a:solidFill>
                  <a:srgbClr val="000000"/>
                </a:solidFill>
              </a:rPr>
              <a:t>Pipe of 14 mm diameter maintains high vacuum and low laser loses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860148" y="5617779"/>
            <a:ext cx="1340252" cy="401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Laser waist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913845" y="4026820"/>
            <a:ext cx="3353355" cy="558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dirty="0"/>
              <a:t>Estimated particle trajectories</a:t>
            </a:r>
          </a:p>
        </p:txBody>
      </p:sp>
      <p:sp>
        <p:nvSpPr>
          <p:cNvPr id="126" name="Shape 126"/>
          <p:cNvSpPr/>
          <p:nvPr/>
        </p:nvSpPr>
        <p:spPr>
          <a:xfrm>
            <a:off x="773519" y="6516869"/>
            <a:ext cx="2976600" cy="68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4394895"/>
            <a:ext cx="152400" cy="634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14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846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 smtClean="0"/>
              <a:t>Timing &amp; polarization</a:t>
            </a:r>
            <a:endParaRPr lang="en" dirty="0"/>
          </a:p>
        </p:txBody>
      </p:sp>
      <p:sp>
        <p:nvSpPr>
          <p:cNvPr id="146" name="Shape 146"/>
          <p:cNvSpPr txBox="1"/>
          <p:nvPr/>
        </p:nvSpPr>
        <p:spPr>
          <a:xfrm>
            <a:off x="838200" y="4353656"/>
            <a:ext cx="3795900" cy="211285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/>
              <a:t>Germanium used </a:t>
            </a:r>
            <a:r>
              <a:rPr lang="en" sz="1800" dirty="0"/>
              <a:t>for </a:t>
            </a:r>
            <a:r>
              <a:rPr lang="en" sz="1800" dirty="0" smtClean="0"/>
              <a:t>ps timing</a:t>
            </a:r>
          </a:p>
          <a:p>
            <a:pPr lvl="0" rtl="0">
              <a:buNone/>
            </a:pPr>
            <a:endParaRPr lang="en" dirty="0"/>
          </a:p>
          <a:p>
            <a:pPr lvl="0" rtl="0">
              <a:buNone/>
            </a:pPr>
            <a:r>
              <a:rPr lang="en" sz="1800" dirty="0" smtClean="0"/>
              <a:t>Use Ge plate to modulate low power CO2 regen transmission</a:t>
            </a:r>
          </a:p>
          <a:p>
            <a:pPr lvl="0" rtl="0">
              <a:buNone/>
            </a:pPr>
            <a:endParaRPr lang="en" dirty="0"/>
          </a:p>
          <a:p>
            <a:pPr lvl="0" rtl="0">
              <a:buNone/>
            </a:pPr>
            <a:r>
              <a:rPr lang="en" dirty="0" smtClean="0"/>
              <a:t>Temporal alignment achieved near threshold for transmission</a:t>
            </a:r>
            <a:r>
              <a:rPr lang="en" sz="1800" dirty="0" smtClean="0"/>
              <a:t/>
            </a:r>
            <a:br>
              <a:rPr lang="en" sz="1800" dirty="0" smtClean="0"/>
            </a:br>
            <a:endParaRPr lang="en" sz="1800" dirty="0"/>
          </a:p>
        </p:txBody>
      </p:sp>
      <p:sp>
        <p:nvSpPr>
          <p:cNvPr id="174" name="Shape 174"/>
          <p:cNvSpPr/>
          <p:nvPr/>
        </p:nvSpPr>
        <p:spPr>
          <a:xfrm>
            <a:off x="1219780" y="1676400"/>
            <a:ext cx="645251" cy="1653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x="1905000" y="1696652"/>
            <a:ext cx="432899" cy="124800"/>
          </a:xfrm>
          <a:prstGeom prst="ellipse">
            <a:avLst/>
          </a:prstGeom>
          <a:solidFill>
            <a:srgbClr val="F6B26B"/>
          </a:solidFill>
          <a:ln w="19050" cap="flat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3667939" y="1676400"/>
            <a:ext cx="645251" cy="1653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7" name="Shape 177"/>
          <p:cNvSpPr/>
          <p:nvPr/>
        </p:nvSpPr>
        <p:spPr>
          <a:xfrm>
            <a:off x="3048000" y="1696652"/>
            <a:ext cx="432899" cy="124800"/>
          </a:xfrm>
          <a:prstGeom prst="ellipse">
            <a:avLst/>
          </a:prstGeom>
          <a:solidFill>
            <a:srgbClr val="F6B26B"/>
          </a:solidFill>
          <a:ln w="19050" cap="flat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267" name="Picture 3" descr="C:\Users\jduris\Dropbox\pbpl\2014-07 AAC\fig2_diagnosti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2510"/>
            <a:ext cx="7180809" cy="23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121448" y="1757861"/>
            <a:ext cx="34648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>
            <a:glow rad="254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87151" y="1759052"/>
            <a:ext cx="34648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>
            <a:glow rad="254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146"/>
          <p:cNvSpPr txBox="1"/>
          <p:nvPr/>
        </p:nvSpPr>
        <p:spPr>
          <a:xfrm>
            <a:off x="4586100" y="4363912"/>
            <a:ext cx="3795900" cy="211285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Acceleration maximized when laser polarization handedness matches helical motion of electrons</a:t>
            </a:r>
          </a:p>
          <a:p>
            <a:pPr lvl="0" rtl="0">
              <a:buNone/>
            </a:pPr>
            <a:endParaRPr lang="en-US" dirty="0"/>
          </a:p>
          <a:p>
            <a:pPr lvl="0" rtl="0">
              <a:buNone/>
            </a:pPr>
            <a:r>
              <a:rPr lang="en-US" dirty="0" smtClean="0"/>
              <a:t>No interaction with wrong handedness</a:t>
            </a:r>
          </a:p>
          <a:p>
            <a:pPr lvl="0" rtl="0">
              <a:buNone/>
            </a:pPr>
            <a:endParaRPr lang="en-US" dirty="0"/>
          </a:p>
          <a:p>
            <a:pPr lvl="0" rtl="0">
              <a:buNone/>
            </a:pPr>
            <a:r>
              <a:rPr lang="en-US" dirty="0" smtClean="0"/>
              <a:t>Planar polarization angle had no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3243" y="2819400"/>
            <a:ext cx="108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Sigma </a:t>
            </a:r>
          </a:p>
          <a:p>
            <a:r>
              <a:rPr lang="en-US" dirty="0" smtClean="0"/>
              <a:t>= 4.5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5" y="1906162"/>
            <a:ext cx="3438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179"/>
          <p:cNvSpPr txBox="1"/>
          <p:nvPr/>
        </p:nvSpPr>
        <p:spPr>
          <a:xfrm>
            <a:off x="4699186" y="1325615"/>
            <a:ext cx="1320614" cy="4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R</a:t>
            </a:r>
            <a:r>
              <a:rPr lang="en" dirty="0" smtClean="0"/>
              <a:t>ight circular</a:t>
            </a:r>
            <a:endParaRPr lang="en" dirty="0"/>
          </a:p>
        </p:txBody>
      </p:sp>
      <p:sp>
        <p:nvSpPr>
          <p:cNvPr id="18" name="Shape 181"/>
          <p:cNvSpPr txBox="1"/>
          <p:nvPr/>
        </p:nvSpPr>
        <p:spPr>
          <a:xfrm>
            <a:off x="6000811" y="1579200"/>
            <a:ext cx="1314389" cy="4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Linear</a:t>
            </a:r>
            <a:endParaRPr lang="en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3575"/>
            <a:ext cx="357358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182"/>
          <p:cNvSpPr txBox="1"/>
          <p:nvPr/>
        </p:nvSpPr>
        <p:spPr>
          <a:xfrm>
            <a:off x="7315200" y="1310053"/>
            <a:ext cx="1423500" cy="895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Wrong circular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06493"/>
            <a:ext cx="1947862" cy="2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06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9389</TotalTime>
  <Words>836</Words>
  <Application>Microsoft Office PowerPoint</Application>
  <PresentationFormat>On-screen Show (4:3)</PresentationFormat>
  <Paragraphs>186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Rubicon Helical Inverse Free Electron Laser Accelerator</vt:lpstr>
      <vt:lpstr>Overview</vt:lpstr>
      <vt:lpstr>IFEL Interaction</vt:lpstr>
      <vt:lpstr>Why the interest in IFELs?</vt:lpstr>
      <vt:lpstr>IFEL experiments</vt:lpstr>
      <vt:lpstr>Helical undulator</vt:lpstr>
      <vt:lpstr>Rubicon IFEL experiment</vt:lpstr>
      <vt:lpstr>Undulator design</vt:lpstr>
      <vt:lpstr>Timing &amp; polarization</vt:lpstr>
      <vt:lpstr>Laser-ebeam temporal cross correlation</vt:lpstr>
      <vt:lpstr>High gradient acceleration</vt:lpstr>
      <vt:lpstr>Improving capture</vt:lpstr>
      <vt:lpstr>High capture acceleration</vt:lpstr>
      <vt:lpstr>Rubicon + prebuncher run</vt:lpstr>
      <vt:lpstr>Rubicon helical IFEL accelerator at ATF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UCLA-BNL Helical IFEL Experiment</dc:title>
  <dc:creator>jduris</dc:creator>
  <cp:lastModifiedBy>jduris</cp:lastModifiedBy>
  <cp:revision>208</cp:revision>
  <dcterms:created xsi:type="dcterms:W3CDTF">2013-09-04T21:48:05Z</dcterms:created>
  <dcterms:modified xsi:type="dcterms:W3CDTF">2015-10-01T15:26:21Z</dcterms:modified>
</cp:coreProperties>
</file>