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6" r:id="rId8"/>
    <p:sldId id="267" r:id="rId9"/>
    <p:sldId id="265" r:id="rId10"/>
    <p:sldId id="268" r:id="rId11"/>
    <p:sldId id="269" r:id="rId12"/>
    <p:sldId id="271" r:id="rId13"/>
    <p:sldId id="272" r:id="rId14"/>
    <p:sldId id="27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6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1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4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7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CC79A-CF26-B54D-BE1C-53A27165B2F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0C38-BD1C-BA4F-B30B-338D991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oleObject" Target="file:///\\localhost\Users\Gerard\Desktop\Macintosh%20HD:Users:Gerard:Desktop:RadiaBeam:Proposals:2011_DOE_SBIR-Phase%20II:Atto:Subfs-Phase2v3.docx!OLE_LINK10" TargetMode="External"/><Relationship Id="rId9" Type="http://schemas.openxmlformats.org/officeDocument/2006/relationships/image" Target="../media/image5.emf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1300"/>
            <a:ext cx="7848600" cy="19272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Sub-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femtosecond 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bunch length diagnostic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694782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 smtClean="0"/>
              <a:t>G. Andonian</a:t>
            </a:r>
          </a:p>
          <a:p>
            <a:pPr algn="l"/>
            <a:r>
              <a:rPr lang="en-US" sz="2800" dirty="0" smtClean="0"/>
              <a:t>BNL ATF Users Meeting 2015</a:t>
            </a:r>
          </a:p>
          <a:p>
            <a:pPr algn="l"/>
            <a:r>
              <a:rPr lang="en-US" sz="2800" dirty="0" smtClean="0"/>
              <a:t>Status Report AE62</a:t>
            </a:r>
          </a:p>
          <a:p>
            <a:pPr algn="l"/>
            <a:r>
              <a:rPr lang="en-US" sz="2800" dirty="0" smtClean="0"/>
              <a:t>October 1-2, 2015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09" y="5804877"/>
            <a:ext cx="2748706" cy="661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05" y="5804877"/>
            <a:ext cx="1432792" cy="661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165" y="5787445"/>
            <a:ext cx="1926557" cy="7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5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run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6300" y="3182002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Laser off </a:t>
            </a:r>
          </a:p>
          <a:p>
            <a:pPr algn="ctr"/>
            <a:r>
              <a:rPr lang="en-US" dirty="0" smtClean="0"/>
              <a:t>(380 µm 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2310" y="2377638"/>
            <a:ext cx="1155486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b="14134"/>
          <a:stretch/>
        </p:blipFill>
        <p:spPr bwMode="auto">
          <a:xfrm>
            <a:off x="5142518" y="4078019"/>
            <a:ext cx="2820382" cy="19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05600" y="3200400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Laser on </a:t>
            </a:r>
          </a:p>
          <a:p>
            <a:pPr algn="ctr"/>
            <a:r>
              <a:rPr lang="en-US" dirty="0" smtClean="0"/>
              <a:t>(500µm 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67350" y="3828333"/>
            <a:ext cx="1238250" cy="5341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2"/>
          </p:cNvCxnSpPr>
          <p:nvPr/>
        </p:nvCxnSpPr>
        <p:spPr>
          <a:xfrm flipH="1">
            <a:off x="6858000" y="3846731"/>
            <a:ext cx="628650" cy="10934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1295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 TEM</a:t>
            </a:r>
            <a:r>
              <a:rPr lang="en-US" baseline="-25000" dirty="0" smtClean="0"/>
              <a:t>10</a:t>
            </a:r>
            <a:r>
              <a:rPr lang="en-US" dirty="0" smtClean="0"/>
              <a:t> mode with two TEM</a:t>
            </a:r>
            <a:r>
              <a:rPr lang="en-US" baseline="-25000" dirty="0" smtClean="0"/>
              <a:t>00</a:t>
            </a:r>
            <a:r>
              <a:rPr lang="en-US" dirty="0" smtClean="0"/>
              <a:t> modes at a small angle &amp; out of phase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13070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e-beam transverse profile monitor (IPOP6)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62643" y="3913874"/>
            <a:ext cx="4279446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Preliminary results: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 of TEM10 laser evident even at “</a:t>
            </a:r>
            <a:r>
              <a:rPr lang="en-US" dirty="0"/>
              <a:t>low</a:t>
            </a:r>
            <a:r>
              <a:rPr lang="en-US" dirty="0" smtClean="0"/>
              <a:t>” energy (~100mJ)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Spreading in horizontal (~25%)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“Butterfly” shape also seen in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Prelim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x-band deflecting cavity 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Prebuncher</a:t>
            </a:r>
            <a:r>
              <a:rPr lang="en-US" dirty="0"/>
              <a:t> + chicane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2366" y="2168723"/>
            <a:ext cx="128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Laser at focus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64996" y="3358823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93858" y="3471446"/>
            <a:ext cx="765053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~1 mm</a:t>
            </a:r>
            <a:endParaRPr lang="en-US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5" y="2471407"/>
            <a:ext cx="1725195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mage1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03"/>
          <a:stretch/>
        </p:blipFill>
        <p:spPr>
          <a:xfrm>
            <a:off x="4327604" y="1648020"/>
            <a:ext cx="4359196" cy="1647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5973045"/>
            <a:ext cx="959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x (pixels)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0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AE62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430"/>
            <a:ext cx="8229600" cy="32719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Promising results from February run</a:t>
            </a:r>
          </a:p>
          <a:p>
            <a:pPr lvl="1"/>
            <a:r>
              <a:rPr lang="en-US" dirty="0" smtClean="0"/>
              <a:t>Observed angular modulation of beam in interaction</a:t>
            </a:r>
          </a:p>
          <a:p>
            <a:r>
              <a:rPr lang="en-US" dirty="0" smtClean="0"/>
              <a:t>Analysis with full simulations ongoing</a:t>
            </a:r>
          </a:p>
          <a:p>
            <a:r>
              <a:rPr lang="en-US" dirty="0" smtClean="0"/>
              <a:t>Benefit from </a:t>
            </a:r>
            <a:r>
              <a:rPr lang="en-US" dirty="0"/>
              <a:t>R</a:t>
            </a:r>
            <a:r>
              <a:rPr lang="en-US" dirty="0" smtClean="0"/>
              <a:t>ubicon experience </a:t>
            </a:r>
            <a:r>
              <a:rPr lang="en-US" dirty="0" smtClean="0"/>
              <a:t>immediately prior</a:t>
            </a:r>
            <a:endParaRPr lang="en-US" dirty="0" smtClean="0"/>
          </a:p>
          <a:p>
            <a:pPr lvl="1"/>
            <a:r>
              <a:rPr lang="en-US" dirty="0" smtClean="0"/>
              <a:t>Synchronization, alignment, etc.</a:t>
            </a:r>
          </a:p>
          <a:p>
            <a:r>
              <a:rPr lang="en-US" dirty="0" smtClean="0"/>
              <a:t>Next run(s</a:t>
            </a:r>
            <a:r>
              <a:rPr lang="en-US" dirty="0" smtClean="0"/>
              <a:t>) </a:t>
            </a:r>
            <a:endParaRPr lang="en-US" dirty="0" smtClean="0"/>
          </a:p>
          <a:p>
            <a:pPr lvl="1"/>
            <a:r>
              <a:rPr lang="en-US" dirty="0" smtClean="0"/>
              <a:t>Request: 2-3 weeks</a:t>
            </a:r>
          </a:p>
          <a:p>
            <a:pPr lvl="2"/>
            <a:r>
              <a:rPr lang="en-US" dirty="0" smtClean="0"/>
              <a:t>Reestablish laser conditions</a:t>
            </a:r>
          </a:p>
          <a:p>
            <a:pPr lvl="2"/>
            <a:r>
              <a:rPr lang="en-US" dirty="0" smtClean="0"/>
              <a:t>Realign/retune undulator</a:t>
            </a:r>
          </a:p>
          <a:p>
            <a:pPr lvl="1"/>
            <a:r>
              <a:rPr lang="en-US" dirty="0" smtClean="0"/>
              <a:t>Deflecting cavity commissioning (not included)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603" y="4457881"/>
            <a:ext cx="8776228" cy="1354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Acknowledgements:</a:t>
            </a:r>
            <a:endParaRPr lang="en-US" sz="1600" dirty="0"/>
          </a:p>
          <a:p>
            <a:pPr lvl="1"/>
            <a:r>
              <a:rPr lang="en-US" sz="1600" dirty="0"/>
              <a:t>M. Harrison, A. </a:t>
            </a:r>
            <a:r>
              <a:rPr lang="en-US" sz="1600" dirty="0" err="1"/>
              <a:t>Murokh</a:t>
            </a:r>
            <a:r>
              <a:rPr lang="en-US" sz="1600" dirty="0"/>
              <a:t>, F. O’Shea, A. </a:t>
            </a:r>
            <a:r>
              <a:rPr lang="en-US" sz="1600" dirty="0" err="1"/>
              <a:t>Ovodenko</a:t>
            </a:r>
            <a:r>
              <a:rPr lang="en-US" sz="1600" dirty="0"/>
              <a:t> (RadiaBeam)</a:t>
            </a:r>
          </a:p>
          <a:p>
            <a:pPr lvl="1"/>
            <a:r>
              <a:rPr lang="en-US" sz="1600" dirty="0"/>
              <a:t>J. </a:t>
            </a:r>
            <a:r>
              <a:rPr lang="en-US" sz="1600" dirty="0" err="1"/>
              <a:t>Duris</a:t>
            </a:r>
            <a:r>
              <a:rPr lang="en-US" sz="1600" dirty="0"/>
              <a:t>, P. </a:t>
            </a:r>
            <a:r>
              <a:rPr lang="en-US" sz="1600" dirty="0" err="1"/>
              <a:t>Musumeci</a:t>
            </a:r>
            <a:r>
              <a:rPr lang="en-US" sz="1600" dirty="0"/>
              <a:t>, J. </a:t>
            </a:r>
            <a:r>
              <a:rPr lang="en-US" sz="1600" dirty="0" err="1"/>
              <a:t>Rosenzweig</a:t>
            </a:r>
            <a:r>
              <a:rPr lang="en-US" sz="1600" dirty="0"/>
              <a:t>, Y. Sakai (UCLA)</a:t>
            </a:r>
          </a:p>
          <a:p>
            <a:pPr lvl="1"/>
            <a:r>
              <a:rPr lang="en-US" sz="1600" dirty="0"/>
              <a:t>M. </a:t>
            </a:r>
            <a:r>
              <a:rPr lang="en-US" sz="1600" dirty="0" err="1"/>
              <a:t>Babzien</a:t>
            </a:r>
            <a:r>
              <a:rPr lang="en-US" sz="1600" dirty="0"/>
              <a:t>, M. </a:t>
            </a:r>
            <a:r>
              <a:rPr lang="en-US" sz="1600" dirty="0" err="1"/>
              <a:t>Fedurin</a:t>
            </a:r>
            <a:r>
              <a:rPr lang="en-US" sz="1600" dirty="0"/>
              <a:t>, K. </a:t>
            </a:r>
            <a:r>
              <a:rPr lang="en-US" sz="1600" dirty="0" err="1"/>
              <a:t>Kusche</a:t>
            </a:r>
            <a:r>
              <a:rPr lang="en-US" sz="1600" dirty="0"/>
              <a:t>, R. Malone, I. </a:t>
            </a:r>
            <a:r>
              <a:rPr lang="en-US" sz="1600" dirty="0" err="1"/>
              <a:t>Pogorelsky</a:t>
            </a:r>
            <a:r>
              <a:rPr lang="en-US" sz="1600" dirty="0"/>
              <a:t>, M. </a:t>
            </a:r>
            <a:r>
              <a:rPr lang="en-US" sz="1600" dirty="0" err="1"/>
              <a:t>Polyanski</a:t>
            </a:r>
            <a:r>
              <a:rPr lang="en-US" sz="1600" dirty="0"/>
              <a:t>, C. </a:t>
            </a:r>
            <a:r>
              <a:rPr lang="en-US" sz="1600" dirty="0" err="1"/>
              <a:t>Swinson</a:t>
            </a:r>
            <a:r>
              <a:rPr lang="en-US" sz="1600" dirty="0"/>
              <a:t> (BNL ATF)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6287" y="5509678"/>
            <a:ext cx="363925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smtClean="0"/>
              <a:t>Support from </a:t>
            </a:r>
            <a:r>
              <a:rPr lang="en-US" sz="1400" dirty="0" smtClean="0"/>
              <a:t>DOE SBIR Award # DE</a:t>
            </a:r>
            <a:r>
              <a:rPr lang="en-US" sz="1400" dirty="0"/>
              <a:t>-SC0007701</a:t>
            </a:r>
          </a:p>
        </p:txBody>
      </p:sp>
      <p:pic>
        <p:nvPicPr>
          <p:cNvPr id="7" name="Picture 2" descr="http://www.radiabeam.com/images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7" y="6067873"/>
            <a:ext cx="1888688" cy="45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cla_cw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055" y="5952664"/>
            <a:ext cx="1285303" cy="593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165" y="5925505"/>
            <a:ext cx="1926557" cy="7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9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BL2 scheme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50881" y="1829304"/>
            <a:ext cx="8849431" cy="2149001"/>
            <a:chOff x="150881" y="1829304"/>
            <a:chExt cx="8849431" cy="2149001"/>
          </a:xfrm>
        </p:grpSpPr>
        <p:sp>
          <p:nvSpPr>
            <p:cNvPr id="4" name="Trapezoid 3"/>
            <p:cNvSpPr/>
            <p:nvPr/>
          </p:nvSpPr>
          <p:spPr>
            <a:xfrm rot="10800000">
              <a:off x="1046607" y="2548029"/>
              <a:ext cx="801376" cy="559374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31816" y="2370516"/>
              <a:ext cx="305997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47096" y="2370516"/>
              <a:ext cx="305997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mming Junction 7"/>
            <p:cNvSpPr/>
            <p:nvPr/>
          </p:nvSpPr>
          <p:spPr>
            <a:xfrm>
              <a:off x="3516933" y="2521392"/>
              <a:ext cx="612648" cy="612648"/>
            </a:xfrm>
            <a:prstGeom prst="flowChartSummingJuncti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mming Junction 8"/>
            <p:cNvSpPr/>
            <p:nvPr/>
          </p:nvSpPr>
          <p:spPr>
            <a:xfrm>
              <a:off x="2837101" y="2521392"/>
              <a:ext cx="612648" cy="612648"/>
            </a:xfrm>
            <a:prstGeom prst="flowChartSummingJunctio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4248817" y="2589424"/>
              <a:ext cx="1859792" cy="476584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mming Junction 10"/>
            <p:cNvSpPr/>
            <p:nvPr/>
          </p:nvSpPr>
          <p:spPr>
            <a:xfrm>
              <a:off x="6285149" y="2521392"/>
              <a:ext cx="612648" cy="612648"/>
            </a:xfrm>
            <a:prstGeom prst="flowChartSummingJuncti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mming Junction 11"/>
            <p:cNvSpPr/>
            <p:nvPr/>
          </p:nvSpPr>
          <p:spPr>
            <a:xfrm>
              <a:off x="8352576" y="2521392"/>
              <a:ext cx="612648" cy="612648"/>
            </a:xfrm>
            <a:prstGeom prst="flowChartSummingJuncti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6614" y="2093553"/>
              <a:ext cx="501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ID1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2543" y="1967803"/>
              <a:ext cx="751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IPOP2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26824" y="1829304"/>
              <a:ext cx="11321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Attoscope</a:t>
              </a:r>
              <a:endParaRPr lang="en-US" dirty="0" smtClean="0"/>
            </a:p>
            <a:p>
              <a:r>
                <a:rPr lang="en-US" dirty="0" smtClean="0"/>
                <a:t>Undulator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14457" y="1967803"/>
              <a:ext cx="751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IPOP3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49160" y="1967803"/>
              <a:ext cx="751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IPOP6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4544" y="3163972"/>
              <a:ext cx="766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Ge</a:t>
              </a:r>
              <a:endParaRPr lang="en-US" dirty="0" smtClean="0"/>
            </a:p>
            <a:p>
              <a:r>
                <a:rPr lang="en-US" dirty="0" smtClean="0"/>
                <a:t>Wafer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04771" y="3315152"/>
              <a:ext cx="515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IQ1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77650" y="3315152"/>
              <a:ext cx="515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IQ2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214160" y="2370516"/>
              <a:ext cx="305997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729440" y="2370516"/>
              <a:ext cx="305997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87115" y="3315152"/>
              <a:ext cx="515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IQ3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9994" y="331515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IQ4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50881" y="2791613"/>
              <a:ext cx="80771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0881" y="2337135"/>
              <a:ext cx="63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laser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326908" y="3066008"/>
              <a:ext cx="719698" cy="6184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6032" y="3608973"/>
              <a:ext cx="90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-beam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677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598"/>
            <a:ext cx="8467962" cy="48905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 TEM</a:t>
            </a:r>
            <a:r>
              <a:rPr lang="en-US" baseline="-25000" dirty="0" smtClean="0"/>
              <a:t>00</a:t>
            </a:r>
            <a:r>
              <a:rPr lang="en-US" dirty="0" smtClean="0"/>
              <a:t> mode first </a:t>
            </a:r>
          </a:p>
          <a:p>
            <a:r>
              <a:rPr lang="en-US" dirty="0" smtClean="0"/>
              <a:t>Synchronize laser/e-beam (</a:t>
            </a:r>
            <a:r>
              <a:rPr lang="en-US" dirty="0" err="1" smtClean="0"/>
              <a:t>Ge</a:t>
            </a:r>
            <a:r>
              <a:rPr lang="en-US" dirty="0" smtClean="0"/>
              <a:t> wafer)</a:t>
            </a:r>
          </a:p>
          <a:p>
            <a:r>
              <a:rPr lang="en-US" dirty="0" smtClean="0"/>
              <a:t>Observe e-beam energy spectrometer (IFEL interaction)</a:t>
            </a:r>
          </a:p>
          <a:p>
            <a:pPr lvl="1"/>
            <a:r>
              <a:rPr lang="en-US" dirty="0" smtClean="0"/>
              <a:t>Vary e-beam energy</a:t>
            </a:r>
          </a:p>
          <a:p>
            <a:pPr lvl="1"/>
            <a:r>
              <a:rPr lang="en-US" dirty="0" smtClean="0"/>
              <a:t>Vary laser power (1GW-10GW-100GW)</a:t>
            </a:r>
          </a:p>
          <a:p>
            <a:pPr lvl="2"/>
            <a:r>
              <a:rPr lang="en-US" dirty="0" smtClean="0"/>
              <a:t>Observe profile on IPOP4 or IPOP5</a:t>
            </a:r>
          </a:p>
          <a:p>
            <a:r>
              <a:rPr lang="en-US" dirty="0" smtClean="0"/>
              <a:t>THEN</a:t>
            </a:r>
          </a:p>
          <a:p>
            <a:r>
              <a:rPr lang="en-US" dirty="0" smtClean="0"/>
              <a:t>Use TEM</a:t>
            </a:r>
            <a:r>
              <a:rPr lang="en-US" baseline="-25000" dirty="0" smtClean="0"/>
              <a:t>10</a:t>
            </a:r>
            <a:r>
              <a:rPr lang="en-US" dirty="0" smtClean="0"/>
              <a:t> mode</a:t>
            </a:r>
          </a:p>
          <a:p>
            <a:r>
              <a:rPr lang="en-US" dirty="0" smtClean="0"/>
              <a:t>Observe beam profile downstream </a:t>
            </a:r>
          </a:p>
          <a:p>
            <a:pPr lvl="1"/>
            <a:r>
              <a:rPr lang="en-US" dirty="0" smtClean="0"/>
              <a:t>Look for increase in e-beam horizontal divergence</a:t>
            </a:r>
          </a:p>
          <a:p>
            <a:r>
              <a:rPr lang="en-US" dirty="0" smtClean="0"/>
              <a:t>Vary timing	</a:t>
            </a:r>
          </a:p>
          <a:p>
            <a:r>
              <a:rPr lang="en-US" dirty="0" smtClean="0"/>
              <a:t>Vary laser power (500MW- 1GW-10GW-100GW(?))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7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“Old”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67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Only TEM</a:t>
            </a:r>
            <a:r>
              <a:rPr lang="en-US" baseline="-25000" dirty="0" smtClean="0"/>
              <a:t>10</a:t>
            </a:r>
            <a:r>
              <a:rPr lang="en-US" dirty="0" smtClean="0"/>
              <a:t> mode v. laser power (no deflector)</a:t>
            </a:r>
          </a:p>
          <a:p>
            <a:r>
              <a:rPr lang="en-US" dirty="0" smtClean="0"/>
              <a:t>Does not include effects of transport</a:t>
            </a:r>
            <a:endParaRPr lang="en-US" dirty="0"/>
          </a:p>
        </p:txBody>
      </p:sp>
      <p:pic>
        <p:nvPicPr>
          <p:cNvPr id="5" name="Picture 4" descr="1G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2171"/>
            <a:ext cx="2963668" cy="2286000"/>
          </a:xfrm>
          <a:prstGeom prst="rect">
            <a:avLst/>
          </a:prstGeom>
        </p:spPr>
      </p:pic>
      <p:pic>
        <p:nvPicPr>
          <p:cNvPr id="6" name="Picture 5" descr="10G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68" y="3032171"/>
            <a:ext cx="2963668" cy="2286000"/>
          </a:xfrm>
          <a:prstGeom prst="rect">
            <a:avLst/>
          </a:prstGeom>
        </p:spPr>
      </p:pic>
      <p:pic>
        <p:nvPicPr>
          <p:cNvPr id="7" name="Picture 6" descr="100G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36" y="3032171"/>
            <a:ext cx="2963668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3885" y="522471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GW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0739" y="522471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GW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8353" y="52247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GW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2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957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Characterize bunch profile of sub-</a:t>
            </a:r>
            <a:r>
              <a:rPr lang="en-US" dirty="0" err="1" smtClean="0"/>
              <a:t>ps</a:t>
            </a:r>
            <a:r>
              <a:rPr lang="en-US" dirty="0" smtClean="0"/>
              <a:t> pulses</a:t>
            </a:r>
            <a:endParaRPr lang="en-US" dirty="0"/>
          </a:p>
          <a:p>
            <a:pPr lvl="1"/>
            <a:r>
              <a:rPr lang="en-US" dirty="0" smtClean="0"/>
              <a:t>Machine </a:t>
            </a:r>
            <a:r>
              <a:rPr lang="en-US" dirty="0"/>
              <a:t>performance optimization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beam variations in emittance, current</a:t>
            </a:r>
          </a:p>
          <a:p>
            <a:r>
              <a:rPr lang="en-US" dirty="0"/>
              <a:t>Bunch length measurement techniques currently limited to </a:t>
            </a:r>
            <a:r>
              <a:rPr lang="en-US" dirty="0" smtClean="0"/>
              <a:t>~few </a:t>
            </a:r>
            <a:r>
              <a:rPr lang="en-US" dirty="0" err="1"/>
              <a:t>fs</a:t>
            </a:r>
            <a:endParaRPr lang="en-US" dirty="0"/>
          </a:p>
          <a:p>
            <a:pPr lvl="1"/>
            <a:r>
              <a:rPr lang="en-US" dirty="0"/>
              <a:t>Coherent radiation </a:t>
            </a:r>
            <a:r>
              <a:rPr lang="en-US" dirty="0" smtClean="0"/>
              <a:t>interferometry (ATF experience)</a:t>
            </a:r>
            <a:endParaRPr lang="en-US" dirty="0"/>
          </a:p>
          <a:p>
            <a:pPr lvl="1"/>
            <a:r>
              <a:rPr lang="en-US" dirty="0"/>
              <a:t>Electro-Optical sampling</a:t>
            </a:r>
          </a:p>
          <a:p>
            <a:pPr lvl="1"/>
            <a:r>
              <a:rPr lang="en-US" dirty="0"/>
              <a:t>RF Deflector</a:t>
            </a:r>
          </a:p>
          <a:p>
            <a:r>
              <a:rPr lang="en-US" dirty="0"/>
              <a:t>Femtosecond resolution required for investigation on ultra short pulses</a:t>
            </a:r>
          </a:p>
          <a:p>
            <a:pPr lvl="1"/>
            <a:r>
              <a:rPr lang="en-US" dirty="0" err="1"/>
              <a:t>Microbunching</a:t>
            </a:r>
            <a:r>
              <a:rPr lang="en-US" dirty="0"/>
              <a:t> instability of COTR</a:t>
            </a:r>
          </a:p>
          <a:p>
            <a:pPr lvl="1"/>
            <a:r>
              <a:rPr lang="en-US" dirty="0"/>
              <a:t>Single-spike SASE FEL beam </a:t>
            </a:r>
          </a:p>
          <a:p>
            <a:pPr lvl="1"/>
            <a:r>
              <a:rPr lang="en-US" dirty="0"/>
              <a:t>Properties of </a:t>
            </a:r>
            <a:r>
              <a:rPr lang="en-US" dirty="0" err="1"/>
              <a:t>attosecond</a:t>
            </a:r>
            <a:r>
              <a:rPr lang="en-US" dirty="0"/>
              <a:t> x-ray production</a:t>
            </a:r>
          </a:p>
          <a:p>
            <a:pPr lvl="1"/>
            <a:r>
              <a:rPr lang="en-US" dirty="0" smtClean="0"/>
              <a:t>Temporal </a:t>
            </a:r>
            <a:r>
              <a:rPr lang="en-US" dirty="0"/>
              <a:t>properties of echo-enabled  FELs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2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Schematic Description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3680341"/>
            <a:ext cx="8229600" cy="287977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Laser (TEM</a:t>
            </a:r>
            <a:r>
              <a:rPr lang="en-US" sz="2900" baseline="-25000" dirty="0" smtClean="0"/>
              <a:t>10</a:t>
            </a:r>
            <a:r>
              <a:rPr lang="en-US" dirty="0" smtClean="0"/>
              <a:t> mode)/e-beam interaction in planar undulator</a:t>
            </a:r>
          </a:p>
          <a:p>
            <a:pPr lvl="1"/>
            <a:r>
              <a:rPr lang="en-US" dirty="0" smtClean="0"/>
              <a:t>Angular modulation of beam</a:t>
            </a:r>
          </a:p>
          <a:p>
            <a:pPr lvl="1"/>
            <a:r>
              <a:rPr lang="en-US" dirty="0" smtClean="0"/>
              <a:t>Dependent on longitudinal bunch coordinate</a:t>
            </a:r>
          </a:p>
          <a:p>
            <a:r>
              <a:rPr lang="en-US" dirty="0" smtClean="0"/>
              <a:t>RF </a:t>
            </a:r>
            <a:r>
              <a:rPr lang="en-US" dirty="0"/>
              <a:t>deflector provides vertical streak to </a:t>
            </a:r>
            <a:r>
              <a:rPr lang="en-US" dirty="0" smtClean="0"/>
              <a:t>observe modulation for long bunches</a:t>
            </a:r>
          </a:p>
          <a:p>
            <a:r>
              <a:rPr lang="en-US" dirty="0" smtClean="0"/>
              <a:t>Angular modulation (“sweep”) observable on distant screen (x’ -&gt; x)</a:t>
            </a:r>
          </a:p>
          <a:p>
            <a:pPr lvl="1"/>
            <a:r>
              <a:rPr lang="en-US" dirty="0" smtClean="0"/>
              <a:t>Resolvable with standard optics</a:t>
            </a:r>
          </a:p>
          <a:p>
            <a:r>
              <a:rPr lang="en-US" dirty="0" smtClean="0"/>
              <a:t>Scheme provides enhanced resolution over RF deflector alone.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Attoscope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7532" y="1167134"/>
            <a:ext cx="5900738" cy="2302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9235" y="1180940"/>
            <a:ext cx="742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-beam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608" y="1761968"/>
            <a:ext cx="53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51833" y="1761968"/>
            <a:ext cx="906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undulator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25929" y="133482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deflector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379488" y="1915856"/>
            <a:ext cx="666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screen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892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Attoscope</a:t>
            </a:r>
            <a:r>
              <a:rPr lang="en-US" dirty="0" smtClean="0"/>
              <a:t>”: </a:t>
            </a:r>
            <a:r>
              <a:rPr lang="en-US" dirty="0"/>
              <a:t>o</a:t>
            </a:r>
            <a:r>
              <a:rPr lang="en-US" dirty="0" smtClean="0"/>
              <a:t>ptical scale longitudinal diagnostic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9" y="1256320"/>
            <a:ext cx="6910416" cy="22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30495" y="6412468"/>
            <a:ext cx="371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Andonian</a:t>
            </a:r>
            <a:r>
              <a:rPr lang="en-US" sz="1600" i="1" dirty="0" smtClean="0"/>
              <a:t>, et al. PRSTAB 14, 072802 (2011)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25698" y="168758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6" y="3374844"/>
            <a:ext cx="3705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91" y="4160492"/>
            <a:ext cx="2857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32" y="4898844"/>
            <a:ext cx="1676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91" y="5637032"/>
            <a:ext cx="2209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63039" y="3560292"/>
            <a:ext cx="145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</a:t>
            </a:r>
            <a:r>
              <a:rPr lang="en-US" baseline="-25000" dirty="0" smtClean="0"/>
              <a:t>10</a:t>
            </a:r>
            <a:r>
              <a:rPr lang="en-US" dirty="0" smtClean="0"/>
              <a:t> mode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53439" y="4266338"/>
            <a:ext cx="201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modulation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4975044"/>
            <a:ext cx="293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Panofsky-Wenzel theorem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77239" y="5594943"/>
            <a:ext cx="212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Angular modulation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520" y="810426"/>
            <a:ext cx="185869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Sub-</a:t>
            </a:r>
            <a:r>
              <a:rPr lang="en-US" sz="1600" dirty="0" err="1" smtClean="0"/>
              <a:t>fs</a:t>
            </a:r>
            <a:r>
              <a:rPr lang="en-US" sz="1600" dirty="0" smtClean="0"/>
              <a:t> diagnostic uses a </a:t>
            </a:r>
            <a:r>
              <a:rPr lang="en-US" sz="1600" dirty="0"/>
              <a:t>higher-order mode IFEL interaction coupled to a transverse RF deflecting mode.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223005"/>
              </p:ext>
            </p:extLst>
          </p:nvPr>
        </p:nvGraphicFramePr>
        <p:xfrm>
          <a:off x="665644" y="6098961"/>
          <a:ext cx="6564151" cy="74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Document" r:id="rId8" imgW="5486400" imgH="622300" progId="Word.Document.12">
                  <p:link updateAutomatic="1"/>
                </p:oleObj>
              </mc:Choice>
              <mc:Fallback>
                <p:oleObj name="Document" r:id="rId8" imgW="5486400" imgH="622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5644" y="6098961"/>
                        <a:ext cx="6564151" cy="744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9648" y="1484680"/>
            <a:ext cx="1484425" cy="14687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922" y="4054422"/>
            <a:ext cx="2442310" cy="216524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022896" y="4438877"/>
            <a:ext cx="3142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47992" y="5769740"/>
            <a:ext cx="3142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6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6709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Echo enabled FEL at SLAC</a:t>
            </a:r>
          </a:p>
          <a:p>
            <a:pPr lvl="1"/>
            <a:r>
              <a:rPr lang="en-US" dirty="0" err="1" smtClean="0"/>
              <a:t>D.Xiang</a:t>
            </a:r>
            <a:r>
              <a:rPr lang="en-US" dirty="0" smtClean="0"/>
              <a:t>, et al. PRL 105, 114801 (2010)</a:t>
            </a:r>
          </a:p>
          <a:p>
            <a:r>
              <a:rPr lang="en-US" dirty="0" smtClean="0"/>
              <a:t>Beam modulation at laser wavelength scale</a:t>
            </a:r>
          </a:p>
          <a:p>
            <a:pPr lvl="1"/>
            <a:r>
              <a:rPr lang="en-US" dirty="0" smtClean="0"/>
              <a:t>(~3fs)</a:t>
            </a:r>
          </a:p>
          <a:p>
            <a:r>
              <a:rPr lang="en-US" dirty="0" smtClean="0"/>
              <a:t>Experiment observation by indirect methods</a:t>
            </a:r>
          </a:p>
          <a:p>
            <a:pPr lvl="1"/>
            <a:r>
              <a:rPr lang="en-US" dirty="0" smtClean="0"/>
              <a:t>Limit on resolution of TCAV (&lt;10fs)</a:t>
            </a:r>
          </a:p>
          <a:p>
            <a:r>
              <a:rPr lang="en-US" dirty="0" err="1" smtClean="0"/>
              <a:t>Attoscope</a:t>
            </a:r>
            <a:r>
              <a:rPr lang="en-US" dirty="0" smtClean="0"/>
              <a:t> provides enhanced resolution</a:t>
            </a:r>
          </a:p>
          <a:p>
            <a:pPr lvl="1"/>
            <a:r>
              <a:rPr lang="en-US" dirty="0" smtClean="0"/>
              <a:t>~100as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784"/>
          <a:stretch/>
        </p:blipFill>
        <p:spPr>
          <a:xfrm>
            <a:off x="4965933" y="1357115"/>
            <a:ext cx="2392069" cy="1861340"/>
          </a:xfrm>
          <a:prstGeom prst="rect">
            <a:avLst/>
          </a:prstGeom>
        </p:spPr>
      </p:pic>
      <p:pic>
        <p:nvPicPr>
          <p:cNvPr id="5" name="Picture 4" descr="hires-echo-att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673"/>
          <a:stretch/>
        </p:blipFill>
        <p:spPr>
          <a:xfrm>
            <a:off x="5021153" y="2990917"/>
            <a:ext cx="2530118" cy="3730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1271" y="1822357"/>
            <a:ext cx="146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Space -</a:t>
            </a:r>
          </a:p>
          <a:p>
            <a:r>
              <a:rPr lang="en-US" dirty="0" smtClean="0"/>
              <a:t>With laser</a:t>
            </a:r>
          </a:p>
          <a:p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03115" y="3699938"/>
            <a:ext cx="1034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eflector</a:t>
            </a:r>
          </a:p>
          <a:p>
            <a:r>
              <a:rPr lang="en-US" dirty="0" smtClean="0"/>
              <a:t>only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78882" y="5259982"/>
            <a:ext cx="146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Attoscope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(deflector + laser mod)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5902" y="6183312"/>
            <a:ext cx="24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with Elegant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9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AE62 experiment @ BNL ATF</a:t>
            </a:r>
            <a:br>
              <a:rPr lang="en-US" sz="3600" dirty="0" smtClean="0"/>
            </a:br>
            <a:r>
              <a:rPr lang="en-US" sz="3600" dirty="0" smtClean="0"/>
              <a:t>(Current Project)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18" y="1441439"/>
            <a:ext cx="5191246" cy="53693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ATF has long history w/ CO2 laser e-beam interactions (IFEL, ICS)</a:t>
            </a:r>
          </a:p>
          <a:p>
            <a:endParaRPr lang="en-US" dirty="0" smtClean="0"/>
          </a:p>
          <a:p>
            <a:r>
              <a:rPr lang="en-US" dirty="0" smtClean="0"/>
              <a:t>Parameters (simulation)</a:t>
            </a:r>
          </a:p>
          <a:p>
            <a:pPr lvl="1"/>
            <a:r>
              <a:rPr lang="en-US" dirty="0" smtClean="0"/>
              <a:t>E= 44 MeV, Q= 500pC,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 = 1mm-mrad</a:t>
            </a:r>
          </a:p>
          <a:p>
            <a:pPr lvl="1"/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/>
              <a:t>u</a:t>
            </a:r>
            <a:r>
              <a:rPr lang="en-US" dirty="0" smtClean="0"/>
              <a:t>=4cm, N= 10, B</a:t>
            </a:r>
            <a:r>
              <a:rPr lang="en-US" baseline="-25000" dirty="0" smtClean="0"/>
              <a:t>0</a:t>
            </a:r>
            <a:r>
              <a:rPr lang="en-US" dirty="0" smtClean="0"/>
              <a:t>= 0.67T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= 10.6 um, P</a:t>
            </a:r>
            <a:r>
              <a:rPr lang="en-US" baseline="-25000" dirty="0" smtClean="0"/>
              <a:t>L</a:t>
            </a:r>
            <a:r>
              <a:rPr lang="en-US" dirty="0" smtClean="0"/>
              <a:t> = 300GW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= 10MV,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d</a:t>
            </a:r>
            <a:r>
              <a:rPr lang="en-US" dirty="0" smtClean="0"/>
              <a:t> = 46cm</a:t>
            </a:r>
          </a:p>
          <a:p>
            <a:r>
              <a:rPr lang="en-US" dirty="0" smtClean="0"/>
              <a:t>TEM</a:t>
            </a:r>
            <a:r>
              <a:rPr lang="en-US" baseline="-25000" dirty="0" smtClean="0"/>
              <a:t>10</a:t>
            </a:r>
            <a:r>
              <a:rPr lang="en-US" dirty="0" smtClean="0"/>
              <a:t> laser mode</a:t>
            </a:r>
          </a:p>
          <a:p>
            <a:pPr lvl="1"/>
            <a:r>
              <a:rPr lang="en-US" dirty="0" smtClean="0"/>
              <a:t>Simple Michelson style interferometer</a:t>
            </a:r>
          </a:p>
          <a:p>
            <a:r>
              <a:rPr lang="en-US" dirty="0" smtClean="0"/>
              <a:t>Undulator</a:t>
            </a:r>
          </a:p>
          <a:p>
            <a:pPr lvl="1"/>
            <a:r>
              <a:rPr lang="en-US" dirty="0" smtClean="0"/>
              <a:t>Designed/built at </a:t>
            </a:r>
            <a:r>
              <a:rPr lang="en-US" dirty="0" err="1" smtClean="0"/>
              <a:t>Radiabeam</a:t>
            </a:r>
            <a:endParaRPr lang="en-US" dirty="0" smtClean="0"/>
          </a:p>
          <a:p>
            <a:r>
              <a:rPr lang="en-US" dirty="0" smtClean="0"/>
              <a:t>Deflector</a:t>
            </a:r>
          </a:p>
          <a:p>
            <a:pPr lvl="1"/>
            <a:r>
              <a:rPr lang="en-US" dirty="0" smtClean="0"/>
              <a:t>AE37 experiment 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332" y="1865058"/>
            <a:ext cx="2575819" cy="200799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333" y="3873049"/>
            <a:ext cx="2575819" cy="2007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63632" y="5811802"/>
            <a:ext cx="322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Angular modulation (top) and beam distribution at screen (bottom)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25332" y="1549799"/>
            <a:ext cx="280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Simulations performed with Elegant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908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400"/>
            <a:ext cx="4106942" cy="20748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N=10, B</a:t>
            </a:r>
            <a:r>
              <a:rPr lang="en-US" baseline="-25000" dirty="0" smtClean="0"/>
              <a:t>0</a:t>
            </a:r>
            <a:r>
              <a:rPr lang="en-US" dirty="0" smtClean="0"/>
              <a:t>=0.67T, L=40cm</a:t>
            </a:r>
          </a:p>
          <a:p>
            <a:r>
              <a:rPr lang="en-US" dirty="0" smtClean="0"/>
              <a:t>Complete design, engineering, fabrication, validation at RadiaBeam</a:t>
            </a:r>
          </a:p>
          <a:p>
            <a:pPr lvl="1"/>
            <a:r>
              <a:rPr lang="en-US" dirty="0" smtClean="0"/>
              <a:t>Hall probe scan</a:t>
            </a:r>
          </a:p>
          <a:p>
            <a:pPr lvl="1"/>
            <a:r>
              <a:rPr lang="en-US" dirty="0" smtClean="0"/>
              <a:t>Pulse wire scan</a:t>
            </a:r>
          </a:p>
          <a:p>
            <a:r>
              <a:rPr lang="en-US" dirty="0" smtClean="0"/>
              <a:t>Undulator final tuning at ATF</a:t>
            </a:r>
          </a:p>
          <a:p>
            <a:endParaRPr lang="en-US" dirty="0"/>
          </a:p>
        </p:txBody>
      </p:sp>
      <p:pic>
        <p:nvPicPr>
          <p:cNvPr id="4" name="Picture 3" descr="ddjdabe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779" y="12355"/>
            <a:ext cx="3128780" cy="2728739"/>
          </a:xfrm>
          <a:prstGeom prst="rect">
            <a:avLst/>
          </a:prstGeom>
        </p:spPr>
      </p:pic>
      <p:pic>
        <p:nvPicPr>
          <p:cNvPr id="5" name="Picture 4" descr="onaxis.eps"/>
          <p:cNvPicPr/>
          <p:nvPr/>
        </p:nvPicPr>
        <p:blipFill>
          <a:blip r:embed="rId3"/>
          <a:stretch>
            <a:fillRect/>
          </a:stretch>
        </p:blipFill>
        <p:spPr>
          <a:xfrm>
            <a:off x="6057629" y="4764701"/>
            <a:ext cx="2717800" cy="1802765"/>
          </a:xfrm>
          <a:prstGeom prst="rect">
            <a:avLst/>
          </a:prstGeom>
        </p:spPr>
      </p:pic>
      <p:pic>
        <p:nvPicPr>
          <p:cNvPr id="6" name="Picture 5" descr="photo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82" y="3399844"/>
            <a:ext cx="4174845" cy="3131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0219" y="6454291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map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5056" y="2556428"/>
            <a:ext cx="290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CAD model with alignment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6801" y="6488668"/>
            <a:ext cx="184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Installed on BL2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406" y="3134010"/>
            <a:ext cx="1030023" cy="110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1901" y="2925760"/>
            <a:ext cx="989555" cy="1725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73745" y="4254250"/>
            <a:ext cx="177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Pole fabrication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11947" y="6454291"/>
            <a:ext cx="85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F. </a:t>
            </a:r>
            <a:r>
              <a:rPr lang="en-US" sz="1400" dirty="0" err="1" smtClean="0"/>
              <a:t>O’shea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679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24" y="68940"/>
            <a:ext cx="8229600" cy="990600"/>
          </a:xfrm>
        </p:spPr>
        <p:txBody>
          <a:bodyPr/>
          <a:lstStyle/>
          <a:p>
            <a:r>
              <a:rPr lang="en-US" dirty="0" smtClean="0"/>
              <a:t>Laser Mode Converter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5374" y="3002490"/>
            <a:ext cx="3069717" cy="1706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31" r="27739"/>
          <a:stretch/>
        </p:blipFill>
        <p:spPr>
          <a:xfrm>
            <a:off x="5025146" y="3002490"/>
            <a:ext cx="3716518" cy="1670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734" y="3027640"/>
            <a:ext cx="21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RadiaBeam Bench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4" y="4673175"/>
            <a:ext cx="160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ATF </a:t>
            </a:r>
            <a:r>
              <a:rPr lang="en-US" dirty="0" err="1" smtClean="0"/>
              <a:t>Expt</a:t>
            </a:r>
            <a:r>
              <a:rPr lang="en-US" dirty="0" smtClean="0"/>
              <a:t> Hall</a:t>
            </a:r>
            <a:endParaRPr lang="en-US" dirty="0"/>
          </a:p>
        </p:txBody>
      </p:sp>
      <p:pic>
        <p:nvPicPr>
          <p:cNvPr id="11" name="Picture 10" descr="photo-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405" y="4987548"/>
            <a:ext cx="1995207" cy="1496405"/>
          </a:xfrm>
          <a:prstGeom prst="rect">
            <a:avLst/>
          </a:prstGeom>
        </p:spPr>
      </p:pic>
      <p:pic>
        <p:nvPicPr>
          <p:cNvPr id="12" name="Picture 11" descr="photo 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85" y="5022074"/>
            <a:ext cx="1956287" cy="170551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25734" y="4736050"/>
            <a:ext cx="878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4919" y="1197865"/>
            <a:ext cx="1357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</a:t>
            </a:r>
            <a:r>
              <a:rPr lang="en-US" baseline="-25000" dirty="0" smtClean="0"/>
              <a:t>10</a:t>
            </a:r>
            <a:r>
              <a:rPr lang="en-US" dirty="0" smtClean="0"/>
              <a:t> mode</a:t>
            </a:r>
          </a:p>
          <a:p>
            <a:r>
              <a:rPr lang="en-US" dirty="0" smtClean="0"/>
              <a:t>w0= 1.1mm</a:t>
            </a:r>
          </a:p>
          <a:p>
            <a:pPr marL="285750" indent="-285750">
              <a:buFont typeface="Symbol" charset="0"/>
              <a:buChar char="l"/>
            </a:pPr>
            <a:r>
              <a:rPr lang="en-US" dirty="0" smtClean="0"/>
              <a:t>= 10.3µm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9202" y="6479344"/>
            <a:ext cx="10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pyrocam</a:t>
            </a:r>
            <a:endParaRPr lang="en-US" dirty="0"/>
          </a:p>
        </p:txBody>
      </p:sp>
      <p:pic>
        <p:nvPicPr>
          <p:cNvPr id="18" name="Picture 17" descr="photo 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074" y="4849223"/>
            <a:ext cx="2481433" cy="1861075"/>
          </a:xfrm>
          <a:prstGeom prst="rect">
            <a:avLst/>
          </a:prstGeom>
        </p:spPr>
      </p:pic>
      <p:pic>
        <p:nvPicPr>
          <p:cNvPr id="19" name="Picture 18" descr="TEM_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906" y="1086340"/>
            <a:ext cx="2590502" cy="1604672"/>
          </a:xfrm>
          <a:prstGeom prst="rect">
            <a:avLst/>
          </a:prstGeom>
        </p:spPr>
      </p:pic>
      <p:pic>
        <p:nvPicPr>
          <p:cNvPr id="20" name="Picture 19" descr="TEMmode_2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216" y="892812"/>
            <a:ext cx="2003301" cy="193652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14797" y="2904786"/>
            <a:ext cx="878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99308" y="6017679"/>
            <a:ext cx="13708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I. </a:t>
            </a:r>
            <a:r>
              <a:rPr lang="en-US" sz="1600" dirty="0" err="1" smtClean="0"/>
              <a:t>Pogorelsky</a:t>
            </a:r>
            <a:endParaRPr lang="en-US" sz="1600" dirty="0" smtClean="0"/>
          </a:p>
          <a:p>
            <a:r>
              <a:rPr lang="en-US" sz="1600" dirty="0" smtClean="0"/>
              <a:t>M. </a:t>
            </a:r>
            <a:r>
              <a:rPr lang="en-US" sz="1600" dirty="0" err="1" smtClean="0"/>
              <a:t>Polyanski</a:t>
            </a:r>
            <a:endParaRPr lang="en-US" sz="1600" dirty="0" smtClean="0"/>
          </a:p>
          <a:p>
            <a:r>
              <a:rPr lang="en-US" sz="1600" dirty="0" smtClean="0"/>
              <a:t>A. </a:t>
            </a:r>
            <a:r>
              <a:rPr lang="en-US" sz="1600" dirty="0" err="1" smtClean="0"/>
              <a:t>Ovodenko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510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011370"/>
            <a:ext cx="9144000" cy="2276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AE62 Timeline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226"/>
            <a:ext cx="8229600" cy="229799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Experimental stages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0. Feasibility (August 2014 – #AF62)</a:t>
            </a:r>
          </a:p>
          <a:p>
            <a:pPr lvl="2"/>
            <a:r>
              <a:rPr lang="en-US" dirty="0" smtClean="0"/>
              <a:t>Testing optics, undulator, transport, etc.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1. Test for interaction (February 2015 - #AE62)</a:t>
            </a:r>
          </a:p>
          <a:p>
            <a:pPr lvl="2"/>
            <a:r>
              <a:rPr lang="en-US" dirty="0" smtClean="0"/>
              <a:t> no deflector</a:t>
            </a:r>
          </a:p>
          <a:p>
            <a:pPr lvl="2"/>
            <a:r>
              <a:rPr lang="en-US" dirty="0" smtClean="0"/>
              <a:t>Observable is increase in beam angular modulation</a:t>
            </a:r>
          </a:p>
          <a:p>
            <a:pPr lvl="1"/>
            <a:r>
              <a:rPr lang="en-US" dirty="0" smtClean="0"/>
              <a:t>2. Full “</a:t>
            </a:r>
            <a:r>
              <a:rPr lang="en-US" dirty="0" err="1" smtClean="0"/>
              <a:t>attoscope</a:t>
            </a:r>
            <a:r>
              <a:rPr lang="en-US" dirty="0" smtClean="0"/>
              <a:t>” with deflector (coming soon)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70925" y="212756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0925" y="148662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9243" y="4583198"/>
            <a:ext cx="8814343" cy="1443651"/>
            <a:chOff x="150881" y="1829304"/>
            <a:chExt cx="8814343" cy="2261889"/>
          </a:xfrm>
        </p:grpSpPr>
        <p:sp>
          <p:nvSpPr>
            <p:cNvPr id="8" name="Trapezoid 7"/>
            <p:cNvSpPr/>
            <p:nvPr/>
          </p:nvSpPr>
          <p:spPr>
            <a:xfrm rot="10800000">
              <a:off x="1046607" y="2548029"/>
              <a:ext cx="801376" cy="559374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31816" y="2370516"/>
              <a:ext cx="305997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47096" y="2370516"/>
              <a:ext cx="305997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mming Junction 10"/>
            <p:cNvSpPr/>
            <p:nvPr/>
          </p:nvSpPr>
          <p:spPr>
            <a:xfrm>
              <a:off x="3516933" y="2521392"/>
              <a:ext cx="612648" cy="612648"/>
            </a:xfrm>
            <a:prstGeom prst="flowChartSummingJuncti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mming Junction 11"/>
            <p:cNvSpPr/>
            <p:nvPr/>
          </p:nvSpPr>
          <p:spPr>
            <a:xfrm>
              <a:off x="2837101" y="2521392"/>
              <a:ext cx="612648" cy="612648"/>
            </a:xfrm>
            <a:prstGeom prst="flowChartSummingJunctio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4248817" y="2589424"/>
              <a:ext cx="1859792" cy="476584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umming Junction 13"/>
            <p:cNvSpPr/>
            <p:nvPr/>
          </p:nvSpPr>
          <p:spPr>
            <a:xfrm>
              <a:off x="6285149" y="2521392"/>
              <a:ext cx="612648" cy="612648"/>
            </a:xfrm>
            <a:prstGeom prst="flowChartSummingJuncti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mming Junction 14"/>
            <p:cNvSpPr/>
            <p:nvPr/>
          </p:nvSpPr>
          <p:spPr>
            <a:xfrm>
              <a:off x="8352576" y="2521392"/>
              <a:ext cx="612648" cy="612648"/>
            </a:xfrm>
            <a:prstGeom prst="flowChartSummingJuncti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6614" y="2093553"/>
              <a:ext cx="431353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ID1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62543" y="1967803"/>
              <a:ext cx="625266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IPOP2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26824" y="1829304"/>
              <a:ext cx="928459" cy="819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Attoscope</a:t>
              </a:r>
              <a:endParaRPr lang="en-US" sz="1400" dirty="0" smtClean="0"/>
            </a:p>
            <a:p>
              <a:r>
                <a:rPr lang="en-US" sz="1400" dirty="0" smtClean="0"/>
                <a:t>Undulator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4457" y="1967803"/>
              <a:ext cx="625266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IPOP3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49160" y="1967803"/>
              <a:ext cx="625266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IPOP6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4544" y="3163972"/>
              <a:ext cx="637101" cy="819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Ge</a:t>
              </a:r>
              <a:endParaRPr lang="en-US" sz="1400" dirty="0" smtClean="0"/>
            </a:p>
            <a:p>
              <a:r>
                <a:rPr lang="en-US" sz="1400" dirty="0" smtClean="0"/>
                <a:t>Wafer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04771" y="3315153"/>
              <a:ext cx="441697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IQ1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7650" y="3315153"/>
              <a:ext cx="441697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IQ2</a:t>
              </a:r>
              <a:endParaRPr lang="en-US" sz="14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214160" y="2370516"/>
              <a:ext cx="305997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729440" y="2370516"/>
              <a:ext cx="305997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87115" y="3315153"/>
              <a:ext cx="441697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IQ3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9994" y="3315153"/>
              <a:ext cx="441697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IQ4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50881" y="2791613"/>
              <a:ext cx="80771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0881" y="2337135"/>
              <a:ext cx="534008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laser</a:t>
              </a:r>
              <a:endParaRPr lang="en-US" sz="1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26908" y="3066008"/>
              <a:ext cx="719698" cy="6184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56032" y="3608973"/>
              <a:ext cx="742035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</a:t>
              </a:r>
              <a:r>
                <a:rPr lang="en-US" sz="1400" dirty="0" smtClean="0"/>
                <a:t>-beam</a:t>
              </a:r>
              <a:endParaRPr lang="en-US" sz="14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6908" y="4011370"/>
            <a:ext cx="40285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Beamline 2 layout for </a:t>
            </a:r>
            <a:r>
              <a:rPr lang="en-US" dirty="0" smtClean="0"/>
              <a:t>February 2015 </a:t>
            </a:r>
            <a:r>
              <a:rPr lang="en-US" dirty="0" smtClean="0"/>
              <a:t>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892</Words>
  <Application>Microsoft Macintosh PowerPoint</Application>
  <PresentationFormat>On-screen Show (4:3)</PresentationFormat>
  <Paragraphs>188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\\localhost\Users\Gerard\Desktop\Macintosh HD:Users:Gerard:Desktop:RadiaBeam:Proposals:2011_DOE_SBIR-Phase II:Atto:Subfs-Phase2v3.docx!OLE_LINK10</vt:lpstr>
      <vt:lpstr>Sub-femtosecond bunch length diagnostic</vt:lpstr>
      <vt:lpstr>Motivation</vt:lpstr>
      <vt:lpstr>Schematic Description</vt:lpstr>
      <vt:lpstr>“Attoscope”: optical scale longitudinal diagnostic</vt:lpstr>
      <vt:lpstr>Illustrative example</vt:lpstr>
      <vt:lpstr>AE62 experiment @ BNL ATF (Current Project)</vt:lpstr>
      <vt:lpstr>Undulator</vt:lpstr>
      <vt:lpstr>Laser Mode Converter</vt:lpstr>
      <vt:lpstr>AE62 Timeline Overview</vt:lpstr>
      <vt:lpstr>Results from run</vt:lpstr>
      <vt:lpstr>AE62 Summary</vt:lpstr>
      <vt:lpstr>Back up material</vt:lpstr>
      <vt:lpstr>BL2 scheme</vt:lpstr>
      <vt:lpstr>Experiment</vt:lpstr>
      <vt:lpstr>“Old” simulations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 Andonian</dc:creator>
  <cp:lastModifiedBy>Gerard Andonian</cp:lastModifiedBy>
  <cp:revision>70</cp:revision>
  <dcterms:created xsi:type="dcterms:W3CDTF">2015-09-29T00:25:35Z</dcterms:created>
  <dcterms:modified xsi:type="dcterms:W3CDTF">2015-10-01T15:19:15Z</dcterms:modified>
</cp:coreProperties>
</file>