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b7a9b67ad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b7a9b67ad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b7a9b67a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b7a9b67a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6e13e88c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6e13e88c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9" name="Google Shape;59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" name="Google Shape;2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7" name="Google Shape;47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1" name="Google Shape;51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0150" y="90139"/>
            <a:ext cx="741000" cy="927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5165100" y="2190988"/>
            <a:ext cx="3978900" cy="115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br>
              <a:rPr b="1" lang="en" sz="2380">
                <a:solidFill>
                  <a:schemeClr val="dk2"/>
                </a:solidFill>
              </a:rPr>
            </a:br>
            <a:r>
              <a:rPr b="1" lang="en" sz="2380">
                <a:solidFill>
                  <a:schemeClr val="dk2"/>
                </a:solidFill>
              </a:rPr>
              <a:t>Software tasks</a:t>
            </a:r>
            <a:br>
              <a:rPr b="1" lang="en" sz="2380">
                <a:solidFill>
                  <a:schemeClr val="dk2"/>
                </a:solidFill>
              </a:rPr>
            </a:br>
            <a:r>
              <a:rPr lang="en" sz="1380">
                <a:solidFill>
                  <a:schemeClr val="dk2"/>
                </a:solidFill>
              </a:rPr>
              <a:t>Wednesday 2021-08-26</a:t>
            </a:r>
            <a:endParaRPr sz="1380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5665100" y="3661325"/>
            <a:ext cx="3274500" cy="10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b="1" lang="en" sz="1040"/>
              <a:t>The Software and Computing WG Conveners:</a:t>
            </a:r>
            <a:br>
              <a:rPr lang="en" sz="1040"/>
            </a:br>
            <a:r>
              <a:rPr lang="en" sz="1040"/>
              <a:t>Andrea Bressan (University of Trieste and INFN) , </a:t>
            </a:r>
            <a:br>
              <a:rPr lang="en" sz="1040"/>
            </a:br>
            <a:r>
              <a:rPr lang="en" sz="1040"/>
              <a:t>Dmitry Romanov (Jefferson lab) , </a:t>
            </a:r>
            <a:br>
              <a:rPr lang="en" sz="1040"/>
            </a:br>
            <a:r>
              <a:rPr lang="en" sz="1040"/>
              <a:t>Sylvester Joosten (Argonne National Laboratory) , </a:t>
            </a:r>
            <a:br>
              <a:rPr lang="en" sz="1040"/>
            </a:br>
            <a:r>
              <a:rPr lang="en" sz="1040"/>
              <a:t>Whitney Armstrong (Argonne National Laboratory) , </a:t>
            </a:r>
            <a:br>
              <a:rPr lang="en" sz="1040"/>
            </a:br>
            <a:r>
              <a:rPr lang="en" sz="1040"/>
              <a:t>Wouter Deconinck (The University of Manitoba)</a:t>
            </a:r>
            <a:endParaRPr sz="1040"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57988"/>
            <a:ext cx="5399200" cy="422752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0125" y="458000"/>
            <a:ext cx="1384450" cy="173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297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Oversimplified software stack 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368425" y="1130725"/>
            <a:ext cx="33327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50">
                <a:solidFill>
                  <a:srgbClr val="1C4587"/>
                </a:solidFill>
              </a:rPr>
              <a:t>DD4hep</a:t>
            </a:r>
            <a:r>
              <a:rPr lang="en" sz="1450">
                <a:solidFill>
                  <a:schemeClr val="dk1"/>
                </a:solidFill>
              </a:rPr>
              <a:t>: Geant4, geometry, detector </a:t>
            </a:r>
            <a:br>
              <a:rPr lang="en" sz="1450">
                <a:solidFill>
                  <a:schemeClr val="dk1"/>
                </a:solidFill>
              </a:rPr>
            </a:br>
            <a:br>
              <a:rPr lang="en" sz="1450">
                <a:solidFill>
                  <a:schemeClr val="dk1"/>
                </a:solidFill>
              </a:rPr>
            </a:br>
            <a:r>
              <a:rPr b="1" lang="en" sz="1450">
                <a:solidFill>
                  <a:srgbClr val="1C4587"/>
                </a:solidFill>
              </a:rPr>
              <a:t>Juggler</a:t>
            </a:r>
            <a:r>
              <a:rPr lang="en" sz="1450">
                <a:solidFill>
                  <a:schemeClr val="dk1"/>
                </a:solidFill>
              </a:rPr>
              <a:t>: Digitization + reconstruction (Gaudi, Podio, ACTS for tracking) </a:t>
            </a:r>
            <a:endParaRPr sz="14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50">
                <a:solidFill>
                  <a:srgbClr val="1C4587"/>
                </a:solidFill>
              </a:rPr>
              <a:t>Gaudi</a:t>
            </a:r>
            <a:r>
              <a:rPr lang="en" sz="1450">
                <a:solidFill>
                  <a:schemeClr val="dk1"/>
                </a:solidFill>
              </a:rPr>
              <a:t>: Processing framework </a:t>
            </a:r>
            <a:endParaRPr sz="14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50">
                <a:solidFill>
                  <a:srgbClr val="1C4587"/>
                </a:solidFill>
              </a:rPr>
              <a:t>ACTS</a:t>
            </a:r>
            <a:r>
              <a:rPr lang="en" sz="1450">
                <a:solidFill>
                  <a:schemeClr val="dk1"/>
                </a:solidFill>
              </a:rPr>
              <a:t>: Experiment-independent tracking toolkit (ACTS’ geometry constructed from DD4hep via plugin)</a:t>
            </a:r>
            <a:br>
              <a:rPr lang="en" sz="1450">
                <a:solidFill>
                  <a:schemeClr val="dk1"/>
                </a:solidFill>
              </a:rPr>
            </a:br>
            <a:endParaRPr sz="14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50">
                <a:solidFill>
                  <a:srgbClr val="1C4587"/>
                </a:solidFill>
              </a:rPr>
              <a:t>Podio</a:t>
            </a:r>
            <a:r>
              <a:rPr lang="en" sz="1450">
                <a:solidFill>
                  <a:schemeClr val="dk1"/>
                </a:solidFill>
              </a:rPr>
              <a:t>: Robust data model definition</a:t>
            </a:r>
            <a:endParaRPr sz="100"/>
          </a:p>
        </p:txBody>
      </p:sp>
      <p:grpSp>
        <p:nvGrpSpPr>
          <p:cNvPr id="75" name="Google Shape;75;p14"/>
          <p:cNvGrpSpPr/>
          <p:nvPr/>
        </p:nvGrpSpPr>
        <p:grpSpPr>
          <a:xfrm>
            <a:off x="3701234" y="1088500"/>
            <a:ext cx="3005083" cy="3339275"/>
            <a:chOff x="5190413" y="1202025"/>
            <a:chExt cx="2106613" cy="3339275"/>
          </a:xfrm>
        </p:grpSpPr>
        <p:sp>
          <p:nvSpPr>
            <p:cNvPr id="76" name="Google Shape;76;p14"/>
            <p:cNvSpPr/>
            <p:nvPr/>
          </p:nvSpPr>
          <p:spPr>
            <a:xfrm>
              <a:off x="5190413" y="1202025"/>
              <a:ext cx="2106600" cy="4374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MCEG</a:t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5190425" y="1708050"/>
              <a:ext cx="2106600" cy="849600"/>
            </a:xfrm>
            <a:prstGeom prst="roundRect">
              <a:avLst>
                <a:gd fmla="val 16667" name="adj"/>
              </a:avLst>
            </a:prstGeom>
            <a:solidFill>
              <a:srgbClr val="C9DAF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DD4Hep</a:t>
              </a:r>
              <a:r>
                <a:rPr lang="en"/>
                <a:t>,</a:t>
              </a:r>
              <a:endParaRPr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Geometry, </a:t>
              </a:r>
              <a:endParaRPr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Geant4 (DDSim)</a:t>
              </a: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5190424" y="2626275"/>
              <a:ext cx="2106600" cy="1325700"/>
            </a:xfrm>
            <a:prstGeom prst="roundRect">
              <a:avLst>
                <a:gd fmla="val 16667" name="adj"/>
              </a:avLst>
            </a:prstGeom>
            <a:solidFill>
              <a:srgbClr val="EAD1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Juggler</a:t>
              </a:r>
              <a:r>
                <a:rPr lang="en"/>
                <a:t>, </a:t>
              </a:r>
              <a:br>
                <a:rPr lang="en"/>
              </a:br>
              <a:r>
                <a:rPr lang="en"/>
                <a:t>Gaudi - processing</a:t>
              </a:r>
              <a:br>
                <a:rPr lang="en"/>
              </a:br>
              <a:r>
                <a:rPr lang="en"/>
                <a:t>ACTS - tracking,</a:t>
              </a:r>
              <a:endParaRPr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Tensorflow - ML</a:t>
              </a:r>
              <a:endParaRPr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Custom reco algorithms</a:t>
              </a: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5190413" y="4012400"/>
              <a:ext cx="2106600" cy="5289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Analysis/Benchmarks</a:t>
              </a:r>
              <a:endParaRPr/>
            </a:p>
          </p:txBody>
        </p:sp>
      </p:grp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1551" y="1643825"/>
            <a:ext cx="548700" cy="54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0225" y="2541354"/>
            <a:ext cx="635900" cy="6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6775" y="2607675"/>
            <a:ext cx="598250" cy="7584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/>
          <p:nvPr/>
        </p:nvSpPr>
        <p:spPr>
          <a:xfrm>
            <a:off x="6848625" y="1088500"/>
            <a:ext cx="1102200" cy="3339300"/>
          </a:xfrm>
          <a:prstGeom prst="roundRect">
            <a:avLst>
              <a:gd fmla="val 16667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Automated</a:t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Tests, </a:t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Benchmarks</a:t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Validation</a:t>
            </a:r>
            <a:endParaRPr sz="1100"/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23799" y="1643817"/>
            <a:ext cx="808500" cy="199144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/>
          <p:nvPr/>
        </p:nvSpPr>
        <p:spPr>
          <a:xfrm>
            <a:off x="7269675" y="1422488"/>
            <a:ext cx="260100" cy="282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7269675" y="1845913"/>
            <a:ext cx="260100" cy="282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7269675" y="3382200"/>
            <a:ext cx="260100" cy="282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7269675" y="3811800"/>
            <a:ext cx="260100" cy="282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42425" y="3271162"/>
            <a:ext cx="483699" cy="47202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/>
        </p:nvSpPr>
        <p:spPr>
          <a:xfrm>
            <a:off x="4635900" y="2521375"/>
            <a:ext cx="4508100" cy="150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Detector Benchmarks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b="1" lang="en" sz="1000">
                <a:solidFill>
                  <a:schemeClr val="dk1"/>
                </a:solidFill>
              </a:rPr>
              <a:t>(ROOT, Python)</a:t>
            </a:r>
            <a:endParaRPr b="1" sz="10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Validate hit multiplicities in subsystems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Energy calibrations for calorimeters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Validate optics in DRICH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Study raw acceptance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Validate detector material budget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Render results on dashboard webpage (all benchmarks) 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0" y="3819897"/>
            <a:ext cx="4508100" cy="1323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Reconstruction Benchmarks </a:t>
            </a:r>
            <a:r>
              <a:rPr b="1" lang="en" sz="1000">
                <a:solidFill>
                  <a:schemeClr val="dk1"/>
                </a:solidFill>
              </a:rPr>
              <a:t>(ROOT, Python, ...)</a:t>
            </a:r>
            <a:endParaRPr b="1" sz="10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Validate/optimize digitization algorithms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Clustering performance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Subsystem performance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Overall reconstruction performance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Study reconstructed acceptance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4635900" y="1094438"/>
            <a:ext cx="4508100" cy="150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Geometry/full simulation </a:t>
            </a:r>
            <a:r>
              <a:rPr b="1" lang="en" sz="1000">
                <a:solidFill>
                  <a:schemeClr val="dk1"/>
                </a:solidFill>
              </a:rPr>
              <a:t>(XML, C++, DD4hep, GEANT)</a:t>
            </a:r>
            <a:endParaRPr b="1" sz="10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Detector color scheme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Automatic marketing/publication figures (easy/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Optimize parametrization of subsystems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Implement additional technology options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Add extra support &amp; service material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9" name="Google Shape;99;p15"/>
          <p:cNvSpPr txBox="1"/>
          <p:nvPr>
            <p:ph type="title"/>
          </p:nvPr>
        </p:nvSpPr>
        <p:spPr>
          <a:xfrm>
            <a:off x="302100" y="214725"/>
            <a:ext cx="754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(incomplete) task lists from SWG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4635900" y="4189188"/>
            <a:ext cx="4508100" cy="954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Physics</a:t>
            </a:r>
            <a:r>
              <a:rPr b="1" lang="en">
                <a:solidFill>
                  <a:schemeClr val="dk1"/>
                </a:solidFill>
              </a:rPr>
              <a:t> Benchmarks </a:t>
            </a:r>
            <a:r>
              <a:rPr b="1" lang="en" sz="1000">
                <a:solidFill>
                  <a:schemeClr val="dk1"/>
                </a:solidFill>
              </a:rPr>
              <a:t>(ROOT, Python)</a:t>
            </a:r>
            <a:endParaRPr b="1" sz="10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Integrate analyses from PWGs into CI framework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Validation figures on kinematic variables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Collect and integrate available event samples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0" y="876500"/>
            <a:ext cx="4508100" cy="298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Reconstruction</a:t>
            </a:r>
            <a:r>
              <a:rPr b="1" lang="en" sz="1000">
                <a:solidFill>
                  <a:schemeClr val="dk1"/>
                </a:solidFill>
              </a:rPr>
              <a:t> (C++, Gaudi, ACTS, Python)</a:t>
            </a:r>
            <a:endParaRPr b="1" sz="10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Simple electron PID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Advanced electron PID (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Jet reconstruction (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Event subcomponent matching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RICH reconstruction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MRICH reconstruction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DIRC reconstruction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Holistic calorimeter reconstruction (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Vertexing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Optimize tracking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Kinematic reconstruction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Far-forward reconstruction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Far-backward reconstruction (</a:t>
            </a:r>
            <a:r>
              <a:rPr lang="en" sz="1200">
                <a:solidFill>
                  <a:schemeClr val="dk1"/>
                </a:solidFill>
                <a:highlight>
                  <a:srgbClr val="93C47D"/>
                </a:highlight>
              </a:rPr>
              <a:t>easy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ML-accelerated algorithms (</a:t>
            </a:r>
            <a:r>
              <a:rPr lang="en" sz="1200">
                <a:solidFill>
                  <a:schemeClr val="dk1"/>
                </a:solidFill>
                <a:highlight>
                  <a:srgbClr val="F6B26B"/>
                </a:highlight>
              </a:rPr>
              <a:t>medium</a:t>
            </a:r>
            <a:r>
              <a:rPr lang="en" sz="1200">
                <a:solidFill>
                  <a:schemeClr val="dk1"/>
                </a:solidFill>
              </a:rPr>
              <a:t>/</a:t>
            </a:r>
            <a:r>
              <a:rPr lang="en" sz="1200">
                <a:solidFill>
                  <a:schemeClr val="dk1"/>
                </a:solidFill>
                <a:highlight>
                  <a:srgbClr val="D5A6BD"/>
                </a:highlight>
              </a:rPr>
              <a:t>expert</a:t>
            </a:r>
            <a:r>
              <a:rPr lang="en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