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58" r:id="rId4"/>
    <p:sldId id="260" r:id="rId5"/>
    <p:sldId id="262" r:id="rId6"/>
    <p:sldId id="266" r:id="rId7"/>
    <p:sldId id="268" r:id="rId8"/>
    <p:sldId id="269" r:id="rId9"/>
    <p:sldId id="271" r:id="rId10"/>
    <p:sldId id="270" r:id="rId11"/>
    <p:sldId id="272" r:id="rId12"/>
    <p:sldId id="274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2EEB-689C-4195-B39B-A38A2241CD78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36B5-4B30-47B1-AD14-40FE55B1F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EE68-B55C-42C6-BD10-BF2E7BBF51C4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E98E-CB4C-4E31-92AB-D933321E87D9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CC9E-6BD2-454A-B30E-AC6720BC417B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F686-DE85-4DDC-A181-57C282FB8BE6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DB2-E2C5-4B12-A440-E5C937AB2596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B681-232C-4D0D-B660-4D34C35AC3B4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DBB-07B8-492E-9BA3-47E16C332FAC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601-CE1F-4324-B72B-70AABE0FE22A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B991-B44F-4FF0-AD15-E0A1E40669EE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0316-AA7C-4BF9-885A-AEF471FBB8C4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D6CD-6715-45B0-A389-6006999A90D8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B265-6BB0-423C-B269-A6CFD8B82390}" type="datetime1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ANSYS Structural Analyses of </a:t>
            </a:r>
            <a:r>
              <a:rPr lang="en-US" dirty="0" err="1" smtClean="0"/>
              <a:t>sPhenix</a:t>
            </a:r>
            <a:r>
              <a:rPr lang="en-US" dirty="0" smtClean="0"/>
              <a:t> Magnet Coil at Full Current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John Cozzolino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2015</a:t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0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7972" y="381000"/>
            <a:ext cx="53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 End Max Shear and Tensile Stresses @ Full Power</a:t>
            </a:r>
            <a:endParaRPr lang="en-US" dirty="0"/>
          </a:p>
        </p:txBody>
      </p:sp>
      <p:pic>
        <p:nvPicPr>
          <p:cNvPr id="1026" name="Picture 2" descr="C:\Users\cozz\Desktop\sh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4" y="1219200"/>
            <a:ext cx="4318476" cy="45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zz\Desktop\pri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21" y="1219200"/>
            <a:ext cx="4217079" cy="45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5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7972" y="381000"/>
            <a:ext cx="585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Non-Lead End Max Shear and Tensile Stresses @ Full Power</a:t>
            </a:r>
            <a:endParaRPr lang="en-US" dirty="0"/>
          </a:p>
        </p:txBody>
      </p:sp>
      <p:pic>
        <p:nvPicPr>
          <p:cNvPr id="3074" name="Picture 2" descr="C:\Users\cozz\Desktop\leshe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9914" cy="50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zz\Desktop\leprin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308877" cy="50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7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77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 End Axial Compressive Stresses at Cool-down &amp; Full Power (MPa)</a:t>
            </a:r>
            <a:endParaRPr lang="en-US" dirty="0"/>
          </a:p>
        </p:txBody>
      </p:sp>
      <p:pic>
        <p:nvPicPr>
          <p:cNvPr id="1026" name="Picture 2" descr="C:\Users\cozz\Desktop\Normal LE Cool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65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zz\Desktop\Normal LE Pow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4" y="3505200"/>
            <a:ext cx="88769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5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723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Non-Lead End Axial Compressive Stresses at Cool-down &amp; Full Power (MPa)</a:t>
            </a:r>
            <a:endParaRPr lang="en-US" dirty="0"/>
          </a:p>
        </p:txBody>
      </p:sp>
      <p:pic>
        <p:nvPicPr>
          <p:cNvPr id="2050" name="Picture 2" descr="C:\Users\cozz\Desktop\NormalNLE Cool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" y="1122117"/>
            <a:ext cx="8839200" cy="19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zz\Desktop\NormalNLE Pow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" y="3429000"/>
            <a:ext cx="8839200" cy="19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3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Summary &amp; Conclusions</a:t>
            </a:r>
          </a:p>
          <a:p>
            <a:pPr lvl="1"/>
            <a:r>
              <a:rPr lang="en-US" dirty="0" smtClean="0"/>
              <a:t>Cool-down and Lorentz forces will not yield the aluminum bobbin.</a:t>
            </a:r>
          </a:p>
          <a:p>
            <a:pPr lvl="2"/>
            <a:r>
              <a:rPr lang="en-US" dirty="0" smtClean="0"/>
              <a:t>Assuming 5083-0 (annealed) YP= 110 MPa (16 </a:t>
            </a:r>
            <a:r>
              <a:rPr lang="en-US" dirty="0" err="1" smtClean="0"/>
              <a:t>kpsi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Tensile stresses at the coil ends exceed the allowable limit  (30 MPa) at maximum operating current.</a:t>
            </a:r>
          </a:p>
          <a:p>
            <a:pPr lvl="2"/>
            <a:r>
              <a:rPr lang="en-US" dirty="0" smtClean="0"/>
              <a:t>Based on the maximum principal stress (</a:t>
            </a:r>
            <a:r>
              <a:rPr lang="el-GR" dirty="0" smtClean="0"/>
              <a:t>σ</a:t>
            </a:r>
            <a:r>
              <a:rPr lang="en-US" sz="1050" dirty="0" smtClean="0"/>
              <a:t>1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Shear stresses at the coil ends are at the allowable limit (30 MPa) at maximum operating current.</a:t>
            </a:r>
          </a:p>
          <a:p>
            <a:pPr lvl="1"/>
            <a:r>
              <a:rPr lang="en-US" dirty="0" smtClean="0"/>
              <a:t>Axial compressive stresses at the coil ends do not exceed the yield point of 99.5% pure aluminum (~30 MPa).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4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ANSYS FE Structural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Coil</a:t>
            </a:r>
          </a:p>
          <a:p>
            <a:pPr lvl="1"/>
            <a:r>
              <a:rPr lang="en-US" dirty="0" smtClean="0"/>
              <a:t>2d axisymmetric steady-state FE analysis of complete coil</a:t>
            </a:r>
          </a:p>
          <a:p>
            <a:pPr lvl="2"/>
            <a:r>
              <a:rPr lang="en-US" dirty="0" smtClean="0"/>
              <a:t>Includes external aluminum bobbin and G-10 end fillers</a:t>
            </a:r>
          </a:p>
          <a:p>
            <a:pPr lvl="2"/>
            <a:r>
              <a:rPr lang="en-US" dirty="0" smtClean="0"/>
              <a:t>Geometry and forces taken from Wuzheng </a:t>
            </a:r>
            <a:r>
              <a:rPr lang="en-US" dirty="0" err="1" smtClean="0"/>
              <a:t>Meng’s</a:t>
            </a:r>
            <a:r>
              <a:rPr lang="en-US" dirty="0" smtClean="0"/>
              <a:t> magnetic model – 6/17/2015</a:t>
            </a:r>
          </a:p>
          <a:p>
            <a:pPr lvl="3"/>
            <a:r>
              <a:rPr lang="en-US" dirty="0" smtClean="0"/>
              <a:t>Coil center is shifted 3cm north relative to iron</a:t>
            </a:r>
          </a:p>
          <a:p>
            <a:pPr lvl="3"/>
            <a:r>
              <a:rPr lang="en-US" dirty="0" smtClean="0"/>
              <a:t>Coils divided into 24 blocks, each with corresponding radial and axial pressures due to the Lorentz forces at maximum current</a:t>
            </a:r>
          </a:p>
          <a:p>
            <a:pPr lvl="2"/>
            <a:r>
              <a:rPr lang="en-US" dirty="0" smtClean="0"/>
              <a:t>Thermal stresses from cool-down to 4K included</a:t>
            </a:r>
          </a:p>
          <a:p>
            <a:pPr lvl="2"/>
            <a:r>
              <a:rPr lang="en-US" dirty="0" smtClean="0"/>
              <a:t>Mechanical properties vs. temperature are included</a:t>
            </a:r>
          </a:p>
          <a:p>
            <a:pPr lvl="3"/>
            <a:r>
              <a:rPr lang="en-US" dirty="0" smtClean="0"/>
              <a:t>Coil properties E and CTE adjusted for percentage of insulation vs. </a:t>
            </a:r>
            <a:r>
              <a:rPr lang="en-US" dirty="0" smtClean="0"/>
              <a:t>conductor (Ref </a:t>
            </a:r>
            <a:r>
              <a:rPr lang="en-US" dirty="0" err="1" smtClean="0"/>
              <a:t>Ansaldo</a:t>
            </a:r>
            <a:r>
              <a:rPr lang="en-US" dirty="0" smtClean="0"/>
              <a:t> </a:t>
            </a:r>
            <a:r>
              <a:rPr lang="en-US" dirty="0" err="1" smtClean="0"/>
              <a:t>Dwg</a:t>
            </a:r>
            <a:r>
              <a:rPr lang="en-US" dirty="0" smtClean="0"/>
              <a:t># 620RM07142, pg. 1)</a:t>
            </a:r>
            <a:endParaRPr lang="en-US" dirty="0" smtClean="0"/>
          </a:p>
          <a:p>
            <a:pPr lvl="4"/>
            <a:r>
              <a:rPr lang="en-US" dirty="0" smtClean="0"/>
              <a:t>Radial direction 2.0% insulation (all coils)</a:t>
            </a:r>
          </a:p>
          <a:p>
            <a:pPr lvl="4"/>
            <a:r>
              <a:rPr lang="en-US" dirty="0" smtClean="0"/>
              <a:t>Axial </a:t>
            </a:r>
            <a:r>
              <a:rPr lang="en-US" dirty="0" smtClean="0"/>
              <a:t>direction 4.7% (middle coils)</a:t>
            </a:r>
          </a:p>
          <a:p>
            <a:pPr lvl="4"/>
            <a:r>
              <a:rPr lang="en-US" dirty="0" smtClean="0"/>
              <a:t>Axial </a:t>
            </a:r>
            <a:r>
              <a:rPr lang="en-US" dirty="0" smtClean="0"/>
              <a:t>direction 8.1% (end coils)</a:t>
            </a:r>
          </a:p>
          <a:p>
            <a:pPr lvl="2"/>
            <a:r>
              <a:rPr lang="en-US" dirty="0" smtClean="0"/>
              <a:t>All connections (contacts) are bonded</a:t>
            </a:r>
          </a:p>
          <a:p>
            <a:pPr lvl="2"/>
            <a:r>
              <a:rPr lang="en-US" dirty="0" smtClean="0"/>
              <a:t>Tensile and shear stresses are studied throughout the coil</a:t>
            </a:r>
          </a:p>
          <a:p>
            <a:pPr lvl="3"/>
            <a:r>
              <a:rPr lang="en-US" dirty="0" smtClean="0"/>
              <a:t>Shear stress limit:  30 MPa (4350 psi)</a:t>
            </a:r>
          </a:p>
          <a:p>
            <a:pPr lvl="3"/>
            <a:r>
              <a:rPr lang="en-US" dirty="0" smtClean="0"/>
              <a:t>Tensile stress limit:  30 MPa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Labels on 24 Solenoid Coils</a:t>
            </a:r>
            <a:br>
              <a:rPr lang="en-US" dirty="0" smtClean="0"/>
            </a:br>
            <a:r>
              <a:rPr lang="en-US" sz="3200" dirty="0" smtClean="0"/>
              <a:t>(Not to Scale)</a:t>
            </a:r>
          </a:p>
          <a:p>
            <a:r>
              <a:rPr lang="en-US" sz="3200" dirty="0" smtClean="0"/>
              <a:t>W. Meng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" y="2743199"/>
            <a:ext cx="8974951" cy="131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2073" y="5347705"/>
            <a:ext cx="81534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5473" y="510808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9342" y="5016159"/>
            <a:ext cx="364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(solenoids/yoke/poles common Axis)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5257800"/>
            <a:ext cx="0" cy="6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46364" y="3591808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4588610"/>
            <a:ext cx="0" cy="70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3633" y="5348335"/>
            <a:ext cx="162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(Yoke axial ctr.)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46363" y="4653089"/>
            <a:ext cx="3129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5805" y="466253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07517" y="426486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 cm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" y="3505200"/>
            <a:ext cx="0" cy="182250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3124200"/>
            <a:ext cx="0" cy="220350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68616" y="4434722"/>
            <a:ext cx="133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Rout=155.06cm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33615" y="4602777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Rin=150.98cm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6378" y="2145268"/>
            <a:ext cx="17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Coil-package ctr.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54053" y="2514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4078354" y="538549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47566"/>
              </p:ext>
            </p:extLst>
          </p:nvPr>
        </p:nvGraphicFramePr>
        <p:xfrm>
          <a:off x="1219200" y="2057400"/>
          <a:ext cx="6477000" cy="3886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408"/>
                <a:gridCol w="831614"/>
                <a:gridCol w="716468"/>
                <a:gridCol w="729262"/>
                <a:gridCol w="690880"/>
                <a:gridCol w="703674"/>
                <a:gridCol w="758049"/>
                <a:gridCol w="767645"/>
              </a:tblGrid>
              <a:tr h="350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Ave. Ctr.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MPa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(PSI)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MPa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(PSI)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smtClean="0">
                          <a:effectLst/>
                        </a:rPr>
                        <a:t>MPa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(PSI)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Zc (cm)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Inner+Outer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Inner+Outer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3b +7b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-165.10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0.7867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114.07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0.7899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114.53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3a + 7a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-152.38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0.8978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130.19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0.0149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132.35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4 + 8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-133.30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0.9708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140.77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0.0751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10.89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1.0459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151.66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5 + 9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-107.85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1.0461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151.68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0.1502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21.77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1.1962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173.45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6 + 10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-82.40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149.15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0.1677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24.32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1.1964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173.47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 + 2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-33.34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0.4864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70.53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0.1534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22.24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0.6398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92.76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11 + 12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0.4863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70.51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0.1532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22.22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0.6395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16 + 20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1.0275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148.98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0.1664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24.13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1.1939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173.12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15 + 19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113.85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1.0426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151.18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0.1463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21.21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1.1889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14 + 18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130.55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0.0693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0.9697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13a + 17a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158.38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130.55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133.16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13b +17b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171.10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0.7944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115.19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0.8039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116.57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219200"/>
            <a:ext cx="617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Radial Pressure (outward-force per unit area) Table (W. Meng):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6006"/>
              </p:ext>
            </p:extLst>
          </p:nvPr>
        </p:nvGraphicFramePr>
        <p:xfrm>
          <a:off x="685800" y="1905000"/>
          <a:ext cx="8229598" cy="361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605"/>
                <a:gridCol w="791795"/>
                <a:gridCol w="739588"/>
                <a:gridCol w="721395"/>
                <a:gridCol w="683426"/>
                <a:gridCol w="696082"/>
                <a:gridCol w="749871"/>
                <a:gridCol w="759363"/>
                <a:gridCol w="607491"/>
                <a:gridCol w="607491"/>
                <a:gridCol w="607491"/>
              </a:tblGrid>
              <a:tr h="368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Ave. Ctr.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 (N)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Fz(Lb)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 (N)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Fz(Lb)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 (N)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Fz(Lb)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</a:t>
                      </a:r>
                      <a:r>
                        <a:rPr lang="en-US" sz="1100" u="none" strike="noStrike" dirty="0" smtClean="0">
                          <a:effectLst/>
                        </a:rPr>
                        <a:t>Zc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(cm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Inner+Outer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Inner+Outer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3b + 7b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-165.10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1.23E+06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2.771E+05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1.22E+06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2.73E+05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2.45E+06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5.505E+05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3a + 7a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-152.38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7.84E+05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1.761E+05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7.84E+05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1.76E+05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1.57E+06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3.520E+05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4 + 8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-133.30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1.01E+06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2.258E+05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1.03E+06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2.30E+05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2.03E+06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4.560E+05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5 + 9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-107.85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4.10E+05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9.196E+04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4.47E+05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1.00E+05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8.57E+05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1.924E+05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6 + 10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-82.40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-2.97E+05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-6.675E+04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-1.96E+05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-4.41E+04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-4.94E+05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-1.108E+05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 + 2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-33.34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-3.33E+05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-7.479E+04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-3.98E+05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-8.93E+04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-7.31E+05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-1.641E+05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11 + 12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3.32E+05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7.449E+04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3.96E+05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8.89E+04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7.28E+05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1.634E+05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16 + 20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2.96E+05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6.638E+04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1.94E+05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4.36E+04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4.90E+05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1.100E+05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15 + 19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113.85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-4.10E+05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-9.212E+04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-4.49E+05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-1.01E+05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-8.59E+05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-1.928E+05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14 + 18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-9.91E+05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-2.225E+05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-1.01E+06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-2.27E+05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-2.00E+06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-4.490E+05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13a + 17a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158.38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-7.71E+05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-1.730E+05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-7.69E+05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-1.73E+05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-1.54E+06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-3.457E+05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Coils 13b + 17b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171.10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-1.22E+06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-2.749E+05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-1.21E+06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-2.71E+05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-2.43E+06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-5.462E+05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Fz =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7.00E+04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1.57E+04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(with 3 cm Shift)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(Lb)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990600"/>
            <a:ext cx="289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Force Table (W. Meng):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6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C:\Users\cozz\Desktop\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" y="152400"/>
            <a:ext cx="8362950" cy="39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zz\Desktop\mode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1" y="4191000"/>
            <a:ext cx="8124826" cy="18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0640" y="749612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Geometry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128051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 Mesh (Lead End)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895600"/>
            <a:ext cx="1499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Aluminum Bobbin</a:t>
            </a:r>
          </a:p>
          <a:p>
            <a:r>
              <a:rPr lang="en-US" sz="1400" dirty="0" smtClean="0"/>
              <a:t>Outer Coil</a:t>
            </a:r>
          </a:p>
          <a:p>
            <a:r>
              <a:rPr lang="en-US" sz="1400" dirty="0" smtClean="0"/>
              <a:t>Inner Coil</a:t>
            </a:r>
          </a:p>
          <a:p>
            <a:r>
              <a:rPr lang="en-US" sz="1400" dirty="0" smtClean="0"/>
              <a:t>G-10 Filler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76057" y="3054627"/>
            <a:ext cx="733943" cy="15587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84783" y="3491948"/>
            <a:ext cx="958245" cy="22429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3276600"/>
            <a:ext cx="1219200" cy="2036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95400" y="3733800"/>
            <a:ext cx="430696" cy="15793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5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887" y="228600"/>
            <a:ext cx="643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Deflection @ Cool-down Followed by Max Current (LE View)</a:t>
            </a:r>
            <a:endParaRPr lang="en-US" dirty="0"/>
          </a:p>
        </p:txBody>
      </p:sp>
      <p:pic>
        <p:nvPicPr>
          <p:cNvPr id="1026" name="Picture 2" descr="C:\Users\cozz\Desktop\coo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9690"/>
            <a:ext cx="7982091" cy="28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zz\Desktop\coo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982091" cy="27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6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76200"/>
            <a:ext cx="639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Deflection @ Cool-down Followed by Max Current (LE View)</a:t>
            </a:r>
            <a:endParaRPr lang="en-US" dirty="0"/>
          </a:p>
        </p:txBody>
      </p:sp>
      <p:pic>
        <p:nvPicPr>
          <p:cNvPr id="2050" name="Picture 2" descr="C:\Users\cozz\Desktop\co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3" y="554862"/>
            <a:ext cx="8312882" cy="28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zz\Desktop\p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3" y="3429000"/>
            <a:ext cx="8302943" cy="28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5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4590" y="86139"/>
            <a:ext cx="748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Stress in Aluminum Bobbin @ Cool-down </a:t>
            </a:r>
            <a:r>
              <a:rPr lang="en-US" dirty="0"/>
              <a:t>&amp;</a:t>
            </a:r>
            <a:r>
              <a:rPr lang="en-US" dirty="0" smtClean="0"/>
              <a:t> Max Current (LE View)</a:t>
            </a:r>
            <a:endParaRPr lang="en-US" dirty="0"/>
          </a:p>
        </p:txBody>
      </p:sp>
      <p:pic>
        <p:nvPicPr>
          <p:cNvPr id="2050" name="Picture 2" descr="C:\Users\cozz\Desktop\cooldown eqi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" y="541610"/>
            <a:ext cx="7786597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zz\Desktop\powered eqi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581400"/>
            <a:ext cx="784265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7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814</Words>
  <Application>Microsoft Office PowerPoint</Application>
  <PresentationFormat>On-screen Show (4:3)</PresentationFormat>
  <Paragraphs>294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ANSYS Structural Analyses of sPhenix Magnet Coil at Full Current  John Cozzolino July 10,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on 24 Coils  at Full Current within sPHENIX Yoke/Poles (Edge Coils are Further Divided)  June 17, 2015</dc:title>
  <dc:creator>Meng, Wuzheng</dc:creator>
  <cp:lastModifiedBy>Cozzolino, John, P</cp:lastModifiedBy>
  <cp:revision>56</cp:revision>
  <dcterms:created xsi:type="dcterms:W3CDTF">2015-06-16T20:31:17Z</dcterms:created>
  <dcterms:modified xsi:type="dcterms:W3CDTF">2015-07-10T15:30:04Z</dcterms:modified>
</cp:coreProperties>
</file>