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19" r:id="rId2"/>
    <p:sldId id="320" r:id="rId3"/>
    <p:sldId id="321" r:id="rId4"/>
    <p:sldId id="322" r:id="rId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7" d="100"/>
          <a:sy n="107" d="100"/>
        </p:scale>
        <p:origin x="-109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B2609AA9-C9E7-4AD0-BB6B-84372CE75067}" type="datetimeFigureOut">
              <a:rPr lang="en-US" smtClean="0"/>
              <a:pPr/>
              <a:t>7/14/2015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C99BB829-9098-4800-92A9-DB73F9F626A1}" type="slidenum">
              <a:rPr lang="en-US" smtClean="0"/>
              <a:pPr/>
              <a:t>‹#›</a:t>
            </a:fld>
            <a:endParaRPr lang="en-US"/>
          </a:p>
        </p:txBody>
      </p:sp>
    </p:spTree>
    <p:extLst>
      <p:ext uri="{BB962C8B-B14F-4D97-AF65-F5344CB8AC3E}">
        <p14:creationId xmlns:p14="http://schemas.microsoft.com/office/powerpoint/2010/main" val="94233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dirty="0" smtClean="0"/>
              <a:t>5/22/2015</a:t>
            </a:r>
            <a:endParaRPr lang="en-US" dirty="0"/>
          </a:p>
        </p:txBody>
      </p:sp>
      <p:sp>
        <p:nvSpPr>
          <p:cNvPr id="5" name="Footer Placeholder 4"/>
          <p:cNvSpPr>
            <a:spLocks noGrp="1"/>
          </p:cNvSpPr>
          <p:nvPr>
            <p:ph type="ftr" sz="quarter" idx="11"/>
          </p:nvPr>
        </p:nvSpPr>
        <p:spPr/>
        <p:txBody>
          <a:bodyPr/>
          <a:lstStyle/>
          <a:p>
            <a:r>
              <a:rPr lang="en-US" dirty="0" smtClean="0"/>
              <a:t>SPHENIX – SC SOLENOID  912 TEST</a:t>
            </a:r>
            <a:endParaRPr lang="en-US" dirty="0"/>
          </a:p>
        </p:txBody>
      </p:sp>
      <p:sp>
        <p:nvSpPr>
          <p:cNvPr id="6" name="Slide Number Placeholder 5"/>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5/22/2015</a:t>
            </a:r>
            <a:endParaRPr lang="en-US" dirty="0"/>
          </a:p>
        </p:txBody>
      </p:sp>
      <p:sp>
        <p:nvSpPr>
          <p:cNvPr id="5" name="Footer Placeholder 4"/>
          <p:cNvSpPr>
            <a:spLocks noGrp="1"/>
          </p:cNvSpPr>
          <p:nvPr>
            <p:ph type="ftr" sz="quarter" idx="11"/>
          </p:nvPr>
        </p:nvSpPr>
        <p:spPr/>
        <p:txBody>
          <a:bodyPr/>
          <a:lstStyle/>
          <a:p>
            <a:r>
              <a:rPr lang="en-US" dirty="0" smtClean="0"/>
              <a:t>SPHENIX – SC SOLENOID  912 TEST</a:t>
            </a:r>
            <a:endParaRPr lang="en-US" dirty="0"/>
          </a:p>
        </p:txBody>
      </p:sp>
      <p:sp>
        <p:nvSpPr>
          <p:cNvPr id="6" name="Slide Number Placeholder 5"/>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5/22/2015</a:t>
            </a:r>
            <a:endParaRPr lang="en-US" dirty="0"/>
          </a:p>
        </p:txBody>
      </p:sp>
      <p:sp>
        <p:nvSpPr>
          <p:cNvPr id="5" name="Footer Placeholder 4"/>
          <p:cNvSpPr>
            <a:spLocks noGrp="1"/>
          </p:cNvSpPr>
          <p:nvPr>
            <p:ph type="ftr" sz="quarter" idx="11"/>
          </p:nvPr>
        </p:nvSpPr>
        <p:spPr/>
        <p:txBody>
          <a:bodyPr/>
          <a:lstStyle/>
          <a:p>
            <a:r>
              <a:rPr lang="en-US" smtClean="0"/>
              <a:t>SPHENIX – SC SOLENOID  CRYO</a:t>
            </a:r>
            <a:endParaRPr lang="en-US"/>
          </a:p>
        </p:txBody>
      </p:sp>
      <p:sp>
        <p:nvSpPr>
          <p:cNvPr id="6" name="Slide Number Placeholder 5"/>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5/22/2015</a:t>
            </a:r>
            <a:endParaRPr lang="en-US" dirty="0"/>
          </a:p>
        </p:txBody>
      </p:sp>
      <p:sp>
        <p:nvSpPr>
          <p:cNvPr id="5" name="Footer Placeholder 4"/>
          <p:cNvSpPr>
            <a:spLocks noGrp="1"/>
          </p:cNvSpPr>
          <p:nvPr>
            <p:ph type="ftr" sz="quarter" idx="11"/>
          </p:nvPr>
        </p:nvSpPr>
        <p:spPr/>
        <p:txBody>
          <a:bodyPr/>
          <a:lstStyle/>
          <a:p>
            <a:r>
              <a:rPr lang="en-US" dirty="0" smtClean="0"/>
              <a:t>SPHENIX – SC SOLENOID  912 TEST</a:t>
            </a:r>
            <a:endParaRPr lang="en-US" dirty="0"/>
          </a:p>
        </p:txBody>
      </p:sp>
      <p:sp>
        <p:nvSpPr>
          <p:cNvPr id="6" name="Slide Number Placeholder 5"/>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dirty="0" smtClean="0"/>
              <a:t>5/22/2015</a:t>
            </a:r>
            <a:endParaRPr lang="en-US" dirty="0"/>
          </a:p>
        </p:txBody>
      </p:sp>
      <p:sp>
        <p:nvSpPr>
          <p:cNvPr id="5" name="Footer Placeholder 4"/>
          <p:cNvSpPr>
            <a:spLocks noGrp="1"/>
          </p:cNvSpPr>
          <p:nvPr>
            <p:ph type="ftr" sz="quarter" idx="11"/>
          </p:nvPr>
        </p:nvSpPr>
        <p:spPr/>
        <p:txBody>
          <a:bodyPr/>
          <a:lstStyle/>
          <a:p>
            <a:r>
              <a:rPr lang="en-US" dirty="0" smtClean="0"/>
              <a:t>SPHENIX – SC SOLENOID  912 TEST</a:t>
            </a:r>
            <a:endParaRPr lang="en-US" dirty="0"/>
          </a:p>
        </p:txBody>
      </p:sp>
      <p:sp>
        <p:nvSpPr>
          <p:cNvPr id="6" name="Slide Number Placeholder 5"/>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r>
              <a:rPr lang="en-US" dirty="0" smtClean="0"/>
              <a:t>5/22/2015</a:t>
            </a:r>
            <a:endParaRPr lang="en-US" dirty="0"/>
          </a:p>
        </p:txBody>
      </p:sp>
      <p:sp>
        <p:nvSpPr>
          <p:cNvPr id="6" name="Footer Placeholder 5"/>
          <p:cNvSpPr>
            <a:spLocks noGrp="1"/>
          </p:cNvSpPr>
          <p:nvPr>
            <p:ph type="ftr" sz="quarter" idx="11"/>
          </p:nvPr>
        </p:nvSpPr>
        <p:spPr/>
        <p:txBody>
          <a:bodyPr/>
          <a:lstStyle/>
          <a:p>
            <a:r>
              <a:rPr lang="en-US" dirty="0" smtClean="0"/>
              <a:t>SPHENIX – SC SOLENOID  912 TEST</a:t>
            </a:r>
            <a:endParaRPr lang="en-US" dirty="0"/>
          </a:p>
        </p:txBody>
      </p:sp>
      <p:sp>
        <p:nvSpPr>
          <p:cNvPr id="7" name="Slide Number Placeholder 6"/>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dirty="0" smtClean="0"/>
              <a:t>5/22/2015</a:t>
            </a:r>
            <a:endParaRPr lang="en-US" dirty="0"/>
          </a:p>
        </p:txBody>
      </p:sp>
      <p:sp>
        <p:nvSpPr>
          <p:cNvPr id="8" name="Footer Placeholder 7"/>
          <p:cNvSpPr>
            <a:spLocks noGrp="1"/>
          </p:cNvSpPr>
          <p:nvPr>
            <p:ph type="ftr" sz="quarter" idx="11"/>
          </p:nvPr>
        </p:nvSpPr>
        <p:spPr/>
        <p:txBody>
          <a:bodyPr/>
          <a:lstStyle/>
          <a:p>
            <a:r>
              <a:rPr lang="en-US" dirty="0" smtClean="0"/>
              <a:t>SPHENIX – SC SOLENOID  912 TEST</a:t>
            </a:r>
            <a:endParaRPr lang="en-US" dirty="0"/>
          </a:p>
        </p:txBody>
      </p:sp>
      <p:sp>
        <p:nvSpPr>
          <p:cNvPr id="9" name="Slide Number Placeholder 8"/>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dirty="0" smtClean="0"/>
              <a:t>5/22/2015</a:t>
            </a:r>
            <a:endParaRPr lang="en-US" dirty="0"/>
          </a:p>
        </p:txBody>
      </p:sp>
      <p:sp>
        <p:nvSpPr>
          <p:cNvPr id="4" name="Footer Placeholder 3"/>
          <p:cNvSpPr>
            <a:spLocks noGrp="1"/>
          </p:cNvSpPr>
          <p:nvPr>
            <p:ph type="ftr" sz="quarter" idx="11"/>
          </p:nvPr>
        </p:nvSpPr>
        <p:spPr/>
        <p:txBody>
          <a:bodyPr/>
          <a:lstStyle/>
          <a:p>
            <a:r>
              <a:rPr lang="en-US" dirty="0" smtClean="0"/>
              <a:t>SPHENIX – SC SOLENOID  912 TEST</a:t>
            </a:r>
            <a:endParaRPr lang="en-US" dirty="0"/>
          </a:p>
        </p:txBody>
      </p:sp>
      <p:sp>
        <p:nvSpPr>
          <p:cNvPr id="5" name="Slide Number Placeholder 4"/>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5/22/2015</a:t>
            </a:r>
            <a:endParaRPr lang="en-US" dirty="0"/>
          </a:p>
        </p:txBody>
      </p:sp>
      <p:sp>
        <p:nvSpPr>
          <p:cNvPr id="3" name="Footer Placeholder 2"/>
          <p:cNvSpPr>
            <a:spLocks noGrp="1"/>
          </p:cNvSpPr>
          <p:nvPr>
            <p:ph type="ftr" sz="quarter" idx="11"/>
          </p:nvPr>
        </p:nvSpPr>
        <p:spPr/>
        <p:txBody>
          <a:bodyPr/>
          <a:lstStyle/>
          <a:p>
            <a:r>
              <a:rPr lang="en-US" dirty="0" smtClean="0"/>
              <a:t>SPHENIX – SC SOLENOID  912 TEST</a:t>
            </a:r>
            <a:endParaRPr lang="en-US" dirty="0"/>
          </a:p>
        </p:txBody>
      </p:sp>
      <p:sp>
        <p:nvSpPr>
          <p:cNvPr id="4" name="Slide Number Placeholder 3"/>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5/22/2015</a:t>
            </a:r>
            <a:endParaRPr lang="en-US" dirty="0"/>
          </a:p>
        </p:txBody>
      </p:sp>
      <p:sp>
        <p:nvSpPr>
          <p:cNvPr id="6" name="Footer Placeholder 5"/>
          <p:cNvSpPr>
            <a:spLocks noGrp="1"/>
          </p:cNvSpPr>
          <p:nvPr>
            <p:ph type="ftr" sz="quarter" idx="11"/>
          </p:nvPr>
        </p:nvSpPr>
        <p:spPr/>
        <p:txBody>
          <a:bodyPr/>
          <a:lstStyle/>
          <a:p>
            <a:r>
              <a:rPr lang="en-US" dirty="0" smtClean="0"/>
              <a:t>SPHENIX – SC SOLENOID  912 TEST</a:t>
            </a:r>
            <a:endParaRPr lang="en-US" dirty="0"/>
          </a:p>
        </p:txBody>
      </p:sp>
      <p:sp>
        <p:nvSpPr>
          <p:cNvPr id="7" name="Slide Number Placeholder 6"/>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5/22/2015</a:t>
            </a:r>
            <a:endParaRPr lang="en-US" dirty="0"/>
          </a:p>
        </p:txBody>
      </p:sp>
      <p:sp>
        <p:nvSpPr>
          <p:cNvPr id="6" name="Footer Placeholder 5"/>
          <p:cNvSpPr>
            <a:spLocks noGrp="1"/>
          </p:cNvSpPr>
          <p:nvPr>
            <p:ph type="ftr" sz="quarter" idx="11"/>
          </p:nvPr>
        </p:nvSpPr>
        <p:spPr/>
        <p:txBody>
          <a:bodyPr/>
          <a:lstStyle/>
          <a:p>
            <a:r>
              <a:rPr lang="en-US" dirty="0" smtClean="0"/>
              <a:t>SPHENIX – SC SOLENOID  912 TEST</a:t>
            </a:r>
            <a:endParaRPr lang="en-US" dirty="0"/>
          </a:p>
        </p:txBody>
      </p:sp>
      <p:sp>
        <p:nvSpPr>
          <p:cNvPr id="7" name="Slide Number Placeholder 6"/>
          <p:cNvSpPr>
            <a:spLocks noGrp="1"/>
          </p:cNvSpPr>
          <p:nvPr>
            <p:ph type="sldNum" sz="quarter" idx="12"/>
          </p:nvPr>
        </p:nvSpPr>
        <p:spPr/>
        <p:txBody>
          <a:bodyPr/>
          <a:lstStyle/>
          <a:p>
            <a:fld id="{DE366FCA-42B7-4975-A196-8DB704C4BCF3}" type="slidenum">
              <a:rPr lang="en-US" smtClean="0"/>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5/22/2015</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SPHENIX – SC SOLENOID  912 TEST</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66FCA-42B7-4975-A196-8DB704C4BC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SPHENIX bi-weekly</a:t>
            </a:r>
            <a:endParaRPr lang="en-US" dirty="0"/>
          </a:p>
        </p:txBody>
      </p:sp>
      <p:sp>
        <p:nvSpPr>
          <p:cNvPr id="3" name="Subtitle 2"/>
          <p:cNvSpPr>
            <a:spLocks noGrp="1"/>
          </p:cNvSpPr>
          <p:nvPr>
            <p:ph type="subTitle" idx="1"/>
          </p:nvPr>
        </p:nvSpPr>
        <p:spPr/>
        <p:txBody>
          <a:bodyPr/>
          <a:lstStyle/>
          <a:p>
            <a:r>
              <a:rPr lang="en-US" dirty="0" smtClean="0"/>
              <a:t>CRYO</a:t>
            </a:r>
          </a:p>
          <a:p>
            <a:r>
              <a:rPr lang="en-US" dirty="0" smtClean="0"/>
              <a:t>July 15 </a:t>
            </a:r>
            <a:r>
              <a:rPr lang="en-US" dirty="0" smtClean="0"/>
              <a:t>2015</a:t>
            </a:r>
            <a:endParaRPr lang="en-US" dirty="0"/>
          </a:p>
        </p:txBody>
      </p:sp>
      <p:sp>
        <p:nvSpPr>
          <p:cNvPr id="4" name="Footer Placeholder 3"/>
          <p:cNvSpPr>
            <a:spLocks noGrp="1"/>
          </p:cNvSpPr>
          <p:nvPr>
            <p:ph type="ftr" sz="quarter" idx="11"/>
          </p:nvPr>
        </p:nvSpPr>
        <p:spPr/>
        <p:txBody>
          <a:bodyPr/>
          <a:lstStyle/>
          <a:p>
            <a:r>
              <a:rPr lang="en-US" smtClean="0"/>
              <a:t>SPHENIX – SC SOLENOID  912 TEST</a:t>
            </a:r>
            <a:endParaRPr lang="en-US" dirty="0"/>
          </a:p>
        </p:txBody>
      </p:sp>
      <p:sp>
        <p:nvSpPr>
          <p:cNvPr id="5" name="Slide Number Placeholder 4"/>
          <p:cNvSpPr>
            <a:spLocks noGrp="1"/>
          </p:cNvSpPr>
          <p:nvPr>
            <p:ph type="sldNum" sz="quarter" idx="12"/>
          </p:nvPr>
        </p:nvSpPr>
        <p:spPr/>
        <p:txBody>
          <a:bodyPr/>
          <a:lstStyle/>
          <a:p>
            <a:fld id="{DE366FCA-42B7-4975-A196-8DB704C4BCF3}" type="slidenum">
              <a:rPr lang="en-US" smtClean="0"/>
              <a:pPr/>
              <a:t>1</a:t>
            </a:fld>
            <a:endParaRPr lang="en-US"/>
          </a:p>
        </p:txBody>
      </p:sp>
    </p:spTree>
    <p:extLst>
      <p:ext uri="{BB962C8B-B14F-4D97-AF65-F5344CB8AC3E}">
        <p14:creationId xmlns:p14="http://schemas.microsoft.com/office/powerpoint/2010/main" val="678338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x-none" sz="2400" b="1"/>
              <a:t>Laboratory Environment Safety and Health Committee</a:t>
            </a:r>
            <a:r>
              <a:rPr lang="en-US" sz="2400" dirty="0"/>
              <a:t/>
            </a:r>
            <a:br>
              <a:rPr lang="en-US" sz="2400" dirty="0"/>
            </a:br>
            <a:r>
              <a:rPr lang="en-US" sz="2400" b="1" dirty="0"/>
              <a:t> </a:t>
            </a:r>
            <a:r>
              <a:rPr lang="en-US" sz="2400" b="1" dirty="0" smtClean="0"/>
              <a:t>ACTION ITEMS</a:t>
            </a:r>
            <a:endParaRPr lang="en-US" sz="2400" dirty="0"/>
          </a:p>
        </p:txBody>
      </p:sp>
      <p:sp>
        <p:nvSpPr>
          <p:cNvPr id="3" name="Content Placeholder 2"/>
          <p:cNvSpPr>
            <a:spLocks noGrp="1"/>
          </p:cNvSpPr>
          <p:nvPr>
            <p:ph idx="1"/>
          </p:nvPr>
        </p:nvSpPr>
        <p:spPr>
          <a:xfrm>
            <a:off x="304800" y="1219200"/>
            <a:ext cx="8534400" cy="5105400"/>
          </a:xfrm>
        </p:spPr>
        <p:txBody>
          <a:bodyPr>
            <a:noAutofit/>
          </a:bodyPr>
          <a:lstStyle/>
          <a:p>
            <a:pPr lvl="0"/>
            <a:r>
              <a:rPr lang="en-US" sz="1200" dirty="0"/>
              <a:t>The following actions must be taken:</a:t>
            </a:r>
          </a:p>
          <a:p>
            <a:pPr lvl="1"/>
            <a:r>
              <a:rPr lang="en-US" sz="1200" dirty="0" smtClean="0"/>
              <a:t>1.</a:t>
            </a:r>
            <a:r>
              <a:rPr lang="x-none" sz="1200"/>
              <a:t> </a:t>
            </a:r>
            <a:r>
              <a:rPr lang="en-US" sz="1200" dirty="0" smtClean="0"/>
              <a:t>Calculate </a:t>
            </a:r>
            <a:r>
              <a:rPr lang="en-US" sz="1200" dirty="0"/>
              <a:t>the temperature profile during a magnet quench</a:t>
            </a:r>
            <a:r>
              <a:rPr lang="en-US" sz="1200" dirty="0" smtClean="0"/>
              <a:t>. </a:t>
            </a:r>
            <a:endParaRPr lang="en-US" sz="1200" b="1" dirty="0" smtClean="0">
              <a:solidFill>
                <a:srgbClr val="FF00FF"/>
              </a:solidFill>
            </a:endParaRPr>
          </a:p>
          <a:p>
            <a:pPr lvl="2"/>
            <a:r>
              <a:rPr lang="en-US" sz="1200" b="1" dirty="0" smtClean="0">
                <a:solidFill>
                  <a:srgbClr val="FF00FF"/>
                </a:solidFill>
              </a:rPr>
              <a:t>Review of ANSALDO </a:t>
            </a:r>
            <a:r>
              <a:rPr lang="en-US" sz="1200" b="1" dirty="0" smtClean="0">
                <a:solidFill>
                  <a:srgbClr val="FF00FF"/>
                </a:solidFill>
              </a:rPr>
              <a:t>analysis </a:t>
            </a:r>
            <a:r>
              <a:rPr lang="en-US" sz="1200" b="1" dirty="0" smtClean="0">
                <a:solidFill>
                  <a:srgbClr val="FF00FF"/>
                </a:solidFill>
              </a:rPr>
              <a:t>and summary the In progress. The heat transfer to the helium needs to be determined still to determine relief requirements</a:t>
            </a:r>
            <a:endParaRPr lang="en-US" sz="1200" b="1" dirty="0">
              <a:solidFill>
                <a:srgbClr val="FF00FF"/>
              </a:solidFill>
            </a:endParaRPr>
          </a:p>
          <a:p>
            <a:pPr lvl="1"/>
            <a:r>
              <a:rPr lang="en-US" sz="1200" dirty="0" smtClean="0"/>
              <a:t>2. Verify </a:t>
            </a:r>
            <a:r>
              <a:rPr lang="en-US" sz="1200" dirty="0"/>
              <a:t>that material certifications, weld inspection reports, welder certification and procedures exist for the Phase Separator</a:t>
            </a:r>
            <a:r>
              <a:rPr lang="en-US" sz="1200" dirty="0" smtClean="0"/>
              <a:t>. </a:t>
            </a:r>
            <a:endParaRPr lang="en-US" sz="1200" b="1" dirty="0" smtClean="0">
              <a:solidFill>
                <a:srgbClr val="FF00FF"/>
              </a:solidFill>
            </a:endParaRPr>
          </a:p>
          <a:p>
            <a:pPr lvl="2"/>
            <a:r>
              <a:rPr lang="en-US" sz="1200" b="1" dirty="0" smtClean="0">
                <a:solidFill>
                  <a:srgbClr val="FF00FF"/>
                </a:solidFill>
              </a:rPr>
              <a:t>Not all materials certs were found in the documentation package</a:t>
            </a:r>
            <a:r>
              <a:rPr lang="en-US" sz="1200" b="1" dirty="0" smtClean="0">
                <a:solidFill>
                  <a:srgbClr val="FF00FF"/>
                </a:solidFill>
              </a:rPr>
              <a:t> for the </a:t>
            </a:r>
            <a:r>
              <a:rPr lang="en-US" sz="1200" b="1" dirty="0" err="1" smtClean="0">
                <a:solidFill>
                  <a:srgbClr val="FF00FF"/>
                </a:solidFill>
              </a:rPr>
              <a:t>valvebox</a:t>
            </a:r>
            <a:r>
              <a:rPr lang="en-US" sz="1200" b="1" dirty="0" smtClean="0">
                <a:solidFill>
                  <a:srgbClr val="FF00FF"/>
                </a:solidFill>
              </a:rPr>
              <a:t>. The subcontractor did provide a certificate of conformance?</a:t>
            </a:r>
            <a:endParaRPr lang="en-US" sz="1200" dirty="0"/>
          </a:p>
          <a:p>
            <a:pPr lvl="1"/>
            <a:r>
              <a:rPr lang="en-US" sz="1200" dirty="0" smtClean="0"/>
              <a:t>3. Verify </a:t>
            </a:r>
            <a:r>
              <a:rPr lang="en-US" sz="1200" dirty="0"/>
              <a:t>through independent calculations that the Phase Separator Design Calculations are correct</a:t>
            </a:r>
            <a:r>
              <a:rPr lang="en-US" sz="1200" dirty="0" smtClean="0"/>
              <a:t>.</a:t>
            </a:r>
          </a:p>
          <a:p>
            <a:pPr lvl="2"/>
            <a:r>
              <a:rPr lang="en-US" sz="1200" dirty="0" smtClean="0">
                <a:solidFill>
                  <a:srgbClr val="FF00FF"/>
                </a:solidFill>
              </a:rPr>
              <a:t>The structural </a:t>
            </a:r>
            <a:r>
              <a:rPr lang="en-US" sz="1200" dirty="0" err="1" smtClean="0">
                <a:solidFill>
                  <a:srgbClr val="FF00FF"/>
                </a:solidFill>
              </a:rPr>
              <a:t>calcs</a:t>
            </a:r>
            <a:r>
              <a:rPr lang="en-US" sz="1200" dirty="0" smtClean="0">
                <a:solidFill>
                  <a:srgbClr val="FF00FF"/>
                </a:solidFill>
              </a:rPr>
              <a:t> needs to be completed still.</a:t>
            </a:r>
            <a:endParaRPr lang="en-US" sz="1200" dirty="0">
              <a:solidFill>
                <a:srgbClr val="FF00FF"/>
              </a:solidFill>
            </a:endParaRPr>
          </a:p>
          <a:p>
            <a:pPr lvl="1"/>
            <a:r>
              <a:rPr lang="en-US" sz="1200" dirty="0" smtClean="0"/>
              <a:t>4. Verify </a:t>
            </a:r>
            <a:r>
              <a:rPr lang="en-US" sz="1200" dirty="0"/>
              <a:t>through calculation that if an internal cryogenic pipe breaks in the cryostat, the Pressure Relief Device is capable of keeping the internal pressure of the cryostat to less than 15 psig</a:t>
            </a:r>
            <a:r>
              <a:rPr lang="en-US" sz="1200" dirty="0" smtClean="0"/>
              <a:t>. </a:t>
            </a:r>
            <a:endParaRPr lang="en-US" sz="1200" b="1" dirty="0" smtClean="0">
              <a:solidFill>
                <a:srgbClr val="FF00FF"/>
              </a:solidFill>
            </a:endParaRPr>
          </a:p>
          <a:p>
            <a:pPr lvl="2"/>
            <a:r>
              <a:rPr lang="en-US" sz="1200" b="1" dirty="0" smtClean="0">
                <a:solidFill>
                  <a:srgbClr val="FF00FF"/>
                </a:solidFill>
              </a:rPr>
              <a:t>Completed. </a:t>
            </a:r>
            <a:endParaRPr lang="en-US" sz="1200" dirty="0"/>
          </a:p>
          <a:p>
            <a:pPr lvl="1"/>
            <a:r>
              <a:rPr lang="en-US" sz="1200" dirty="0" smtClean="0"/>
              <a:t>5. Verify </a:t>
            </a:r>
            <a:r>
              <a:rPr lang="en-US" sz="1200" dirty="0"/>
              <a:t>through calculation that if there is an arc-over in the lead-pot vessel the vessel will not become over-pressurized.  Determine how much energy can be dumped into the vessel.</a:t>
            </a:r>
          </a:p>
          <a:p>
            <a:pPr lvl="2"/>
            <a:r>
              <a:rPr lang="en-US" sz="1200" b="1" dirty="0" smtClean="0">
                <a:solidFill>
                  <a:srgbClr val="FF00FF"/>
                </a:solidFill>
              </a:rPr>
              <a:t>Will provide a Pressure, Temperature map versus heat (energy) input </a:t>
            </a:r>
            <a:endParaRPr lang="en-US" sz="1200" b="1" dirty="0">
              <a:solidFill>
                <a:srgbClr val="FF00FF"/>
              </a:solidFill>
            </a:endParaRPr>
          </a:p>
          <a:p>
            <a:pPr lvl="1"/>
            <a:r>
              <a:rPr lang="en-US" sz="1200" dirty="0" smtClean="0"/>
              <a:t>6. Provide </a:t>
            </a:r>
            <a:r>
              <a:rPr lang="en-US" sz="1200" dirty="0"/>
              <a:t>an Operating Procedure for the new LN</a:t>
            </a:r>
            <a:r>
              <a:rPr lang="en-US" sz="1200" baseline="-25000" dirty="0"/>
              <a:t>2</a:t>
            </a:r>
            <a:r>
              <a:rPr lang="en-US" sz="1200" dirty="0"/>
              <a:t> system that will be connected to the ERL Cryogenic system</a:t>
            </a:r>
            <a:r>
              <a:rPr lang="en-US" sz="1200" dirty="0" smtClean="0"/>
              <a:t>.</a:t>
            </a:r>
            <a:r>
              <a:rPr lang="en-US" sz="1200" b="1" dirty="0">
                <a:solidFill>
                  <a:srgbClr val="FF00FF"/>
                </a:solidFill>
              </a:rPr>
              <a:t> </a:t>
            </a:r>
            <a:endParaRPr lang="en-US" sz="1200" b="1" dirty="0" smtClean="0">
              <a:solidFill>
                <a:srgbClr val="FF00FF"/>
              </a:solidFill>
            </a:endParaRPr>
          </a:p>
          <a:p>
            <a:pPr lvl="2"/>
            <a:r>
              <a:rPr lang="en-US" sz="1200" b="1" dirty="0" smtClean="0">
                <a:solidFill>
                  <a:srgbClr val="FF00FF"/>
                </a:solidFill>
              </a:rPr>
              <a:t>To be completed before test</a:t>
            </a:r>
            <a:endParaRPr lang="en-US" sz="1200" dirty="0"/>
          </a:p>
          <a:p>
            <a:pPr lvl="1"/>
            <a:r>
              <a:rPr lang="en-US" sz="1200" dirty="0" smtClean="0"/>
              <a:t>7. Verify </a:t>
            </a:r>
            <a:r>
              <a:rPr lang="en-US" sz="1200" dirty="0"/>
              <a:t>that the existing ODH Safety system is fully functional prior to the start of the </a:t>
            </a:r>
            <a:r>
              <a:rPr lang="en-US" sz="1200" dirty="0" err="1"/>
              <a:t>sPHENIX</a:t>
            </a:r>
            <a:r>
              <a:rPr lang="en-US" sz="1200" dirty="0"/>
              <a:t> magnet test (ERL system</a:t>
            </a:r>
            <a:r>
              <a:rPr lang="en-US" sz="1200" dirty="0" smtClean="0"/>
              <a:t>). </a:t>
            </a:r>
            <a:endParaRPr lang="en-US" sz="1200" b="1" dirty="0" smtClean="0">
              <a:solidFill>
                <a:srgbClr val="FF00FF"/>
              </a:solidFill>
            </a:endParaRPr>
          </a:p>
          <a:p>
            <a:pPr lvl="2"/>
            <a:r>
              <a:rPr lang="en-US" sz="1200" b="1" dirty="0" smtClean="0">
                <a:solidFill>
                  <a:srgbClr val="FF00FF"/>
                </a:solidFill>
              </a:rPr>
              <a:t>System is always functional when ERL </a:t>
            </a:r>
            <a:r>
              <a:rPr lang="en-US" sz="1200" b="1" dirty="0" err="1" smtClean="0">
                <a:solidFill>
                  <a:srgbClr val="FF00FF"/>
                </a:solidFill>
              </a:rPr>
              <a:t>cryo</a:t>
            </a:r>
            <a:r>
              <a:rPr lang="en-US" sz="1200" b="1" dirty="0" smtClean="0">
                <a:solidFill>
                  <a:srgbClr val="FF00FF"/>
                </a:solidFill>
              </a:rPr>
              <a:t> system is operational</a:t>
            </a:r>
          </a:p>
          <a:p>
            <a:pPr lvl="1"/>
            <a:r>
              <a:rPr lang="en-US" sz="1200" dirty="0" smtClean="0"/>
              <a:t>8. Verify </a:t>
            </a:r>
            <a:r>
              <a:rPr lang="en-US" sz="1200" dirty="0"/>
              <a:t>that all newly installed cryogenic piping has been installed correctly and as per design drawings.  Ensure the new piping is pressure tested</a:t>
            </a:r>
            <a:r>
              <a:rPr lang="en-US" sz="1200" dirty="0" smtClean="0"/>
              <a:t>. </a:t>
            </a:r>
            <a:r>
              <a:rPr lang="en-US" sz="1200" b="1" dirty="0" smtClean="0">
                <a:solidFill>
                  <a:srgbClr val="FF00FF"/>
                </a:solidFill>
              </a:rPr>
              <a:t>CRYO</a:t>
            </a:r>
          </a:p>
          <a:p>
            <a:pPr lvl="2"/>
            <a:r>
              <a:rPr lang="en-US" sz="1200" b="1" dirty="0" smtClean="0">
                <a:solidFill>
                  <a:srgbClr val="FF00FF"/>
                </a:solidFill>
              </a:rPr>
              <a:t>To be done when installation is completed.</a:t>
            </a:r>
            <a:endParaRPr lang="en-US" sz="1200" dirty="0"/>
          </a:p>
          <a:p>
            <a:endParaRPr lang="en-US" sz="1200" dirty="0"/>
          </a:p>
        </p:txBody>
      </p:sp>
      <p:sp>
        <p:nvSpPr>
          <p:cNvPr id="4" name="Footer Placeholder 3"/>
          <p:cNvSpPr>
            <a:spLocks noGrp="1"/>
          </p:cNvSpPr>
          <p:nvPr>
            <p:ph type="ftr" sz="quarter" idx="11"/>
          </p:nvPr>
        </p:nvSpPr>
        <p:spPr/>
        <p:txBody>
          <a:bodyPr/>
          <a:lstStyle/>
          <a:p>
            <a:r>
              <a:rPr lang="en-US" smtClean="0"/>
              <a:t>SPHENIX – SC SOLENOID  912 TEST</a:t>
            </a:r>
            <a:endParaRPr lang="en-US" dirty="0"/>
          </a:p>
        </p:txBody>
      </p:sp>
      <p:sp>
        <p:nvSpPr>
          <p:cNvPr id="5" name="Slide Number Placeholder 4"/>
          <p:cNvSpPr>
            <a:spLocks noGrp="1"/>
          </p:cNvSpPr>
          <p:nvPr>
            <p:ph type="sldNum" sz="quarter" idx="12"/>
          </p:nvPr>
        </p:nvSpPr>
        <p:spPr/>
        <p:txBody>
          <a:bodyPr/>
          <a:lstStyle/>
          <a:p>
            <a:fld id="{DE366FCA-42B7-4975-A196-8DB704C4BCF3}" type="slidenum">
              <a:rPr lang="en-US" smtClean="0"/>
              <a:pPr/>
              <a:t>2</a:t>
            </a:fld>
            <a:endParaRPr lang="en-US"/>
          </a:p>
        </p:txBody>
      </p:sp>
    </p:spTree>
    <p:extLst>
      <p:ext uri="{BB962C8B-B14F-4D97-AF65-F5344CB8AC3E}">
        <p14:creationId xmlns:p14="http://schemas.microsoft.com/office/powerpoint/2010/main" val="2562841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Procurement Status Hardware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RFQ: Coax VJ modifications / ERL tee-in spools in PPM. To be sent out for RFQ. Estimate end of October delivery</a:t>
            </a:r>
          </a:p>
          <a:p>
            <a:r>
              <a:rPr lang="en-US" dirty="0" smtClean="0"/>
              <a:t>LN2 </a:t>
            </a:r>
            <a:r>
              <a:rPr lang="en-US" dirty="0" err="1" smtClean="0"/>
              <a:t>GHe</a:t>
            </a:r>
            <a:r>
              <a:rPr lang="en-US" dirty="0" smtClean="0"/>
              <a:t> Cooler ships  end of July</a:t>
            </a:r>
          </a:p>
          <a:p>
            <a:r>
              <a:rPr lang="en-US" dirty="0" smtClean="0"/>
              <a:t>LN2 flex VJ lines ordered</a:t>
            </a:r>
          </a:p>
          <a:p>
            <a:r>
              <a:rPr lang="en-US" dirty="0" smtClean="0"/>
              <a:t>New Reliefs </a:t>
            </a:r>
            <a:r>
              <a:rPr lang="en-US" dirty="0" err="1" smtClean="0"/>
              <a:t>valvebox</a:t>
            </a:r>
            <a:r>
              <a:rPr lang="en-US" dirty="0" smtClean="0"/>
              <a:t> on order</a:t>
            </a:r>
          </a:p>
          <a:p>
            <a:r>
              <a:rPr lang="en-US" dirty="0" smtClean="0"/>
              <a:t>Shield return line: fittings and flex section to be ordered</a:t>
            </a:r>
          </a:p>
          <a:p>
            <a:r>
              <a:rPr lang="en-US" dirty="0" smtClean="0"/>
              <a:t>Piping trapped volume reliefs to be ordered</a:t>
            </a:r>
          </a:p>
          <a:p>
            <a:r>
              <a:rPr lang="en-US" dirty="0" smtClean="0"/>
              <a:t>Need to investigate cold actuator valve V10</a:t>
            </a:r>
          </a:p>
          <a:p>
            <a:endParaRPr lang="en-US" dirty="0"/>
          </a:p>
        </p:txBody>
      </p:sp>
      <p:sp>
        <p:nvSpPr>
          <p:cNvPr id="4" name="Footer Placeholder 3"/>
          <p:cNvSpPr>
            <a:spLocks noGrp="1"/>
          </p:cNvSpPr>
          <p:nvPr>
            <p:ph type="ftr" sz="quarter" idx="11"/>
          </p:nvPr>
        </p:nvSpPr>
        <p:spPr/>
        <p:txBody>
          <a:bodyPr/>
          <a:lstStyle/>
          <a:p>
            <a:r>
              <a:rPr lang="en-US" smtClean="0"/>
              <a:t>SPHENIX – SC SOLENOID  912 TEST</a:t>
            </a:r>
            <a:endParaRPr lang="en-US" dirty="0"/>
          </a:p>
        </p:txBody>
      </p:sp>
      <p:sp>
        <p:nvSpPr>
          <p:cNvPr id="5" name="Slide Number Placeholder 4"/>
          <p:cNvSpPr>
            <a:spLocks noGrp="1"/>
          </p:cNvSpPr>
          <p:nvPr>
            <p:ph type="sldNum" sz="quarter" idx="12"/>
          </p:nvPr>
        </p:nvSpPr>
        <p:spPr/>
        <p:txBody>
          <a:bodyPr/>
          <a:lstStyle/>
          <a:p>
            <a:fld id="{DE366FCA-42B7-4975-A196-8DB704C4BCF3}" type="slidenum">
              <a:rPr lang="en-US" smtClean="0"/>
              <a:pPr/>
              <a:t>3</a:t>
            </a:fld>
            <a:endParaRPr lang="en-US"/>
          </a:p>
        </p:txBody>
      </p:sp>
    </p:spTree>
    <p:extLst>
      <p:ext uri="{BB962C8B-B14F-4D97-AF65-F5344CB8AC3E}">
        <p14:creationId xmlns:p14="http://schemas.microsoft.com/office/powerpoint/2010/main" val="3586035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Procurement Status Controls/Instrumentation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Modicon</a:t>
            </a:r>
            <a:r>
              <a:rPr lang="en-US" dirty="0" smtClean="0"/>
              <a:t> 340 PLC chassis on order</a:t>
            </a:r>
          </a:p>
          <a:p>
            <a:r>
              <a:rPr lang="en-US" dirty="0" smtClean="0"/>
              <a:t>Vacuum gages for </a:t>
            </a:r>
            <a:r>
              <a:rPr lang="en-US" dirty="0" err="1" smtClean="0"/>
              <a:t>Leybold</a:t>
            </a:r>
            <a:r>
              <a:rPr lang="en-US" dirty="0" smtClean="0"/>
              <a:t> Turbo on order</a:t>
            </a:r>
          </a:p>
          <a:p>
            <a:r>
              <a:rPr lang="en-US" dirty="0" smtClean="0"/>
              <a:t>Pressure transducers ordered</a:t>
            </a:r>
          </a:p>
          <a:p>
            <a:r>
              <a:rPr lang="en-US" dirty="0" smtClean="0"/>
              <a:t>2 New sensors for </a:t>
            </a:r>
            <a:r>
              <a:rPr lang="en-US" dirty="0" err="1" smtClean="0"/>
              <a:t>cooldown</a:t>
            </a:r>
            <a:r>
              <a:rPr lang="en-US" dirty="0" smtClean="0"/>
              <a:t> control: either DT670 Diodes if in </a:t>
            </a:r>
            <a:r>
              <a:rPr lang="en-US" dirty="0" err="1" smtClean="0"/>
              <a:t>valvebox</a:t>
            </a:r>
            <a:r>
              <a:rPr lang="en-US" dirty="0" smtClean="0"/>
              <a:t>  or </a:t>
            </a:r>
            <a:r>
              <a:rPr lang="en-US" dirty="0" err="1" smtClean="0"/>
              <a:t>Cernox</a:t>
            </a:r>
            <a:r>
              <a:rPr lang="en-US" dirty="0" smtClean="0"/>
              <a:t> if in lower end of chimney due to magnetic field</a:t>
            </a:r>
          </a:p>
          <a:p>
            <a:r>
              <a:rPr lang="en-US" dirty="0" smtClean="0"/>
              <a:t>Sensors feedthroughs and wire list</a:t>
            </a:r>
          </a:p>
          <a:p>
            <a:r>
              <a:rPr lang="en-US" dirty="0" smtClean="0"/>
              <a:t>Adding new feedthrough for HT82/HT81 with new Temperature sensors </a:t>
            </a:r>
            <a:endParaRPr lang="en-US" dirty="0"/>
          </a:p>
        </p:txBody>
      </p:sp>
      <p:sp>
        <p:nvSpPr>
          <p:cNvPr id="4" name="Footer Placeholder 3"/>
          <p:cNvSpPr>
            <a:spLocks noGrp="1"/>
          </p:cNvSpPr>
          <p:nvPr>
            <p:ph type="ftr" sz="quarter" idx="11"/>
          </p:nvPr>
        </p:nvSpPr>
        <p:spPr/>
        <p:txBody>
          <a:bodyPr/>
          <a:lstStyle/>
          <a:p>
            <a:r>
              <a:rPr lang="en-US" smtClean="0"/>
              <a:t>SPHENIX – SC SOLENOID  912 TEST</a:t>
            </a:r>
            <a:endParaRPr lang="en-US" dirty="0"/>
          </a:p>
        </p:txBody>
      </p:sp>
      <p:sp>
        <p:nvSpPr>
          <p:cNvPr id="5" name="Slide Number Placeholder 4"/>
          <p:cNvSpPr>
            <a:spLocks noGrp="1"/>
          </p:cNvSpPr>
          <p:nvPr>
            <p:ph type="sldNum" sz="quarter" idx="12"/>
          </p:nvPr>
        </p:nvSpPr>
        <p:spPr/>
        <p:txBody>
          <a:bodyPr/>
          <a:lstStyle/>
          <a:p>
            <a:fld id="{DE366FCA-42B7-4975-A196-8DB704C4BCF3}" type="slidenum">
              <a:rPr lang="en-US" smtClean="0"/>
              <a:pPr/>
              <a:t>4</a:t>
            </a:fld>
            <a:endParaRPr lang="en-US"/>
          </a:p>
        </p:txBody>
      </p:sp>
    </p:spTree>
    <p:extLst>
      <p:ext uri="{BB962C8B-B14F-4D97-AF65-F5344CB8AC3E}">
        <p14:creationId xmlns:p14="http://schemas.microsoft.com/office/powerpoint/2010/main" val="40041627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8212</TotalTime>
  <Words>176</Words>
  <Application>Microsoft Office PowerPoint</Application>
  <PresentationFormat>On-screen Show (4:3)</PresentationFormat>
  <Paragraphs>44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SPHENIX bi-weekly</vt:lpstr>
      <vt:lpstr>Laboratory Environment Safety and Health Committee  ACTION ITEMS</vt:lpstr>
      <vt:lpstr>Procurement Status Hardware</vt:lpstr>
      <vt:lpstr>Procurement Status Controls/Instrumentation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CRYOGENIC SYSTEM</dc:title>
  <dc:subject>sPHENIX Directors review</dc:subject>
  <dc:creator>Than, Roberto</dc:creator>
  <cp:keywords>SPHENIX, CRYOGENICS</cp:keywords>
  <cp:lastModifiedBy>Than, Roberto</cp:lastModifiedBy>
  <cp:revision>231</cp:revision>
  <dcterms:created xsi:type="dcterms:W3CDTF">2014-02-27T17:47:03Z</dcterms:created>
  <dcterms:modified xsi:type="dcterms:W3CDTF">2015-07-14T21:36:03Z</dcterms:modified>
</cp:coreProperties>
</file>