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ac537b0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ac537b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e13e88c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6e13e88c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9b9de7859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9b9de7859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b9de7859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b9de7859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0d03bb3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0d03bb3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9f09bf5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9f09bf5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9f09bf5b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9f09bf5b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5165100" y="2190988"/>
            <a:ext cx="3978900" cy="11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b="1" lang="en" sz="2380">
                <a:solidFill>
                  <a:schemeClr val="dk2"/>
                </a:solidFill>
              </a:rPr>
            </a:br>
            <a:r>
              <a:rPr b="1" lang="en" sz="2380">
                <a:solidFill>
                  <a:schemeClr val="dk2"/>
                </a:solidFill>
              </a:rPr>
              <a:t>Integration Meeting</a:t>
            </a:r>
            <a:br>
              <a:rPr b="1" lang="en" sz="2380">
                <a:solidFill>
                  <a:schemeClr val="dk2"/>
                </a:solidFill>
              </a:rPr>
            </a:br>
            <a:r>
              <a:rPr lang="en" sz="1380">
                <a:solidFill>
                  <a:schemeClr val="dk2"/>
                </a:solidFill>
              </a:rPr>
              <a:t>Wednesday</a:t>
            </a:r>
            <a:r>
              <a:rPr lang="en" sz="1380">
                <a:solidFill>
                  <a:schemeClr val="dk2"/>
                </a:solidFill>
              </a:rPr>
              <a:t> 2021-08-18</a:t>
            </a:r>
            <a:endParaRPr sz="138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5665100" y="3661325"/>
            <a:ext cx="32745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en" sz="1040"/>
              <a:t>The Software and Computing WG Conveners:</a:t>
            </a:r>
            <a:br>
              <a:rPr lang="en" sz="1040"/>
            </a:br>
            <a:r>
              <a:rPr lang="en" sz="1040"/>
              <a:t>Andrea Bressan (University of Trieste and INFN) , </a:t>
            </a:r>
            <a:br>
              <a:rPr lang="en" sz="1040"/>
            </a:br>
            <a:r>
              <a:rPr lang="en" sz="1040"/>
              <a:t>Dmitry Romanov (Jefferson lab) , </a:t>
            </a:r>
            <a:br>
              <a:rPr lang="en" sz="1040"/>
            </a:br>
            <a:r>
              <a:rPr lang="en" sz="1040"/>
              <a:t>Sylvester Joosten (Argonne National Laboratory) , </a:t>
            </a:r>
            <a:br>
              <a:rPr lang="en" sz="1040"/>
            </a:br>
            <a:r>
              <a:rPr lang="en" sz="1040"/>
              <a:t>Whitney Armstrong (Argonne National Laboratory) , </a:t>
            </a:r>
            <a:br>
              <a:rPr lang="en" sz="1040"/>
            </a:br>
            <a:r>
              <a:rPr lang="en" sz="1040"/>
              <a:t>Wouter Deconinck (The University of Manitoba)</a:t>
            </a:r>
            <a:endParaRPr sz="104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988"/>
            <a:ext cx="5399200" cy="42275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125" y="458000"/>
            <a:ext cx="1384450" cy="17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5172325" y="445025"/>
            <a:ext cx="3848850" cy="4423248"/>
          </a:xfrm>
          <a:prstGeom prst="irregularSeal2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5725" y="1180125"/>
            <a:ext cx="5136600" cy="12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N0.0 - B0.0 - P0.0 configuration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Codenamed “acadia”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Preliminary first tag → acadia-v1.0-alpha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Acadia corresponds to N0-B0-P0 and will keep evolving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This way we can keep the git history from becoming non-linear (important!)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598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tagged release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300" y="1908450"/>
            <a:ext cx="1227050" cy="12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154975" y="3135500"/>
            <a:ext cx="151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tagged release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75" y="2571750"/>
            <a:ext cx="3401202" cy="262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FakeDIRC geometry </a:t>
            </a:r>
            <a:r>
              <a:rPr lang="en" sz="2300"/>
              <a:t>in acadia-v1.0-alpha (N0.0-B0.0-P0.0)</a:t>
            </a:r>
            <a:endParaRPr sz="2300"/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5" y="1017725"/>
            <a:ext cx="4268165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4536975" y="1909475"/>
            <a:ext cx="3855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layers: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2.5mm carbon fiber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17mm quartz (sensitive)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2.5mm carbon fiber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frame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30mm x 40mm Stainless Steel bars at both sides of each module </a:t>
            </a:r>
            <a:br>
              <a:rPr lang="en"/>
            </a:br>
            <a:r>
              <a:rPr b="1" i="1" lang="en"/>
              <a:t>is this reasonable?</a:t>
            </a:r>
            <a:endParaRPr b="1"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Support frame protrudes a 4cm past the bar end (to account for space required to mount)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mRICH</a:t>
            </a:r>
            <a:r>
              <a:rPr lang="en" sz="2320"/>
              <a:t> geometry </a:t>
            </a:r>
            <a:r>
              <a:rPr lang="en" sz="2320"/>
              <a:t>in </a:t>
            </a:r>
            <a:r>
              <a:rPr lang="en" sz="2320"/>
              <a:t>acadia-v1.0-alpha</a:t>
            </a:r>
            <a:r>
              <a:rPr lang="en" sz="2320"/>
              <a:t> (N0.0-B0.0-P0.0)</a:t>
            </a:r>
            <a:endParaRPr sz="2320"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4386425" y="1381650"/>
            <a:ext cx="3855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layers: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1mm CF frame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30mm Aerogel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2mm foam frame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1.52mm Fresnel lens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2mm thick mirror at sides of box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detector (LAPPD stand-in)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2mm glass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0.1mm copper </a:t>
            </a:r>
            <a:r>
              <a:rPr b="1" i="1" lang="en"/>
              <a:t>(should be more to also account for HV?)</a:t>
            </a:r>
            <a:endParaRPr b="1"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0.2mm kapton </a:t>
            </a:r>
            <a:r>
              <a:rPr b="1" lang="en"/>
              <a:t>(flex cables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/>
              <a:t>Add silicon as stand-in for readout electronics?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DIRC boxes floating in space (no support material yet)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34" y="1198417"/>
            <a:ext cx="2665125" cy="301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53" y="1069700"/>
            <a:ext cx="5158370" cy="39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383700" y="1062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Acadia-v1.0-alpha (</a:t>
            </a:r>
            <a:r>
              <a:rPr lang="en">
                <a:highlight>
                  <a:schemeClr val="accent6"/>
                </a:highlight>
              </a:rPr>
              <a:t>N0.0</a:t>
            </a:r>
            <a:r>
              <a:rPr lang="en"/>
              <a:t>-B0.0-P0.0)</a:t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637350" y="1599125"/>
            <a:ext cx="3084000" cy="569700"/>
          </a:xfrm>
          <a:prstGeom prst="rect">
            <a:avLst/>
          </a:prstGeom>
          <a:solidFill>
            <a:srgbClr val="F6B26B">
              <a:alpha val="715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Backward PID: </a:t>
            </a:r>
            <a:br>
              <a:rPr lang="en" sz="1200"/>
            </a:br>
            <a:r>
              <a:rPr lang="en" sz="1200"/>
              <a:t>-137 to -1</a:t>
            </a:r>
            <a:r>
              <a:rPr lang="en" sz="1200"/>
              <a:t>77</a:t>
            </a:r>
            <a:r>
              <a:rPr lang="en" sz="1200"/>
              <a:t>cm (</a:t>
            </a:r>
            <a:r>
              <a:rPr lang="en" sz="1200">
                <a:solidFill>
                  <a:schemeClr val="dk1"/>
                </a:solidFill>
              </a:rPr>
              <a:t>∆: </a:t>
            </a:r>
            <a:r>
              <a:rPr lang="en" sz="1200"/>
              <a:t>40cm)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</a:t>
            </a:r>
            <a:r>
              <a:rPr lang="en" sz="1200"/>
              <a:t>min: beampipe, rmax: 95cm</a:t>
            </a:r>
            <a:endParaRPr sz="1200"/>
          </a:p>
        </p:txBody>
      </p:sp>
      <p:sp>
        <p:nvSpPr>
          <p:cNvPr id="104" name="Google Shape;104;p17"/>
          <p:cNvSpPr/>
          <p:nvPr/>
        </p:nvSpPr>
        <p:spPr>
          <a:xfrm>
            <a:off x="5637250" y="1029425"/>
            <a:ext cx="3084000" cy="569700"/>
          </a:xfrm>
          <a:prstGeom prst="rect">
            <a:avLst/>
          </a:prstGeom>
          <a:solidFill>
            <a:srgbClr val="E6B8AF">
              <a:alpha val="80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Central tracking (negative half)</a:t>
            </a:r>
            <a:br>
              <a:rPr lang="en" sz="1200"/>
            </a:br>
            <a:r>
              <a:rPr lang="en" sz="1200"/>
              <a:t>0cm to -137cm (∆: 137 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</a:t>
            </a:r>
            <a:r>
              <a:rPr lang="en" sz="1200"/>
              <a:t>min: beampipe, rmax: 95cm</a:t>
            </a:r>
            <a:endParaRPr sz="1200"/>
          </a:p>
        </p:txBody>
      </p:sp>
      <p:sp>
        <p:nvSpPr>
          <p:cNvPr id="105" name="Google Shape;105;p17"/>
          <p:cNvSpPr/>
          <p:nvPr/>
        </p:nvSpPr>
        <p:spPr>
          <a:xfrm>
            <a:off x="5637350" y="2168825"/>
            <a:ext cx="3084000" cy="647100"/>
          </a:xfrm>
          <a:prstGeom prst="rect">
            <a:avLst/>
          </a:prstGeom>
          <a:solidFill>
            <a:srgbClr val="A7664E">
              <a:alpha val="7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Backward tracking </a:t>
            </a:r>
            <a:br>
              <a:rPr lang="en" sz="1200"/>
            </a:br>
            <a:r>
              <a:rPr lang="en" sz="1200"/>
              <a:t>-177cm to -185cm (∆: 8cm)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</a:t>
            </a:r>
            <a:r>
              <a:rPr lang="en" sz="1200"/>
              <a:t>min: beampipe, rmax: 95cm</a:t>
            </a:r>
            <a:endParaRPr sz="1200"/>
          </a:p>
        </p:txBody>
      </p:sp>
      <p:sp>
        <p:nvSpPr>
          <p:cNvPr id="106" name="Google Shape;106;p17"/>
          <p:cNvSpPr/>
          <p:nvPr/>
        </p:nvSpPr>
        <p:spPr>
          <a:xfrm>
            <a:off x="5637250" y="2819925"/>
            <a:ext cx="3084000" cy="841800"/>
          </a:xfrm>
          <a:prstGeom prst="rect">
            <a:avLst/>
          </a:prstGeom>
          <a:solidFill>
            <a:srgbClr val="76A5AF">
              <a:alpha val="6535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Backward ECAL</a:t>
            </a:r>
            <a:br>
              <a:rPr lang="en" sz="1200"/>
            </a:br>
            <a:r>
              <a:rPr lang="en" sz="1200"/>
              <a:t>-185cm to -245cm (∆: 60cm)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(40cm glass blocks + 20cm for readout)</a:t>
            </a:r>
            <a:br>
              <a:rPr lang="en" sz="1200"/>
            </a:br>
            <a:r>
              <a:rPr lang="en" sz="1200"/>
              <a:t>rmin: beampipe, rmax: 95cm</a:t>
            </a:r>
            <a:endParaRPr sz="1200"/>
          </a:p>
        </p:txBody>
      </p:sp>
      <p:sp>
        <p:nvSpPr>
          <p:cNvPr id="107" name="Google Shape;107;p17"/>
          <p:cNvSpPr/>
          <p:nvPr/>
        </p:nvSpPr>
        <p:spPr>
          <a:xfrm>
            <a:off x="5637250" y="3661713"/>
            <a:ext cx="3084000" cy="764400"/>
          </a:xfrm>
          <a:prstGeom prst="rect">
            <a:avLst/>
          </a:prstGeom>
          <a:solidFill>
            <a:srgbClr val="999999">
              <a:alpha val="865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Empty space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-245m to -285cm (∆: 40cm)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30cm for DIRC expansion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10cm service gap</a:t>
            </a:r>
            <a:endParaRPr sz="1200"/>
          </a:p>
        </p:txBody>
      </p:sp>
      <p:sp>
        <p:nvSpPr>
          <p:cNvPr id="108" name="Google Shape;108;p17"/>
          <p:cNvSpPr/>
          <p:nvPr/>
        </p:nvSpPr>
        <p:spPr>
          <a:xfrm>
            <a:off x="5637350" y="4426125"/>
            <a:ext cx="3084000" cy="526800"/>
          </a:xfrm>
          <a:prstGeom prst="rect">
            <a:avLst/>
          </a:prstGeom>
          <a:solidFill>
            <a:srgbClr val="6AA84F">
              <a:alpha val="72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HCAL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-285cm to -390cm (∆: 105cm)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(60cm more available in negative direction)</a:t>
            </a:r>
            <a:endParaRPr sz="1100"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7"/>
          <p:cNvSpPr/>
          <p:nvPr/>
        </p:nvSpPr>
        <p:spPr>
          <a:xfrm flipH="1" rot="-10654581">
            <a:off x="321857" y="2406901"/>
            <a:ext cx="2220486" cy="1208290"/>
          </a:xfrm>
          <a:prstGeom prst="parallelogram">
            <a:avLst>
              <a:gd fmla="val 4019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8" y="1080650"/>
            <a:ext cx="5158370" cy="39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383700" y="1062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Acadia-v1.0-alpha (N0.0-B0.0-</a:t>
            </a:r>
            <a:r>
              <a:rPr lang="en">
                <a:highlight>
                  <a:schemeClr val="accent6"/>
                </a:highlight>
              </a:rPr>
              <a:t>P0.0</a:t>
            </a:r>
            <a:r>
              <a:rPr lang="en"/>
              <a:t>)</a:t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5637350" y="1650350"/>
            <a:ext cx="3084000" cy="1112700"/>
          </a:xfrm>
          <a:prstGeom prst="rect">
            <a:avLst/>
          </a:prstGeom>
          <a:solidFill>
            <a:srgbClr val="F6B26B">
              <a:alpha val="715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Forward</a:t>
            </a:r>
            <a:r>
              <a:rPr lang="en" sz="1200"/>
              <a:t> PID: </a:t>
            </a:r>
            <a:br>
              <a:rPr lang="en" sz="1200"/>
            </a:br>
            <a:r>
              <a:rPr lang="en" sz="1200"/>
              <a:t>155cm to 335cm (</a:t>
            </a:r>
            <a:r>
              <a:rPr lang="en" sz="1200">
                <a:solidFill>
                  <a:schemeClr val="dk1"/>
                </a:solidFill>
              </a:rPr>
              <a:t>∆: </a:t>
            </a:r>
            <a:r>
              <a:rPr lang="en" sz="1200"/>
              <a:t>180</a:t>
            </a:r>
            <a:r>
              <a:rPr lang="en" sz="1200"/>
              <a:t>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/>
              <a:t>essel: rmin: beampipe, rmax 200cm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</a:t>
            </a:r>
            <a:r>
              <a:rPr lang="en" sz="1200"/>
              <a:t>nout: rmin: bmpp, rmax 92.5 → 122.5cm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Snout length: 50cm.</a:t>
            </a:r>
            <a:r>
              <a:rPr lang="en" sz="1200"/>
              <a:t> </a:t>
            </a:r>
            <a:r>
              <a:rPr b="1" lang="en" sz="1100"/>
              <a:t>13cm gap between vessel and solenoid cryostat</a:t>
            </a:r>
            <a:endParaRPr b="1" sz="1100"/>
          </a:p>
        </p:txBody>
      </p:sp>
      <p:sp>
        <p:nvSpPr>
          <p:cNvPr id="119" name="Google Shape;119;p18"/>
          <p:cNvSpPr/>
          <p:nvPr/>
        </p:nvSpPr>
        <p:spPr>
          <a:xfrm>
            <a:off x="5637350" y="1080650"/>
            <a:ext cx="3084000" cy="569700"/>
          </a:xfrm>
          <a:prstGeom prst="rect">
            <a:avLst/>
          </a:prstGeom>
          <a:solidFill>
            <a:srgbClr val="E6B8AF">
              <a:alpha val="80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Central tracking (positive half)</a:t>
            </a:r>
            <a:br>
              <a:rPr lang="en" sz="1200"/>
            </a:br>
            <a:r>
              <a:rPr lang="en" sz="1200"/>
              <a:t>0cm to 155cm (∆: 155 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rmin: beampipe, rmax: 95cm</a:t>
            </a:r>
            <a:endParaRPr sz="1200"/>
          </a:p>
        </p:txBody>
      </p:sp>
      <p:sp>
        <p:nvSpPr>
          <p:cNvPr id="120" name="Google Shape;120;p18"/>
          <p:cNvSpPr/>
          <p:nvPr/>
        </p:nvSpPr>
        <p:spPr>
          <a:xfrm>
            <a:off x="5637350" y="2754500"/>
            <a:ext cx="3084000" cy="841800"/>
          </a:xfrm>
          <a:prstGeom prst="rect">
            <a:avLst/>
          </a:prstGeom>
          <a:solidFill>
            <a:srgbClr val="A7664E">
              <a:alpha val="765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Forward</a:t>
            </a:r>
            <a:r>
              <a:rPr lang="en" sz="1200"/>
              <a:t> tracking </a:t>
            </a:r>
            <a:br>
              <a:rPr lang="en" sz="1200"/>
            </a:br>
            <a:r>
              <a:rPr lang="en" sz="1200"/>
              <a:t>(needs more space for upgrades!</a:t>
            </a:r>
            <a:r>
              <a:rPr lang="en" sz="1200"/>
              <a:t>):</a:t>
            </a:r>
            <a:br>
              <a:rPr lang="en" sz="1200"/>
            </a:br>
            <a:r>
              <a:rPr lang="en" sz="1200"/>
              <a:t>335cm to 340cm (∆: 5cm)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rmin: beampipe, rmax: dRICH rmax</a:t>
            </a:r>
            <a:endParaRPr sz="1200"/>
          </a:p>
        </p:txBody>
      </p:sp>
      <p:sp>
        <p:nvSpPr>
          <p:cNvPr id="121" name="Google Shape;121;p18"/>
          <p:cNvSpPr/>
          <p:nvPr/>
        </p:nvSpPr>
        <p:spPr>
          <a:xfrm>
            <a:off x="5637350" y="4007775"/>
            <a:ext cx="3084000" cy="609000"/>
          </a:xfrm>
          <a:prstGeom prst="rect">
            <a:avLst/>
          </a:prstGeom>
          <a:solidFill>
            <a:srgbClr val="76A5AF">
              <a:alpha val="6535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Forward</a:t>
            </a:r>
            <a:r>
              <a:rPr lang="en" sz="1200"/>
              <a:t> ECAL</a:t>
            </a:r>
            <a:br>
              <a:rPr lang="en" sz="1200"/>
            </a:br>
            <a:r>
              <a:rPr lang="en" sz="1200"/>
              <a:t>350cm to 380cm (∆: 30cm)</a:t>
            </a:r>
            <a:br>
              <a:rPr lang="en" sz="1200"/>
            </a:br>
            <a:r>
              <a:rPr lang="en" sz="1200"/>
              <a:t>rmin: beampipe, rmax: solenoid rmax</a:t>
            </a:r>
            <a:endParaRPr sz="1200"/>
          </a:p>
        </p:txBody>
      </p:sp>
      <p:sp>
        <p:nvSpPr>
          <p:cNvPr id="122" name="Google Shape;122;p18"/>
          <p:cNvSpPr/>
          <p:nvPr/>
        </p:nvSpPr>
        <p:spPr>
          <a:xfrm>
            <a:off x="5637350" y="3596300"/>
            <a:ext cx="3084000" cy="411600"/>
          </a:xfrm>
          <a:prstGeom prst="rect">
            <a:avLst/>
          </a:prstGeom>
          <a:solidFill>
            <a:srgbClr val="999999">
              <a:alpha val="865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Empty space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10cm service gap</a:t>
            </a:r>
            <a:endParaRPr sz="1200"/>
          </a:p>
        </p:txBody>
      </p:sp>
      <p:sp>
        <p:nvSpPr>
          <p:cNvPr id="123" name="Google Shape;123;p18"/>
          <p:cNvSpPr/>
          <p:nvPr/>
        </p:nvSpPr>
        <p:spPr>
          <a:xfrm>
            <a:off x="5637350" y="4616700"/>
            <a:ext cx="3084000" cy="526800"/>
          </a:xfrm>
          <a:prstGeom prst="rect">
            <a:avLst/>
          </a:prstGeom>
          <a:solidFill>
            <a:srgbClr val="6AA84F">
              <a:alpha val="72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HCAL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380cm to 500m (∆: 120cm)</a:t>
            </a:r>
            <a:endParaRPr sz="1200"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8"/>
          <p:cNvSpPr/>
          <p:nvPr/>
        </p:nvSpPr>
        <p:spPr>
          <a:xfrm flipH="1" rot="-10654727">
            <a:off x="3522801" y="1698805"/>
            <a:ext cx="1846348" cy="3037840"/>
          </a:xfrm>
          <a:prstGeom prst="parallelogram">
            <a:avLst>
              <a:gd fmla="val 6138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 flipH="1" rot="-10598202">
            <a:off x="2657057" y="2490425"/>
            <a:ext cx="956247" cy="1208376"/>
          </a:xfrm>
          <a:prstGeom prst="parallelogram">
            <a:avLst>
              <a:gd fmla="val 6138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83700" y="1062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Acadia-v1.0-alpha (N0.0-</a:t>
            </a:r>
            <a:r>
              <a:rPr lang="en">
                <a:highlight>
                  <a:schemeClr val="accent6"/>
                </a:highlight>
              </a:rPr>
              <a:t>B0.0</a:t>
            </a:r>
            <a:r>
              <a:rPr lang="en"/>
              <a:t>-P0.0)</a:t>
            </a:r>
            <a:endParaRPr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5637350" y="1787150"/>
            <a:ext cx="3084000" cy="978300"/>
          </a:xfrm>
          <a:prstGeom prst="rect">
            <a:avLst/>
          </a:prstGeom>
          <a:solidFill>
            <a:srgbClr val="F6B26B">
              <a:alpha val="715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Barrel</a:t>
            </a:r>
            <a:r>
              <a:rPr lang="en" sz="1200"/>
              <a:t> PID (DIRC, 16 sectors): </a:t>
            </a:r>
            <a:br>
              <a:rPr lang="en" sz="1200"/>
            </a:br>
            <a:r>
              <a:rPr lang="en" sz="1200"/>
              <a:t>-275cm to -155cm (</a:t>
            </a:r>
            <a:r>
              <a:rPr lang="en" sz="1200">
                <a:solidFill>
                  <a:schemeClr val="dk1"/>
                </a:solidFill>
              </a:rPr>
              <a:t>∆: </a:t>
            </a:r>
            <a:r>
              <a:rPr lang="en" sz="1200"/>
              <a:t>430</a:t>
            </a:r>
            <a:r>
              <a:rPr lang="en" sz="1200"/>
              <a:t>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rmin: 95cm, rmax 105cm </a:t>
            </a:r>
            <a:r>
              <a:rPr lang="en" sz="1200">
                <a:solidFill>
                  <a:schemeClr val="dk1"/>
                </a:solidFill>
              </a:rPr>
              <a:t>(∆r: 10cm)</a:t>
            </a:r>
            <a:br>
              <a:rPr lang="en" sz="1200"/>
            </a:br>
            <a:r>
              <a:rPr lang="en" sz="1100"/>
              <a:t>space for expansion volume behind BECAL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Space for 10cm service gap in front of HCAL</a:t>
            </a:r>
            <a:endParaRPr sz="1100"/>
          </a:p>
        </p:txBody>
      </p:sp>
      <p:sp>
        <p:nvSpPr>
          <p:cNvPr id="134" name="Google Shape;134;p19"/>
          <p:cNvSpPr/>
          <p:nvPr/>
        </p:nvSpPr>
        <p:spPr>
          <a:xfrm>
            <a:off x="5637350" y="1080650"/>
            <a:ext cx="3084000" cy="691800"/>
          </a:xfrm>
          <a:prstGeom prst="rect">
            <a:avLst/>
          </a:prstGeom>
          <a:solidFill>
            <a:srgbClr val="E6B8AF">
              <a:alpha val="80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Central tracking </a:t>
            </a:r>
            <a:br>
              <a:rPr lang="en" sz="1200"/>
            </a:br>
            <a:r>
              <a:rPr lang="en" sz="1200"/>
              <a:t>-137cm to 155cm (∆: 155 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rmin: beampipe, rmax: 95cm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(same radial parameters for backward region)</a:t>
            </a:r>
            <a:endParaRPr sz="1100"/>
          </a:p>
        </p:txBody>
      </p:sp>
      <p:sp>
        <p:nvSpPr>
          <p:cNvPr id="135" name="Google Shape;135;p19"/>
          <p:cNvSpPr/>
          <p:nvPr/>
        </p:nvSpPr>
        <p:spPr>
          <a:xfrm>
            <a:off x="5637350" y="3177050"/>
            <a:ext cx="3084000" cy="609000"/>
          </a:xfrm>
          <a:prstGeom prst="rect">
            <a:avLst/>
          </a:prstGeom>
          <a:solidFill>
            <a:srgbClr val="76A5AF">
              <a:alpha val="6535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Barrel</a:t>
            </a:r>
            <a:r>
              <a:rPr lang="en" sz="1200"/>
              <a:t> ECAL (including support)</a:t>
            </a:r>
            <a:br>
              <a:rPr lang="en" sz="1200"/>
            </a:br>
            <a:r>
              <a:rPr lang="en" sz="1200"/>
              <a:t>-245cm to -159cm (∆: 404cm)</a:t>
            </a:r>
            <a:br>
              <a:rPr lang="en" sz="1200"/>
            </a:br>
            <a:r>
              <a:rPr lang="en" sz="1200"/>
              <a:t>rmin: 112cm, rmax: 159cm </a:t>
            </a:r>
            <a:r>
              <a:rPr lang="en" sz="1200">
                <a:solidFill>
                  <a:schemeClr val="dk1"/>
                </a:solidFill>
              </a:rPr>
              <a:t>(∆r: 47cm)</a:t>
            </a:r>
            <a:endParaRPr sz="1200"/>
          </a:p>
        </p:txBody>
      </p:sp>
      <p:sp>
        <p:nvSpPr>
          <p:cNvPr id="136" name="Google Shape;136;p19"/>
          <p:cNvSpPr/>
          <p:nvPr/>
        </p:nvSpPr>
        <p:spPr>
          <a:xfrm>
            <a:off x="5637350" y="2765450"/>
            <a:ext cx="3084000" cy="411600"/>
          </a:xfrm>
          <a:prstGeom prst="rect">
            <a:avLst/>
          </a:prstGeom>
          <a:solidFill>
            <a:srgbClr val="999999">
              <a:alpha val="865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Empty space for upgrades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</a:t>
            </a:r>
            <a:r>
              <a:rPr lang="en" sz="1200"/>
              <a:t>min: 105cm rmax: 112cm (</a:t>
            </a:r>
            <a:r>
              <a:rPr lang="en" sz="1200">
                <a:solidFill>
                  <a:schemeClr val="dk1"/>
                </a:solidFill>
              </a:rPr>
              <a:t>∆r: 7cm)</a:t>
            </a:r>
            <a:endParaRPr sz="1200"/>
          </a:p>
        </p:txBody>
      </p:sp>
      <p:sp>
        <p:nvSpPr>
          <p:cNvPr id="137" name="Google Shape;137;p19"/>
          <p:cNvSpPr/>
          <p:nvPr/>
        </p:nvSpPr>
        <p:spPr>
          <a:xfrm>
            <a:off x="5637350" y="4395038"/>
            <a:ext cx="3084000" cy="526800"/>
          </a:xfrm>
          <a:prstGeom prst="rect">
            <a:avLst/>
          </a:prstGeom>
          <a:solidFill>
            <a:srgbClr val="6AA84F">
              <a:alpha val="72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Barrel HCAL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-224cm to 324cm (∆r: 100cm)</a:t>
            </a:r>
            <a:endParaRPr sz="1200"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5637350" y="3786050"/>
            <a:ext cx="3084000" cy="6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Solenoid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-192 to 192cm (</a:t>
            </a:r>
            <a:r>
              <a:rPr lang="en" sz="1200">
                <a:solidFill>
                  <a:schemeClr val="dk1"/>
                </a:solidFill>
              </a:rPr>
              <a:t>∆: </a:t>
            </a:r>
            <a:r>
              <a:rPr lang="en" sz="1200"/>
              <a:t>384cm)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rmin: </a:t>
            </a:r>
            <a:r>
              <a:rPr lang="en" sz="1200"/>
              <a:t>160cm, rmax: 224cm (∆r: 64cm)</a:t>
            </a:r>
            <a:endParaRPr sz="1200"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8" y="1080650"/>
            <a:ext cx="5158370" cy="39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 flipH="1" rot="-10593748">
            <a:off x="1700240" y="1298000"/>
            <a:ext cx="1846222" cy="3552427"/>
          </a:xfrm>
          <a:prstGeom prst="parallelogram">
            <a:avLst>
              <a:gd fmla="val 6138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 flipH="1" rot="-10593560">
            <a:off x="973601" y="2040433"/>
            <a:ext cx="829796" cy="410837"/>
          </a:xfrm>
          <a:prstGeom prst="parallelogram">
            <a:avLst>
              <a:gd fmla="val 6138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 flipH="1" rot="-10593560">
            <a:off x="931126" y="3450758"/>
            <a:ext cx="829796" cy="410837"/>
          </a:xfrm>
          <a:prstGeom prst="parallelogram">
            <a:avLst>
              <a:gd fmla="val 6138" name="adj"/>
            </a:avLst>
          </a:prstGeom>
          <a:solidFill>
            <a:srgbClr val="EEFF41">
              <a:alpha val="497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