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1" r:id="rId2"/>
    <p:sldId id="260"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15"/>
  </p:normalViewPr>
  <p:slideViewPr>
    <p:cSldViewPr snapToGrid="0" snapToObjects="1">
      <p:cViewPr varScale="1">
        <p:scale>
          <a:sx n="115" d="100"/>
          <a:sy n="115" d="100"/>
        </p:scale>
        <p:origin x="4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232E4-2209-C04C-8F8B-8D3F4F9C29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2A03FC-4878-E945-BA10-F6489DC85A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529781-2CC0-E34E-A24B-D2B52F0B294F}"/>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5" name="Footer Placeholder 4">
            <a:extLst>
              <a:ext uri="{FF2B5EF4-FFF2-40B4-BE49-F238E27FC236}">
                <a16:creationId xmlns:a16="http://schemas.microsoft.com/office/drawing/2014/main" id="{DFCF5C4D-B0A8-E245-A4C5-55E0F7AB37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7FB630-6353-5147-8534-01C3C1791DAF}"/>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3242302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90ECF-52D3-A742-8482-8AFE657DE4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409663-B0A0-5449-AC2A-E8DF5D4098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743D6D-FB10-F243-AD8B-2588C50912F3}"/>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5" name="Footer Placeholder 4">
            <a:extLst>
              <a:ext uri="{FF2B5EF4-FFF2-40B4-BE49-F238E27FC236}">
                <a16:creationId xmlns:a16="http://schemas.microsoft.com/office/drawing/2014/main" id="{BEB2B104-8248-B64C-A998-8BDFA53448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C9CFB5-2929-FA45-9466-C7D0B496CCC5}"/>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3659037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101BEB-CD90-6B47-93A6-7616C8987B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84B028-028C-444D-A8A3-FC0C7AB3D0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95E637-D495-F140-A32C-46F7CD08118E}"/>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5" name="Footer Placeholder 4">
            <a:extLst>
              <a:ext uri="{FF2B5EF4-FFF2-40B4-BE49-F238E27FC236}">
                <a16:creationId xmlns:a16="http://schemas.microsoft.com/office/drawing/2014/main" id="{CDAE4577-E8E2-0D45-82A5-52EC431AE8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5412A7-F241-6940-A651-39CD91257258}"/>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1024502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B5C3-391A-6C43-AA24-FA0A019F78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39BC3B-6456-1D4F-B84D-F08DBB4442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37443C-EAA2-F741-90BD-C21B97E526EE}"/>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5" name="Footer Placeholder 4">
            <a:extLst>
              <a:ext uri="{FF2B5EF4-FFF2-40B4-BE49-F238E27FC236}">
                <a16:creationId xmlns:a16="http://schemas.microsoft.com/office/drawing/2014/main" id="{4F40DBA0-1840-F94D-990D-C67BDF5191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AAD92B-1448-7547-B093-31281D2E8CA3}"/>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163114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7560A-4C0D-B442-8BD2-52168FD482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D15C66-6D86-294C-A83C-F8F621F970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B73B4F-98DD-3A41-9A18-406EC0DE17E6}"/>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5" name="Footer Placeholder 4">
            <a:extLst>
              <a:ext uri="{FF2B5EF4-FFF2-40B4-BE49-F238E27FC236}">
                <a16:creationId xmlns:a16="http://schemas.microsoft.com/office/drawing/2014/main" id="{B308ED9E-4D98-AC4D-B3D1-0CE4FAC2EB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20471-AA19-4347-84FA-508018983DD2}"/>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8025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06D3D-A227-5249-9D36-7518F9E488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AD57A1-3363-0B43-A2A9-F510843FFD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969D62-FC1F-0F4E-9FD7-3E784E163A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D8069A-FFB7-724C-B01F-1D7D78DB9BE2}"/>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6" name="Footer Placeholder 5">
            <a:extLst>
              <a:ext uri="{FF2B5EF4-FFF2-40B4-BE49-F238E27FC236}">
                <a16:creationId xmlns:a16="http://schemas.microsoft.com/office/drawing/2014/main" id="{0799B3A6-340F-C84D-8080-EEE055D945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65A15C-F5DC-3044-8F71-8F78B51F04B1}"/>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854194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7243-B854-744A-B6B6-EF8FC85595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2FB51F-DFD3-A549-A36D-90955B6069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D6FB01-0A5A-B446-84CA-4768CDC43D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2C1AFD-DC40-7E43-A374-2741D4DD13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4E93F3-122A-7746-80FC-18F13CC07F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22BC7C-7420-194A-BE6D-53920116F037}"/>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8" name="Footer Placeholder 7">
            <a:extLst>
              <a:ext uri="{FF2B5EF4-FFF2-40B4-BE49-F238E27FC236}">
                <a16:creationId xmlns:a16="http://schemas.microsoft.com/office/drawing/2014/main" id="{9A2A41EE-5154-E841-B441-5D7E8984E4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0A87BF-A26A-4B44-AAB4-EB24FB26907F}"/>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77330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A48BC-A529-8D41-AF19-61AD3675F8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227EBD-3FFC-E943-B1BF-29F3788BC20A}"/>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4" name="Footer Placeholder 3">
            <a:extLst>
              <a:ext uri="{FF2B5EF4-FFF2-40B4-BE49-F238E27FC236}">
                <a16:creationId xmlns:a16="http://schemas.microsoft.com/office/drawing/2014/main" id="{31476ECA-69C9-674C-A41B-FE69792112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6C28F8-4063-9347-A77A-FE98E8A6CF9E}"/>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2682446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C8960-E107-0449-A334-6FEF2B043E17}"/>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3" name="Footer Placeholder 2">
            <a:extLst>
              <a:ext uri="{FF2B5EF4-FFF2-40B4-BE49-F238E27FC236}">
                <a16:creationId xmlns:a16="http://schemas.microsoft.com/office/drawing/2014/main" id="{09C0EBAB-F102-5F49-A562-B34D876C46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0B7EF4-82F6-3945-B27F-EF00AD068206}"/>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2417589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3F602-A28A-6C40-B161-BD258B6B9F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4132B-91DA-CB4E-B23B-189354B870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E72F25-703E-AB40-92C4-5F62FBBB6C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562F3C-1F86-A34F-B108-58D6DC55D70F}"/>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6" name="Footer Placeholder 5">
            <a:extLst>
              <a:ext uri="{FF2B5EF4-FFF2-40B4-BE49-F238E27FC236}">
                <a16:creationId xmlns:a16="http://schemas.microsoft.com/office/drawing/2014/main" id="{A308AC74-B73E-D44A-A540-700EA48B19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270720-7642-6C40-A770-BE668E5C7D09}"/>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1910105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3C9E9-90E9-CD49-BA57-67530D965D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961086-7222-5544-8BD8-BD147191F8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22B8FCF-66E8-A649-BC1F-E1FFF64B59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E4771F-07AB-1D40-B2D9-3D339DB2D251}"/>
              </a:ext>
            </a:extLst>
          </p:cNvPr>
          <p:cNvSpPr>
            <a:spLocks noGrp="1"/>
          </p:cNvSpPr>
          <p:nvPr>
            <p:ph type="dt" sz="half" idx="10"/>
          </p:nvPr>
        </p:nvSpPr>
        <p:spPr/>
        <p:txBody>
          <a:bodyPr/>
          <a:lstStyle/>
          <a:p>
            <a:fld id="{AF3C910F-D1D6-CA48-BB4E-356F85B3A77B}" type="datetimeFigureOut">
              <a:rPr lang="en-US" smtClean="0"/>
              <a:t>8/16/21</a:t>
            </a:fld>
            <a:endParaRPr lang="en-US"/>
          </a:p>
        </p:txBody>
      </p:sp>
      <p:sp>
        <p:nvSpPr>
          <p:cNvPr id="6" name="Footer Placeholder 5">
            <a:extLst>
              <a:ext uri="{FF2B5EF4-FFF2-40B4-BE49-F238E27FC236}">
                <a16:creationId xmlns:a16="http://schemas.microsoft.com/office/drawing/2014/main" id="{2477893F-45D9-C444-BB6E-701D2405A1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27AF8A-7334-CB4D-979E-4E4AC5DBBD58}"/>
              </a:ext>
            </a:extLst>
          </p:cNvPr>
          <p:cNvSpPr>
            <a:spLocks noGrp="1"/>
          </p:cNvSpPr>
          <p:nvPr>
            <p:ph type="sldNum" sz="quarter" idx="12"/>
          </p:nvPr>
        </p:nvSpPr>
        <p:spPr/>
        <p:txBody>
          <a:bodyPr/>
          <a:lstStyle/>
          <a:p>
            <a:fld id="{860ABEA1-52C5-894A-960F-817562B19381}" type="slidenum">
              <a:rPr lang="en-US" smtClean="0"/>
              <a:t>‹#›</a:t>
            </a:fld>
            <a:endParaRPr lang="en-US"/>
          </a:p>
        </p:txBody>
      </p:sp>
    </p:spTree>
    <p:extLst>
      <p:ext uri="{BB962C8B-B14F-4D97-AF65-F5344CB8AC3E}">
        <p14:creationId xmlns:p14="http://schemas.microsoft.com/office/powerpoint/2010/main" val="424935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943417-318F-9C4E-BA7A-00FC711488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7C2DA2-932A-0D44-94E3-D528BCD645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D813B6-FF9A-B147-B792-F200D75048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C910F-D1D6-CA48-BB4E-356F85B3A77B}" type="datetimeFigureOut">
              <a:rPr lang="en-US" smtClean="0"/>
              <a:t>8/16/21</a:t>
            </a:fld>
            <a:endParaRPr lang="en-US"/>
          </a:p>
        </p:txBody>
      </p:sp>
      <p:sp>
        <p:nvSpPr>
          <p:cNvPr id="5" name="Footer Placeholder 4">
            <a:extLst>
              <a:ext uri="{FF2B5EF4-FFF2-40B4-BE49-F238E27FC236}">
                <a16:creationId xmlns:a16="http://schemas.microsoft.com/office/drawing/2014/main" id="{BCD73686-A6E1-294D-A77A-2338FCDACC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BAA78D-4705-4943-B183-0488D6B229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ABEA1-52C5-894A-960F-817562B19381}" type="slidenum">
              <a:rPr lang="en-US" smtClean="0"/>
              <a:t>‹#›</a:t>
            </a:fld>
            <a:endParaRPr lang="en-US"/>
          </a:p>
        </p:txBody>
      </p:sp>
    </p:spTree>
    <p:extLst>
      <p:ext uri="{BB962C8B-B14F-4D97-AF65-F5344CB8AC3E}">
        <p14:creationId xmlns:p14="http://schemas.microsoft.com/office/powerpoint/2010/main" val="3024204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02225-90DE-2C42-8297-A5E89A9169FE}"/>
              </a:ext>
            </a:extLst>
          </p:cNvPr>
          <p:cNvSpPr>
            <a:spLocks noGrp="1"/>
          </p:cNvSpPr>
          <p:nvPr>
            <p:ph type="ctrTitle"/>
          </p:nvPr>
        </p:nvSpPr>
        <p:spPr/>
        <p:txBody>
          <a:bodyPr/>
          <a:lstStyle/>
          <a:p>
            <a:r>
              <a:rPr lang="en-US" dirty="0"/>
              <a:t>SIDIS Introduction</a:t>
            </a:r>
          </a:p>
        </p:txBody>
      </p:sp>
      <p:sp>
        <p:nvSpPr>
          <p:cNvPr id="3" name="Subtitle 2">
            <a:extLst>
              <a:ext uri="{FF2B5EF4-FFF2-40B4-BE49-F238E27FC236}">
                <a16:creationId xmlns:a16="http://schemas.microsoft.com/office/drawing/2014/main" id="{62C39C18-C4D7-3E47-A7F8-37A1B1C78E5F}"/>
              </a:ext>
            </a:extLst>
          </p:cNvPr>
          <p:cNvSpPr>
            <a:spLocks noGrp="1"/>
          </p:cNvSpPr>
          <p:nvPr>
            <p:ph type="subTitle" idx="1"/>
          </p:nvPr>
        </p:nvSpPr>
        <p:spPr/>
        <p:txBody>
          <a:bodyPr/>
          <a:lstStyle/>
          <a:p>
            <a:r>
              <a:rPr lang="en-US" dirty="0"/>
              <a:t>Marco &amp; Anselm</a:t>
            </a:r>
          </a:p>
        </p:txBody>
      </p:sp>
      <p:sp>
        <p:nvSpPr>
          <p:cNvPr id="4" name="TextBox 3">
            <a:extLst>
              <a:ext uri="{FF2B5EF4-FFF2-40B4-BE49-F238E27FC236}">
                <a16:creationId xmlns:a16="http://schemas.microsoft.com/office/drawing/2014/main" id="{AF90372B-7434-DD45-9C0D-A49EF3146918}"/>
              </a:ext>
            </a:extLst>
          </p:cNvPr>
          <p:cNvSpPr txBox="1"/>
          <p:nvPr/>
        </p:nvSpPr>
        <p:spPr>
          <a:xfrm>
            <a:off x="479502" y="6490010"/>
            <a:ext cx="1183337" cy="369332"/>
          </a:xfrm>
          <a:prstGeom prst="rect">
            <a:avLst/>
          </a:prstGeom>
          <a:noFill/>
        </p:spPr>
        <p:txBody>
          <a:bodyPr wrap="none" rtlCol="0">
            <a:spAutoFit/>
          </a:bodyPr>
          <a:lstStyle/>
          <a:p>
            <a:r>
              <a:rPr lang="en-US" dirty="0"/>
              <a:t>8/18/2021</a:t>
            </a:r>
          </a:p>
        </p:txBody>
      </p:sp>
    </p:spTree>
    <p:extLst>
      <p:ext uri="{BB962C8B-B14F-4D97-AF65-F5344CB8AC3E}">
        <p14:creationId xmlns:p14="http://schemas.microsoft.com/office/powerpoint/2010/main" val="1522439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BA920-7754-9743-90F4-A055DE4F6B9E}"/>
              </a:ext>
            </a:extLst>
          </p:cNvPr>
          <p:cNvSpPr>
            <a:spLocks noGrp="1"/>
          </p:cNvSpPr>
          <p:nvPr>
            <p:ph type="title"/>
          </p:nvPr>
        </p:nvSpPr>
        <p:spPr/>
        <p:txBody>
          <a:bodyPr/>
          <a:lstStyle/>
          <a:p>
            <a:endParaRPr lang="en-US"/>
          </a:p>
        </p:txBody>
      </p:sp>
      <mc:AlternateContent xmlns:mc="http://schemas.openxmlformats.org/markup-compatibility/2006">
        <mc:Choice xmlns:a14="http://schemas.microsoft.com/office/drawing/2010/main" Requires="a14">
          <p:graphicFrame>
            <p:nvGraphicFramePr>
              <p:cNvPr id="4" name="Table 4">
                <a:extLst>
                  <a:ext uri="{FF2B5EF4-FFF2-40B4-BE49-F238E27FC236}">
                    <a16:creationId xmlns:a16="http://schemas.microsoft.com/office/drawing/2014/main" id="{50BC15AA-22E7-CA49-B074-C21C1AFE7BD8}"/>
                  </a:ext>
                </a:extLst>
              </p:cNvPr>
              <p:cNvGraphicFramePr>
                <a:graphicFrameLocks noGrp="1"/>
              </p:cNvGraphicFramePr>
              <p:nvPr>
                <p:ph idx="1"/>
              </p:nvPr>
            </p:nvGraphicFramePr>
            <p:xfrm>
              <a:off x="84082" y="0"/>
              <a:ext cx="12023835" cy="8239760"/>
            </p:xfrm>
            <a:graphic>
              <a:graphicData uri="http://schemas.openxmlformats.org/drawingml/2006/table">
                <a:tbl>
                  <a:tblPr firstRow="1" bandRow="1">
                    <a:tableStyleId>{5C22544A-7EE6-4342-B048-85BDC9FD1C3A}</a:tableStyleId>
                  </a:tblPr>
                  <a:tblGrid>
                    <a:gridCol w="2404767">
                      <a:extLst>
                        <a:ext uri="{9D8B030D-6E8A-4147-A177-3AD203B41FA5}">
                          <a16:colId xmlns:a16="http://schemas.microsoft.com/office/drawing/2014/main" val="703407640"/>
                        </a:ext>
                      </a:extLst>
                    </a:gridCol>
                    <a:gridCol w="2404767">
                      <a:extLst>
                        <a:ext uri="{9D8B030D-6E8A-4147-A177-3AD203B41FA5}">
                          <a16:colId xmlns:a16="http://schemas.microsoft.com/office/drawing/2014/main" val="3829322945"/>
                        </a:ext>
                      </a:extLst>
                    </a:gridCol>
                    <a:gridCol w="2106273">
                      <a:extLst>
                        <a:ext uri="{9D8B030D-6E8A-4147-A177-3AD203B41FA5}">
                          <a16:colId xmlns:a16="http://schemas.microsoft.com/office/drawing/2014/main" val="2226416330"/>
                        </a:ext>
                      </a:extLst>
                    </a:gridCol>
                    <a:gridCol w="2301765">
                      <a:extLst>
                        <a:ext uri="{9D8B030D-6E8A-4147-A177-3AD203B41FA5}">
                          <a16:colId xmlns:a16="http://schemas.microsoft.com/office/drawing/2014/main" val="2436014888"/>
                        </a:ext>
                      </a:extLst>
                    </a:gridCol>
                    <a:gridCol w="2806263">
                      <a:extLst>
                        <a:ext uri="{9D8B030D-6E8A-4147-A177-3AD203B41FA5}">
                          <a16:colId xmlns:a16="http://schemas.microsoft.com/office/drawing/2014/main" val="3630969837"/>
                        </a:ext>
                      </a:extLst>
                    </a:gridCol>
                  </a:tblGrid>
                  <a:tr h="370840">
                    <a:tc>
                      <a:txBody>
                        <a:bodyPr/>
                        <a:lstStyle/>
                        <a:p>
                          <a:r>
                            <a:rPr lang="en-US" dirty="0"/>
                            <a:t>Physics Process</a:t>
                          </a:r>
                        </a:p>
                      </a:txBody>
                      <a:tcPr/>
                    </a:tc>
                    <a:tc>
                      <a:txBody>
                        <a:bodyPr/>
                        <a:lstStyle/>
                        <a:p>
                          <a:r>
                            <a:rPr lang="en-US" dirty="0"/>
                            <a:t>Key Measurement</a:t>
                          </a:r>
                        </a:p>
                      </a:txBody>
                      <a:tcPr/>
                    </a:tc>
                    <a:tc>
                      <a:txBody>
                        <a:bodyPr/>
                        <a:lstStyle/>
                        <a:p>
                          <a:r>
                            <a:rPr lang="en-US" dirty="0"/>
                            <a:t>Key Plots</a:t>
                          </a:r>
                        </a:p>
                      </a:txBody>
                      <a:tcPr/>
                    </a:tc>
                    <a:tc>
                      <a:txBody>
                        <a:bodyPr/>
                        <a:lstStyle/>
                        <a:p>
                          <a:r>
                            <a:rPr lang="en-US" dirty="0"/>
                            <a:t>Physics Message</a:t>
                          </a:r>
                        </a:p>
                      </a:txBody>
                      <a:tcPr/>
                    </a:tc>
                    <a:tc>
                      <a:txBody>
                        <a:bodyPr/>
                        <a:lstStyle/>
                        <a:p>
                          <a:r>
                            <a:rPr lang="en-US" dirty="0"/>
                            <a:t>Detector Performance Tests</a:t>
                          </a:r>
                        </a:p>
                      </a:txBody>
                      <a:tcPr/>
                    </a:tc>
                    <a:extLst>
                      <a:ext uri="{0D108BD9-81ED-4DB2-BD59-A6C34878D82A}">
                        <a16:rowId xmlns:a16="http://schemas.microsoft.com/office/drawing/2014/main" val="1075251675"/>
                      </a:ext>
                    </a:extLst>
                  </a:tr>
                  <a:tr h="370840">
                    <a:tc>
                      <a:txBody>
                        <a:bodyPr/>
                        <a:lstStyle/>
                        <a:p>
                          <a:r>
                            <a:rPr lang="en-US" dirty="0"/>
                            <a:t>SIDIS</a:t>
                          </a:r>
                        </a:p>
                      </a:txBody>
                      <a:tcPr/>
                    </a:tc>
                    <a:tc>
                      <a:txBody>
                        <a:bodyPr/>
                        <a:lstStyle/>
                        <a:p>
                          <a:r>
                            <a:rPr lang="en-US" dirty="0"/>
                            <a:t>Multiplicities</a:t>
                          </a:r>
                          <a:r>
                            <a:rPr lang="en-US" baseline="0" dirty="0"/>
                            <a:t> of charged </a:t>
                          </a:r>
                          <a14:m>
                            <m:oMath xmlns:m="http://schemas.openxmlformats.org/officeDocument/2006/math">
                              <m:r>
                                <a:rPr lang="en-US" b="0" i="1" baseline="0" smtClean="0">
                                  <a:latin typeface="Cambria Math" panose="02040503050406030204" pitchFamily="18" charset="0"/>
                                </a:rPr>
                                <m:t>𝜋</m:t>
                              </m:r>
                              <m:r>
                                <a:rPr lang="en-US" b="0" i="1" baseline="0" smtClean="0">
                                  <a:latin typeface="Cambria Math" panose="02040503050406030204" pitchFamily="18" charset="0"/>
                                </a:rPr>
                                <m:t>, </m:t>
                              </m:r>
                              <m:r>
                                <a:rPr lang="en-US" b="0" i="1" baseline="0" smtClean="0">
                                  <a:latin typeface="Cambria Math" panose="02040503050406030204" pitchFamily="18" charset="0"/>
                                </a:rPr>
                                <m:t>𝐾</m:t>
                              </m:r>
                              <m:r>
                                <a:rPr lang="en-US" b="0" i="1" baseline="0" smtClean="0">
                                  <a:latin typeface="Cambria Math" panose="02040503050406030204" pitchFamily="18" charset="0"/>
                                </a:rPr>
                                <m:t> </m:t>
                              </m:r>
                            </m:oMath>
                          </a14:m>
                          <a:r>
                            <a:rPr lang="en-US" dirty="0"/>
                            <a:t> in </a:t>
                          </a:r>
                          <a14:m>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𝑄</m:t>
                                  </m:r>
                                </m:e>
                                <m:sup>
                                  <m:r>
                                    <a:rPr lang="en-US" b="0" i="1" smtClean="0">
                                      <a:latin typeface="Cambria Math" panose="02040503050406030204" pitchFamily="18" charset="0"/>
                                    </a:rPr>
                                    <m:t>2</m:t>
                                  </m:r>
                                </m:sup>
                              </m:sSup>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m:t>
                                  </m:r>
                                </m:sub>
                              </m:sSub>
                              <m:r>
                                <a:rPr lang="en-US" b="0" i="1" smtClean="0">
                                  <a:latin typeface="Cambria Math" panose="02040503050406030204" pitchFamily="18" charset="0"/>
                                </a:rPr>
                                <m:t>,</m:t>
                              </m:r>
                              <m:r>
                                <a:rPr lang="en-US" b="0" i="1" smtClean="0">
                                  <a:latin typeface="Cambria Math" panose="02040503050406030204" pitchFamily="18" charset="0"/>
                                </a:rPr>
                                <m:t>𝑧</m:t>
                              </m:r>
                            </m:oMath>
                          </a14:m>
                          <a:endParaRPr lang="en-US" dirty="0"/>
                        </a:p>
                      </a:txBody>
                      <a:tcPr/>
                    </a:tc>
                    <a:tc>
                      <a:txBody>
                        <a:bodyPr/>
                        <a:lstStyle/>
                        <a:p>
                          <a:r>
                            <a:rPr lang="en-US" dirty="0"/>
                            <a:t>Coverage </a:t>
                          </a:r>
                          <a:r>
                            <a:rPr lang="en-US" dirty="0" err="1"/>
                            <a:t>orr</a:t>
                          </a:r>
                          <a:r>
                            <a:rPr lang="en-US" dirty="0"/>
                            <a:t> projected statistical uncertainties for asymmetries (maybe compared with theory</a:t>
                          </a:r>
                          <a:r>
                            <a:rPr lang="en-US" baseline="0" dirty="0"/>
                            <a:t> uncertainties) </a:t>
                          </a:r>
                          <a:r>
                            <a:rPr lang="en-US" dirty="0"/>
                            <a:t>in </a:t>
                          </a:r>
                          <a14:m>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𝑄</m:t>
                                  </m:r>
                                </m:e>
                                <m:sup>
                                  <m:r>
                                    <a:rPr lang="en-US" b="0" i="1" smtClean="0">
                                      <a:latin typeface="Cambria Math" panose="02040503050406030204" pitchFamily="18" charset="0"/>
                                    </a:rPr>
                                    <m:t>2</m:t>
                                  </m:r>
                                </m:sup>
                              </m:sSup>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m:t>
                                  </m:r>
                                </m:sub>
                              </m:sSub>
                              <m:r>
                                <a:rPr lang="en-US" b="0" i="1" smtClean="0">
                                  <a:latin typeface="Cambria Math" panose="02040503050406030204" pitchFamily="18" charset="0"/>
                                </a:rPr>
                                <m:t>,</m:t>
                              </m:r>
                              <m:r>
                                <a:rPr lang="en-US" b="0" i="1" smtClean="0">
                                  <a:latin typeface="Cambria Math" panose="02040503050406030204" pitchFamily="18" charset="0"/>
                                </a:rPr>
                                <m:t>𝑧</m:t>
                              </m:r>
                            </m:oMath>
                          </a14:m>
                          <a:endParaRPr lang="en-US" dirty="0"/>
                        </a:p>
                      </a:txBody>
                      <a:tcPr/>
                    </a:tc>
                    <a:tc>
                      <a:txBody>
                        <a:bodyPr/>
                        <a:lstStyle/>
                        <a:p>
                          <a:r>
                            <a:rPr lang="en-US" dirty="0"/>
                            <a:t>Athena has a large lever arm, extends in previously unmeasured region</a:t>
                          </a:r>
                        </a:p>
                      </a:txBody>
                      <a:tcPr/>
                    </a:tc>
                    <a:tc>
                      <a:txBody>
                        <a:bodyPr/>
                        <a:lstStyle/>
                        <a:p>
                          <a:r>
                            <a:rPr lang="en-US" dirty="0"/>
                            <a:t>PID at high</a:t>
                          </a:r>
                          <a14:m>
                            <m:oMath xmlns:m="http://schemas.openxmlformats.org/officeDocument/2006/math">
                              <m:r>
                                <a:rPr lang="en-US" b="0" i="0" baseline="0" smtClean="0">
                                  <a:latin typeface="Cambria Math" panose="02040503050406030204" pitchFamily="18" charset="0"/>
                                </a:rPr>
                                <m:t> </m:t>
                              </m:r>
                              <m:sSub>
                                <m:sSubPr>
                                  <m:ctrlPr>
                                    <a:rPr lang="en-US" b="0" i="0" baseline="0" smtClean="0">
                                      <a:latin typeface="Cambria Math" panose="02040503050406030204" pitchFamily="18" charset="0"/>
                                    </a:rPr>
                                  </m:ctrlPr>
                                </m:sSubPr>
                                <m:e>
                                  <m:r>
                                    <m:rPr>
                                      <m:sty m:val="p"/>
                                    </m:rPr>
                                    <a:rPr lang="en-US" b="0" i="0" baseline="0" smtClean="0">
                                      <a:latin typeface="Cambria Math" panose="02040503050406030204" pitchFamily="18" charset="0"/>
                                    </a:rPr>
                                    <m:t>p</m:t>
                                  </m:r>
                                </m:e>
                                <m:sub>
                                  <m:r>
                                    <m:rPr>
                                      <m:sty m:val="p"/>
                                    </m:rPr>
                                    <a:rPr lang="en-US" b="0" i="0" baseline="0" smtClean="0">
                                      <a:latin typeface="Cambria Math" panose="02040503050406030204" pitchFamily="18" charset="0"/>
                                    </a:rPr>
                                    <m:t>T</m:t>
                                  </m:r>
                                </m:sub>
                              </m:sSub>
                              <m:r>
                                <a:rPr lang="en-US" b="0" i="1" smtClean="0">
                                  <a:latin typeface="Cambria Math" panose="02040503050406030204" pitchFamily="18" charset="0"/>
                                </a:rPr>
                                <m:t>  </m:t>
                              </m:r>
                            </m:oMath>
                          </a14:m>
                          <a:r>
                            <a:rPr lang="en-US" dirty="0"/>
                            <a:t>(in particular in the barrel). If we include areas where</a:t>
                          </a:r>
                          <a:r>
                            <a:rPr lang="en-US" baseline="0" dirty="0"/>
                            <a:t> kinematics have to be reconstructed with hadronic </a:t>
                          </a:r>
                          <a:r>
                            <a:rPr lang="en-US" baseline="0" dirty="0" err="1"/>
                            <a:t>methods</a:t>
                          </a:r>
                          <a:r>
                            <a:rPr lang="en-US" baseline="0" dirty="0" err="1">
                              <a:sym typeface="Wingdings" pitchFamily="2" charset="2"/>
                            </a:rPr>
                            <a:t>Detector</a:t>
                          </a:r>
                          <a:r>
                            <a:rPr lang="en-US" baseline="0" dirty="0">
                              <a:sym typeface="Wingdings" pitchFamily="2" charset="2"/>
                            </a:rPr>
                            <a:t> hermiticity</a:t>
                          </a:r>
                          <a:endParaRPr lang="en-US" dirty="0"/>
                        </a:p>
                      </a:txBody>
                      <a:tcPr/>
                    </a:tc>
                    <a:extLst>
                      <a:ext uri="{0D108BD9-81ED-4DB2-BD59-A6C34878D82A}">
                        <a16:rowId xmlns:a16="http://schemas.microsoft.com/office/drawing/2014/main" val="3938159797"/>
                      </a:ext>
                    </a:extLst>
                  </a:tr>
                  <a:tr h="370840">
                    <a:tc>
                      <a:txBody>
                        <a:bodyPr/>
                        <a:lstStyle/>
                        <a:p>
                          <a:r>
                            <a:rPr lang="en-US" dirty="0" err="1"/>
                            <a:t>Sivers</a:t>
                          </a:r>
                          <a:r>
                            <a:rPr lang="en-US" dirty="0"/>
                            <a:t> &amp; TMD evolution</a:t>
                          </a:r>
                        </a:p>
                      </a:txBody>
                      <a:tcPr/>
                    </a:tc>
                    <a:tc>
                      <a:txBody>
                        <a:bodyPr/>
                        <a:lstStyle/>
                        <a:p>
                          <a:r>
                            <a:rPr lang="en-US" dirty="0"/>
                            <a:t>Azimuthal asymmetries of  charged </a:t>
                          </a:r>
                          <a14:m>
                            <m:oMath xmlns:m="http://schemas.openxmlformats.org/officeDocument/2006/math">
                              <m:r>
                                <a:rPr lang="en-US" b="0" i="1" smtClean="0">
                                  <a:latin typeface="Cambria Math" panose="02040503050406030204" pitchFamily="18" charset="0"/>
                                </a:rPr>
                                <m:t>𝜋</m:t>
                              </m:r>
                            </m:oMath>
                          </a14:m>
                          <a:r>
                            <a:rPr lang="en-US" dirty="0"/>
                            <a:t> (could also do kaons, but theory models lacking)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Impact plots or experimental uncertainties vs </a:t>
                          </a:r>
                          <a:r>
                            <a:rPr lang="en-US" dirty="0" err="1"/>
                            <a:t>theoy</a:t>
                          </a:r>
                          <a:r>
                            <a:rPr lang="en-US" dirty="0"/>
                            <a:t> uncertainties. Plots vs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𝑇</m:t>
                                  </m:r>
                                </m:sub>
                              </m:sSub>
                            </m:oMath>
                          </a14:m>
                          <a:r>
                            <a:rPr lang="en-US" dirty="0"/>
                            <a:t> for different </a:t>
                          </a:r>
                          <a14:m>
                            <m:oMath xmlns:m="http://schemas.openxmlformats.org/officeDocument/2006/math">
                              <m:r>
                                <a:rPr lang="en-US" b="0" i="1" smtClean="0">
                                  <a:latin typeface="Cambria Math" panose="02040503050406030204" pitchFamily="18" charset="0"/>
                                </a:rPr>
                                <m:t>𝑥</m:t>
                              </m:r>
                            </m:oMath>
                          </a14:m>
                          <a:r>
                            <a:rPr lang="en-US" dirty="0"/>
                            <a:t> bins</a:t>
                          </a:r>
                        </a:p>
                        <a:p>
                          <a:endParaRPr lang="en-US" dirty="0"/>
                        </a:p>
                      </a:txBody>
                      <a:tcPr/>
                    </a:tc>
                    <a:tc>
                      <a:txBody>
                        <a:bodyPr/>
                        <a:lstStyle/>
                        <a:p>
                          <a:r>
                            <a:rPr lang="en-US" dirty="0"/>
                            <a:t>Lever arm in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𝑄</m:t>
                                  </m:r>
                                </m:e>
                                <m:sup>
                                  <m:r>
                                    <a:rPr lang="en-US" b="0" i="1" smtClean="0">
                                      <a:latin typeface="Cambria Math" panose="02040503050406030204" pitchFamily="18" charset="0"/>
                                    </a:rPr>
                                    <m:t>2</m:t>
                                  </m:r>
                                </m:sup>
                              </m:sSup>
                            </m:oMath>
                          </a14:m>
                          <a:r>
                            <a:rPr lang="en-US" dirty="0"/>
                            <a:t>. This is a</a:t>
                          </a:r>
                          <a:r>
                            <a:rPr lang="en-US" baseline="0" dirty="0"/>
                            <a:t> must-do measurement, so we should show that we can do it well.</a:t>
                          </a:r>
                          <a:endParaRPr lang="en-US" dirty="0"/>
                        </a:p>
                      </a:txBody>
                      <a:tcPr/>
                    </a:tc>
                    <a:tc>
                      <a:txBody>
                        <a:bodyPr/>
                        <a:lstStyle/>
                        <a:p>
                          <a:r>
                            <a:rPr lang="en-US" dirty="0"/>
                            <a:t>Using existing models, our studies show that the impact of moderate energies (e.g. 10x100) is largest. So no particular detector performance requirements. If one shows projected uncertainties, then coverage, similar as plot above can be showcased. </a:t>
                          </a:r>
                        </a:p>
                      </a:txBody>
                      <a:tcPr/>
                    </a:tc>
                    <a:extLst>
                      <a:ext uri="{0D108BD9-81ED-4DB2-BD59-A6C34878D82A}">
                        <a16:rowId xmlns:a16="http://schemas.microsoft.com/office/drawing/2014/main" val="2302846853"/>
                      </a:ext>
                    </a:extLst>
                  </a:tr>
                  <a:tr h="370840">
                    <a:tc>
                      <a:txBody>
                        <a:bodyPr/>
                        <a:lstStyle/>
                        <a:p>
                          <a:r>
                            <a:rPr lang="en-US" dirty="0"/>
                            <a:t>Sea quark helicities</a:t>
                          </a:r>
                        </a:p>
                      </a:txBody>
                      <a:tcPr/>
                    </a:tc>
                    <a:tc>
                      <a:txBody>
                        <a:bodyPr/>
                        <a:lstStyle/>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𝐿𝐿</m:t>
                                  </m:r>
                                </m:sub>
                              </m:sSub>
                            </m:oMath>
                          </a14:m>
                          <a:r>
                            <a:rPr lang="en-US" dirty="0"/>
                            <a:t> for charged kaons</a:t>
                          </a:r>
                        </a:p>
                      </a:txBody>
                      <a:tcPr/>
                    </a:tc>
                    <a:tc>
                      <a:txBody>
                        <a:bodyPr/>
                        <a:lstStyle/>
                        <a:p>
                          <a:r>
                            <a:rPr lang="en-US" dirty="0"/>
                            <a:t>Impact on sea quark helicities (similar as previous publication)</a:t>
                          </a:r>
                        </a:p>
                      </a:txBody>
                      <a:tcPr/>
                    </a:tc>
                    <a:tc>
                      <a:txBody>
                        <a:bodyPr/>
                        <a:lstStyle/>
                        <a:p>
                          <a:r>
                            <a:rPr lang="en-US" dirty="0"/>
                            <a:t>Very high impact on sea quark helicities</a:t>
                          </a:r>
                        </a:p>
                      </a:txBody>
                      <a:tcPr/>
                    </a:tc>
                    <a:tc>
                      <a:txBody>
                        <a:bodyPr/>
                        <a:lstStyle/>
                        <a:p>
                          <a:r>
                            <a:rPr lang="en-US" dirty="0"/>
                            <a:t>PID, </a:t>
                          </a:r>
                          <a14:m>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coverage</a:t>
                          </a:r>
                        </a:p>
                      </a:txBody>
                      <a:tcPr/>
                    </a:tc>
                    <a:extLst>
                      <a:ext uri="{0D108BD9-81ED-4DB2-BD59-A6C34878D82A}">
                        <a16:rowId xmlns:a16="http://schemas.microsoft.com/office/drawing/2014/main" val="300816311"/>
                      </a:ext>
                    </a:extLst>
                  </a:tr>
                  <a:tr h="370840">
                    <a:tc>
                      <a:txBody>
                        <a:bodyPr/>
                        <a:lstStyle/>
                        <a:p>
                          <a:r>
                            <a:rPr lang="en-US" dirty="0"/>
                            <a:t>Suppression in </a:t>
                          </a:r>
                          <a:r>
                            <a:rPr lang="en-US" dirty="0" err="1"/>
                            <a:t>eA</a:t>
                          </a:r>
                          <a:endParaRPr lang="en-US" dirty="0"/>
                        </a:p>
                      </a:txBody>
                      <a:tcPr/>
                    </a:tc>
                    <a:tc>
                      <a:txBody>
                        <a:bodyPr/>
                        <a:lstStyle/>
                        <a:p>
                          <a:r>
                            <a:rPr lang="en-US" dirty="0"/>
                            <a:t>Di-hadron, di-jet correlations</a:t>
                          </a:r>
                        </a:p>
                      </a:txBody>
                      <a:tcPr/>
                    </a:tc>
                    <a:tc>
                      <a:txBody>
                        <a:bodyPr/>
                        <a:lstStyle/>
                        <a:p>
                          <a:r>
                            <a:rPr lang="en-US" dirty="0"/>
                            <a:t>Suppression vs </a:t>
                          </a:r>
                          <a14:m>
                            <m:oMath xmlns:m="http://schemas.openxmlformats.org/officeDocument/2006/math">
                              <m:r>
                                <a:rPr lang="en-US" b="0" i="1" smtClean="0">
                                  <a:latin typeface="Cambria Math" panose="02040503050406030204" pitchFamily="18" charset="0"/>
                                </a:rPr>
                                <m:t>𝑥</m:t>
                              </m:r>
                            </m:oMath>
                          </a14:m>
                          <a:endParaRPr lang="en-US" dirty="0"/>
                        </a:p>
                      </a:txBody>
                      <a:tcPr/>
                    </a:tc>
                    <a:tc>
                      <a:txBody>
                        <a:bodyPr/>
                        <a:lstStyle/>
                        <a:p>
                          <a:r>
                            <a:rPr lang="en-US" dirty="0"/>
                            <a:t>One of the key measurements on saturation</a:t>
                          </a:r>
                        </a:p>
                      </a:txBody>
                      <a:tcPr/>
                    </a:tc>
                    <a:tc>
                      <a:txBody>
                        <a:bodyPr/>
                        <a:lstStyle/>
                        <a:p>
                          <a:r>
                            <a:rPr lang="en-US" dirty="0"/>
                            <a:t>Coverage, tracking precision in the backward direction</a:t>
                          </a:r>
                        </a:p>
                      </a:txBody>
                      <a:tcPr/>
                    </a:tc>
                    <a:extLst>
                      <a:ext uri="{0D108BD9-81ED-4DB2-BD59-A6C34878D82A}">
                        <a16:rowId xmlns:a16="http://schemas.microsoft.com/office/drawing/2014/main" val="3647334314"/>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85627707"/>
                      </a:ext>
                    </a:extLst>
                  </a:tr>
                </a:tbl>
              </a:graphicData>
            </a:graphic>
          </p:graphicFrame>
        </mc:Choice>
        <mc:Fallback>
          <p:graphicFrame>
            <p:nvGraphicFramePr>
              <p:cNvPr id="4" name="Table 4">
                <a:extLst>
                  <a:ext uri="{FF2B5EF4-FFF2-40B4-BE49-F238E27FC236}">
                    <a16:creationId xmlns:a16="http://schemas.microsoft.com/office/drawing/2014/main" id="{50BC15AA-22E7-CA49-B074-C21C1AFE7BD8}"/>
                  </a:ext>
                </a:extLst>
              </p:cNvPr>
              <p:cNvGraphicFramePr>
                <a:graphicFrameLocks noGrp="1"/>
              </p:cNvGraphicFramePr>
              <p:nvPr>
                <p:ph idx="1"/>
              </p:nvPr>
            </p:nvGraphicFramePr>
            <p:xfrm>
              <a:off x="84082" y="0"/>
              <a:ext cx="12023835" cy="8239760"/>
            </p:xfrm>
            <a:graphic>
              <a:graphicData uri="http://schemas.openxmlformats.org/drawingml/2006/table">
                <a:tbl>
                  <a:tblPr firstRow="1" bandRow="1">
                    <a:tableStyleId>{5C22544A-7EE6-4342-B048-85BDC9FD1C3A}</a:tableStyleId>
                  </a:tblPr>
                  <a:tblGrid>
                    <a:gridCol w="2404767">
                      <a:extLst>
                        <a:ext uri="{9D8B030D-6E8A-4147-A177-3AD203B41FA5}">
                          <a16:colId xmlns:a16="http://schemas.microsoft.com/office/drawing/2014/main" val="703407640"/>
                        </a:ext>
                      </a:extLst>
                    </a:gridCol>
                    <a:gridCol w="2404767">
                      <a:extLst>
                        <a:ext uri="{9D8B030D-6E8A-4147-A177-3AD203B41FA5}">
                          <a16:colId xmlns:a16="http://schemas.microsoft.com/office/drawing/2014/main" val="3829322945"/>
                        </a:ext>
                      </a:extLst>
                    </a:gridCol>
                    <a:gridCol w="2106273">
                      <a:extLst>
                        <a:ext uri="{9D8B030D-6E8A-4147-A177-3AD203B41FA5}">
                          <a16:colId xmlns:a16="http://schemas.microsoft.com/office/drawing/2014/main" val="2226416330"/>
                        </a:ext>
                      </a:extLst>
                    </a:gridCol>
                    <a:gridCol w="2301765">
                      <a:extLst>
                        <a:ext uri="{9D8B030D-6E8A-4147-A177-3AD203B41FA5}">
                          <a16:colId xmlns:a16="http://schemas.microsoft.com/office/drawing/2014/main" val="2436014888"/>
                        </a:ext>
                      </a:extLst>
                    </a:gridCol>
                    <a:gridCol w="2806263">
                      <a:extLst>
                        <a:ext uri="{9D8B030D-6E8A-4147-A177-3AD203B41FA5}">
                          <a16:colId xmlns:a16="http://schemas.microsoft.com/office/drawing/2014/main" val="3630969837"/>
                        </a:ext>
                      </a:extLst>
                    </a:gridCol>
                  </a:tblGrid>
                  <a:tr h="370840">
                    <a:tc>
                      <a:txBody>
                        <a:bodyPr/>
                        <a:lstStyle/>
                        <a:p>
                          <a:r>
                            <a:rPr lang="en-US" dirty="0"/>
                            <a:t>Physics Process</a:t>
                          </a:r>
                        </a:p>
                      </a:txBody>
                      <a:tcPr/>
                    </a:tc>
                    <a:tc>
                      <a:txBody>
                        <a:bodyPr/>
                        <a:lstStyle/>
                        <a:p>
                          <a:r>
                            <a:rPr lang="en-US" dirty="0"/>
                            <a:t>Key Measurement</a:t>
                          </a:r>
                        </a:p>
                      </a:txBody>
                      <a:tcPr/>
                    </a:tc>
                    <a:tc>
                      <a:txBody>
                        <a:bodyPr/>
                        <a:lstStyle/>
                        <a:p>
                          <a:r>
                            <a:rPr lang="en-US" dirty="0"/>
                            <a:t>Key Plots</a:t>
                          </a:r>
                        </a:p>
                      </a:txBody>
                      <a:tcPr/>
                    </a:tc>
                    <a:tc>
                      <a:txBody>
                        <a:bodyPr/>
                        <a:lstStyle/>
                        <a:p>
                          <a:r>
                            <a:rPr lang="en-US" dirty="0"/>
                            <a:t>Physics Message</a:t>
                          </a:r>
                        </a:p>
                      </a:txBody>
                      <a:tcPr/>
                    </a:tc>
                    <a:tc>
                      <a:txBody>
                        <a:bodyPr/>
                        <a:lstStyle/>
                        <a:p>
                          <a:r>
                            <a:rPr lang="en-US" dirty="0"/>
                            <a:t>Detector Performance Tests</a:t>
                          </a:r>
                        </a:p>
                      </a:txBody>
                      <a:tcPr/>
                    </a:tc>
                    <a:extLst>
                      <a:ext uri="{0D108BD9-81ED-4DB2-BD59-A6C34878D82A}">
                        <a16:rowId xmlns:a16="http://schemas.microsoft.com/office/drawing/2014/main" val="1075251675"/>
                      </a:ext>
                    </a:extLst>
                  </a:tr>
                  <a:tr h="2286000">
                    <a:tc>
                      <a:txBody>
                        <a:bodyPr/>
                        <a:lstStyle/>
                        <a:p>
                          <a:r>
                            <a:rPr lang="en-US" dirty="0"/>
                            <a:t>SIDIS</a:t>
                          </a:r>
                        </a:p>
                      </a:txBody>
                      <a:tcPr/>
                    </a:tc>
                    <a:tc>
                      <a:txBody>
                        <a:bodyPr/>
                        <a:lstStyle/>
                        <a:p>
                          <a:endParaRPr lang="en-US"/>
                        </a:p>
                      </a:txBody>
                      <a:tcPr>
                        <a:blipFill>
                          <a:blip r:embed="rId2"/>
                          <a:stretch>
                            <a:fillRect l="-101058" t="-17222" r="-302116" b="-245000"/>
                          </a:stretch>
                        </a:blipFill>
                      </a:tcPr>
                    </a:tc>
                    <a:tc>
                      <a:txBody>
                        <a:bodyPr/>
                        <a:lstStyle/>
                        <a:p>
                          <a:endParaRPr lang="en-US"/>
                        </a:p>
                      </a:txBody>
                      <a:tcPr>
                        <a:blipFill>
                          <a:blip r:embed="rId2"/>
                          <a:stretch>
                            <a:fillRect l="-228916" t="-17222" r="-243976" b="-245000"/>
                          </a:stretch>
                        </a:blipFill>
                      </a:tcPr>
                    </a:tc>
                    <a:tc>
                      <a:txBody>
                        <a:bodyPr/>
                        <a:lstStyle/>
                        <a:p>
                          <a:r>
                            <a:rPr lang="en-US" dirty="0"/>
                            <a:t>Athena has a large lever arm, extends in previously unmeasured region</a:t>
                          </a:r>
                        </a:p>
                      </a:txBody>
                      <a:tcPr/>
                    </a:tc>
                    <a:tc>
                      <a:txBody>
                        <a:bodyPr/>
                        <a:lstStyle/>
                        <a:p>
                          <a:endParaRPr lang="en-US"/>
                        </a:p>
                      </a:txBody>
                      <a:tcPr>
                        <a:blipFill>
                          <a:blip r:embed="rId2"/>
                          <a:stretch>
                            <a:fillRect l="-329412" t="-17222" r="-905" b="-245000"/>
                          </a:stretch>
                        </a:blipFill>
                      </a:tcPr>
                    </a:tc>
                    <a:extLst>
                      <a:ext uri="{0D108BD9-81ED-4DB2-BD59-A6C34878D82A}">
                        <a16:rowId xmlns:a16="http://schemas.microsoft.com/office/drawing/2014/main" val="3938159797"/>
                      </a:ext>
                    </a:extLst>
                  </a:tr>
                  <a:tr h="3108960">
                    <a:tc>
                      <a:txBody>
                        <a:bodyPr/>
                        <a:lstStyle/>
                        <a:p>
                          <a:r>
                            <a:rPr lang="en-US" dirty="0" err="1"/>
                            <a:t>Sivers</a:t>
                          </a:r>
                          <a:r>
                            <a:rPr lang="en-US" dirty="0"/>
                            <a:t> &amp; TMD evolution</a:t>
                          </a:r>
                        </a:p>
                      </a:txBody>
                      <a:tcPr/>
                    </a:tc>
                    <a:tc>
                      <a:txBody>
                        <a:bodyPr/>
                        <a:lstStyle/>
                        <a:p>
                          <a:endParaRPr lang="en-US"/>
                        </a:p>
                      </a:txBody>
                      <a:tcPr>
                        <a:blipFill>
                          <a:blip r:embed="rId2"/>
                          <a:stretch>
                            <a:fillRect l="-101058" t="-86122" r="-302116" b="-80000"/>
                          </a:stretch>
                        </a:blipFill>
                      </a:tcPr>
                    </a:tc>
                    <a:tc>
                      <a:txBody>
                        <a:bodyPr/>
                        <a:lstStyle/>
                        <a:p>
                          <a:endParaRPr lang="en-US"/>
                        </a:p>
                      </a:txBody>
                      <a:tcPr>
                        <a:blipFill>
                          <a:blip r:embed="rId2"/>
                          <a:stretch>
                            <a:fillRect l="-228916" t="-86122" r="-243976" b="-80000"/>
                          </a:stretch>
                        </a:blipFill>
                      </a:tcPr>
                    </a:tc>
                    <a:tc>
                      <a:txBody>
                        <a:bodyPr/>
                        <a:lstStyle/>
                        <a:p>
                          <a:endParaRPr lang="en-US"/>
                        </a:p>
                      </a:txBody>
                      <a:tcPr>
                        <a:blipFill>
                          <a:blip r:embed="rId2"/>
                          <a:stretch>
                            <a:fillRect l="-300000" t="-86122" r="-122527" b="-80000"/>
                          </a:stretch>
                        </a:blipFill>
                      </a:tcPr>
                    </a:tc>
                    <a:tc>
                      <a:txBody>
                        <a:bodyPr/>
                        <a:lstStyle/>
                        <a:p>
                          <a:r>
                            <a:rPr lang="en-US" dirty="0"/>
                            <a:t>Using existing models, our studies show that the impact of moderate energies (e.g. 10x100) is largest. So no particular detector performance requirements. If one shows projected uncertainties, then coverage, similar as plot above can be showcased. </a:t>
                          </a:r>
                        </a:p>
                      </a:txBody>
                      <a:tcPr/>
                    </a:tc>
                    <a:extLst>
                      <a:ext uri="{0D108BD9-81ED-4DB2-BD59-A6C34878D82A}">
                        <a16:rowId xmlns:a16="http://schemas.microsoft.com/office/drawing/2014/main" val="2302846853"/>
                      </a:ext>
                    </a:extLst>
                  </a:tr>
                  <a:tr h="1188720">
                    <a:tc>
                      <a:txBody>
                        <a:bodyPr/>
                        <a:lstStyle/>
                        <a:p>
                          <a:r>
                            <a:rPr lang="en-US" dirty="0"/>
                            <a:t>Sea quark helicities</a:t>
                          </a:r>
                        </a:p>
                      </a:txBody>
                      <a:tcPr/>
                    </a:tc>
                    <a:tc>
                      <a:txBody>
                        <a:bodyPr/>
                        <a:lstStyle/>
                        <a:p>
                          <a:endParaRPr lang="en-US"/>
                        </a:p>
                      </a:txBody>
                      <a:tcPr>
                        <a:blipFill>
                          <a:blip r:embed="rId2"/>
                          <a:stretch>
                            <a:fillRect l="-101058" t="-485106" r="-302116" b="-108511"/>
                          </a:stretch>
                        </a:blipFill>
                      </a:tcPr>
                    </a:tc>
                    <a:tc>
                      <a:txBody>
                        <a:bodyPr/>
                        <a:lstStyle/>
                        <a:p>
                          <a:r>
                            <a:rPr lang="en-US" dirty="0"/>
                            <a:t>Impact on sea quark helicities (similar as previous publication)</a:t>
                          </a:r>
                        </a:p>
                      </a:txBody>
                      <a:tcPr/>
                    </a:tc>
                    <a:tc>
                      <a:txBody>
                        <a:bodyPr/>
                        <a:lstStyle/>
                        <a:p>
                          <a:r>
                            <a:rPr lang="en-US" dirty="0"/>
                            <a:t>Very high impact on sea quark helicities</a:t>
                          </a:r>
                        </a:p>
                      </a:txBody>
                      <a:tcPr/>
                    </a:tc>
                    <a:tc>
                      <a:txBody>
                        <a:bodyPr/>
                        <a:lstStyle/>
                        <a:p>
                          <a:endParaRPr lang="en-US"/>
                        </a:p>
                      </a:txBody>
                      <a:tcPr>
                        <a:blipFill>
                          <a:blip r:embed="rId2"/>
                          <a:stretch>
                            <a:fillRect l="-329412" t="-485106" r="-905" b="-108511"/>
                          </a:stretch>
                        </a:blipFill>
                      </a:tcPr>
                    </a:tc>
                    <a:extLst>
                      <a:ext uri="{0D108BD9-81ED-4DB2-BD59-A6C34878D82A}">
                        <a16:rowId xmlns:a16="http://schemas.microsoft.com/office/drawing/2014/main" val="300816311"/>
                      </a:ext>
                    </a:extLst>
                  </a:tr>
                  <a:tr h="914400">
                    <a:tc>
                      <a:txBody>
                        <a:bodyPr/>
                        <a:lstStyle/>
                        <a:p>
                          <a:r>
                            <a:rPr lang="en-US" dirty="0"/>
                            <a:t>Suppression in </a:t>
                          </a:r>
                          <a:r>
                            <a:rPr lang="en-US" dirty="0" err="1"/>
                            <a:t>eA</a:t>
                          </a:r>
                          <a:endParaRPr lang="en-US" dirty="0"/>
                        </a:p>
                      </a:txBody>
                      <a:tcPr/>
                    </a:tc>
                    <a:tc>
                      <a:txBody>
                        <a:bodyPr/>
                        <a:lstStyle/>
                        <a:p>
                          <a:r>
                            <a:rPr lang="en-US" dirty="0"/>
                            <a:t>Di-hadron, di-jet correlations</a:t>
                          </a:r>
                        </a:p>
                      </a:txBody>
                      <a:tcPr/>
                    </a:tc>
                    <a:tc>
                      <a:txBody>
                        <a:bodyPr/>
                        <a:lstStyle/>
                        <a:p>
                          <a:endParaRPr lang="en-US"/>
                        </a:p>
                      </a:txBody>
                      <a:tcPr>
                        <a:blipFill>
                          <a:blip r:embed="rId2"/>
                          <a:stretch>
                            <a:fillRect l="-228916" t="-763889" r="-243976" b="-41667"/>
                          </a:stretch>
                        </a:blipFill>
                      </a:tcPr>
                    </a:tc>
                    <a:tc>
                      <a:txBody>
                        <a:bodyPr/>
                        <a:lstStyle/>
                        <a:p>
                          <a:r>
                            <a:rPr lang="en-US" dirty="0"/>
                            <a:t>One of the key measurements on saturation</a:t>
                          </a:r>
                        </a:p>
                      </a:txBody>
                      <a:tcPr/>
                    </a:tc>
                    <a:tc>
                      <a:txBody>
                        <a:bodyPr/>
                        <a:lstStyle/>
                        <a:p>
                          <a:r>
                            <a:rPr lang="en-US" dirty="0"/>
                            <a:t>Coverage, tracking precision in the backward direction</a:t>
                          </a:r>
                        </a:p>
                      </a:txBody>
                      <a:tcPr/>
                    </a:tc>
                    <a:extLst>
                      <a:ext uri="{0D108BD9-81ED-4DB2-BD59-A6C34878D82A}">
                        <a16:rowId xmlns:a16="http://schemas.microsoft.com/office/drawing/2014/main" val="3647334314"/>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85627707"/>
                      </a:ext>
                    </a:extLst>
                  </a:tr>
                </a:tbl>
              </a:graphicData>
            </a:graphic>
          </p:graphicFrame>
        </mc:Fallback>
      </mc:AlternateContent>
    </p:spTree>
    <p:extLst>
      <p:ext uri="{BB962C8B-B14F-4D97-AF65-F5344CB8AC3E}">
        <p14:creationId xmlns:p14="http://schemas.microsoft.com/office/powerpoint/2010/main" val="4107607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5F0C3-2EC4-A547-884C-A21A5EAD33A7}"/>
              </a:ext>
            </a:extLst>
          </p:cNvPr>
          <p:cNvSpPr>
            <a:spLocks noGrp="1"/>
          </p:cNvSpPr>
          <p:nvPr>
            <p:ph type="title"/>
          </p:nvPr>
        </p:nvSpPr>
        <p:spPr/>
        <p:txBody>
          <a:bodyPr/>
          <a:lstStyle/>
          <a:p>
            <a:r>
              <a:rPr lang="en-US" dirty="0"/>
              <a:t>Action Items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7D5F74B-740B-E643-9E49-D3FA0DC5222F}"/>
                  </a:ext>
                </a:extLst>
              </p:cNvPr>
              <p:cNvSpPr>
                <a:spLocks noGrp="1"/>
              </p:cNvSpPr>
              <p:nvPr>
                <p:ph idx="1"/>
              </p:nvPr>
            </p:nvSpPr>
            <p:spPr/>
            <p:txBody>
              <a:bodyPr/>
              <a:lstStyle/>
              <a:p>
                <a:r>
                  <a:rPr lang="en-US" dirty="0"/>
                  <a:t>Discussion of Kinematic Coverage Plot</a:t>
                </a:r>
              </a:p>
              <a:p>
                <a:endParaRPr lang="en-US" dirty="0"/>
              </a:p>
              <a:p>
                <a:r>
                  <a:rPr lang="en-US" dirty="0"/>
                  <a:t>Impact of crossing angle on observables</a:t>
                </a:r>
              </a:p>
              <a:p>
                <a:pPr lvl="1"/>
                <a:r>
                  <a:rPr lang="en-US" dirty="0"/>
                  <a:t>E.g. helicity in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𝐿𝐿</m:t>
                        </m:r>
                      </m:sub>
                    </m:sSub>
                  </m:oMath>
                </a14:m>
                <a:endParaRPr lang="en-US" dirty="0"/>
              </a:p>
              <a:p>
                <a:endParaRPr lang="en-US" dirty="0"/>
              </a:p>
              <a:p>
                <a:r>
                  <a:rPr lang="en-US" dirty="0"/>
                  <a:t>*Analyze full simulations*</a:t>
                </a:r>
              </a:p>
              <a:p>
                <a:endParaRPr lang="en-US" dirty="0"/>
              </a:p>
              <a:p>
                <a:r>
                  <a:rPr lang="en-US" dirty="0"/>
                  <a:t>Still need to discuss observable for saturation observable</a:t>
                </a:r>
              </a:p>
              <a:p>
                <a:endParaRPr lang="en-US" dirty="0"/>
              </a:p>
            </p:txBody>
          </p:sp>
        </mc:Choice>
        <mc:Fallback>
          <p:sp>
            <p:nvSpPr>
              <p:cNvPr id="3" name="Content Placeholder 2">
                <a:extLst>
                  <a:ext uri="{FF2B5EF4-FFF2-40B4-BE49-F238E27FC236}">
                    <a16:creationId xmlns:a16="http://schemas.microsoft.com/office/drawing/2014/main" id="{47D5F74B-740B-E643-9E49-D3FA0DC5222F}"/>
                  </a:ext>
                </a:extLst>
              </p:cNvPr>
              <p:cNvSpPr>
                <a:spLocks noGrp="1" noRot="1" noChangeAspect="1" noMove="1" noResize="1" noEditPoints="1" noAdjustHandles="1" noChangeArrowheads="1" noChangeShapeType="1" noTextEdit="1"/>
              </p:cNvSpPr>
              <p:nvPr>
                <p:ph idx="1"/>
              </p:nvPr>
            </p:nvSpPr>
            <p:spPr>
              <a:blipFill>
                <a:blip r:embed="rId2"/>
                <a:stretch>
                  <a:fillRect l="-1086" t="-2326"/>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28144A39-A530-8E43-9E2F-FE5EC2F0139D}"/>
              </a:ext>
            </a:extLst>
          </p:cNvPr>
          <p:cNvPicPr>
            <a:picLocks noChangeAspect="1"/>
          </p:cNvPicPr>
          <p:nvPr/>
        </p:nvPicPr>
        <p:blipFill>
          <a:blip r:embed="rId3"/>
          <a:stretch>
            <a:fillRect/>
          </a:stretch>
        </p:blipFill>
        <p:spPr>
          <a:xfrm>
            <a:off x="7058182" y="681037"/>
            <a:ext cx="5133817" cy="3590926"/>
          </a:xfrm>
          <a:prstGeom prst="rect">
            <a:avLst/>
          </a:prstGeom>
        </p:spPr>
      </p:pic>
    </p:spTree>
    <p:extLst>
      <p:ext uri="{BB962C8B-B14F-4D97-AF65-F5344CB8AC3E}">
        <p14:creationId xmlns:p14="http://schemas.microsoft.com/office/powerpoint/2010/main" val="1554451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2200</TotalTime>
  <Words>286</Words>
  <Application>Microsoft Macintosh PowerPoint</Application>
  <PresentationFormat>Widescreen</PresentationFormat>
  <Paragraphs>37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Cambria Math</vt:lpstr>
      <vt:lpstr>Wingdings</vt:lpstr>
      <vt:lpstr>Office Theme</vt:lpstr>
      <vt:lpstr>SIDIS Introduction</vt:lpstr>
      <vt:lpstr>PowerPoint Presentation</vt:lpstr>
      <vt:lpstr>Action Items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Anselm Vossen, Ph.D.</dc:creator>
  <cp:lastModifiedBy>Anselm Vossen, Ph.D.</cp:lastModifiedBy>
  <cp:revision>4</cp:revision>
  <dcterms:created xsi:type="dcterms:W3CDTF">2021-08-17T01:18:31Z</dcterms:created>
  <dcterms:modified xsi:type="dcterms:W3CDTF">2021-08-18T13:58:50Z</dcterms:modified>
</cp:coreProperties>
</file>