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  <p:sldId id="274" r:id="rId4"/>
    <p:sldId id="273" r:id="rId5"/>
    <p:sldId id="275" r:id="rId6"/>
    <p:sldId id="27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6F884B-8A66-4229-8935-CB54D7A6F792}" v="18" dt="2021-08-04T04:38:33.9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00" y="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BBFD6-CE03-4BCC-8B9C-55019064E8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4EDB26-7B14-4CFB-B9F4-BAB9B102F8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FB504-11AA-4209-B073-EE54F48DA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853F-1E9E-4F8D-AD16-2ACEFD5AAE0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0067D-6349-4E6A-949E-CB59B2C50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E7FCC8-1375-462F-900C-7485E9968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D3651-0188-4258-8E60-DE5087317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37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90E2C-8023-4F5B-A581-A2AF2F486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EEE3D2-D3A2-43AD-B0E7-11380E6E9D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8C7B2F-22D8-48E4-8DFD-B1D6C43EC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853F-1E9E-4F8D-AD16-2ACEFD5AAE0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EE3CA2-5D59-4E68-94D3-E0544134A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FB83DF-9F60-4FE0-B51C-0AABAA831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D3651-0188-4258-8E60-DE5087317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47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057ECE-8BAF-451C-BE99-641BEE9490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5FC678-E1C5-41CA-AF1F-CB4102CEB2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656E1-39A2-4404-AD50-78852F297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853F-1E9E-4F8D-AD16-2ACEFD5AAE0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ADF02-D981-46CD-94B7-11E334A4C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926F26-AF2C-4102-8873-56D4C5A87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D3651-0188-4258-8E60-DE5087317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518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60974-984A-4FFB-8AE9-EF5674E47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E7E8E-7011-4372-9AFD-6440E474A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F9B4F-2C33-42A4-BB03-57D7E829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853F-1E9E-4F8D-AD16-2ACEFD5AAE0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4B610-1D2D-4DCF-8C68-304F4586C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9F528C-CA8D-47F6-8A8D-8266A1224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D3651-0188-4258-8E60-DE5087317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410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44B68-A386-4AD1-AA9A-3DF1E8356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87715E-6E2C-44CE-BB8A-9009D2135A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4881F-8F2B-4656-A93C-E869C8AA3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853F-1E9E-4F8D-AD16-2ACEFD5AAE0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9ACF8-FBC7-49B1-BF47-77A4B2506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6C086-B45F-4C7B-9F04-E7DC206DE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D3651-0188-4258-8E60-DE5087317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065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2EFE4-4508-45D8-955E-3DFAC7588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656FE-D76E-44D9-9495-9DF33FEA4C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4F3096-2737-4D28-9D96-0089B0F83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351CA1-648A-465B-97E3-CA11A46DF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853F-1E9E-4F8D-AD16-2ACEFD5AAE0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411CAD-499B-4D35-B55C-954A87C46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07D436-671B-4BE1-A24A-421A883B5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D3651-0188-4258-8E60-DE5087317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080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371A7-9F78-4950-B784-11D6182E3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E760A8-865C-4D76-9D8A-8DEE80AE8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81FB82-FB0C-452B-AF77-D8BF244090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FCEAE2-8B0E-48C5-9819-7516DDC3EB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C98DA0-AAC0-4AC8-BA0F-658CD133A0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3C3D50-FCFA-4E24-8B4B-4350AAA7F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853F-1E9E-4F8D-AD16-2ACEFD5AAE0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923721-314F-4B8E-8AC4-3F02D0F67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A23AEB-9FCD-42F4-B8DD-6D35004A6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D3651-0188-4258-8E60-DE5087317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372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9122F-DCDF-4A55-9687-99F847555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1F17E4-9D1B-4700-B321-5FBFBCEB0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853F-1E9E-4F8D-AD16-2ACEFD5AAE0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48A6B4-04A7-4235-9131-5672CE2A2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ECD567-911F-447E-AC96-6C782CD1A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D3651-0188-4258-8E60-DE5087317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35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98C30C-DD46-4732-97FC-67F2DE482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853F-1E9E-4F8D-AD16-2ACEFD5AAE0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AEF91C-AF64-4C96-AEA3-F698DDC07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672C04-C267-470B-88B2-899331DAE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D3651-0188-4258-8E60-DE5087317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838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50BC5-6C5A-414D-A3C0-6A30252A2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ADC0D-FEA1-447B-963B-97C28EA65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E0703F-BA9A-4BE5-AC77-D7F91D597F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55331D-38AC-456F-84A8-E8A133AF6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853F-1E9E-4F8D-AD16-2ACEFD5AAE0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F194AB-086B-4829-A61F-B7FD9C9FF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FF0DA5-1FFF-48C8-979D-E394F4927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D3651-0188-4258-8E60-DE5087317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333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E1A17-52BF-4721-B8FF-A6453D633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040AAD-F131-4E68-87C6-DEA0A65F39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300539-B956-4F59-884C-37BC02D7C2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ED0498-3AC0-4F9D-8DB2-49C5D6774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853F-1E9E-4F8D-AD16-2ACEFD5AAE0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D2D279-5DC9-4815-9ECE-42994DD55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DEEC71-41AE-4744-A94C-411EF7F41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D3651-0188-4258-8E60-DE5087317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98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AAD2C8-A5D5-4195-BA06-D68019C35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1D4934-2D2D-4556-85CF-4B1C07CCD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0A51E-012D-4FA6-8F50-85836304E1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E853F-1E9E-4F8D-AD16-2ACEFD5AAE0A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7A198-7BA0-4F9E-B9A6-6DF46E84E8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9611B-220B-47DB-B08B-D7CA95BAE3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D3651-0188-4258-8E60-DE5087317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6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BCF4B0-1D3E-4E60-93DC-0C40E8724876}"/>
              </a:ext>
            </a:extLst>
          </p:cNvPr>
          <p:cNvSpPr txBox="1"/>
          <p:nvPr/>
        </p:nvSpPr>
        <p:spPr>
          <a:xfrm>
            <a:off x="2197100" y="1828800"/>
            <a:ext cx="5637890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Athena DAQ WG report</a:t>
            </a:r>
          </a:p>
          <a:p>
            <a:pPr algn="ctr"/>
            <a:r>
              <a:rPr lang="en-US" sz="3200" dirty="0"/>
              <a:t>EICUG Meeting August 4</a:t>
            </a:r>
            <a:r>
              <a:rPr lang="en-US" sz="3200" baseline="30000" dirty="0"/>
              <a:t>th</a:t>
            </a:r>
            <a:r>
              <a:rPr lang="en-US" sz="3200" dirty="0"/>
              <a:t>, 2021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Conveners:</a:t>
            </a:r>
          </a:p>
          <a:p>
            <a:r>
              <a:rPr lang="en-US" dirty="0"/>
              <a:t>	 Jeff Landgraf (BNL), Alexandre </a:t>
            </a:r>
            <a:r>
              <a:rPr lang="en-US" dirty="0" err="1"/>
              <a:t>Camsonne</a:t>
            </a:r>
            <a:r>
              <a:rPr lang="en-US" dirty="0"/>
              <a:t> (JLAB)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971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B773A821-E08A-4BB8-8436-9D0FB03CDAB8}"/>
              </a:ext>
            </a:extLst>
          </p:cNvPr>
          <p:cNvGrpSpPr/>
          <p:nvPr/>
        </p:nvGrpSpPr>
        <p:grpSpPr>
          <a:xfrm>
            <a:off x="1308556" y="1448117"/>
            <a:ext cx="8011146" cy="3169574"/>
            <a:chOff x="891554" y="1364343"/>
            <a:chExt cx="10408892" cy="359217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E08136E8-6B15-4807-92EF-BD35E078B439}"/>
                </a:ext>
              </a:extLst>
            </p:cNvPr>
            <p:cNvSpPr/>
            <p:nvPr/>
          </p:nvSpPr>
          <p:spPr>
            <a:xfrm>
              <a:off x="891554" y="1384121"/>
              <a:ext cx="1577104" cy="3317805"/>
            </a:xfrm>
            <a:custGeom>
              <a:avLst/>
              <a:gdLst>
                <a:gd name="connsiteX0" fmla="*/ 0 w 1567555"/>
                <a:gd name="connsiteY0" fmla="*/ 98462 h 984620"/>
                <a:gd name="connsiteX1" fmla="*/ 98462 w 1567555"/>
                <a:gd name="connsiteY1" fmla="*/ 0 h 984620"/>
                <a:gd name="connsiteX2" fmla="*/ 1469093 w 1567555"/>
                <a:gd name="connsiteY2" fmla="*/ 0 h 984620"/>
                <a:gd name="connsiteX3" fmla="*/ 1567555 w 1567555"/>
                <a:gd name="connsiteY3" fmla="*/ 98462 h 984620"/>
                <a:gd name="connsiteX4" fmla="*/ 1567555 w 1567555"/>
                <a:gd name="connsiteY4" fmla="*/ 886158 h 984620"/>
                <a:gd name="connsiteX5" fmla="*/ 1469093 w 1567555"/>
                <a:gd name="connsiteY5" fmla="*/ 984620 h 984620"/>
                <a:gd name="connsiteX6" fmla="*/ 98462 w 1567555"/>
                <a:gd name="connsiteY6" fmla="*/ 984620 h 984620"/>
                <a:gd name="connsiteX7" fmla="*/ 0 w 1567555"/>
                <a:gd name="connsiteY7" fmla="*/ 886158 h 984620"/>
                <a:gd name="connsiteX8" fmla="*/ 0 w 1567555"/>
                <a:gd name="connsiteY8" fmla="*/ 98462 h 984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67555" h="984620">
                  <a:moveTo>
                    <a:pt x="0" y="98462"/>
                  </a:moveTo>
                  <a:cubicBezTo>
                    <a:pt x="0" y="44083"/>
                    <a:pt x="44083" y="0"/>
                    <a:pt x="98462" y="0"/>
                  </a:cubicBezTo>
                  <a:lnTo>
                    <a:pt x="1469093" y="0"/>
                  </a:lnTo>
                  <a:cubicBezTo>
                    <a:pt x="1523472" y="0"/>
                    <a:pt x="1567555" y="44083"/>
                    <a:pt x="1567555" y="98462"/>
                  </a:cubicBezTo>
                  <a:lnTo>
                    <a:pt x="1567555" y="886158"/>
                  </a:lnTo>
                  <a:cubicBezTo>
                    <a:pt x="1567555" y="940537"/>
                    <a:pt x="1523472" y="984620"/>
                    <a:pt x="1469093" y="984620"/>
                  </a:cubicBezTo>
                  <a:lnTo>
                    <a:pt x="98462" y="984620"/>
                  </a:lnTo>
                  <a:cubicBezTo>
                    <a:pt x="44083" y="984620"/>
                    <a:pt x="0" y="940537"/>
                    <a:pt x="0" y="886158"/>
                  </a:cubicBezTo>
                  <a:lnTo>
                    <a:pt x="0" y="9846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6939" tIns="66939" rIns="66939" bIns="66939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 dirty="0"/>
                <a:t>Clock Distribution</a:t>
              </a: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6A0861C6-C98F-41C0-B8DD-72747B482191}"/>
                </a:ext>
              </a:extLst>
            </p:cNvPr>
            <p:cNvSpPr/>
            <p:nvPr/>
          </p:nvSpPr>
          <p:spPr>
            <a:xfrm rot="21131385">
              <a:off x="2620010" y="1494096"/>
              <a:ext cx="327116" cy="289863"/>
            </a:xfrm>
            <a:custGeom>
              <a:avLst/>
              <a:gdLst>
                <a:gd name="connsiteX0" fmla="*/ 0 w 325135"/>
                <a:gd name="connsiteY0" fmla="*/ 77751 h 388753"/>
                <a:gd name="connsiteX1" fmla="*/ 162568 w 325135"/>
                <a:gd name="connsiteY1" fmla="*/ 77751 h 388753"/>
                <a:gd name="connsiteX2" fmla="*/ 162568 w 325135"/>
                <a:gd name="connsiteY2" fmla="*/ 0 h 388753"/>
                <a:gd name="connsiteX3" fmla="*/ 325135 w 325135"/>
                <a:gd name="connsiteY3" fmla="*/ 194377 h 388753"/>
                <a:gd name="connsiteX4" fmla="*/ 162568 w 325135"/>
                <a:gd name="connsiteY4" fmla="*/ 388753 h 388753"/>
                <a:gd name="connsiteX5" fmla="*/ 162568 w 325135"/>
                <a:gd name="connsiteY5" fmla="*/ 311002 h 388753"/>
                <a:gd name="connsiteX6" fmla="*/ 0 w 325135"/>
                <a:gd name="connsiteY6" fmla="*/ 311002 h 388753"/>
                <a:gd name="connsiteX7" fmla="*/ 0 w 325135"/>
                <a:gd name="connsiteY7" fmla="*/ 77751 h 388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5135" h="388753">
                  <a:moveTo>
                    <a:pt x="0" y="77751"/>
                  </a:moveTo>
                  <a:lnTo>
                    <a:pt x="162568" y="77751"/>
                  </a:lnTo>
                  <a:lnTo>
                    <a:pt x="162568" y="0"/>
                  </a:lnTo>
                  <a:lnTo>
                    <a:pt x="325135" y="194377"/>
                  </a:lnTo>
                  <a:lnTo>
                    <a:pt x="162568" y="388753"/>
                  </a:lnTo>
                  <a:lnTo>
                    <a:pt x="162568" y="311002"/>
                  </a:lnTo>
                  <a:lnTo>
                    <a:pt x="0" y="311002"/>
                  </a:lnTo>
                  <a:lnTo>
                    <a:pt x="0" y="77751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-1" tIns="77750" rIns="97540" bIns="77751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A3CC2F7-1ECC-4EAE-84E3-9B00268CD7B7}"/>
                </a:ext>
              </a:extLst>
            </p:cNvPr>
            <p:cNvSpPr/>
            <p:nvPr/>
          </p:nvSpPr>
          <p:spPr>
            <a:xfrm>
              <a:off x="3080133" y="1364343"/>
              <a:ext cx="1577104" cy="394341"/>
            </a:xfrm>
            <a:custGeom>
              <a:avLst/>
              <a:gdLst>
                <a:gd name="connsiteX0" fmla="*/ 0 w 1567555"/>
                <a:gd name="connsiteY0" fmla="*/ 44091 h 440913"/>
                <a:gd name="connsiteX1" fmla="*/ 44091 w 1567555"/>
                <a:gd name="connsiteY1" fmla="*/ 0 h 440913"/>
                <a:gd name="connsiteX2" fmla="*/ 1523464 w 1567555"/>
                <a:gd name="connsiteY2" fmla="*/ 0 h 440913"/>
                <a:gd name="connsiteX3" fmla="*/ 1567555 w 1567555"/>
                <a:gd name="connsiteY3" fmla="*/ 44091 h 440913"/>
                <a:gd name="connsiteX4" fmla="*/ 1567555 w 1567555"/>
                <a:gd name="connsiteY4" fmla="*/ 396822 h 440913"/>
                <a:gd name="connsiteX5" fmla="*/ 1523464 w 1567555"/>
                <a:gd name="connsiteY5" fmla="*/ 440913 h 440913"/>
                <a:gd name="connsiteX6" fmla="*/ 44091 w 1567555"/>
                <a:gd name="connsiteY6" fmla="*/ 440913 h 440913"/>
                <a:gd name="connsiteX7" fmla="*/ 0 w 1567555"/>
                <a:gd name="connsiteY7" fmla="*/ 396822 h 440913"/>
                <a:gd name="connsiteX8" fmla="*/ 0 w 1567555"/>
                <a:gd name="connsiteY8" fmla="*/ 44091 h 440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67555" h="440913">
                  <a:moveTo>
                    <a:pt x="0" y="44091"/>
                  </a:moveTo>
                  <a:cubicBezTo>
                    <a:pt x="0" y="19740"/>
                    <a:pt x="19740" y="0"/>
                    <a:pt x="44091" y="0"/>
                  </a:cubicBezTo>
                  <a:lnTo>
                    <a:pt x="1523464" y="0"/>
                  </a:lnTo>
                  <a:cubicBezTo>
                    <a:pt x="1547815" y="0"/>
                    <a:pt x="1567555" y="19740"/>
                    <a:pt x="1567555" y="44091"/>
                  </a:cubicBezTo>
                  <a:lnTo>
                    <a:pt x="1567555" y="396822"/>
                  </a:lnTo>
                  <a:cubicBezTo>
                    <a:pt x="1567555" y="421173"/>
                    <a:pt x="1547815" y="440913"/>
                    <a:pt x="1523464" y="440913"/>
                  </a:cubicBezTo>
                  <a:lnTo>
                    <a:pt x="44091" y="440913"/>
                  </a:lnTo>
                  <a:cubicBezTo>
                    <a:pt x="19740" y="440913"/>
                    <a:pt x="0" y="421173"/>
                    <a:pt x="0" y="396822"/>
                  </a:cubicBezTo>
                  <a:lnTo>
                    <a:pt x="0" y="4409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014" tIns="51014" rIns="51014" bIns="51014" numCol="1" spcCol="1270" anchor="ctr" anchorCtr="0">
              <a:noAutofit/>
            </a:bodyPr>
            <a:lstStyle/>
            <a:p>
              <a:pPr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800" kern="1200" dirty="0"/>
                <a:t>(</a:t>
              </a:r>
              <a:r>
                <a:rPr lang="en-US" sz="800" dirty="0"/>
                <a:t>Front End Boards</a:t>
              </a:r>
            </a:p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800" kern="1200" dirty="0"/>
                <a:t>on/near detector)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25C7F764-5517-484F-B630-722C2BDF4C64}"/>
                </a:ext>
              </a:extLst>
            </p:cNvPr>
            <p:cNvSpPr/>
            <p:nvPr/>
          </p:nvSpPr>
          <p:spPr>
            <a:xfrm rot="460564">
              <a:off x="4818233" y="1496003"/>
              <a:ext cx="347726" cy="289863"/>
            </a:xfrm>
            <a:custGeom>
              <a:avLst/>
              <a:gdLst>
                <a:gd name="connsiteX0" fmla="*/ 0 w 345621"/>
                <a:gd name="connsiteY0" fmla="*/ 77751 h 388753"/>
                <a:gd name="connsiteX1" fmla="*/ 172811 w 345621"/>
                <a:gd name="connsiteY1" fmla="*/ 77751 h 388753"/>
                <a:gd name="connsiteX2" fmla="*/ 172811 w 345621"/>
                <a:gd name="connsiteY2" fmla="*/ 0 h 388753"/>
                <a:gd name="connsiteX3" fmla="*/ 345621 w 345621"/>
                <a:gd name="connsiteY3" fmla="*/ 194377 h 388753"/>
                <a:gd name="connsiteX4" fmla="*/ 172811 w 345621"/>
                <a:gd name="connsiteY4" fmla="*/ 388753 h 388753"/>
                <a:gd name="connsiteX5" fmla="*/ 172811 w 345621"/>
                <a:gd name="connsiteY5" fmla="*/ 311002 h 388753"/>
                <a:gd name="connsiteX6" fmla="*/ 0 w 345621"/>
                <a:gd name="connsiteY6" fmla="*/ 311002 h 388753"/>
                <a:gd name="connsiteX7" fmla="*/ 0 w 345621"/>
                <a:gd name="connsiteY7" fmla="*/ 77751 h 388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5621" h="388753">
                  <a:moveTo>
                    <a:pt x="0" y="77751"/>
                  </a:moveTo>
                  <a:lnTo>
                    <a:pt x="172811" y="77751"/>
                  </a:lnTo>
                  <a:lnTo>
                    <a:pt x="172811" y="0"/>
                  </a:lnTo>
                  <a:lnTo>
                    <a:pt x="345621" y="194377"/>
                  </a:lnTo>
                  <a:lnTo>
                    <a:pt x="172811" y="388753"/>
                  </a:lnTo>
                  <a:lnTo>
                    <a:pt x="172811" y="311002"/>
                  </a:lnTo>
                  <a:lnTo>
                    <a:pt x="0" y="311002"/>
                  </a:lnTo>
                  <a:lnTo>
                    <a:pt x="0" y="77751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77750" rIns="103685" bIns="77751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2FBAA90-65CD-468E-B137-763C9B1BB1BB}"/>
                </a:ext>
              </a:extLst>
            </p:cNvPr>
            <p:cNvSpPr/>
            <p:nvPr/>
          </p:nvSpPr>
          <p:spPr>
            <a:xfrm>
              <a:off x="5307447" y="1384121"/>
              <a:ext cx="1577104" cy="734155"/>
            </a:xfrm>
            <a:custGeom>
              <a:avLst/>
              <a:gdLst>
                <a:gd name="connsiteX0" fmla="*/ 0 w 1567555"/>
                <a:gd name="connsiteY0" fmla="*/ 98462 h 984620"/>
                <a:gd name="connsiteX1" fmla="*/ 98462 w 1567555"/>
                <a:gd name="connsiteY1" fmla="*/ 0 h 984620"/>
                <a:gd name="connsiteX2" fmla="*/ 1469093 w 1567555"/>
                <a:gd name="connsiteY2" fmla="*/ 0 h 984620"/>
                <a:gd name="connsiteX3" fmla="*/ 1567555 w 1567555"/>
                <a:gd name="connsiteY3" fmla="*/ 98462 h 984620"/>
                <a:gd name="connsiteX4" fmla="*/ 1567555 w 1567555"/>
                <a:gd name="connsiteY4" fmla="*/ 886158 h 984620"/>
                <a:gd name="connsiteX5" fmla="*/ 1469093 w 1567555"/>
                <a:gd name="connsiteY5" fmla="*/ 984620 h 984620"/>
                <a:gd name="connsiteX6" fmla="*/ 98462 w 1567555"/>
                <a:gd name="connsiteY6" fmla="*/ 984620 h 984620"/>
                <a:gd name="connsiteX7" fmla="*/ 0 w 1567555"/>
                <a:gd name="connsiteY7" fmla="*/ 886158 h 984620"/>
                <a:gd name="connsiteX8" fmla="*/ 0 w 1567555"/>
                <a:gd name="connsiteY8" fmla="*/ 98462 h 984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67555" h="984620">
                  <a:moveTo>
                    <a:pt x="0" y="98462"/>
                  </a:moveTo>
                  <a:cubicBezTo>
                    <a:pt x="0" y="44083"/>
                    <a:pt x="44083" y="0"/>
                    <a:pt x="98462" y="0"/>
                  </a:cubicBezTo>
                  <a:lnTo>
                    <a:pt x="1469093" y="0"/>
                  </a:lnTo>
                  <a:cubicBezTo>
                    <a:pt x="1523472" y="0"/>
                    <a:pt x="1567555" y="44083"/>
                    <a:pt x="1567555" y="98462"/>
                  </a:cubicBezTo>
                  <a:lnTo>
                    <a:pt x="1567555" y="886158"/>
                  </a:lnTo>
                  <a:cubicBezTo>
                    <a:pt x="1567555" y="940537"/>
                    <a:pt x="1523472" y="984620"/>
                    <a:pt x="1469093" y="984620"/>
                  </a:cubicBezTo>
                  <a:lnTo>
                    <a:pt x="98462" y="984620"/>
                  </a:lnTo>
                  <a:cubicBezTo>
                    <a:pt x="44083" y="984620"/>
                    <a:pt x="0" y="940537"/>
                    <a:pt x="0" y="886158"/>
                  </a:cubicBezTo>
                  <a:lnTo>
                    <a:pt x="0" y="9846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6939" tIns="66939" rIns="66939" bIns="66939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800" kern="1200" dirty="0"/>
                <a:t>Front End Processors</a:t>
              </a:r>
            </a:p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800" kern="1200" dirty="0"/>
                <a:t>(Electronics in DAQ room)</a:t>
              </a: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1B551E3B-4564-4185-AB7B-228A60AAC342}"/>
                </a:ext>
              </a:extLst>
            </p:cNvPr>
            <p:cNvSpPr/>
            <p:nvPr/>
          </p:nvSpPr>
          <p:spPr>
            <a:xfrm>
              <a:off x="7042262" y="1606268"/>
              <a:ext cx="334345" cy="289863"/>
            </a:xfrm>
            <a:custGeom>
              <a:avLst/>
              <a:gdLst>
                <a:gd name="connsiteX0" fmla="*/ 0 w 332321"/>
                <a:gd name="connsiteY0" fmla="*/ 77751 h 388753"/>
                <a:gd name="connsiteX1" fmla="*/ 166161 w 332321"/>
                <a:gd name="connsiteY1" fmla="*/ 77751 h 388753"/>
                <a:gd name="connsiteX2" fmla="*/ 166161 w 332321"/>
                <a:gd name="connsiteY2" fmla="*/ 0 h 388753"/>
                <a:gd name="connsiteX3" fmla="*/ 332321 w 332321"/>
                <a:gd name="connsiteY3" fmla="*/ 194377 h 388753"/>
                <a:gd name="connsiteX4" fmla="*/ 166161 w 332321"/>
                <a:gd name="connsiteY4" fmla="*/ 388753 h 388753"/>
                <a:gd name="connsiteX5" fmla="*/ 166161 w 332321"/>
                <a:gd name="connsiteY5" fmla="*/ 311002 h 388753"/>
                <a:gd name="connsiteX6" fmla="*/ 0 w 332321"/>
                <a:gd name="connsiteY6" fmla="*/ 311002 h 388753"/>
                <a:gd name="connsiteX7" fmla="*/ 0 w 332321"/>
                <a:gd name="connsiteY7" fmla="*/ 77751 h 388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2321" h="388753">
                  <a:moveTo>
                    <a:pt x="0" y="77751"/>
                  </a:moveTo>
                  <a:lnTo>
                    <a:pt x="166161" y="77751"/>
                  </a:lnTo>
                  <a:lnTo>
                    <a:pt x="166161" y="0"/>
                  </a:lnTo>
                  <a:lnTo>
                    <a:pt x="332321" y="194377"/>
                  </a:lnTo>
                  <a:lnTo>
                    <a:pt x="166161" y="388753"/>
                  </a:lnTo>
                  <a:lnTo>
                    <a:pt x="166161" y="311002"/>
                  </a:lnTo>
                  <a:lnTo>
                    <a:pt x="0" y="311002"/>
                  </a:lnTo>
                  <a:lnTo>
                    <a:pt x="0" y="77751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77751" rIns="99696" bIns="77751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52E424E-A782-489C-9046-30A673727EDA}"/>
                </a:ext>
              </a:extLst>
            </p:cNvPr>
            <p:cNvSpPr/>
            <p:nvPr/>
          </p:nvSpPr>
          <p:spPr>
            <a:xfrm>
              <a:off x="7515394" y="1384122"/>
              <a:ext cx="1577104" cy="3317804"/>
            </a:xfrm>
            <a:custGeom>
              <a:avLst/>
              <a:gdLst>
                <a:gd name="connsiteX0" fmla="*/ 0 w 1567555"/>
                <a:gd name="connsiteY0" fmla="*/ 98462 h 984620"/>
                <a:gd name="connsiteX1" fmla="*/ 98462 w 1567555"/>
                <a:gd name="connsiteY1" fmla="*/ 0 h 984620"/>
                <a:gd name="connsiteX2" fmla="*/ 1469093 w 1567555"/>
                <a:gd name="connsiteY2" fmla="*/ 0 h 984620"/>
                <a:gd name="connsiteX3" fmla="*/ 1567555 w 1567555"/>
                <a:gd name="connsiteY3" fmla="*/ 98462 h 984620"/>
                <a:gd name="connsiteX4" fmla="*/ 1567555 w 1567555"/>
                <a:gd name="connsiteY4" fmla="*/ 886158 h 984620"/>
                <a:gd name="connsiteX5" fmla="*/ 1469093 w 1567555"/>
                <a:gd name="connsiteY5" fmla="*/ 984620 h 984620"/>
                <a:gd name="connsiteX6" fmla="*/ 98462 w 1567555"/>
                <a:gd name="connsiteY6" fmla="*/ 984620 h 984620"/>
                <a:gd name="connsiteX7" fmla="*/ 0 w 1567555"/>
                <a:gd name="connsiteY7" fmla="*/ 886158 h 984620"/>
                <a:gd name="connsiteX8" fmla="*/ 0 w 1567555"/>
                <a:gd name="connsiteY8" fmla="*/ 98462 h 984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67555" h="984620">
                  <a:moveTo>
                    <a:pt x="0" y="98462"/>
                  </a:moveTo>
                  <a:cubicBezTo>
                    <a:pt x="0" y="44083"/>
                    <a:pt x="44083" y="0"/>
                    <a:pt x="98462" y="0"/>
                  </a:cubicBezTo>
                  <a:lnTo>
                    <a:pt x="1469093" y="0"/>
                  </a:lnTo>
                  <a:cubicBezTo>
                    <a:pt x="1523472" y="0"/>
                    <a:pt x="1567555" y="44083"/>
                    <a:pt x="1567555" y="98462"/>
                  </a:cubicBezTo>
                  <a:lnTo>
                    <a:pt x="1567555" y="886158"/>
                  </a:lnTo>
                  <a:cubicBezTo>
                    <a:pt x="1567555" y="940537"/>
                    <a:pt x="1523472" y="984620"/>
                    <a:pt x="1469093" y="984620"/>
                  </a:cubicBezTo>
                  <a:lnTo>
                    <a:pt x="98462" y="984620"/>
                  </a:lnTo>
                  <a:cubicBezTo>
                    <a:pt x="44083" y="984620"/>
                    <a:pt x="0" y="940537"/>
                    <a:pt x="0" y="886158"/>
                  </a:cubicBezTo>
                  <a:lnTo>
                    <a:pt x="0" y="9846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6939" tIns="66939" rIns="66939" bIns="66939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 dirty="0"/>
                <a:t>DAQ </a:t>
              </a:r>
              <a:r>
                <a:rPr lang="en-US" sz="1000" dirty="0"/>
                <a:t>Network </a:t>
              </a:r>
              <a:r>
                <a:rPr lang="en-US" sz="1000" kern="1200" dirty="0"/>
                <a:t>/</a:t>
              </a:r>
            </a:p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dirty="0"/>
                <a:t>Computing</a:t>
              </a:r>
              <a:r>
                <a:rPr lang="en-US" sz="1000" kern="1200" dirty="0"/>
                <a:t> </a:t>
              </a:r>
              <a:br>
                <a:rPr lang="en-US" sz="1000" kern="1200" dirty="0"/>
              </a:br>
              <a:r>
                <a:rPr lang="en-US" sz="1000" kern="1200" dirty="0"/>
                <a:t>(COTS)</a:t>
              </a: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067800E-4B05-4C83-88C7-E5C0DA3561B2}"/>
                </a:ext>
              </a:extLst>
            </p:cNvPr>
            <p:cNvSpPr/>
            <p:nvPr/>
          </p:nvSpPr>
          <p:spPr>
            <a:xfrm>
              <a:off x="9723342" y="1384122"/>
              <a:ext cx="1577104" cy="3317804"/>
            </a:xfrm>
            <a:custGeom>
              <a:avLst/>
              <a:gdLst>
                <a:gd name="connsiteX0" fmla="*/ 0 w 1668380"/>
                <a:gd name="connsiteY0" fmla="*/ 98462 h 984620"/>
                <a:gd name="connsiteX1" fmla="*/ 98462 w 1668380"/>
                <a:gd name="connsiteY1" fmla="*/ 0 h 984620"/>
                <a:gd name="connsiteX2" fmla="*/ 1569918 w 1668380"/>
                <a:gd name="connsiteY2" fmla="*/ 0 h 984620"/>
                <a:gd name="connsiteX3" fmla="*/ 1668380 w 1668380"/>
                <a:gd name="connsiteY3" fmla="*/ 98462 h 984620"/>
                <a:gd name="connsiteX4" fmla="*/ 1668380 w 1668380"/>
                <a:gd name="connsiteY4" fmla="*/ 886158 h 984620"/>
                <a:gd name="connsiteX5" fmla="*/ 1569918 w 1668380"/>
                <a:gd name="connsiteY5" fmla="*/ 984620 h 984620"/>
                <a:gd name="connsiteX6" fmla="*/ 98462 w 1668380"/>
                <a:gd name="connsiteY6" fmla="*/ 984620 h 984620"/>
                <a:gd name="connsiteX7" fmla="*/ 0 w 1668380"/>
                <a:gd name="connsiteY7" fmla="*/ 886158 h 984620"/>
                <a:gd name="connsiteX8" fmla="*/ 0 w 1668380"/>
                <a:gd name="connsiteY8" fmla="*/ 98462 h 984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68380" h="984620">
                  <a:moveTo>
                    <a:pt x="0" y="98462"/>
                  </a:moveTo>
                  <a:cubicBezTo>
                    <a:pt x="0" y="44083"/>
                    <a:pt x="44083" y="0"/>
                    <a:pt x="98462" y="0"/>
                  </a:cubicBezTo>
                  <a:lnTo>
                    <a:pt x="1569918" y="0"/>
                  </a:lnTo>
                  <a:cubicBezTo>
                    <a:pt x="1624297" y="0"/>
                    <a:pt x="1668380" y="44083"/>
                    <a:pt x="1668380" y="98462"/>
                  </a:cubicBezTo>
                  <a:lnTo>
                    <a:pt x="1668380" y="886158"/>
                  </a:lnTo>
                  <a:cubicBezTo>
                    <a:pt x="1668380" y="940537"/>
                    <a:pt x="1624297" y="984620"/>
                    <a:pt x="1569918" y="984620"/>
                  </a:cubicBezTo>
                  <a:lnTo>
                    <a:pt x="98462" y="984620"/>
                  </a:lnTo>
                  <a:cubicBezTo>
                    <a:pt x="44083" y="984620"/>
                    <a:pt x="0" y="940537"/>
                    <a:pt x="0" y="886158"/>
                  </a:cubicBezTo>
                  <a:lnTo>
                    <a:pt x="0" y="98462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6939" tIns="66939" rIns="66939" bIns="66939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000" kern="1200" dirty="0"/>
                <a:t>Tape</a:t>
              </a:r>
              <a:br>
                <a:rPr lang="en-US" sz="1000" kern="1200" dirty="0"/>
              </a:br>
              <a:r>
                <a:rPr lang="en-US" sz="1000" kern="1200" dirty="0"/>
                <a:t>(SDCC)</a:t>
              </a: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4953CA16-D80B-4629-AF88-370C3187BDDC}"/>
                </a:ext>
              </a:extLst>
            </p:cNvPr>
            <p:cNvSpPr/>
            <p:nvPr/>
          </p:nvSpPr>
          <p:spPr>
            <a:xfrm rot="21131385">
              <a:off x="2609545" y="2693394"/>
              <a:ext cx="325135" cy="388753"/>
            </a:xfrm>
            <a:custGeom>
              <a:avLst/>
              <a:gdLst>
                <a:gd name="connsiteX0" fmla="*/ 0 w 325135"/>
                <a:gd name="connsiteY0" fmla="*/ 77751 h 388753"/>
                <a:gd name="connsiteX1" fmla="*/ 162568 w 325135"/>
                <a:gd name="connsiteY1" fmla="*/ 77751 h 388753"/>
                <a:gd name="connsiteX2" fmla="*/ 162568 w 325135"/>
                <a:gd name="connsiteY2" fmla="*/ 0 h 388753"/>
                <a:gd name="connsiteX3" fmla="*/ 325135 w 325135"/>
                <a:gd name="connsiteY3" fmla="*/ 194377 h 388753"/>
                <a:gd name="connsiteX4" fmla="*/ 162568 w 325135"/>
                <a:gd name="connsiteY4" fmla="*/ 388753 h 388753"/>
                <a:gd name="connsiteX5" fmla="*/ 162568 w 325135"/>
                <a:gd name="connsiteY5" fmla="*/ 311002 h 388753"/>
                <a:gd name="connsiteX6" fmla="*/ 0 w 325135"/>
                <a:gd name="connsiteY6" fmla="*/ 311002 h 388753"/>
                <a:gd name="connsiteX7" fmla="*/ 0 w 325135"/>
                <a:gd name="connsiteY7" fmla="*/ 77751 h 388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5135" h="388753">
                  <a:moveTo>
                    <a:pt x="0" y="77751"/>
                  </a:moveTo>
                  <a:lnTo>
                    <a:pt x="162568" y="77751"/>
                  </a:lnTo>
                  <a:lnTo>
                    <a:pt x="162568" y="0"/>
                  </a:lnTo>
                  <a:lnTo>
                    <a:pt x="325135" y="194377"/>
                  </a:lnTo>
                  <a:lnTo>
                    <a:pt x="162568" y="388753"/>
                  </a:lnTo>
                  <a:lnTo>
                    <a:pt x="162568" y="311002"/>
                  </a:lnTo>
                  <a:lnTo>
                    <a:pt x="0" y="311002"/>
                  </a:lnTo>
                  <a:lnTo>
                    <a:pt x="0" y="77751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-1" tIns="77750" rIns="97540" bIns="77751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BEC8EF2-6673-4C27-BD3D-7D3960589AFF}"/>
                </a:ext>
              </a:extLst>
            </p:cNvPr>
            <p:cNvSpPr/>
            <p:nvPr/>
          </p:nvSpPr>
          <p:spPr>
            <a:xfrm>
              <a:off x="3066882" y="2519375"/>
              <a:ext cx="1567555" cy="506500"/>
            </a:xfrm>
            <a:custGeom>
              <a:avLst/>
              <a:gdLst>
                <a:gd name="connsiteX0" fmla="*/ 0 w 1567555"/>
                <a:gd name="connsiteY0" fmla="*/ 44091 h 440913"/>
                <a:gd name="connsiteX1" fmla="*/ 44091 w 1567555"/>
                <a:gd name="connsiteY1" fmla="*/ 0 h 440913"/>
                <a:gd name="connsiteX2" fmla="*/ 1523464 w 1567555"/>
                <a:gd name="connsiteY2" fmla="*/ 0 h 440913"/>
                <a:gd name="connsiteX3" fmla="*/ 1567555 w 1567555"/>
                <a:gd name="connsiteY3" fmla="*/ 44091 h 440913"/>
                <a:gd name="connsiteX4" fmla="*/ 1567555 w 1567555"/>
                <a:gd name="connsiteY4" fmla="*/ 396822 h 440913"/>
                <a:gd name="connsiteX5" fmla="*/ 1523464 w 1567555"/>
                <a:gd name="connsiteY5" fmla="*/ 440913 h 440913"/>
                <a:gd name="connsiteX6" fmla="*/ 44091 w 1567555"/>
                <a:gd name="connsiteY6" fmla="*/ 440913 h 440913"/>
                <a:gd name="connsiteX7" fmla="*/ 0 w 1567555"/>
                <a:gd name="connsiteY7" fmla="*/ 396822 h 440913"/>
                <a:gd name="connsiteX8" fmla="*/ 0 w 1567555"/>
                <a:gd name="connsiteY8" fmla="*/ 44091 h 440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67555" h="440913">
                  <a:moveTo>
                    <a:pt x="0" y="44091"/>
                  </a:moveTo>
                  <a:cubicBezTo>
                    <a:pt x="0" y="19740"/>
                    <a:pt x="19740" y="0"/>
                    <a:pt x="44091" y="0"/>
                  </a:cubicBezTo>
                  <a:lnTo>
                    <a:pt x="1523464" y="0"/>
                  </a:lnTo>
                  <a:cubicBezTo>
                    <a:pt x="1547815" y="0"/>
                    <a:pt x="1567555" y="19740"/>
                    <a:pt x="1567555" y="44091"/>
                  </a:cubicBezTo>
                  <a:lnTo>
                    <a:pt x="1567555" y="396822"/>
                  </a:lnTo>
                  <a:cubicBezTo>
                    <a:pt x="1567555" y="421173"/>
                    <a:pt x="1547815" y="440913"/>
                    <a:pt x="1523464" y="440913"/>
                  </a:cubicBezTo>
                  <a:lnTo>
                    <a:pt x="44091" y="440913"/>
                  </a:lnTo>
                  <a:cubicBezTo>
                    <a:pt x="19740" y="440913"/>
                    <a:pt x="0" y="421173"/>
                    <a:pt x="0" y="396822"/>
                  </a:cubicBezTo>
                  <a:lnTo>
                    <a:pt x="0" y="4409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014" tIns="51014" rIns="51014" bIns="51014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800" kern="1200" dirty="0"/>
                <a:t>Front End Boards</a:t>
              </a:r>
            </a:p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800" kern="1200" dirty="0"/>
                <a:t>(on/near detector)</a:t>
              </a: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E7A674C3-D19D-4BFC-BD1C-2B7A4A5996DE}"/>
                </a:ext>
              </a:extLst>
            </p:cNvPr>
            <p:cNvSpPr/>
            <p:nvPr/>
          </p:nvSpPr>
          <p:spPr>
            <a:xfrm rot="460564">
              <a:off x="4784689" y="2841572"/>
              <a:ext cx="2526039" cy="388753"/>
            </a:xfrm>
            <a:custGeom>
              <a:avLst/>
              <a:gdLst>
                <a:gd name="connsiteX0" fmla="*/ 0 w 345621"/>
                <a:gd name="connsiteY0" fmla="*/ 77751 h 388753"/>
                <a:gd name="connsiteX1" fmla="*/ 172811 w 345621"/>
                <a:gd name="connsiteY1" fmla="*/ 77751 h 388753"/>
                <a:gd name="connsiteX2" fmla="*/ 172811 w 345621"/>
                <a:gd name="connsiteY2" fmla="*/ 0 h 388753"/>
                <a:gd name="connsiteX3" fmla="*/ 345621 w 345621"/>
                <a:gd name="connsiteY3" fmla="*/ 194377 h 388753"/>
                <a:gd name="connsiteX4" fmla="*/ 172811 w 345621"/>
                <a:gd name="connsiteY4" fmla="*/ 388753 h 388753"/>
                <a:gd name="connsiteX5" fmla="*/ 172811 w 345621"/>
                <a:gd name="connsiteY5" fmla="*/ 311002 h 388753"/>
                <a:gd name="connsiteX6" fmla="*/ 0 w 345621"/>
                <a:gd name="connsiteY6" fmla="*/ 311002 h 388753"/>
                <a:gd name="connsiteX7" fmla="*/ 0 w 345621"/>
                <a:gd name="connsiteY7" fmla="*/ 77751 h 388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5621" h="388753">
                  <a:moveTo>
                    <a:pt x="0" y="77751"/>
                  </a:moveTo>
                  <a:lnTo>
                    <a:pt x="172811" y="77751"/>
                  </a:lnTo>
                  <a:lnTo>
                    <a:pt x="172811" y="0"/>
                  </a:lnTo>
                  <a:lnTo>
                    <a:pt x="345621" y="194377"/>
                  </a:lnTo>
                  <a:lnTo>
                    <a:pt x="172811" y="388753"/>
                  </a:lnTo>
                  <a:lnTo>
                    <a:pt x="172811" y="311002"/>
                  </a:lnTo>
                  <a:lnTo>
                    <a:pt x="0" y="311002"/>
                  </a:lnTo>
                  <a:lnTo>
                    <a:pt x="0" y="77751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77750" rIns="103685" bIns="77751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47C3FD8-CBE6-4EB8-AE38-6CD1062ADFBA}"/>
                </a:ext>
              </a:extLst>
            </p:cNvPr>
            <p:cNvSpPr/>
            <p:nvPr/>
          </p:nvSpPr>
          <p:spPr>
            <a:xfrm>
              <a:off x="9199599" y="2843834"/>
              <a:ext cx="332321" cy="388753"/>
            </a:xfrm>
            <a:custGeom>
              <a:avLst/>
              <a:gdLst>
                <a:gd name="connsiteX0" fmla="*/ 0 w 332321"/>
                <a:gd name="connsiteY0" fmla="*/ 77751 h 388753"/>
                <a:gd name="connsiteX1" fmla="*/ 166161 w 332321"/>
                <a:gd name="connsiteY1" fmla="*/ 77751 h 388753"/>
                <a:gd name="connsiteX2" fmla="*/ 166161 w 332321"/>
                <a:gd name="connsiteY2" fmla="*/ 0 h 388753"/>
                <a:gd name="connsiteX3" fmla="*/ 332321 w 332321"/>
                <a:gd name="connsiteY3" fmla="*/ 194377 h 388753"/>
                <a:gd name="connsiteX4" fmla="*/ 166161 w 332321"/>
                <a:gd name="connsiteY4" fmla="*/ 388753 h 388753"/>
                <a:gd name="connsiteX5" fmla="*/ 166161 w 332321"/>
                <a:gd name="connsiteY5" fmla="*/ 311002 h 388753"/>
                <a:gd name="connsiteX6" fmla="*/ 0 w 332321"/>
                <a:gd name="connsiteY6" fmla="*/ 311002 h 388753"/>
                <a:gd name="connsiteX7" fmla="*/ 0 w 332321"/>
                <a:gd name="connsiteY7" fmla="*/ 77751 h 388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2321" h="388753">
                  <a:moveTo>
                    <a:pt x="0" y="77751"/>
                  </a:moveTo>
                  <a:lnTo>
                    <a:pt x="166161" y="77751"/>
                  </a:lnTo>
                  <a:lnTo>
                    <a:pt x="166161" y="0"/>
                  </a:lnTo>
                  <a:lnTo>
                    <a:pt x="332321" y="194377"/>
                  </a:lnTo>
                  <a:lnTo>
                    <a:pt x="166161" y="388753"/>
                  </a:lnTo>
                  <a:lnTo>
                    <a:pt x="166161" y="311002"/>
                  </a:lnTo>
                  <a:lnTo>
                    <a:pt x="0" y="311002"/>
                  </a:lnTo>
                  <a:lnTo>
                    <a:pt x="0" y="77751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77751" rIns="99696" bIns="77751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2F07F707-AE50-4732-92A2-950574CDC72A}"/>
                </a:ext>
              </a:extLst>
            </p:cNvPr>
            <p:cNvSpPr/>
            <p:nvPr/>
          </p:nvSpPr>
          <p:spPr>
            <a:xfrm rot="21131385">
              <a:off x="2609545" y="3848425"/>
              <a:ext cx="325135" cy="388753"/>
            </a:xfrm>
            <a:custGeom>
              <a:avLst/>
              <a:gdLst>
                <a:gd name="connsiteX0" fmla="*/ 0 w 325135"/>
                <a:gd name="connsiteY0" fmla="*/ 77751 h 388753"/>
                <a:gd name="connsiteX1" fmla="*/ 162568 w 325135"/>
                <a:gd name="connsiteY1" fmla="*/ 77751 h 388753"/>
                <a:gd name="connsiteX2" fmla="*/ 162568 w 325135"/>
                <a:gd name="connsiteY2" fmla="*/ 0 h 388753"/>
                <a:gd name="connsiteX3" fmla="*/ 325135 w 325135"/>
                <a:gd name="connsiteY3" fmla="*/ 194377 h 388753"/>
                <a:gd name="connsiteX4" fmla="*/ 162568 w 325135"/>
                <a:gd name="connsiteY4" fmla="*/ 388753 h 388753"/>
                <a:gd name="connsiteX5" fmla="*/ 162568 w 325135"/>
                <a:gd name="connsiteY5" fmla="*/ 311002 h 388753"/>
                <a:gd name="connsiteX6" fmla="*/ 0 w 325135"/>
                <a:gd name="connsiteY6" fmla="*/ 311002 h 388753"/>
                <a:gd name="connsiteX7" fmla="*/ 0 w 325135"/>
                <a:gd name="connsiteY7" fmla="*/ 77751 h 388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5135" h="388753">
                  <a:moveTo>
                    <a:pt x="0" y="77751"/>
                  </a:moveTo>
                  <a:lnTo>
                    <a:pt x="162568" y="77751"/>
                  </a:lnTo>
                  <a:lnTo>
                    <a:pt x="162568" y="0"/>
                  </a:lnTo>
                  <a:lnTo>
                    <a:pt x="325135" y="194377"/>
                  </a:lnTo>
                  <a:lnTo>
                    <a:pt x="162568" y="388753"/>
                  </a:lnTo>
                  <a:lnTo>
                    <a:pt x="162568" y="311002"/>
                  </a:lnTo>
                  <a:lnTo>
                    <a:pt x="0" y="311002"/>
                  </a:lnTo>
                  <a:lnTo>
                    <a:pt x="0" y="77751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-1" tIns="77750" rIns="97540" bIns="77751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6BB369E5-5C77-4DA4-AB53-431507B2A132}"/>
                </a:ext>
              </a:extLst>
            </p:cNvPr>
            <p:cNvSpPr/>
            <p:nvPr/>
          </p:nvSpPr>
          <p:spPr>
            <a:xfrm>
              <a:off x="3066882" y="3674406"/>
              <a:ext cx="1567555" cy="506500"/>
            </a:xfrm>
            <a:custGeom>
              <a:avLst/>
              <a:gdLst>
                <a:gd name="connsiteX0" fmla="*/ 0 w 1567555"/>
                <a:gd name="connsiteY0" fmla="*/ 44091 h 440913"/>
                <a:gd name="connsiteX1" fmla="*/ 44091 w 1567555"/>
                <a:gd name="connsiteY1" fmla="*/ 0 h 440913"/>
                <a:gd name="connsiteX2" fmla="*/ 1523464 w 1567555"/>
                <a:gd name="connsiteY2" fmla="*/ 0 h 440913"/>
                <a:gd name="connsiteX3" fmla="*/ 1567555 w 1567555"/>
                <a:gd name="connsiteY3" fmla="*/ 44091 h 440913"/>
                <a:gd name="connsiteX4" fmla="*/ 1567555 w 1567555"/>
                <a:gd name="connsiteY4" fmla="*/ 396822 h 440913"/>
                <a:gd name="connsiteX5" fmla="*/ 1523464 w 1567555"/>
                <a:gd name="connsiteY5" fmla="*/ 440913 h 440913"/>
                <a:gd name="connsiteX6" fmla="*/ 44091 w 1567555"/>
                <a:gd name="connsiteY6" fmla="*/ 440913 h 440913"/>
                <a:gd name="connsiteX7" fmla="*/ 0 w 1567555"/>
                <a:gd name="connsiteY7" fmla="*/ 396822 h 440913"/>
                <a:gd name="connsiteX8" fmla="*/ 0 w 1567555"/>
                <a:gd name="connsiteY8" fmla="*/ 44091 h 440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67555" h="440913">
                  <a:moveTo>
                    <a:pt x="0" y="44091"/>
                  </a:moveTo>
                  <a:cubicBezTo>
                    <a:pt x="0" y="19740"/>
                    <a:pt x="19740" y="0"/>
                    <a:pt x="44091" y="0"/>
                  </a:cubicBezTo>
                  <a:lnTo>
                    <a:pt x="1523464" y="0"/>
                  </a:lnTo>
                  <a:cubicBezTo>
                    <a:pt x="1547815" y="0"/>
                    <a:pt x="1567555" y="19740"/>
                    <a:pt x="1567555" y="44091"/>
                  </a:cubicBezTo>
                  <a:lnTo>
                    <a:pt x="1567555" y="396822"/>
                  </a:lnTo>
                  <a:cubicBezTo>
                    <a:pt x="1567555" y="421173"/>
                    <a:pt x="1547815" y="440913"/>
                    <a:pt x="1523464" y="440913"/>
                  </a:cubicBezTo>
                  <a:lnTo>
                    <a:pt x="44091" y="440913"/>
                  </a:lnTo>
                  <a:cubicBezTo>
                    <a:pt x="19740" y="440913"/>
                    <a:pt x="0" y="421173"/>
                    <a:pt x="0" y="396822"/>
                  </a:cubicBezTo>
                  <a:lnTo>
                    <a:pt x="0" y="4409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014" tIns="51014" rIns="51014" bIns="51014" numCol="1" spcCol="1270" anchor="ctr" anchorCtr="0">
              <a:noAutofit/>
            </a:bodyPr>
            <a:lstStyle/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800" kern="1200" dirty="0"/>
                <a:t>Front End Boards</a:t>
              </a:r>
            </a:p>
            <a:p>
              <a:pPr marL="0" lvl="0" indent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800" kern="1200" dirty="0"/>
                <a:t>(on/near detector)</a:t>
              </a:r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CAA8C490-2588-4662-9FA9-85A1D50A22A1}"/>
                </a:ext>
              </a:extLst>
            </p:cNvPr>
            <p:cNvSpPr/>
            <p:nvPr/>
          </p:nvSpPr>
          <p:spPr>
            <a:xfrm rot="460564">
              <a:off x="4787860" y="3949344"/>
              <a:ext cx="2512777" cy="435335"/>
            </a:xfrm>
            <a:custGeom>
              <a:avLst/>
              <a:gdLst>
                <a:gd name="connsiteX0" fmla="*/ 0 w 345621"/>
                <a:gd name="connsiteY0" fmla="*/ 77751 h 388753"/>
                <a:gd name="connsiteX1" fmla="*/ 172811 w 345621"/>
                <a:gd name="connsiteY1" fmla="*/ 77751 h 388753"/>
                <a:gd name="connsiteX2" fmla="*/ 172811 w 345621"/>
                <a:gd name="connsiteY2" fmla="*/ 0 h 388753"/>
                <a:gd name="connsiteX3" fmla="*/ 345621 w 345621"/>
                <a:gd name="connsiteY3" fmla="*/ 194377 h 388753"/>
                <a:gd name="connsiteX4" fmla="*/ 172811 w 345621"/>
                <a:gd name="connsiteY4" fmla="*/ 388753 h 388753"/>
                <a:gd name="connsiteX5" fmla="*/ 172811 w 345621"/>
                <a:gd name="connsiteY5" fmla="*/ 311002 h 388753"/>
                <a:gd name="connsiteX6" fmla="*/ 0 w 345621"/>
                <a:gd name="connsiteY6" fmla="*/ 311002 h 388753"/>
                <a:gd name="connsiteX7" fmla="*/ 0 w 345621"/>
                <a:gd name="connsiteY7" fmla="*/ 77751 h 388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5621" h="388753">
                  <a:moveTo>
                    <a:pt x="0" y="77751"/>
                  </a:moveTo>
                  <a:lnTo>
                    <a:pt x="172811" y="77751"/>
                  </a:lnTo>
                  <a:lnTo>
                    <a:pt x="172811" y="0"/>
                  </a:lnTo>
                  <a:lnTo>
                    <a:pt x="345621" y="194377"/>
                  </a:lnTo>
                  <a:lnTo>
                    <a:pt x="172811" y="388753"/>
                  </a:lnTo>
                  <a:lnTo>
                    <a:pt x="172811" y="311002"/>
                  </a:lnTo>
                  <a:lnTo>
                    <a:pt x="0" y="311002"/>
                  </a:lnTo>
                  <a:lnTo>
                    <a:pt x="0" y="77751"/>
                  </a:lnTo>
                  <a:close/>
                </a:path>
              </a:pathLst>
            </a:cu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77750" rIns="103685" bIns="77751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800" kern="120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63CA5C9-C0F9-4998-BF00-548AEA2FC171}"/>
                </a:ext>
              </a:extLst>
            </p:cNvPr>
            <p:cNvSpPr txBox="1"/>
            <p:nvPr/>
          </p:nvSpPr>
          <p:spPr>
            <a:xfrm>
              <a:off x="3515125" y="4712345"/>
              <a:ext cx="770532" cy="2441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dirty="0"/>
                <a:t>(</a:t>
              </a:r>
              <a:r>
                <a:rPr lang="en-US" sz="800" dirty="0" err="1"/>
                <a:t>etc</a:t>
              </a:r>
              <a:r>
                <a:rPr lang="en-US" sz="800" dirty="0"/>
                <a:t>…)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6D631073-535E-4C8E-84A9-BCE9793CD555}"/>
                </a:ext>
              </a:extLst>
            </p:cNvPr>
            <p:cNvSpPr/>
            <p:nvPr/>
          </p:nvSpPr>
          <p:spPr>
            <a:xfrm>
              <a:off x="3360008" y="1758685"/>
              <a:ext cx="1019803" cy="56216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Detector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2A16D6C8-1720-40C2-9247-41CF84496EC2}"/>
                </a:ext>
              </a:extLst>
            </p:cNvPr>
            <p:cNvSpPr/>
            <p:nvPr/>
          </p:nvSpPr>
          <p:spPr>
            <a:xfrm>
              <a:off x="3360008" y="3025875"/>
              <a:ext cx="1019803" cy="4409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Detector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527837A6-BDA9-4437-9B9B-C86B5A00C2A2}"/>
                </a:ext>
              </a:extLst>
            </p:cNvPr>
            <p:cNvSpPr/>
            <p:nvPr/>
          </p:nvSpPr>
          <p:spPr>
            <a:xfrm>
              <a:off x="3360008" y="4180906"/>
              <a:ext cx="1019803" cy="46476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/>
                <a:t>Detector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8AB53436-19AB-4C78-B0EF-985CDD3AF195}"/>
              </a:ext>
            </a:extLst>
          </p:cNvPr>
          <p:cNvSpPr txBox="1"/>
          <p:nvPr/>
        </p:nvSpPr>
        <p:spPr>
          <a:xfrm>
            <a:off x="685176" y="400573"/>
            <a:ext cx="83153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Athena DAQ Overview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AE60B4-72C8-4A1F-9A76-031F88E4898A}"/>
              </a:ext>
            </a:extLst>
          </p:cNvPr>
          <p:cNvSpPr txBox="1"/>
          <p:nvPr/>
        </p:nvSpPr>
        <p:spPr>
          <a:xfrm>
            <a:off x="1071981" y="4940658"/>
            <a:ext cx="10387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envision a triggerless streaming DAQ system following the outline described in the Yellow Report</a:t>
            </a:r>
          </a:p>
        </p:txBody>
      </p:sp>
    </p:spTree>
    <p:extLst>
      <p:ext uri="{BB962C8B-B14F-4D97-AF65-F5344CB8AC3E}">
        <p14:creationId xmlns:p14="http://schemas.microsoft.com/office/powerpoint/2010/main" val="1374029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013C399-B3FC-48A4-8CE3-A44D3DAD8C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5601" y="410600"/>
            <a:ext cx="3268879" cy="125687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E87C606-CD1C-4756-A261-89AC06842A54}"/>
              </a:ext>
            </a:extLst>
          </p:cNvPr>
          <p:cNvSpPr txBox="1"/>
          <p:nvPr/>
        </p:nvSpPr>
        <p:spPr>
          <a:xfrm>
            <a:off x="378945" y="178055"/>
            <a:ext cx="83153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Clock Distribution: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F1778D-06CE-4E4B-BB41-DFCFDE5780C1}"/>
              </a:ext>
            </a:extLst>
          </p:cNvPr>
          <p:cNvSpPr/>
          <p:nvPr/>
        </p:nvSpPr>
        <p:spPr>
          <a:xfrm>
            <a:off x="8092961" y="410600"/>
            <a:ext cx="632646" cy="1342698"/>
          </a:xfrm>
          <a:prstGeom prst="rect">
            <a:avLst/>
          </a:prstGeom>
          <a:solidFill>
            <a:srgbClr val="FB3803">
              <a:alpha val="3215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EA98C9-EA5C-4DE1-8859-77B282675EF2}"/>
              </a:ext>
            </a:extLst>
          </p:cNvPr>
          <p:cNvSpPr txBox="1"/>
          <p:nvPr/>
        </p:nvSpPr>
        <p:spPr>
          <a:xfrm>
            <a:off x="570451" y="1324633"/>
            <a:ext cx="8392106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Function: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Distribute a synchronized clock,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Synchronize detector timing with bunch structure,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Tag data with BX to synchronize detector data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share other information between detectors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dirty="0"/>
              <a:t>bunch polarization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dirty="0"/>
              <a:t>“</a:t>
            </a:r>
            <a:r>
              <a:rPr lang="en-US" dirty="0" err="1"/>
              <a:t>prescaling</a:t>
            </a:r>
            <a:r>
              <a:rPr lang="en-US" dirty="0"/>
              <a:t>”</a:t>
            </a:r>
          </a:p>
          <a:p>
            <a:r>
              <a:rPr lang="en-US" dirty="0"/>
              <a:t>Promising Technology: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 err="1"/>
              <a:t>lpGPT</a:t>
            </a:r>
            <a:r>
              <a:rPr lang="en-US" dirty="0"/>
              <a:t> ecosystem</a:t>
            </a:r>
          </a:p>
          <a:p>
            <a:r>
              <a:rPr lang="en-US" dirty="0"/>
              <a:t>Attainable specs: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100Mhz clock rate (variable within reasonable parameters due to beam energy)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~5ps clock jitter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136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1A8C93-4E01-4910-81FE-3094B2AFB2B8}"/>
              </a:ext>
            </a:extLst>
          </p:cNvPr>
          <p:cNvSpPr txBox="1"/>
          <p:nvPr/>
        </p:nvSpPr>
        <p:spPr>
          <a:xfrm>
            <a:off x="583604" y="618165"/>
            <a:ext cx="1061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Front End Boards (FEB)</a:t>
            </a:r>
            <a:endParaRPr lang="en-US" dirty="0"/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D879D563-616C-4A4D-A8CF-A2720376B2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158219"/>
              </p:ext>
            </p:extLst>
          </p:nvPr>
        </p:nvGraphicFramePr>
        <p:xfrm>
          <a:off x="5405776" y="2196000"/>
          <a:ext cx="6515099" cy="4122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5300">
                  <a:extLst>
                    <a:ext uri="{9D8B030D-6E8A-4147-A177-3AD203B41FA5}">
                      <a16:colId xmlns:a16="http://schemas.microsoft.com/office/drawing/2014/main" val="2355331074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4164907251"/>
                    </a:ext>
                  </a:extLst>
                </a:gridCol>
                <a:gridCol w="2616199">
                  <a:extLst>
                    <a:ext uri="{9D8B030D-6E8A-4147-A177-3AD203B41FA5}">
                      <a16:colId xmlns:a16="http://schemas.microsoft.com/office/drawing/2014/main" val="1810150115"/>
                    </a:ext>
                  </a:extLst>
                </a:gridCol>
              </a:tblGrid>
              <a:tr h="267988">
                <a:tc>
                  <a:txBody>
                    <a:bodyPr/>
                    <a:lstStyle/>
                    <a:p>
                      <a:r>
                        <a:rPr lang="en-US" dirty="0"/>
                        <a:t>Detector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Readout Technology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Channel Count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873734"/>
                  </a:ext>
                </a:extLst>
              </a:tr>
              <a:tr h="267988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Silicon Tracking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Si MAPS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200M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384219"/>
                  </a:ext>
                </a:extLst>
              </a:tr>
              <a:tr h="267988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GEM/MMG Layer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GEM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217K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1599904"/>
                  </a:ext>
                </a:extLst>
              </a:tr>
              <a:tr h="267988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Cylindrical MPGD 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GEM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60M? (calculated from baseline)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4307717"/>
                  </a:ext>
                </a:extLst>
              </a:tr>
              <a:tr h="267988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HP-DIRC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MAP/MT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100-330k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1331150"/>
                  </a:ext>
                </a:extLst>
              </a:tr>
              <a:tr h="267988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ECAL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>
                          <a:latin typeface="Arial Rounded MT Bold" panose="020F0704030504030204" pitchFamily="34" charset="0"/>
                        </a:rPr>
                        <a:t>SiPM</a:t>
                      </a:r>
                      <a:endParaRPr lang="en-US" sz="10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1.7K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262546"/>
                  </a:ext>
                </a:extLst>
              </a:tr>
              <a:tr h="270636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HCAL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>
                          <a:latin typeface="Arial Rounded MT Bold" panose="020F0704030504030204" pitchFamily="34" charset="0"/>
                        </a:rPr>
                        <a:t>SiPM</a:t>
                      </a:r>
                      <a:endParaRPr lang="en-US" sz="10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24K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0613882"/>
                  </a:ext>
                </a:extLst>
              </a:tr>
              <a:tr h="270636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HCAL imaging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Si MAPS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480M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558272"/>
                  </a:ext>
                </a:extLst>
              </a:tr>
              <a:tr h="267988">
                <a:tc>
                  <a:txBody>
                    <a:bodyPr/>
                    <a:lstStyle/>
                    <a:p>
                      <a:r>
                        <a:rPr lang="en-US" sz="1000" dirty="0" err="1">
                          <a:latin typeface="Arial Rounded MT Bold" panose="020F0704030504030204" pitchFamily="34" charset="0"/>
                        </a:rPr>
                        <a:t>dRICH</a:t>
                      </a:r>
                      <a:endParaRPr lang="en-US" sz="10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PMT/</a:t>
                      </a:r>
                      <a:r>
                        <a:rPr lang="en-US" sz="1000" dirty="0" err="1">
                          <a:latin typeface="Arial Rounded MT Bold" panose="020F0704030504030204" pitchFamily="34" charset="0"/>
                        </a:rPr>
                        <a:t>SiPM</a:t>
                      </a:r>
                      <a:endParaRPr lang="en-US" sz="10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350K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53791"/>
                  </a:ext>
                </a:extLst>
              </a:tr>
              <a:tr h="267988">
                <a:tc>
                  <a:txBody>
                    <a:bodyPr/>
                    <a:lstStyle/>
                    <a:p>
                      <a:r>
                        <a:rPr lang="en-US" sz="1000" dirty="0" err="1">
                          <a:latin typeface="Arial Rounded MT Bold" panose="020F0704030504030204" pitchFamily="34" charset="0"/>
                        </a:rPr>
                        <a:t>mRICH</a:t>
                      </a:r>
                      <a:endParaRPr lang="en-US" sz="10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PMT/</a:t>
                      </a:r>
                      <a:r>
                        <a:rPr lang="en-US" sz="1000" dirty="0" err="1">
                          <a:latin typeface="Arial Rounded MT Bold" panose="020F0704030504030204" pitchFamily="34" charset="0"/>
                        </a:rPr>
                        <a:t>SiPM</a:t>
                      </a:r>
                      <a:endParaRPr lang="en-US" sz="100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330K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904668"/>
                  </a:ext>
                </a:extLst>
              </a:tr>
              <a:tr h="267988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B0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Si MAPS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32M + 320K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303741"/>
                  </a:ext>
                </a:extLst>
              </a:tr>
              <a:tr h="267988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Off-Momentum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AC-LGAD (eRD24)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750K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1987648"/>
                  </a:ext>
                </a:extLst>
              </a:tr>
              <a:tr h="267988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Roman Pots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AC-LGAD (eRD24)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500K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157009"/>
                  </a:ext>
                </a:extLst>
              </a:tr>
              <a:tr h="267988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ZDC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LGAD + ASIC eRD27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225+366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2613432"/>
                  </a:ext>
                </a:extLst>
              </a:tr>
              <a:tr h="267988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TOF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AC-LGAD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 Rounded MT Bold" panose="020F0704030504030204" pitchFamily="34" charset="0"/>
                        </a:rPr>
                        <a:t>15M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623742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9B35A1B-59E5-4483-926F-DCCA39A26885}"/>
              </a:ext>
            </a:extLst>
          </p:cNvPr>
          <p:cNvSpPr txBox="1"/>
          <p:nvPr/>
        </p:nvSpPr>
        <p:spPr>
          <a:xfrm>
            <a:off x="583604" y="2073102"/>
            <a:ext cx="452002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The collider performance: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~500KHz of collisions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~15M tracks per second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~60-100Gbps zero suppressed data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~15 KB/event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~100 bytes/bunch crossing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The Athena Detector current baseline: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More than 500M channels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Challenging data compression scheme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Noise reduction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Zero suppression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Background elimination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64317D-C5BD-4B64-B2EB-A94A22AC53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5601" y="410600"/>
            <a:ext cx="3268879" cy="125687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6A4D8A4-826F-4BAE-BA69-42BA3FE4B593}"/>
              </a:ext>
            </a:extLst>
          </p:cNvPr>
          <p:cNvSpPr/>
          <p:nvPr/>
        </p:nvSpPr>
        <p:spPr>
          <a:xfrm>
            <a:off x="8766324" y="410600"/>
            <a:ext cx="632646" cy="1342698"/>
          </a:xfrm>
          <a:prstGeom prst="rect">
            <a:avLst/>
          </a:prstGeom>
          <a:solidFill>
            <a:srgbClr val="FB3803">
              <a:alpha val="3215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33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013C399-B3FC-48A4-8CE3-A44D3DAD8C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5601" y="410600"/>
            <a:ext cx="3268879" cy="125687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E87C606-CD1C-4756-A261-89AC06842A54}"/>
              </a:ext>
            </a:extLst>
          </p:cNvPr>
          <p:cNvSpPr txBox="1"/>
          <p:nvPr/>
        </p:nvSpPr>
        <p:spPr>
          <a:xfrm>
            <a:off x="378945" y="178055"/>
            <a:ext cx="83153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Front End Processors (FEP):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F1778D-06CE-4E4B-BB41-DFCFDE5780C1}"/>
              </a:ext>
            </a:extLst>
          </p:cNvPr>
          <p:cNvSpPr/>
          <p:nvPr/>
        </p:nvSpPr>
        <p:spPr>
          <a:xfrm>
            <a:off x="9393717" y="367686"/>
            <a:ext cx="994292" cy="1342698"/>
          </a:xfrm>
          <a:prstGeom prst="rect">
            <a:avLst/>
          </a:prstGeom>
          <a:solidFill>
            <a:srgbClr val="FB3803">
              <a:alpha val="3215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EA98C9-EA5C-4DE1-8859-77B282675EF2}"/>
              </a:ext>
            </a:extLst>
          </p:cNvPr>
          <p:cNvSpPr txBox="1"/>
          <p:nvPr/>
        </p:nvSpPr>
        <p:spPr>
          <a:xfrm>
            <a:off x="553673" y="1225689"/>
            <a:ext cx="1033366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Consist of: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FELIX boards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Crates with FPGA based boards (ATCA, open VPX)</a:t>
            </a:r>
          </a:p>
          <a:p>
            <a:r>
              <a:rPr lang="en-US" dirty="0"/>
              <a:t>Function: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Aggregation of links from the FEBs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Data Compression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800" dirty="0"/>
              <a:t>Event </a:t>
            </a:r>
            <a:r>
              <a:rPr lang="en-US" dirty="0"/>
              <a:t>finding / selection</a:t>
            </a:r>
            <a:endParaRPr lang="en-US" sz="1800" dirty="0"/>
          </a:p>
          <a:p>
            <a:r>
              <a:rPr lang="en-US" dirty="0"/>
              <a:t>For processing there are tradeoffs: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Pro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dirty="0"/>
              <a:t>Low Latency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dirty="0"/>
              <a:t>Deterministic timing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dirty="0"/>
              <a:t>Well suited to Neural Nets / ML Algorithms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Cons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dirty="0"/>
              <a:t>Harder to program and adapt than CPUs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dirty="0"/>
              <a:t>Quickly become obsolete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933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013C399-B3FC-48A4-8CE3-A44D3DAD8C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5601" y="410600"/>
            <a:ext cx="3268879" cy="125687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E87C606-CD1C-4756-A261-89AC06842A54}"/>
              </a:ext>
            </a:extLst>
          </p:cNvPr>
          <p:cNvSpPr txBox="1"/>
          <p:nvPr/>
        </p:nvSpPr>
        <p:spPr>
          <a:xfrm>
            <a:off x="378945" y="178055"/>
            <a:ext cx="83153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DAQ Network and Computing: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7F1778D-06CE-4E4B-BB41-DFCFDE5780C1}"/>
              </a:ext>
            </a:extLst>
          </p:cNvPr>
          <p:cNvSpPr/>
          <p:nvPr/>
        </p:nvSpPr>
        <p:spPr>
          <a:xfrm>
            <a:off x="10114867" y="349480"/>
            <a:ext cx="572707" cy="1342698"/>
          </a:xfrm>
          <a:prstGeom prst="rect">
            <a:avLst/>
          </a:prstGeom>
          <a:solidFill>
            <a:srgbClr val="FB3803">
              <a:alpha val="3215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EA98C9-EA5C-4DE1-8859-77B282675EF2}"/>
              </a:ext>
            </a:extLst>
          </p:cNvPr>
          <p:cNvSpPr txBox="1"/>
          <p:nvPr/>
        </p:nvSpPr>
        <p:spPr>
          <a:xfrm>
            <a:off x="553673" y="1225689"/>
            <a:ext cx="1033366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Consists of: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Commercial Off-the-shelf Hardware / Networks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dirty="0"/>
          </a:p>
          <a:p>
            <a:r>
              <a:rPr lang="en-US" dirty="0"/>
              <a:t>Function: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Final data compression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Format and t</a:t>
            </a:r>
            <a:r>
              <a:rPr lang="en-US" sz="1800" dirty="0"/>
              <a:t>ransport data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S</a:t>
            </a:r>
            <a:r>
              <a:rPr lang="en-US" sz="1800" dirty="0"/>
              <a:t>ystem control and configuration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Event Selection and tagging, tracking and accounting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dirty="0"/>
              <a:t>High Level Trigger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dirty="0"/>
              <a:t>Scalers, counters databases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QA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System control and configuration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dirty="0"/>
          </a:p>
          <a:p>
            <a:r>
              <a:rPr lang="en-US" dirty="0"/>
              <a:t>Strongly Advocate for a streaming model which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/>
              <a:t>Builds events as early as possible</a:t>
            </a:r>
          </a:p>
          <a:p>
            <a:pPr lvl="2"/>
            <a:endParaRPr lang="en-US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54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2186</TotalTime>
  <Words>420</Words>
  <Application>Microsoft Office PowerPoint</Application>
  <PresentationFormat>Widescreen</PresentationFormat>
  <Paragraphs>130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Rounded MT Bold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</dc:creator>
  <cp:lastModifiedBy>Alexandre Camsonne</cp:lastModifiedBy>
  <cp:revision>3</cp:revision>
  <dcterms:created xsi:type="dcterms:W3CDTF">2021-07-29T16:30:11Z</dcterms:created>
  <dcterms:modified xsi:type="dcterms:W3CDTF">2021-08-19T11:47:58Z</dcterms:modified>
</cp:coreProperties>
</file>