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9" r:id="rId2"/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7F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2"/>
  </p:normalViewPr>
  <p:slideViewPr>
    <p:cSldViewPr snapToGrid="0" snapToObjects="1">
      <p:cViewPr varScale="1">
        <p:scale>
          <a:sx n="95" d="100"/>
          <a:sy n="95" d="100"/>
        </p:scale>
        <p:origin x="6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35B03-DEE3-7A4E-A442-0A2A939E5F67}" type="datetimeFigureOut">
              <a:rPr lang="en-US" smtClean="0"/>
              <a:t>8/26/21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75E5F-9703-9A41-BE93-B04F7CFA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67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4C64B-8149-6545-AC17-A72B0CE3D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83B405-257B-C346-B8A3-B9BD4D8A4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70A4A-FD27-4D43-93F1-CD20D9440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4DF-EED5-0C47-8406-5B35200A133B}" type="datetimeFigureOut">
              <a:rPr lang="en-US" smtClean="0"/>
              <a:t>8/26/21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DB1CF-0E4D-5945-83CF-FEF827504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6AD6C-5F20-6142-B9D3-F1A598855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1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763EA-E340-DF4B-93F8-185D191CD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D15AF9-2554-3C45-8E85-2E60E3592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11EF6-51B5-3546-96C1-319B04951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4DF-EED5-0C47-8406-5B35200A133B}" type="datetimeFigureOut">
              <a:rPr lang="en-US" smtClean="0"/>
              <a:t>8/26/21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A3890-D0E3-4B4A-951D-3520A0643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4047E-F406-BF4A-BDCE-3E50EF5E5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E113A0-50B9-FE44-923B-93E584D866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A553DA-D6C4-BF44-9567-774B2B44D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C1CF4-90C9-DE43-A2C0-B162BF33C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4DF-EED5-0C47-8406-5B35200A133B}" type="datetimeFigureOut">
              <a:rPr lang="en-US" smtClean="0"/>
              <a:t>8/26/21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8F6A9-464F-ED41-B371-287E5277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4D6A8-CC21-B44E-9DBA-16272DA02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7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D1F87-6E35-1842-9DE0-AA0CF79C7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41F82-114F-CA4F-92CB-BE9C2C70C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79799-E3C6-0747-B842-C0F74C7F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4DF-EED5-0C47-8406-5B35200A133B}" type="datetimeFigureOut">
              <a:rPr lang="en-US" smtClean="0"/>
              <a:t>8/26/21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8DF81-C466-A241-8CB8-3809511AE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FECBE-5FEA-D34C-81C0-7F5AFDB14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49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EF40E-B07C-C340-A097-02BF45A38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3B0A4-957D-D34D-A191-0150A7A68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06E18-AAEE-B149-8583-C8B84C431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4DF-EED5-0C47-8406-5B35200A133B}" type="datetimeFigureOut">
              <a:rPr lang="en-US" smtClean="0"/>
              <a:t>8/26/21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BF318-B5B0-BF4C-8399-9BBDB85EC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C88B4-A207-DB47-BCE4-0AFCF7575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3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D4FEC-836C-174B-9306-370E2A96E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A6737-75B8-5D43-882B-52E2137B29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829DE-C2D9-394C-ABF6-E053CB5E7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1B7F-4348-9261-A2238EAC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4DF-EED5-0C47-8406-5B35200A133B}" type="datetimeFigureOut">
              <a:rPr lang="en-US" smtClean="0"/>
              <a:t>8/26/21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3AA66-32E3-B248-99AB-EB76343E6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00168B-BC82-C242-9A7B-9A7C33E0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7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2EDA5-8657-4B44-B9FA-254593F63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1278C-9F9A-FB4F-8D04-85A432E73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551FA-3A75-074E-9805-30E0CCD43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B61313-F504-BD47-98AA-F33F126F1E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6006C1-66AB-9C4B-B55B-91212A300A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14F6BC-BE39-AA45-8689-C5BE6F1A3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4DF-EED5-0C47-8406-5B35200A133B}" type="datetimeFigureOut">
              <a:rPr lang="en-US" smtClean="0"/>
              <a:t>8/26/21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8137B-34BA-CA4C-8D45-1AEC725D8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BA2940-6A5B-6F45-AF00-4BEDB91A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88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49571-CD7C-0C4E-AB66-4D032E908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CA5F4-F754-2045-855E-461603CD2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4DF-EED5-0C47-8406-5B35200A133B}" type="datetimeFigureOut">
              <a:rPr lang="en-US" smtClean="0"/>
              <a:t>8/26/21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CB5DA8-ABDF-8A4A-841C-9950CF019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E4DDE7-4574-6643-9F97-F60354935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4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A7ABA7-E0C4-6A46-8207-939CE9ED4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4DF-EED5-0C47-8406-5B35200A133B}" type="datetimeFigureOut">
              <a:rPr lang="en-US" smtClean="0"/>
              <a:t>8/26/21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E42C37-7EB3-2044-A91B-6C831FD18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ABFC4-8C95-9248-978B-3CC5E14F1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66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44670-618B-264D-B23C-A9D4B9EA6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54D28-DE46-3548-96FB-13B8411B4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E2A26C-F69C-D44F-981C-0CD9AEBF1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74F4B-2991-9A49-85ED-6308679B0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4DF-EED5-0C47-8406-5B35200A133B}" type="datetimeFigureOut">
              <a:rPr lang="en-US" smtClean="0"/>
              <a:t>8/26/21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B924D-7912-DD48-AB2D-3A4C7EA51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78853-A6A5-9446-93B6-53D2DDD83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39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E4290-E67A-6D43-96EC-0A8B653DC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089BE4-5DFF-F847-95A4-B34BFEAB4D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2EF0E-B721-3F43-9A0B-BA0DA5A59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5AD0B6-6738-A441-893F-42D28D353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4DF-EED5-0C47-8406-5B35200A133B}" type="datetimeFigureOut">
              <a:rPr lang="en-US" smtClean="0"/>
              <a:t>8/26/21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8D932-12A5-9E42-9CB5-175514F75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EA936-8874-A445-9566-0EB369D0A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6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0EDF09-4AAD-964E-82C2-61591207F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B03EA-7B96-4145-AA33-503CE6928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C46BA-A8F3-FA45-82B4-995FC5455D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0D4DF-EED5-0C47-8406-5B35200A133B}" type="datetimeFigureOut">
              <a:rPr lang="en-US" smtClean="0"/>
              <a:t>8/26/21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78A7A-EE8D-8C4D-9CB5-83C0B6320E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2CF0D-2733-E34D-A900-C3D556B13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4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8AD91B-738E-8344-80C4-E2868AE73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79" y="203325"/>
            <a:ext cx="7138894" cy="30978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7C378EA-1D23-B24A-B3A1-3862A38C82D8}"/>
              </a:ext>
            </a:extLst>
          </p:cNvPr>
          <p:cNvSpPr txBox="1"/>
          <p:nvPr/>
        </p:nvSpPr>
        <p:spPr>
          <a:xfrm>
            <a:off x="1564726" y="1999514"/>
            <a:ext cx="745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</a:rPr>
              <a:t>nHCAL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TBD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426E09-841A-5040-8040-960F7C063FAD}"/>
              </a:ext>
            </a:extLst>
          </p:cNvPr>
          <p:cNvSpPr txBox="1"/>
          <p:nvPr/>
        </p:nvSpPr>
        <p:spPr>
          <a:xfrm>
            <a:off x="3526905" y="1203089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cHCal</a:t>
            </a:r>
            <a:r>
              <a:rPr lang="en-US" b="1" dirty="0">
                <a:solidFill>
                  <a:schemeClr val="bg1"/>
                </a:solidFill>
              </a:rPr>
              <a:t> TBD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335B3D-570E-854A-B4A0-218FA637429B}"/>
              </a:ext>
            </a:extLst>
          </p:cNvPr>
          <p:cNvSpPr txBox="1"/>
          <p:nvPr/>
        </p:nvSpPr>
        <p:spPr>
          <a:xfrm>
            <a:off x="3239807" y="2058154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ANL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455D4D-2467-6543-9A38-7DDBE39C509C}"/>
              </a:ext>
            </a:extLst>
          </p:cNvPr>
          <p:cNvSpPr txBox="1"/>
          <p:nvPr/>
        </p:nvSpPr>
        <p:spPr>
          <a:xfrm>
            <a:off x="242048" y="3619645"/>
            <a:ext cx="767827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rgbClr val="002060"/>
                </a:solidFill>
              </a:rPr>
              <a:t>We need to figure out how many layers in </a:t>
            </a:r>
            <a:r>
              <a:rPr lang="en-US" sz="1600" dirty="0" err="1">
                <a:solidFill>
                  <a:srgbClr val="002060"/>
                </a:solidFill>
              </a:rPr>
              <a:t>Hcals</a:t>
            </a:r>
            <a:r>
              <a:rPr lang="en-US" sz="1600" dirty="0">
                <a:solidFill>
                  <a:srgbClr val="002060"/>
                </a:solidFill>
              </a:rPr>
              <a:t> sufficient for ‘good’ (need to be defined) identification of neutral hadrons.</a:t>
            </a:r>
          </a:p>
          <a:p>
            <a:pPr lvl="0"/>
            <a:endParaRPr lang="en-US" sz="160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plot efficiency of identification of NH vs number of layers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vs thickness of layers, i.e. 2 cm Fe, 4 cm Fe &lt;-  Cost reduction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 study dependency of efficiency vs registration threshold. &lt;- Requirements on LY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find optimal method of combining </a:t>
            </a:r>
            <a:r>
              <a:rPr lang="en-US" sz="1600" dirty="0" err="1">
                <a:solidFill>
                  <a:srgbClr val="002060"/>
                </a:solidFill>
              </a:rPr>
              <a:t>ECal</a:t>
            </a:r>
            <a:r>
              <a:rPr lang="en-US" sz="1600" dirty="0">
                <a:solidFill>
                  <a:srgbClr val="002060"/>
                </a:solidFill>
              </a:rPr>
              <a:t> and </a:t>
            </a:r>
            <a:r>
              <a:rPr lang="en-US" sz="1600" dirty="0" err="1">
                <a:solidFill>
                  <a:srgbClr val="002060"/>
                </a:solidFill>
              </a:rPr>
              <a:t>Hcal</a:t>
            </a:r>
            <a:r>
              <a:rPr lang="en-US" sz="1600" dirty="0">
                <a:solidFill>
                  <a:srgbClr val="002060"/>
                </a:solidFill>
              </a:rPr>
              <a:t> clusters for hadrons. (weighted sum)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Check reconstruction in dd4hep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Study effects of noise, digitization etc.</a:t>
            </a:r>
          </a:p>
          <a:p>
            <a:endParaRPr lang="en-US" sz="1600" dirty="0">
              <a:solidFill>
                <a:srgbClr val="002060"/>
              </a:solidFill>
            </a:endParaRPr>
          </a:p>
          <a:p>
            <a:pPr lvl="0"/>
            <a:r>
              <a:rPr lang="en-US" sz="1600" dirty="0">
                <a:solidFill>
                  <a:srgbClr val="002060"/>
                </a:solidFill>
              </a:rPr>
              <a:t>Please let us know if you are interested to work on this.  Contact Paul, Vladimir or Oleg. </a:t>
            </a:r>
          </a:p>
          <a:p>
            <a:pPr lvl="0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502AA7-5648-034C-A053-B940B9700DD5}"/>
              </a:ext>
            </a:extLst>
          </p:cNvPr>
          <p:cNvSpPr txBox="1"/>
          <p:nvPr/>
        </p:nvSpPr>
        <p:spPr>
          <a:xfrm>
            <a:off x="7431741" y="182606"/>
            <a:ext cx="47602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Open Calorimetry Tasks.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Barrel </a:t>
            </a:r>
            <a:r>
              <a:rPr lang="en-US" dirty="0" err="1"/>
              <a:t>Hcal</a:t>
            </a:r>
            <a:r>
              <a:rPr lang="en-US" dirty="0"/>
              <a:t> and </a:t>
            </a:r>
            <a:r>
              <a:rPr lang="en-US" dirty="0" err="1"/>
              <a:t>nHcal</a:t>
            </a:r>
            <a:r>
              <a:rPr lang="en-US" dirty="0"/>
              <a:t> need to be optimized.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main functionality of these two detectors is to identify neutral hadrons.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Thick magnet coils </a:t>
            </a:r>
            <a:r>
              <a:rPr lang="en-US" dirty="0" err="1"/>
              <a:t>beween</a:t>
            </a:r>
            <a:r>
              <a:rPr lang="en-US" dirty="0"/>
              <a:t> </a:t>
            </a:r>
            <a:r>
              <a:rPr lang="en-US" dirty="0" err="1"/>
              <a:t>bEMCal</a:t>
            </a:r>
            <a:r>
              <a:rPr lang="en-US" dirty="0"/>
              <a:t> and </a:t>
            </a:r>
            <a:r>
              <a:rPr lang="en-US" dirty="0" err="1"/>
              <a:t>bHCAL</a:t>
            </a:r>
            <a:r>
              <a:rPr lang="en-US" dirty="0"/>
              <a:t>.  Sufficient to instrument about 2 interaction length only for </a:t>
            </a:r>
            <a:r>
              <a:rPr lang="en-US" dirty="0" err="1"/>
              <a:t>bHCal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Both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HCals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implemented in dd4hep as a sandwich 2 cm thick Fe, 5 mm thick Sc.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Granularity 10 cm x 10 cm.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Single particle data files were generated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91E462-9B85-D24F-9A50-0B4C3F414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573" y="3619645"/>
            <a:ext cx="3932129" cy="3077766"/>
          </a:xfrm>
          <a:prstGeom prst="rect">
            <a:avLst/>
          </a:prstGeom>
        </p:spPr>
      </p:pic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5AE94B30-CA82-A846-A3A5-A4F27DC0CB9B}"/>
              </a:ext>
            </a:extLst>
          </p:cNvPr>
          <p:cNvCxnSpPr/>
          <p:nvPr/>
        </p:nvCxnSpPr>
        <p:spPr>
          <a:xfrm rot="5400000">
            <a:off x="10473210" y="3211798"/>
            <a:ext cx="2424568" cy="12700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826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8C1238-8658-754E-A395-2BF4F8B4A3C8}"/>
              </a:ext>
            </a:extLst>
          </p:cNvPr>
          <p:cNvSpPr txBox="1"/>
          <p:nvPr/>
        </p:nvSpPr>
        <p:spPr>
          <a:xfrm>
            <a:off x="7431741" y="182606"/>
            <a:ext cx="47602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Open Calorimetry Tasks.  Barrel Calorimeters.</a:t>
            </a:r>
          </a:p>
          <a:p>
            <a:endParaRPr lang="en-US" u="sng" dirty="0"/>
          </a:p>
          <a:p>
            <a:r>
              <a:rPr lang="en-US" dirty="0"/>
              <a:t>We want to design ATHENA calorimeters with ML/AI capabilities in mind. &lt;- generally requires high granularity and segmentation, but this need to be optimized vs cost.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CD3211-026B-9547-B6B4-4059552459E1}"/>
              </a:ext>
            </a:extLst>
          </p:cNvPr>
          <p:cNvSpPr txBox="1"/>
          <p:nvPr/>
        </p:nvSpPr>
        <p:spPr>
          <a:xfrm>
            <a:off x="466165" y="228772"/>
            <a:ext cx="476025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Barrel Calorimeter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bECAL</a:t>
            </a:r>
            <a:r>
              <a:rPr lang="en-US" dirty="0"/>
              <a:t> hybrid, Imaging layers + </a:t>
            </a:r>
            <a:r>
              <a:rPr lang="en-US" dirty="0" err="1"/>
              <a:t>WScFi</a:t>
            </a:r>
            <a:r>
              <a:rPr lang="en-US" dirty="0"/>
              <a:t> (GLUEX/KLOE type)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bHCal</a:t>
            </a:r>
            <a:r>
              <a:rPr lang="en-US" dirty="0"/>
              <a:t> KLM Type. Re-using Sc. Tiles from STAR BEMC, and read each tile separately with </a:t>
            </a:r>
            <a:r>
              <a:rPr lang="en-US" dirty="0" err="1"/>
              <a:t>SiPM</a:t>
            </a:r>
            <a:r>
              <a:rPr lang="en-US" dirty="0"/>
              <a:t>. 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Optimization need to be done for the whole system, for all probes we are interested.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/>
              <a:t>Example e/h will benefit from better resolution of </a:t>
            </a:r>
            <a:r>
              <a:rPr lang="en-US" dirty="0" err="1"/>
              <a:t>bECal</a:t>
            </a:r>
            <a:r>
              <a:rPr lang="en-US" dirty="0"/>
              <a:t> which require large sampling fraction -&gt; lead to smaller number of interaction length before coils. For jet measurements it will be better to have as ‘thick’ as possible </a:t>
            </a:r>
            <a:r>
              <a:rPr lang="en-US" dirty="0" err="1"/>
              <a:t>Ecal</a:t>
            </a:r>
            <a:r>
              <a:rPr lang="en-US" dirty="0"/>
              <a:t> -&gt; small sampling fraction.</a:t>
            </a:r>
          </a:p>
          <a:p>
            <a:endParaRPr lang="en-US" dirty="0"/>
          </a:p>
          <a:p>
            <a:r>
              <a:rPr lang="en-US" dirty="0"/>
              <a:t>Granularity of </a:t>
            </a:r>
            <a:r>
              <a:rPr lang="en-US" dirty="0" err="1"/>
              <a:t>WScFi</a:t>
            </a:r>
            <a:r>
              <a:rPr lang="en-US" dirty="0"/>
              <a:t> section beyond imaging layers need to be optimized for neutral hadron pattern recognition/ shower separations.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5555EB-AFC9-9A49-9ED4-19C18DB6F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778" y="2298700"/>
            <a:ext cx="5142887" cy="23001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21FC9E-E4AC-6C49-9F4F-EA2897890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611" y="3665444"/>
            <a:ext cx="2895600" cy="18669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066496F-E0C4-E947-A1C2-B6EF0BB07ABF}"/>
              </a:ext>
            </a:extLst>
          </p:cNvPr>
          <p:cNvCxnSpPr/>
          <p:nvPr/>
        </p:nvCxnSpPr>
        <p:spPr>
          <a:xfrm flipV="1">
            <a:off x="5015753" y="4208929"/>
            <a:ext cx="1041025" cy="9144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313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2713</TotalTime>
  <Words>356</Words>
  <Application>Microsoft Macintosh PowerPoint</Application>
  <PresentationFormat>Widescreen</PresentationFormat>
  <Paragraphs>34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Oleg Tsai</dc:creator>
  <cp:lastModifiedBy>Oleg Tsai</cp:lastModifiedBy>
  <cp:revision>55</cp:revision>
  <dcterms:created xsi:type="dcterms:W3CDTF">2021-03-15T23:30:48Z</dcterms:created>
  <dcterms:modified xsi:type="dcterms:W3CDTF">2021-08-26T14:24:12Z</dcterms:modified>
</cp:coreProperties>
</file>