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5F3CA"/>
          </a:solidFill>
        </a:fill>
      </a:tcStyle>
    </a:wholeTbl>
    <a:band2H>
      <a:tcTxStyle/>
      <a:tcStyle>
        <a:tcBdr/>
        <a:fill>
          <a:solidFill>
            <a:srgbClr val="FAF9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5"/>
  </p:normalViewPr>
  <p:slideViewPr>
    <p:cSldViewPr snapToGrid="0" snapToObjects="1">
      <p:cViewPr varScale="1">
        <p:scale>
          <a:sx n="94" d="100"/>
          <a:sy n="94" d="100"/>
        </p:scale>
        <p:origin x="14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7" name="Shape 3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3" name="Body Level One…"/>
          <p:cNvSpPr txBox="1">
            <a:spLocks noGrp="1"/>
          </p:cNvSpPr>
          <p:nvPr>
            <p:ph type="body" idx="1"/>
          </p:nvPr>
        </p:nvSpPr>
        <p:spPr>
          <a:xfrm>
            <a:off x="1038225" y="1458912"/>
            <a:ext cx="7067550" cy="424338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" name="Title Text"/>
          <p:cNvSpPr txBox="1">
            <a:spLocks noGrp="1"/>
          </p:cNvSpPr>
          <p:nvPr>
            <p:ph type="title"/>
          </p:nvPr>
        </p:nvSpPr>
        <p:spPr>
          <a:xfrm>
            <a:off x="285750" y="311150"/>
            <a:ext cx="7070725" cy="53498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2" name="Body Level One…"/>
          <p:cNvSpPr txBox="1">
            <a:spLocks noGrp="1"/>
          </p:cNvSpPr>
          <p:nvPr>
            <p:ph type="body" idx="1"/>
          </p:nvPr>
        </p:nvSpPr>
        <p:spPr>
          <a:xfrm>
            <a:off x="1038225" y="1458912"/>
            <a:ext cx="7067550" cy="424338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Title Text"/>
          <p:cNvSpPr txBox="1">
            <a:spLocks noGrp="1"/>
          </p:cNvSpPr>
          <p:nvPr>
            <p:ph type="title"/>
          </p:nvPr>
        </p:nvSpPr>
        <p:spPr>
          <a:xfrm>
            <a:off x="285750" y="311150"/>
            <a:ext cx="7070725" cy="53498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892969" y="1151930"/>
            <a:ext cx="7358063" cy="2321719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92969" y="3545086"/>
            <a:ext cx="7358063" cy="794742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601"/>
            </a:lvl1pPr>
            <a:lvl2pPr marL="0" indent="0" algn="ctr">
              <a:spcBef>
                <a:spcPts val="0"/>
              </a:spcBef>
              <a:buSzTx/>
              <a:buNone/>
              <a:defRPr sz="2601"/>
            </a:lvl2pPr>
            <a:lvl3pPr marL="0" indent="0" algn="ctr">
              <a:spcBef>
                <a:spcPts val="0"/>
              </a:spcBef>
              <a:buSzTx/>
              <a:buNone/>
              <a:defRPr sz="2601"/>
            </a:lvl3pPr>
            <a:lvl4pPr marL="0" indent="0" algn="ctr">
              <a:spcBef>
                <a:spcPts val="0"/>
              </a:spcBef>
              <a:buSzTx/>
              <a:buNone/>
              <a:defRPr sz="2601"/>
            </a:lvl4pPr>
            <a:lvl5pPr marL="0" indent="0" algn="ctr">
              <a:spcBef>
                <a:spcPts val="0"/>
              </a:spcBef>
              <a:buSzTx/>
              <a:buNone/>
              <a:defRPr sz="260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32079" y="6550025"/>
            <a:ext cx="191246" cy="17489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78078591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18078" y="6550025"/>
            <a:ext cx="205247" cy="203685"/>
          </a:xfrm>
          <a:prstGeom prst="rect">
            <a:avLst/>
          </a:prstGeom>
          <a:ln w="12700">
            <a:miter lim="400000"/>
          </a:ln>
        </p:spPr>
        <p:txBody>
          <a:bodyPr wrap="none" lIns="25642" tIns="25642" rIns="25642" bIns="25642">
            <a:spAutoFit/>
          </a:bodyPr>
          <a:lstStyle>
            <a:lvl1pPr marL="339725" indent="-339725" algn="r" defTabSz="901700">
              <a:lnSpc>
                <a:spcPct val="80000"/>
              </a:lnSpc>
              <a:spcBef>
                <a:spcPts val="200"/>
              </a:spcBef>
              <a:defRPr sz="1000" b="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" name="Line"/>
          <p:cNvSpPr/>
          <p:nvPr/>
        </p:nvSpPr>
        <p:spPr>
          <a:xfrm>
            <a:off x="381000" y="768350"/>
            <a:ext cx="8382001" cy="0"/>
          </a:xfrm>
          <a:prstGeom prst="line">
            <a:avLst/>
          </a:prstGeom>
          <a:ln w="508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457200" y="92074"/>
            <a:ext cx="82296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587" tIns="45587" rIns="45587" bIns="45587" anchor="ctr"/>
          <a:lstStyle/>
          <a:p>
            <a:r>
              <a:rPr dirty="0"/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587" tIns="45587" rIns="45587" bIns="45587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ransition spd="med"/>
  <p:hf hdr="0" ftr="0" dt="0"/>
  <p:txStyles>
    <p:titleStyle>
      <a:lvl1pPr marL="0" marR="0" indent="0" algn="l" defTabSz="9017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1" i="0" u="none" strike="noStrike" cap="none" spc="0" baseline="0">
          <a:ln>
            <a:noFill/>
          </a:ln>
          <a:solidFill>
            <a:schemeClr val="accent2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9017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1" i="0" u="none" strike="noStrike" cap="none" spc="0" baseline="0">
          <a:ln>
            <a:noFill/>
          </a:ln>
          <a:solidFill>
            <a:srgbClr val="B0AC0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9017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1" i="0" u="none" strike="noStrike" cap="none" spc="0" baseline="0">
          <a:ln>
            <a:noFill/>
          </a:ln>
          <a:solidFill>
            <a:srgbClr val="B0AC0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9017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1" i="0" u="none" strike="noStrike" cap="none" spc="0" baseline="0">
          <a:ln>
            <a:noFill/>
          </a:ln>
          <a:solidFill>
            <a:srgbClr val="B0AC0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9017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1" i="0" u="none" strike="noStrike" cap="none" spc="0" baseline="0">
          <a:ln>
            <a:noFill/>
          </a:ln>
          <a:solidFill>
            <a:srgbClr val="B0AC00"/>
          </a:solidFill>
          <a:uFillTx/>
          <a:latin typeface="Arial"/>
          <a:ea typeface="Arial"/>
          <a:cs typeface="Arial"/>
          <a:sym typeface="Arial"/>
        </a:defRPr>
      </a:lvl5pPr>
      <a:lvl6pPr marL="0" marR="0" indent="457200" algn="l" defTabSz="9017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1" i="0" u="none" strike="noStrike" cap="none" spc="0" baseline="0">
          <a:ln>
            <a:noFill/>
          </a:ln>
          <a:solidFill>
            <a:srgbClr val="B0AC00"/>
          </a:solidFill>
          <a:uFillTx/>
          <a:latin typeface="Arial"/>
          <a:ea typeface="Arial"/>
          <a:cs typeface="Arial"/>
          <a:sym typeface="Arial"/>
        </a:defRPr>
      </a:lvl6pPr>
      <a:lvl7pPr marL="0" marR="0" indent="914400" algn="l" defTabSz="9017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1" i="0" u="none" strike="noStrike" cap="none" spc="0" baseline="0">
          <a:ln>
            <a:noFill/>
          </a:ln>
          <a:solidFill>
            <a:srgbClr val="B0AC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1371600" algn="l" defTabSz="9017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1" i="0" u="none" strike="noStrike" cap="none" spc="0" baseline="0">
          <a:ln>
            <a:noFill/>
          </a:ln>
          <a:solidFill>
            <a:srgbClr val="B0AC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1828800" algn="l" defTabSz="9017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1" i="0" u="none" strike="noStrike" cap="none" spc="0" baseline="0">
          <a:ln>
            <a:noFill/>
          </a:ln>
          <a:solidFill>
            <a:srgbClr val="B0AC0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282575" marR="0" indent="-282575" algn="l" defTabSz="901700" rtl="0" latinLnBrk="0">
        <a:lnSpc>
          <a:spcPct val="900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sz="18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706040" marR="0" indent="-253603" algn="l" defTabSz="901700" rtl="0" latinLnBrk="0">
        <a:lnSpc>
          <a:spcPct val="90000"/>
        </a:lnSpc>
        <a:spcBef>
          <a:spcPts val="600"/>
        </a:spcBef>
        <a:spcAft>
          <a:spcPts val="0"/>
        </a:spcAft>
        <a:buClrTx/>
        <a:buSzPct val="100000"/>
        <a:buFontTx/>
        <a:buChar char="–"/>
        <a:tabLst/>
        <a:defRPr sz="18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127125" marR="0" indent="-225425" algn="l" defTabSz="901700" rtl="0" latinLnBrk="0">
        <a:lnSpc>
          <a:spcPct val="900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sz="18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570944" marR="0" indent="-218394" algn="l" defTabSz="901700" rtl="0" latinLnBrk="0">
        <a:lnSpc>
          <a:spcPct val="90000"/>
        </a:lnSpc>
        <a:spcBef>
          <a:spcPts val="600"/>
        </a:spcBef>
        <a:spcAft>
          <a:spcPts val="0"/>
        </a:spcAft>
        <a:buClrTx/>
        <a:buSzPct val="100000"/>
        <a:buFontTx/>
        <a:buChar char="–"/>
        <a:tabLst/>
        <a:defRPr sz="18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059781" marR="0" indent="-254793" algn="l" defTabSz="901700" rtl="0" latinLnBrk="0">
        <a:lnSpc>
          <a:spcPct val="900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sz="18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516981" marR="0" indent="-254793" algn="l" defTabSz="901700" rtl="0" latinLnBrk="0">
        <a:lnSpc>
          <a:spcPct val="90000"/>
        </a:lnSpc>
        <a:spcBef>
          <a:spcPts val="600"/>
        </a:spcBef>
        <a:spcAft>
          <a:spcPts val="0"/>
        </a:spcAft>
        <a:buClrTx/>
        <a:buSzPct val="100000"/>
        <a:buFontTx/>
        <a:buChar char=""/>
        <a:tabLst/>
        <a:defRPr sz="18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2974181" marR="0" indent="-254793" algn="l" defTabSz="901700" rtl="0" latinLnBrk="0">
        <a:lnSpc>
          <a:spcPct val="90000"/>
        </a:lnSpc>
        <a:spcBef>
          <a:spcPts val="600"/>
        </a:spcBef>
        <a:spcAft>
          <a:spcPts val="0"/>
        </a:spcAft>
        <a:buClrTx/>
        <a:buSzPct val="100000"/>
        <a:buFontTx/>
        <a:buChar char=""/>
        <a:tabLst/>
        <a:defRPr sz="18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431381" marR="0" indent="-254793" algn="l" defTabSz="901700" rtl="0" latinLnBrk="0">
        <a:lnSpc>
          <a:spcPct val="90000"/>
        </a:lnSpc>
        <a:spcBef>
          <a:spcPts val="600"/>
        </a:spcBef>
        <a:spcAft>
          <a:spcPts val="0"/>
        </a:spcAft>
        <a:buClrTx/>
        <a:buSzPct val="100000"/>
        <a:buFontTx/>
        <a:buChar char=""/>
        <a:tabLst/>
        <a:defRPr sz="18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3888581" marR="0" indent="-254793" algn="l" defTabSz="901700" rtl="0" latinLnBrk="0">
        <a:lnSpc>
          <a:spcPct val="90000"/>
        </a:lnSpc>
        <a:spcBef>
          <a:spcPts val="600"/>
        </a:spcBef>
        <a:spcAft>
          <a:spcPts val="0"/>
        </a:spcAft>
        <a:buClrTx/>
        <a:buSzPct val="100000"/>
        <a:buFontTx/>
        <a:buChar char=""/>
        <a:tabLst/>
        <a:defRPr sz="18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339725" marR="0" indent="-339725" algn="r" defTabSz="901700" rtl="0" latinLnBrk="0">
        <a:lnSpc>
          <a:spcPct val="80000"/>
        </a:lnSpc>
        <a:spcBef>
          <a:spcPts val="20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339725" marR="0" indent="117475" algn="r" defTabSz="901700" rtl="0" latinLnBrk="0">
        <a:lnSpc>
          <a:spcPct val="80000"/>
        </a:lnSpc>
        <a:spcBef>
          <a:spcPts val="20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339725" marR="0" indent="574675" algn="r" defTabSz="901700" rtl="0" latinLnBrk="0">
        <a:lnSpc>
          <a:spcPct val="80000"/>
        </a:lnSpc>
        <a:spcBef>
          <a:spcPts val="20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339725" marR="0" indent="1031875" algn="r" defTabSz="901700" rtl="0" latinLnBrk="0">
        <a:lnSpc>
          <a:spcPct val="80000"/>
        </a:lnSpc>
        <a:spcBef>
          <a:spcPts val="20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339725" marR="0" indent="1489075" algn="r" defTabSz="901700" rtl="0" latinLnBrk="0">
        <a:lnSpc>
          <a:spcPct val="80000"/>
        </a:lnSpc>
        <a:spcBef>
          <a:spcPts val="20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339725" marR="0" indent="-339725" algn="r" defTabSz="901700" rtl="0" latinLnBrk="0">
        <a:lnSpc>
          <a:spcPct val="80000"/>
        </a:lnSpc>
        <a:spcBef>
          <a:spcPts val="20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339725" marR="0" indent="-339725" algn="r" defTabSz="901700" rtl="0" latinLnBrk="0">
        <a:lnSpc>
          <a:spcPct val="80000"/>
        </a:lnSpc>
        <a:spcBef>
          <a:spcPts val="20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339725" marR="0" indent="-339725" algn="r" defTabSz="901700" rtl="0" latinLnBrk="0">
        <a:lnSpc>
          <a:spcPct val="80000"/>
        </a:lnSpc>
        <a:spcBef>
          <a:spcPts val="20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339725" marR="0" indent="-339725" algn="r" defTabSz="901700" rtl="0" latinLnBrk="0">
        <a:lnSpc>
          <a:spcPct val="80000"/>
        </a:lnSpc>
        <a:spcBef>
          <a:spcPts val="20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eic-ip6-phys-incl-l@lists.bnl.gov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IDIS - Working Group…"/>
          <p:cNvSpPr txBox="1">
            <a:spLocks noGrp="1"/>
          </p:cNvSpPr>
          <p:nvPr>
            <p:ph type="ctrTitle"/>
          </p:nvPr>
        </p:nvSpPr>
        <p:spPr>
          <a:xfrm>
            <a:off x="0" y="743685"/>
            <a:ext cx="9267289" cy="726970"/>
          </a:xfrm>
          <a:prstGeom prst="rect">
            <a:avLst/>
          </a:prstGeom>
          <a:solidFill>
            <a:schemeClr val="bg1"/>
          </a:solidFill>
        </p:spPr>
        <p:txBody>
          <a:bodyPr>
            <a:noAutofit/>
          </a:bodyPr>
          <a:lstStyle/>
          <a:p>
            <a:pPr algn="ctr" defTabSz="336816">
              <a:defRPr sz="6560"/>
            </a:pPr>
            <a:r>
              <a:rPr lang="en-US" sz="3200" dirty="0">
                <a:solidFill>
                  <a:schemeClr val="tx1"/>
                </a:solidFill>
              </a:rPr>
              <a:t>ATHENA Inclusive</a:t>
            </a:r>
            <a:r>
              <a:rPr sz="3200" dirty="0">
                <a:solidFill>
                  <a:schemeClr val="tx1"/>
                </a:solidFill>
              </a:rPr>
              <a:t>  Working Group</a:t>
            </a:r>
            <a:r>
              <a:rPr lang="en-US" sz="3200" dirty="0">
                <a:solidFill>
                  <a:schemeClr val="tx1"/>
                </a:solidFill>
              </a:rPr>
              <a:t>  </a:t>
            </a:r>
            <a:br>
              <a:rPr lang="en-US" sz="3200" dirty="0">
                <a:solidFill>
                  <a:schemeClr val="tx1"/>
                </a:solidFill>
              </a:rPr>
            </a:br>
            <a:endParaRPr sz="3200" dirty="0">
              <a:solidFill>
                <a:schemeClr val="tx1"/>
              </a:solidFill>
            </a:endParaRPr>
          </a:p>
        </p:txBody>
      </p:sp>
      <p:sp>
        <p:nvSpPr>
          <p:cNvPr id="120" name="Marco Radici (INFN - Pavia)…"/>
          <p:cNvSpPr txBox="1">
            <a:spLocks noGrp="1"/>
          </p:cNvSpPr>
          <p:nvPr>
            <p:ph type="subTitle" sz="quarter" idx="1"/>
          </p:nvPr>
        </p:nvSpPr>
        <p:spPr>
          <a:xfrm>
            <a:off x="1197493" y="1258000"/>
            <a:ext cx="7358063" cy="968690"/>
          </a:xfrm>
          <a:prstGeom prst="rect">
            <a:avLst/>
          </a:prstGeom>
        </p:spPr>
        <p:txBody>
          <a:bodyPr/>
          <a:lstStyle/>
          <a:p>
            <a:pPr marL="36000" algn="l">
              <a:lnSpc>
                <a:spcPct val="120000"/>
              </a:lnSpc>
            </a:pPr>
            <a:r>
              <a:rPr lang="en-US" altLang="zh-CN" sz="1800" b="0" dirty="0">
                <a:solidFill>
                  <a:schemeClr val="accent2"/>
                </a:solidFill>
              </a:rPr>
              <a:t>Contacts: Barak </a:t>
            </a:r>
            <a:r>
              <a:rPr lang="en-US" altLang="zh-CN" sz="1800" b="0" dirty="0" err="1">
                <a:solidFill>
                  <a:schemeClr val="accent2"/>
                </a:solidFill>
              </a:rPr>
              <a:t>Schmookler</a:t>
            </a:r>
            <a:r>
              <a:rPr lang="en-US" altLang="zh-CN" sz="1800" b="0" dirty="0">
                <a:solidFill>
                  <a:schemeClr val="accent2"/>
                </a:solidFill>
              </a:rPr>
              <a:t> (Stony Brook University)  </a:t>
            </a:r>
          </a:p>
          <a:p>
            <a:pPr marL="36000" lvl="1" algn="l">
              <a:lnSpc>
                <a:spcPct val="120000"/>
              </a:lnSpc>
            </a:pPr>
            <a:r>
              <a:rPr lang="en-US" altLang="zh-CN" sz="1800" b="0" dirty="0">
                <a:solidFill>
                  <a:schemeClr val="accent2"/>
                </a:solidFill>
              </a:rPr>
              <a:t>                Paul Newman (University of Birmingham) </a:t>
            </a:r>
          </a:p>
          <a:p>
            <a:pPr marL="36000" algn="l">
              <a:lnSpc>
                <a:spcPct val="120000"/>
              </a:lnSpc>
            </a:pPr>
            <a:r>
              <a:rPr lang="en-US" altLang="zh-CN" sz="1800" b="0" dirty="0">
                <a:solidFill>
                  <a:schemeClr val="accent2"/>
                </a:solidFill>
              </a:rPr>
              <a:t>                </a:t>
            </a:r>
            <a:r>
              <a:rPr lang="en-US" altLang="zh-CN" sz="1800" b="0" dirty="0" err="1">
                <a:solidFill>
                  <a:schemeClr val="accent2"/>
                </a:solidFill>
              </a:rPr>
              <a:t>Qinghua</a:t>
            </a:r>
            <a:r>
              <a:rPr lang="en-US" altLang="zh-CN" sz="1800" b="0" dirty="0">
                <a:solidFill>
                  <a:schemeClr val="accent2"/>
                </a:solidFill>
              </a:rPr>
              <a:t> Xu (Shandong University)</a:t>
            </a:r>
            <a:endParaRPr sz="1800" dirty="0">
              <a:solidFill>
                <a:schemeClr val="accent2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A3502FB-45A4-9D4D-A2E1-086F98498587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8699406" y="6550025"/>
            <a:ext cx="123919" cy="174895"/>
          </a:xfrm>
        </p:spPr>
        <p:txBody>
          <a:bodyPr/>
          <a:lstStyle/>
          <a:p>
            <a:fld id="{86CB4B4D-7CA3-9044-876B-883B54F8677D}" type="slidenum">
              <a:rPr lang="en-US" smtClean="0"/>
              <a:t>1</a:t>
            </a:fld>
            <a:endParaRPr lang="en-US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8DBC0BAF-51AE-864C-B562-F30AE55C4F8B}"/>
              </a:ext>
            </a:extLst>
          </p:cNvPr>
          <p:cNvSpPr txBox="1"/>
          <p:nvPr/>
        </p:nvSpPr>
        <p:spPr>
          <a:xfrm>
            <a:off x="998434" y="2680278"/>
            <a:ext cx="5542541" cy="89255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r>
              <a:rPr kumimoji="0" lang="en-US" altLang="zh-CN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Bi-weekly meeting, Monday 9:30 am EDT, US time</a:t>
            </a:r>
          </a:p>
          <a:p>
            <a:r>
              <a:rPr lang="en-US" altLang="zh-CN" sz="1800" dirty="0"/>
              <a:t>O</a:t>
            </a:r>
            <a:r>
              <a:rPr kumimoji="0" lang="en-US" altLang="zh-CN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ur mailing list:   </a:t>
            </a:r>
            <a:r>
              <a:rPr lang="en-US" altLang="zh-CN" b="0" dirty="0">
                <a:hlinkClick r:id="rId2"/>
              </a:rPr>
              <a:t>eic-ip6-phys-incl-l@lists.bnl.gov</a:t>
            </a:r>
            <a:endParaRPr kumimoji="0" lang="en-US" altLang="zh-CN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D7BB2320-2CC8-CD4F-AD7C-030A99B91AAE}"/>
              </a:ext>
            </a:extLst>
          </p:cNvPr>
          <p:cNvSpPr txBox="1"/>
          <p:nvPr/>
        </p:nvSpPr>
        <p:spPr>
          <a:xfrm>
            <a:off x="462779" y="3793388"/>
            <a:ext cx="8809461" cy="255454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r>
              <a:rPr lang="en-US" altLang="zh-CN" sz="2000" b="0" dirty="0"/>
              <a:t> Main tasks (with full detector simulation):</a:t>
            </a:r>
          </a:p>
          <a:p>
            <a:r>
              <a:rPr lang="en-US" altLang="zh-CN" sz="2000" b="0" dirty="0"/>
              <a:t> </a:t>
            </a:r>
          </a:p>
          <a:p>
            <a:r>
              <a:rPr lang="en-US" altLang="zh-CN" sz="2000" b="0" dirty="0"/>
              <a:t>1) the algorithm for electron finding and pi/e suppression study</a:t>
            </a:r>
          </a:p>
          <a:p>
            <a:r>
              <a:rPr lang="en-US" altLang="zh-CN" sz="2000" b="0" dirty="0"/>
              <a:t>2) hadronic final state reconstruction, in particular neutral particles with </a:t>
            </a:r>
            <a:r>
              <a:rPr lang="en-US" altLang="zh-CN" sz="2000" b="0" dirty="0" err="1"/>
              <a:t>HCal</a:t>
            </a:r>
            <a:r>
              <a:rPr lang="en-US" altLang="zh-CN" sz="2000" b="0" dirty="0"/>
              <a:t> </a:t>
            </a:r>
          </a:p>
          <a:p>
            <a:r>
              <a:rPr lang="en-US" altLang="zh-CN" sz="2000" b="0" dirty="0"/>
              <a:t>3) resolution on x, y, Q2 using different methods</a:t>
            </a:r>
          </a:p>
          <a:p>
            <a:endParaRPr lang="en-US" altLang="zh-CN" sz="2000" b="0" dirty="0"/>
          </a:p>
          <a:p>
            <a:r>
              <a:rPr lang="en-US" altLang="zh-CN" sz="2000" b="0" dirty="0"/>
              <a:t> Welcome to join us!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StarTemplate">
  <a:themeElements>
    <a:clrScheme name="StarTempla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5E000"/>
      </a:accent1>
      <a:accent2>
        <a:srgbClr val="0000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StarTemplat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StarTempla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StarTemplate">
  <a:themeElements>
    <a:clrScheme name="StarTempla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5E000"/>
      </a:accent1>
      <a:accent2>
        <a:srgbClr val="0000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StarTemplat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StarTempla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105</Words>
  <Application>Microsoft Macintosh PowerPoint</Application>
  <PresentationFormat>全屏显示(4:3)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Arial</vt:lpstr>
      <vt:lpstr>Helvetica</vt:lpstr>
      <vt:lpstr>Helvetica Neue Thin</vt:lpstr>
      <vt:lpstr>Times New Roman</vt:lpstr>
      <vt:lpstr>StarTemplate</vt:lpstr>
      <vt:lpstr>ATHENA Inclusive  Working Group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Inclusive DIS - Working Group kick-off meeting</dc:title>
  <cp:lastModifiedBy>Microsoft Office User</cp:lastModifiedBy>
  <cp:revision>43</cp:revision>
  <dcterms:modified xsi:type="dcterms:W3CDTF">2021-08-27T01:37:02Z</dcterms:modified>
</cp:coreProperties>
</file>