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1111" r:id="rId2"/>
    <p:sldId id="1101" r:id="rId3"/>
    <p:sldId id="3704" r:id="rId4"/>
    <p:sldId id="3702" r:id="rId5"/>
    <p:sldId id="3706" r:id="rId6"/>
    <p:sldId id="3705" r:id="rId7"/>
    <p:sldId id="3703" r:id="rId8"/>
    <p:sldId id="3707" r:id="rId9"/>
    <p:sldId id="268" r:id="rId10"/>
    <p:sldId id="1526" r:id="rId11"/>
    <p:sldId id="14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08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  <a:srgbClr val="008F00"/>
    <a:srgbClr val="0000DB"/>
    <a:srgbClr val="FF9300"/>
    <a:srgbClr val="FF40FF"/>
    <a:srgbClr val="1200B4"/>
    <a:srgbClr val="0096FF"/>
    <a:srgbClr val="00FA00"/>
    <a:srgbClr val="FF2600"/>
    <a:srgbClr val="AAAA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210"/>
    <p:restoredTop sz="96327"/>
  </p:normalViewPr>
  <p:slideViewPr>
    <p:cSldViewPr snapToGrid="0" snapToObjects="1">
      <p:cViewPr varScale="1">
        <p:scale>
          <a:sx n="192" d="100"/>
          <a:sy n="192" d="100"/>
        </p:scale>
        <p:origin x="936" y="184"/>
      </p:cViewPr>
      <p:guideLst>
        <p:guide orient="horz" pos="1608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968C7C-DE0D-7744-9A0A-5A58AFDE7EDC}" type="datetimeFigureOut">
              <a:rPr lang="en-US" smtClean="0"/>
              <a:t>8/23/21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BE1642-F6EB-3F47-A209-1B38F78E7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34881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6BA3CD-AB20-5043-9DFD-E54294A03D31}" type="datetimeFigureOut">
              <a:rPr lang="en-US" smtClean="0"/>
              <a:t>8/23/21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745EDC-326A-DC46-A236-B4FC4FF83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02781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60750" y="2235148"/>
            <a:ext cx="5657609" cy="1774948"/>
          </a:xfrm>
        </p:spPr>
        <p:txBody>
          <a:bodyPr anchor="b">
            <a:normAutofit/>
          </a:bodyPr>
          <a:lstStyle>
            <a:lvl1pPr algn="r">
              <a:defRPr sz="4400" b="0" i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  <a:reflection stA="50000" endPos="50000" dist="5080" dir="5400000" sy="-100000" algn="bl" rotWithShape="0"/>
                </a:effectLst>
                <a:latin typeface="Comic Sans MS"/>
                <a:ea typeface="Arial" charset="0"/>
                <a:cs typeface="Comic Sans MS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03493" y="4642339"/>
            <a:ext cx="5414866" cy="580292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  <a:reflection stA="50000" endPos="50000" dist="5080" dir="5400000" sy="-100000" algn="bl" rotWithShape="0"/>
                </a:effectLst>
                <a:latin typeface="Comic Sans MS"/>
                <a:ea typeface="Arial" charset="0"/>
                <a:cs typeface="Comic Sans M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87689"/>
            <a:ext cx="9144000" cy="5886054"/>
          </a:xfrm>
        </p:spPr>
        <p:txBody>
          <a:bodyPr/>
          <a:lstStyle>
            <a:lvl1pPr marL="228600" indent="-228600">
              <a:buClr>
                <a:srgbClr val="0432FF"/>
              </a:buClr>
              <a:buFont typeface="Wingdings" charset="2"/>
              <a:buChar char="q"/>
              <a:defRPr sz="1800">
                <a:latin typeface="Comic Sans MS"/>
                <a:ea typeface="Arial" charset="0"/>
                <a:cs typeface="Comic Sans MS"/>
              </a:defRPr>
            </a:lvl1pPr>
            <a:lvl2pPr marL="685800" indent="-228600">
              <a:buClr>
                <a:srgbClr val="0432FF"/>
              </a:buClr>
              <a:buFont typeface="Wingdings" charset="2"/>
              <a:buChar char="Ø"/>
              <a:defRPr sz="1600">
                <a:latin typeface="Comic Sans MS"/>
                <a:ea typeface="Arial" charset="0"/>
                <a:cs typeface="Comic Sans MS"/>
              </a:defRPr>
            </a:lvl2pPr>
            <a:lvl3pPr marL="1143000" indent="-228600">
              <a:buClr>
                <a:srgbClr val="0432FF"/>
              </a:buClr>
              <a:buFont typeface="Arial"/>
              <a:buChar char="•"/>
              <a:defRPr sz="1400">
                <a:latin typeface="Comic Sans MS"/>
                <a:ea typeface="Arial" charset="0"/>
                <a:cs typeface="Comic Sans MS"/>
              </a:defRPr>
            </a:lvl3pPr>
            <a:lvl4pPr marL="1600200" indent="-228600">
              <a:buClr>
                <a:srgbClr val="0432FF"/>
              </a:buClr>
              <a:buFont typeface="Wingdings" charset="2"/>
              <a:buChar char="ü"/>
              <a:defRPr sz="1200">
                <a:latin typeface="Comic Sans MS"/>
                <a:ea typeface="Arial" charset="0"/>
                <a:cs typeface="Comic Sans MS"/>
              </a:defRPr>
            </a:lvl4pPr>
            <a:lvl5pPr marL="2057400" indent="-228600">
              <a:buClr>
                <a:srgbClr val="0432FF"/>
              </a:buClr>
              <a:buFont typeface="Wingdings" charset="2"/>
              <a:buChar char="§"/>
              <a:defRPr sz="1000">
                <a:latin typeface="Comic Sans MS"/>
                <a:ea typeface="Arial" charset="0"/>
                <a:cs typeface="Comic Sans M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86600" y="6573623"/>
            <a:ext cx="2057400" cy="365125"/>
          </a:xfrm>
        </p:spPr>
        <p:txBody>
          <a:bodyPr/>
          <a:lstStyle>
            <a:lvl1pPr algn="r">
              <a:defRPr sz="1000">
                <a:latin typeface="Comic Sans MS"/>
                <a:cs typeface="Comic Sans MS"/>
              </a:defRPr>
            </a:lvl1pPr>
          </a:lstStyle>
          <a:p>
            <a:r>
              <a:rPr lang="en-US"/>
              <a:t>E.C. Aschenauer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573623"/>
            <a:ext cx="3086100" cy="365125"/>
          </a:xfrm>
        </p:spPr>
        <p:txBody>
          <a:bodyPr/>
          <a:lstStyle>
            <a:lvl1pPr>
              <a:defRPr sz="1000">
                <a:latin typeface="Comic Sans MS"/>
                <a:cs typeface="Comic Sans MS"/>
              </a:defRPr>
            </a:lvl1pPr>
          </a:lstStyle>
          <a:p>
            <a:r>
              <a:rPr lang="en-US"/>
              <a:t>eRHIC Pre‐Conceptual Design Review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573623"/>
            <a:ext cx="2057400" cy="365125"/>
          </a:xfrm>
        </p:spPr>
        <p:txBody>
          <a:bodyPr/>
          <a:lstStyle>
            <a:lvl1pPr algn="l">
              <a:defRPr>
                <a:latin typeface="Comic Sans MS"/>
                <a:cs typeface="Comic Sans MS"/>
              </a:defRPr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2283"/>
            <a:ext cx="9144000" cy="584669"/>
          </a:xfrm>
        </p:spPr>
        <p:txBody>
          <a:bodyPr>
            <a:normAutofit/>
          </a:bodyPr>
          <a:lstStyle>
            <a:lvl1pPr algn="r">
              <a:defRPr sz="2800" b="1" i="1">
                <a:solidFill>
                  <a:srgbClr val="1200B4"/>
                </a:solidFill>
                <a:effectLst>
                  <a:reflection stA="50000" endPos="50000" dist="5080" dir="5400000" sy="-100000" algn="bl" rotWithShape="0"/>
                </a:effectLst>
                <a:latin typeface="Comic Sans MS"/>
                <a:ea typeface="Arial" charset="0"/>
                <a:cs typeface="Comic Sans M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071923" y="6580223"/>
            <a:ext cx="2057400" cy="365125"/>
          </a:xfrm>
        </p:spPr>
        <p:txBody>
          <a:bodyPr/>
          <a:lstStyle>
            <a:lvl1pPr algn="r">
              <a:defRPr sz="1000">
                <a:latin typeface="Comic Sans MS"/>
                <a:cs typeface="Comic Sans MS"/>
              </a:defRPr>
            </a:lvl1pPr>
          </a:lstStyle>
          <a:p>
            <a:r>
              <a:rPr lang="en-US"/>
              <a:t>E.C. Aschenauer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573623"/>
            <a:ext cx="3086100" cy="365125"/>
          </a:xfrm>
        </p:spPr>
        <p:txBody>
          <a:bodyPr/>
          <a:lstStyle>
            <a:lvl1pPr>
              <a:defRPr sz="1000">
                <a:latin typeface="Comic Sans MS"/>
                <a:cs typeface="Comic Sans MS"/>
              </a:defRPr>
            </a:lvl1pPr>
          </a:lstStyle>
          <a:p>
            <a:r>
              <a:rPr lang="en-US"/>
              <a:t>eRHIC Pre‐Conceptual Design Review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6588683"/>
            <a:ext cx="2057400" cy="365125"/>
          </a:xfrm>
        </p:spPr>
        <p:txBody>
          <a:bodyPr/>
          <a:lstStyle>
            <a:lvl1pPr algn="l">
              <a:defRPr>
                <a:latin typeface="Comic Sans MS"/>
                <a:cs typeface="Comic Sans MS"/>
              </a:defRPr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2283"/>
            <a:ext cx="9144000" cy="584669"/>
          </a:xfrm>
        </p:spPr>
        <p:txBody>
          <a:bodyPr>
            <a:normAutofit/>
          </a:bodyPr>
          <a:lstStyle>
            <a:lvl1pPr algn="r">
              <a:defRPr sz="2800" b="1" i="1">
                <a:solidFill>
                  <a:srgbClr val="1200B4"/>
                </a:solidFill>
                <a:effectLst>
                  <a:reflection stA="50000" endPos="50000" dist="5080" dir="5400000" sy="-100000" algn="bl" rotWithShape="0"/>
                </a:effectLst>
                <a:latin typeface="Comic Sans MS"/>
                <a:ea typeface="Arial" charset="0"/>
                <a:cs typeface="Comic Sans M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7086600" y="6584295"/>
            <a:ext cx="2057400" cy="365125"/>
          </a:xfrm>
        </p:spPr>
        <p:txBody>
          <a:bodyPr/>
          <a:lstStyle>
            <a:lvl1pPr algn="r">
              <a:defRPr sz="1000">
                <a:latin typeface="Comic Sans MS"/>
                <a:cs typeface="Comic Sans MS"/>
              </a:defRPr>
            </a:lvl1pPr>
          </a:lstStyle>
          <a:p>
            <a:r>
              <a:rPr lang="en-US"/>
              <a:t>E.C. Aschenauer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573623"/>
            <a:ext cx="3086100" cy="365125"/>
          </a:xfrm>
        </p:spPr>
        <p:txBody>
          <a:bodyPr/>
          <a:lstStyle>
            <a:lvl1pPr>
              <a:defRPr sz="1000">
                <a:latin typeface="Comic Sans MS"/>
                <a:cs typeface="Comic Sans MS"/>
              </a:defRPr>
            </a:lvl1pPr>
          </a:lstStyle>
          <a:p>
            <a:r>
              <a:rPr lang="en-US"/>
              <a:t>eRHIC Pre‐Conceptual Design Review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6584295"/>
            <a:ext cx="2057400" cy="365125"/>
          </a:xfrm>
        </p:spPr>
        <p:txBody>
          <a:bodyPr/>
          <a:lstStyle>
            <a:lvl1pPr algn="l">
              <a:defRPr sz="1200">
                <a:latin typeface="Comic Sans MS"/>
                <a:cs typeface="Comic Sans MS"/>
              </a:defRPr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AA8C400-4863-4951-87FA-2C27C4060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latin typeface="+mj-ea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372679C-F855-4A18-9798-FE244BD54E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746AA3-1BF9-4D22-BAE1-218A87D51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E.C. Aschenauer</a:t>
            </a: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BAA997C-CDD6-468B-934F-86BCB68CF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eRHIC Pre‐Conceptual Design Review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057CA28-D206-4A25-812D-CE96C2E2C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D14E2-955F-4A8E-9895-C60E965776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0447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7B12C1D-42A4-48A0-A124-1008371AE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AA7BDE3-415C-4397-9F61-B4F5FED12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E.C. Aschenauer</a:t>
            </a:r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4C50E5F-89D5-46C7-8469-80E5912F4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eRHIC Pre‐Conceptual Design Review</a:t>
            </a:r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DF116FF-B433-40A5-8BEB-80A008734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D14E2-955F-4A8E-9895-C60E965776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2672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43300" y="6356351"/>
            <a:ext cx="20574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E148384C-E2DD-A641-9C10-E145F638F0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990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48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E.C. Aschenauer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eRHIC Pre‐Conceptual Design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212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360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6" r:id="rId3"/>
    <p:sldLayoutId id="2147483667" r:id="rId4"/>
    <p:sldLayoutId id="2147483669" r:id="rId5"/>
    <p:sldLayoutId id="2147483670" r:id="rId6"/>
    <p:sldLayoutId id="2147483671" r:id="rId7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30519D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77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arxiv.org/abs/1310.2495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nl.gov/ec/files/EIC_CDR_Final.pdf" TargetMode="External"/><Relationship Id="rId2" Type="http://schemas.openxmlformats.org/officeDocument/2006/relationships/hyperlink" Target="https://indico.bnl.gov/event/10974/contributions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bnl.gov/ec/files/EIC_CDR_Final.pdf%20Tables%203.2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3ABDE55-EEAC-324A-93F3-7DB08F00F2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20" y="1079198"/>
            <a:ext cx="9118359" cy="2041443"/>
          </a:xfrm>
        </p:spPr>
        <p:txBody>
          <a:bodyPr>
            <a:normAutofit/>
          </a:bodyPr>
          <a:lstStyle/>
          <a:p>
            <a:r>
              <a:rPr lang="en-US" dirty="0">
                <a:effectLst/>
              </a:rPr>
              <a:t>Background Sources </a:t>
            </a:r>
            <a:br>
              <a:rPr lang="en-US" dirty="0">
                <a:effectLst/>
              </a:rPr>
            </a:br>
            <a:r>
              <a:rPr lang="en-US" sz="2000" dirty="0">
                <a:effectLst/>
              </a:rPr>
              <a:t> </a:t>
            </a:r>
            <a:br>
              <a:rPr lang="en-US" dirty="0">
                <a:effectLst/>
              </a:rPr>
            </a:br>
            <a:r>
              <a:rPr lang="en-US" dirty="0">
                <a:effectLst/>
              </a:rPr>
              <a:t>we need to consider</a:t>
            </a:r>
            <a:endParaRPr lang="en-US" sz="4000" dirty="0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80524F23-F0C2-EB46-A2B7-B22FC11200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29134" y="4076995"/>
            <a:ext cx="5414866" cy="1398275"/>
          </a:xfrm>
        </p:spPr>
        <p:txBody>
          <a:bodyPr>
            <a:noAutofit/>
          </a:bodyPr>
          <a:lstStyle/>
          <a:p>
            <a:r>
              <a:rPr lang="en-US" dirty="0"/>
              <a:t>Elke-Caroline </a:t>
            </a:r>
            <a:r>
              <a:rPr lang="en-US" dirty="0" err="1"/>
              <a:t>Aschenauer</a:t>
            </a:r>
            <a:r>
              <a:rPr lang="en-US" dirty="0"/>
              <a:t> (BNL)</a:t>
            </a:r>
          </a:p>
          <a:p>
            <a:r>
              <a:rPr lang="en-US" dirty="0"/>
              <a:t>Co-Associate Director for the </a:t>
            </a:r>
          </a:p>
          <a:p>
            <a:r>
              <a:rPr lang="en-US" dirty="0"/>
              <a:t>EIC Experimental Program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29CF095-FBCC-454C-B2D8-B8BEE2C24A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384"/>
          <a:stretch/>
        </p:blipFill>
        <p:spPr>
          <a:xfrm>
            <a:off x="5524299" y="6010384"/>
            <a:ext cx="3556482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8752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B2C2825B-25EC-4E49-8513-FD34B90F991E}"/>
              </a:ext>
            </a:extLst>
          </p:cNvPr>
          <p:cNvSpPr/>
          <p:nvPr/>
        </p:nvSpPr>
        <p:spPr>
          <a:xfrm>
            <a:off x="5331823" y="818207"/>
            <a:ext cx="3769497" cy="5641819"/>
          </a:xfrm>
          <a:prstGeom prst="roundRect">
            <a:avLst>
              <a:gd name="adj" fmla="val 2604"/>
            </a:avLst>
          </a:prstGeom>
          <a:solidFill>
            <a:schemeClr val="bg1"/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938DDA77-A0BB-D541-B7C9-29B9F51A4DAD}"/>
              </a:ext>
            </a:extLst>
          </p:cNvPr>
          <p:cNvSpPr/>
          <p:nvPr/>
        </p:nvSpPr>
        <p:spPr>
          <a:xfrm>
            <a:off x="0" y="829636"/>
            <a:ext cx="5234174" cy="5630390"/>
          </a:xfrm>
          <a:prstGeom prst="roundRect">
            <a:avLst>
              <a:gd name="adj" fmla="val 2604"/>
            </a:avLst>
          </a:prstGeom>
          <a:solidFill>
            <a:schemeClr val="bg1"/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7AFA52-4419-5242-9143-0E774671C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10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Tracking/Material Budget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3AA7E63-6F62-D049-BDC6-66DAC2B00809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/>
          <a:srcRect b="50097"/>
          <a:stretch/>
        </p:blipFill>
        <p:spPr>
          <a:xfrm>
            <a:off x="0" y="4183063"/>
            <a:ext cx="6808788" cy="2513012"/>
          </a:xfrm>
        </p:spPr>
      </p:pic>
      <p:sp>
        <p:nvSpPr>
          <p:cNvPr id="7" name="Concept Detectors…">
            <a:extLst>
              <a:ext uri="{FF2B5EF4-FFF2-40B4-BE49-F238E27FC236}">
                <a16:creationId xmlns:a16="http://schemas.microsoft.com/office/drawing/2014/main" id="{282A414A-4EDD-694E-BA04-A752E05C5E1C}"/>
              </a:ext>
            </a:extLst>
          </p:cNvPr>
          <p:cNvSpPr txBox="1">
            <a:spLocks/>
          </p:cNvSpPr>
          <p:nvPr/>
        </p:nvSpPr>
        <p:spPr>
          <a:xfrm>
            <a:off x="139212" y="829636"/>
            <a:ext cx="5094962" cy="5661632"/>
          </a:xfrm>
          <a:prstGeom prst="rect">
            <a:avLst/>
          </a:prstGeom>
        </p:spPr>
        <p:txBody>
          <a:bodyPr vert="horz" lIns="50800" tIns="50800" rIns="50800" bIns="50800" rtlCol="0">
            <a:noAutofit/>
          </a:bodyPr>
          <a:lstStyle>
            <a:lvl1pPr marL="342328" indent="-342328" algn="l" defTabSz="91285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 baseline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741696" indent="-285276" algn="l" defTabSz="91285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 baseline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1141067" indent="-228209" algn="l" defTabSz="91285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 baseline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597495" indent="-228209" algn="l" defTabSz="91285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2053935" indent="-228209" algn="l" defTabSz="912853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baseline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510359" indent="-228209" algn="l" defTabSz="91285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6784" indent="-228209" algn="l" defTabSz="91285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3217" indent="-228209" algn="l" defTabSz="91285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9635" indent="-228209" algn="l" defTabSz="91285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17500" marR="41275" lvl="0" indent="-317500">
              <a:buClr>
                <a:srgbClr val="FF2600"/>
              </a:buClr>
              <a:buSzPct val="175000"/>
              <a:defRPr sz="2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kumimoji="0" lang="en-US" sz="16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/>
                <a:ea typeface="+mn-ea"/>
                <a:cs typeface="Symbol" charset="2"/>
                <a:sym typeface="Arial"/>
              </a:rPr>
              <a:t>Vertex + central + forward / backward tracker layout ( moderate momentum resolution, vertex resolution  ~20</a:t>
            </a:r>
            <a:r>
              <a:rPr lang="en-US" sz="16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Symbol" pitchFamily="2" charset="2"/>
                <a:cs typeface="Symbol" charset="2"/>
                <a:sym typeface="Arial"/>
              </a:rPr>
              <a:t> m</a:t>
            </a:r>
            <a:r>
              <a:rPr lang="en-US" sz="16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Symbol" charset="2"/>
                <a:sym typeface="Arial"/>
              </a:rPr>
              <a:t>m)</a:t>
            </a:r>
            <a:endParaRPr kumimoji="0" lang="en-US" sz="160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000000"/>
                </a:solidFill>
              </a:uFill>
              <a:latin typeface="Arial"/>
              <a:ea typeface="+mn-ea"/>
              <a:cs typeface="Symbol" charset="2"/>
              <a:sym typeface="Arial"/>
            </a:endParaRPr>
          </a:p>
          <a:p>
            <a:pPr marL="317500" marR="41275" lvl="0" indent="-317500" algn="l" defTabSz="9128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2600"/>
              </a:buClr>
              <a:buSzPct val="175000"/>
              <a:buFont typeface="Arial" pitchFamily="34" charset="0"/>
              <a:buChar char="•"/>
              <a:tabLst/>
              <a:defRPr sz="2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lang="en-US" sz="16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Symbol" charset="2"/>
                <a:sym typeface="Arial"/>
              </a:rPr>
              <a:t>At most 3T central solenoid field (maximize B*dl integral at high |</a:t>
            </a:r>
            <a:r>
              <a:rPr lang="en-US" sz="16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Symbol" pitchFamily="2" charset="2"/>
                <a:cs typeface="Symbol" charset="2"/>
                <a:sym typeface="Arial"/>
              </a:rPr>
              <a:t>h</a:t>
            </a:r>
            <a:r>
              <a:rPr lang="en-US" sz="16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Symbol" charset="2"/>
                <a:sym typeface="Arial"/>
              </a:rPr>
              <a:t>|)</a:t>
            </a:r>
            <a:endParaRPr kumimoji="0" lang="en-US" sz="160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000000"/>
                </a:solidFill>
              </a:uFill>
              <a:latin typeface="Arial"/>
              <a:ea typeface="+mn-ea"/>
              <a:cs typeface="Symbol" charset="2"/>
              <a:sym typeface="Arial"/>
            </a:endParaRPr>
          </a:p>
          <a:p>
            <a:pPr marL="317500" marR="41275" lvl="0" indent="-317500" algn="l" defTabSz="9128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2600"/>
              </a:buClr>
              <a:buSzPct val="175000"/>
              <a:buFont typeface="Arial" pitchFamily="34" charset="0"/>
              <a:buChar char="•"/>
              <a:tabLst/>
              <a:defRPr sz="2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lang="en-US" sz="16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Symbol" charset="2"/>
                <a:sym typeface="Arial"/>
              </a:rPr>
              <a:t>Low material budget</a:t>
            </a:r>
          </a:p>
          <a:p>
            <a:pPr marL="635000" marR="41275" lvl="1" indent="-317500" algn="l" defTabSz="9128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21EAA"/>
              </a:buClr>
              <a:buSzPct val="110000"/>
              <a:buFont typeface="Arial" pitchFamily="34" charset="0"/>
              <a:buChar char="‣"/>
              <a:tabLst/>
              <a:defRPr sz="2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/>
                <a:ea typeface="+mn-ea"/>
                <a:cs typeface="Symbol" charset="2"/>
                <a:sym typeface="Arial"/>
              </a:rPr>
              <a:t>Minimize bremsstrahlung and conversions for primary particles</a:t>
            </a:r>
          </a:p>
          <a:p>
            <a:pPr marL="635000" marR="41275" lvl="1" indent="-317500" algn="l" defTabSz="9128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21EAA"/>
              </a:buClr>
              <a:buSzPct val="110000"/>
              <a:buFont typeface="Arial" pitchFamily="34" charset="0"/>
              <a:buChar char="‣"/>
              <a:tabLst/>
              <a:defRPr sz="2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/>
                <a:ea typeface="+mn-ea"/>
                <a:cs typeface="Symbol" charset="2"/>
                <a:sym typeface="Arial"/>
              </a:rPr>
              <a:t>Improve tracking performance at large |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Symbol" pitchFamily="2" charset="2"/>
                <a:cs typeface="Symbol" charset="2"/>
                <a:sym typeface="Arial"/>
              </a:rPr>
              <a:t>h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/>
                <a:ea typeface="+mn-ea"/>
                <a:cs typeface="Symbol" charset="2"/>
                <a:sym typeface="Arial"/>
              </a:rPr>
              <a:t>| by minimizing multiple Coulomb scattering</a:t>
            </a:r>
          </a:p>
          <a:p>
            <a:pPr marL="635000" marR="41275" lvl="1" indent="-317500" algn="l" defTabSz="9128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21EAA"/>
              </a:buClr>
              <a:buSzPct val="110000"/>
              <a:buFont typeface="Arial" pitchFamily="34" charset="0"/>
              <a:buChar char="‣"/>
              <a:tabLst/>
              <a:defRPr sz="2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lang="en-US" sz="16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Symbol" charset="2"/>
                <a:sym typeface="Arial"/>
              </a:rPr>
              <a:t>Minimize the dead material in front of the high resolution e/m calorimeters</a:t>
            </a:r>
          </a:p>
          <a:p>
            <a:pPr marL="635000" marR="41275" lvl="1" indent="-317500" algn="l" defTabSz="9128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21EAA"/>
              </a:buClr>
              <a:buSzPct val="110000"/>
              <a:buFont typeface="Arial" pitchFamily="34" charset="0"/>
              <a:buChar char="‣"/>
              <a:tabLst/>
              <a:defRPr sz="2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000000"/>
                </a:solidFill>
              </a:uFill>
              <a:latin typeface="Arial"/>
              <a:ea typeface="+mn-ea"/>
              <a:cs typeface="Symbol" charset="2"/>
              <a:sym typeface="Arial"/>
            </a:endParaRPr>
          </a:p>
          <a:p>
            <a:pPr marL="635000" marR="41275" lvl="1" indent="-317500" algn="l" defTabSz="9128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21EAA"/>
              </a:buClr>
              <a:buSzPct val="110000"/>
              <a:buFont typeface="Arial" pitchFamily="34" charset="0"/>
              <a:buChar char="‣"/>
              <a:tabLst/>
              <a:defRPr sz="2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endParaRPr lang="en-US" sz="180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Arial"/>
              <a:cs typeface="Symbol" charset="2"/>
              <a:sym typeface="Arial"/>
            </a:endParaRPr>
          </a:p>
          <a:p>
            <a:pPr marL="317500" marR="41275" lvl="1" indent="0" algn="l" defTabSz="9128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21EAA"/>
              </a:buClr>
              <a:buSzPct val="110000"/>
              <a:buNone/>
              <a:tabLst/>
              <a:defRPr sz="2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000000"/>
                </a:solidFill>
              </a:uFill>
              <a:latin typeface="Arial"/>
              <a:ea typeface="+mn-ea"/>
              <a:cs typeface="Symbol" charset="2"/>
              <a:sym typeface="Arial"/>
            </a:endParaRPr>
          </a:p>
          <a:p>
            <a:pPr marL="317500" marR="41275" lvl="1" indent="0" algn="l" defTabSz="9128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21EAA"/>
              </a:buClr>
              <a:buSzPct val="110000"/>
              <a:buNone/>
              <a:tabLst/>
              <a:defRPr sz="2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000000"/>
                </a:solidFill>
              </a:uFill>
              <a:latin typeface="Arial"/>
              <a:ea typeface="+mn-ea"/>
              <a:cs typeface="Symbol" charset="2"/>
              <a:sym typeface="Arial"/>
            </a:endParaRPr>
          </a:p>
          <a:p>
            <a:pPr marL="317500" marR="41275" lvl="1" indent="0" algn="l" defTabSz="9128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21EAA"/>
              </a:buClr>
              <a:buSzPct val="110000"/>
              <a:buNone/>
              <a:tabLst/>
              <a:defRPr sz="2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000000"/>
                </a:solidFill>
              </a:uFill>
              <a:latin typeface="Arial"/>
              <a:ea typeface="+mn-ea"/>
              <a:cs typeface="Symbol" charset="2"/>
              <a:sym typeface="Arial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BE4C717-FC49-1D4B-8A53-B4090C0CF941}"/>
              </a:ext>
            </a:extLst>
          </p:cNvPr>
          <p:cNvSpPr/>
          <p:nvPr/>
        </p:nvSpPr>
        <p:spPr>
          <a:xfrm>
            <a:off x="5301518" y="1738723"/>
            <a:ext cx="397543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Central area of beampipe (around IP): </a:t>
            </a:r>
            <a:endParaRPr lang="en-US" sz="16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~1.5m of beryllium to minimize multiple scattering for low Pt particles  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Low-mass exit window for far-forward particles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FD97CF9-10F7-3240-A724-8591F7C8E2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5528" y="882047"/>
            <a:ext cx="3712261" cy="85667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EAA3263-31CB-064B-B578-BB438AD474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5449" y="4265312"/>
            <a:ext cx="1910063" cy="220232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0A246067-D09C-7347-A3C5-007D45752630}"/>
              </a:ext>
            </a:extLst>
          </p:cNvPr>
          <p:cNvSpPr/>
          <p:nvPr/>
        </p:nvSpPr>
        <p:spPr>
          <a:xfrm>
            <a:off x="5285115" y="3268377"/>
            <a:ext cx="37694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Few % radiation length material thickness  for the required angular range (low angle)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0FEAA5-02F3-EF46-B253-BD940D52B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E.C. Aschenauer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2846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41BB5FE-FCA9-6249-A071-4BC00CAB05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20" y="1119687"/>
            <a:ext cx="8839220" cy="3965851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427B74D-5B52-EA40-907D-F0AC7699D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11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Far forward (hadron going) region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1130E1B-2DF9-4C41-A366-EF826EB7A266}"/>
                  </a:ext>
                </a:extLst>
              </p:cNvPr>
              <p:cNvSpPr txBox="1"/>
              <p:nvPr/>
            </p:nvSpPr>
            <p:spPr>
              <a:xfrm>
                <a:off x="109828" y="3527323"/>
                <a:ext cx="1505027" cy="5423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𝑛𝑢𝑐𝑙𝑒𝑜𝑛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𝑏𝑒𝑎𝑚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1130E1B-2DF9-4C41-A366-EF826EB7A2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28" y="3527323"/>
                <a:ext cx="1505027" cy="54239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8F9E2B7-E858-4042-A079-B16C26EBADF0}"/>
              </a:ext>
            </a:extLst>
          </p:cNvPr>
          <p:cNvCxnSpPr/>
          <p:nvPr/>
        </p:nvCxnSpPr>
        <p:spPr>
          <a:xfrm flipH="1" flipV="1">
            <a:off x="8284366" y="4590480"/>
            <a:ext cx="737330" cy="3382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5-Point Star 8">
            <a:extLst>
              <a:ext uri="{FF2B5EF4-FFF2-40B4-BE49-F238E27FC236}">
                <a16:creationId xmlns:a16="http://schemas.microsoft.com/office/drawing/2014/main" id="{F289B0B9-B21D-A845-BBE5-9BA57DC7947D}"/>
              </a:ext>
            </a:extLst>
          </p:cNvPr>
          <p:cNvSpPr/>
          <p:nvPr/>
        </p:nvSpPr>
        <p:spPr>
          <a:xfrm>
            <a:off x="8922341" y="4760717"/>
            <a:ext cx="198711" cy="33820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F10685C-C478-4B44-8D01-A049DDCE6F92}"/>
              </a:ext>
            </a:extLst>
          </p:cNvPr>
          <p:cNvSpPr txBox="1"/>
          <p:nvPr/>
        </p:nvSpPr>
        <p:spPr>
          <a:xfrm>
            <a:off x="8805796" y="5114775"/>
            <a:ext cx="43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IP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B838F78-787C-E146-A7E3-59F41C6CF0B0}"/>
              </a:ext>
            </a:extLst>
          </p:cNvPr>
          <p:cNvSpPr txBox="1"/>
          <p:nvPr/>
        </p:nvSpPr>
        <p:spPr>
          <a:xfrm rot="1255364">
            <a:off x="8694703" y="4269059"/>
            <a:ext cx="89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p/A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B1F476EB-E2A0-0548-84D0-9AB77D14BFAC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8720" y="4315386"/>
              <a:ext cx="5550849" cy="24434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50283">
                      <a:extLst>
                        <a:ext uri="{9D8B030D-6E8A-4147-A177-3AD203B41FA5}">
                          <a16:colId xmlns:a16="http://schemas.microsoft.com/office/drawing/2014/main" val="693560367"/>
                        </a:ext>
                      </a:extLst>
                    </a:gridCol>
                    <a:gridCol w="1850283">
                      <a:extLst>
                        <a:ext uri="{9D8B030D-6E8A-4147-A177-3AD203B41FA5}">
                          <a16:colId xmlns:a16="http://schemas.microsoft.com/office/drawing/2014/main" val="3844769298"/>
                        </a:ext>
                      </a:extLst>
                    </a:gridCol>
                    <a:gridCol w="1850283">
                      <a:extLst>
                        <a:ext uri="{9D8B030D-6E8A-4147-A177-3AD203B41FA5}">
                          <a16:colId xmlns:a16="http://schemas.microsoft.com/office/drawing/2014/main" val="310187264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400"/>
                            <a:t>Detector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/>
                            <a:t>Angular accept. [</a:t>
                          </a:r>
                          <a:r>
                            <a:rPr lang="en-US" sz="1400" err="1"/>
                            <a:t>mrad</a:t>
                          </a:r>
                          <a:r>
                            <a:rPr lang="en-US" sz="1400"/>
                            <a:t>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/>
                            <a:t>Pt coverage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9586435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400"/>
                            <a:t>ZDC @ ~30m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oMath>
                          </a14:m>
                          <a:r>
                            <a:rPr lang="en-US" sz="1400"/>
                            <a:t>&lt;5.5 ( </a:t>
                          </a:r>
                          <a14:m>
                            <m:oMath xmlns:m="http://schemas.openxmlformats.org/officeDocument/2006/math">
                              <m:r>
                                <a:rPr lang="en-US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𝜂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&gt;6)</m:t>
                              </m:r>
                            </m:oMath>
                          </a14:m>
                          <a:endParaRPr lang="en-US" sz="1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err="1"/>
                            <a:t>pT</a:t>
                          </a:r>
                          <a:r>
                            <a:rPr lang="en-US" sz="1400"/>
                            <a:t>&lt;1.3 GeV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7084635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400"/>
                            <a:t>Roman Pots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/>
                            <a:t>0*&lt;</a:t>
                          </a:r>
                          <a14:m>
                            <m:oMath xmlns:m="http://schemas.openxmlformats.org/officeDocument/2006/math">
                              <m:r>
                                <a:rPr lang="en-US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oMath>
                          </a14:m>
                          <a:r>
                            <a:rPr lang="en-US" sz="1400"/>
                            <a:t>&lt;5.0 ( </a:t>
                          </a:r>
                          <a14:m>
                            <m:oMath xmlns:m="http://schemas.openxmlformats.org/officeDocument/2006/math">
                              <m:r>
                                <a:rPr lang="en-US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𝜂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&gt;6)</m:t>
                              </m:r>
                            </m:oMath>
                          </a14:m>
                          <a:endParaRPr lang="en-US" sz="1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/>
                            <a:t>*Low </a:t>
                          </a:r>
                          <a:r>
                            <a:rPr lang="en-US" sz="1400" err="1"/>
                            <a:t>pT</a:t>
                          </a:r>
                          <a:r>
                            <a:rPr lang="en-US" sz="1400"/>
                            <a:t>(t) cutoff (beam optics)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171682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400"/>
                            <a:t>Off-Momentum Detectors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>
                              <a:ea typeface="Cambria Math" panose="02040503050406030204" pitchFamily="18" charset="0"/>
                            </a:rPr>
                            <a:t>0.0&lt; </a:t>
                          </a:r>
                          <a14:m>
                            <m:oMath xmlns:m="http://schemas.openxmlformats.org/officeDocument/2006/math">
                              <m:r>
                                <a:rPr lang="en-US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oMath>
                          </a14:m>
                          <a:r>
                            <a:rPr lang="en-US" sz="1400"/>
                            <a:t> &lt; 5.0</a:t>
                          </a:r>
                          <a:r>
                            <a:rPr lang="en-US" sz="1400" baseline="0"/>
                            <a:t> </a:t>
                          </a:r>
                          <a:r>
                            <a:rPr lang="en-US" sz="1400"/>
                            <a:t>( </a:t>
                          </a:r>
                          <a14:m>
                            <m:oMath xmlns:m="http://schemas.openxmlformats.org/officeDocument/2006/math">
                              <m:r>
                                <a:rPr lang="en-US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𝜂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&gt;6)</m:t>
                              </m:r>
                            </m:oMath>
                          </a14:m>
                          <a:endParaRPr lang="en-US" sz="1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/>
                            <a:t>Low-rigidity particles from nuclear breakups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7939916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400"/>
                            <a:t>B0 forward spectrometer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5.5&lt;</m:t>
                                </m:r>
                                <m:r>
                                  <a:rPr lang="en-US" sz="1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&lt;20.0 </m:t>
                                </m:r>
                              </m:oMath>
                            </m:oMathPara>
                          </a14:m>
                          <a:endParaRPr lang="en-US" sz="1400"/>
                        </a:p>
                        <a:p>
                          <a:r>
                            <a:rPr lang="en-US" sz="1400"/>
                            <a:t>(4.6&lt; </a:t>
                          </a:r>
                          <a14:m>
                            <m:oMath xmlns:m="http://schemas.openxmlformats.org/officeDocument/2006/math">
                              <m:r>
                                <a:rPr lang="en-US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𝜂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&lt;5.9)</m:t>
                              </m:r>
                            </m:oMath>
                          </a14:m>
                          <a:endParaRPr lang="en-US" sz="1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/>
                            <a:t>High </a:t>
                          </a:r>
                          <a:r>
                            <a:rPr lang="en-US" sz="1400" err="1"/>
                            <a:t>pT</a:t>
                          </a:r>
                          <a:r>
                            <a:rPr lang="en-US" sz="1400"/>
                            <a:t>(t)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7948715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B1F476EB-E2A0-0548-84D0-9AB77D14BFA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20577905"/>
                  </p:ext>
                </p:extLst>
              </p:nvPr>
            </p:nvGraphicFramePr>
            <p:xfrm>
              <a:off x="38720" y="4315386"/>
              <a:ext cx="5550849" cy="24434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50283">
                      <a:extLst>
                        <a:ext uri="{9D8B030D-6E8A-4147-A177-3AD203B41FA5}">
                          <a16:colId xmlns:a16="http://schemas.microsoft.com/office/drawing/2014/main" val="693560367"/>
                        </a:ext>
                      </a:extLst>
                    </a:gridCol>
                    <a:gridCol w="1850283">
                      <a:extLst>
                        <a:ext uri="{9D8B030D-6E8A-4147-A177-3AD203B41FA5}">
                          <a16:colId xmlns:a16="http://schemas.microsoft.com/office/drawing/2014/main" val="3844769298"/>
                        </a:ext>
                      </a:extLst>
                    </a:gridCol>
                    <a:gridCol w="1850283">
                      <a:extLst>
                        <a:ext uri="{9D8B030D-6E8A-4147-A177-3AD203B41FA5}">
                          <a16:colId xmlns:a16="http://schemas.microsoft.com/office/drawing/2014/main" val="3101872643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r>
                            <a:rPr lang="en-US" sz="1400"/>
                            <a:t>Detector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/>
                            <a:t>Angular accept. [</a:t>
                          </a:r>
                          <a:r>
                            <a:rPr lang="en-US" sz="1400" err="1"/>
                            <a:t>mrad</a:t>
                          </a:r>
                          <a:r>
                            <a:rPr lang="en-US" sz="1400"/>
                            <a:t>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/>
                            <a:t>Pt coverage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9586435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400"/>
                            <a:t>ZDC @ ~30m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00660" t="-140984" r="-101980" b="-4360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err="1"/>
                            <a:t>pT</a:t>
                          </a:r>
                          <a:r>
                            <a:rPr lang="en-US" sz="1400"/>
                            <a:t>&lt;1.3 GeV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70846356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US" sz="1400"/>
                            <a:t>Roman Pots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00660" t="-170930" r="-101980" b="-20930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/>
                            <a:t>*Low </a:t>
                          </a:r>
                          <a:r>
                            <a:rPr lang="en-US" sz="1400" err="1"/>
                            <a:t>pT</a:t>
                          </a:r>
                          <a:r>
                            <a:rPr lang="en-US" sz="1400"/>
                            <a:t>(t) cutoff (beam optics)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17168202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US" sz="1400"/>
                            <a:t>Off-Momentum Detectors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00660" t="-274118" r="-101980" b="-111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/>
                            <a:t>Low-rigidity particles from nuclear breakups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79399168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US" sz="1400"/>
                            <a:t>B0 forward spectrometer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00660" t="-374118" r="-101980" b="-11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/>
                            <a:t>High </a:t>
                          </a:r>
                          <a:r>
                            <a:rPr lang="en-US" sz="1400" err="1"/>
                            <a:t>pT</a:t>
                          </a:r>
                          <a:r>
                            <a:rPr lang="en-US" sz="1400"/>
                            <a:t>(t)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7948715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78DC96E-7D68-6546-ADBC-A7C5A80FD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E.C. Aschenauer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D5774DC-7211-0841-A122-91CF2921D3D2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5589569" y="520424"/>
            <a:ext cx="3452751" cy="2608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809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 from HERA II upgrade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0A57E-281D-F944-9D4F-38A0ADE2B99B}" type="slidenum">
              <a:rPr lang="en-US" smtClean="0"/>
              <a:t>2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587" y="813284"/>
            <a:ext cx="9142413" cy="4575933"/>
          </a:xfrm>
        </p:spPr>
        <p:txBody>
          <a:bodyPr>
            <a:noAutofit/>
          </a:bodyPr>
          <a:lstStyle/>
          <a:p>
            <a:pPr>
              <a:buClr>
                <a:srgbClr val="0432FF"/>
              </a:buClr>
              <a:buFont typeface="Wingdings" pitchFamily="2" charset="2"/>
              <a:buChar char="q"/>
            </a:pPr>
            <a:r>
              <a:rPr lang="en-US" sz="2000" dirty="0">
                <a:latin typeface="+mj-lt"/>
              </a:rPr>
              <a:t> HERA performed an upgrade to increase luminosity by a factor of 5</a:t>
            </a:r>
          </a:p>
          <a:p>
            <a:pPr lvl="1">
              <a:buClr>
                <a:srgbClr val="0432FF"/>
              </a:buClr>
              <a:buFont typeface="Wingdings" pitchFamily="2" charset="2"/>
              <a:buChar char="q"/>
            </a:pPr>
            <a:r>
              <a:rPr lang="en-US" sz="1800" dirty="0">
                <a:latin typeface="+mj-lt"/>
              </a:rPr>
              <a:t>Mainly by squeezing the beam more at the IP by redesign of the IR</a:t>
            </a:r>
          </a:p>
          <a:p>
            <a:pPr>
              <a:buClr>
                <a:srgbClr val="0432FF"/>
              </a:buClr>
              <a:buFont typeface="Wingdings" pitchFamily="2" charset="2"/>
              <a:buChar char="q"/>
            </a:pPr>
            <a:r>
              <a:rPr lang="en-US" sz="2000" dirty="0">
                <a:latin typeface="+mj-lt"/>
              </a:rPr>
              <a:t> The upgrade increased backgrounds dramatically </a:t>
            </a:r>
            <a:r>
              <a:rPr lang="en-US" sz="2000" dirty="0">
                <a:solidFill>
                  <a:srgbClr val="0000FF"/>
                </a:solidFill>
                <a:latin typeface="+mj-lt"/>
                <a:sym typeface="Wingdings"/>
              </a:rPr>
              <a:t></a:t>
            </a:r>
            <a:r>
              <a:rPr lang="en-US" sz="2000" dirty="0">
                <a:latin typeface="+mj-lt"/>
                <a:sym typeface="Wingdings"/>
              </a:rPr>
              <a:t> </a:t>
            </a:r>
            <a:r>
              <a:rPr lang="en-US" sz="2000" dirty="0">
                <a:latin typeface="+mj-lt"/>
              </a:rPr>
              <a:t>Several month    shutdown to implement improvements</a:t>
            </a:r>
          </a:p>
          <a:p>
            <a:pPr>
              <a:buClr>
                <a:srgbClr val="0432FF"/>
              </a:buClr>
              <a:buFont typeface="Wingdings" pitchFamily="2" charset="2"/>
              <a:buChar char="q"/>
            </a:pPr>
            <a:r>
              <a:rPr lang="en-US" sz="2000" dirty="0">
                <a:latin typeface="+mj-lt"/>
              </a:rPr>
              <a:t>Main culprits:</a:t>
            </a:r>
          </a:p>
          <a:p>
            <a:pPr lvl="1">
              <a:buClr>
                <a:srgbClr val="0432FF"/>
              </a:buClr>
              <a:buFont typeface="Wingdings" pitchFamily="2" charset="2"/>
              <a:buChar char="q"/>
            </a:pPr>
            <a:r>
              <a:rPr lang="en-US" sz="1800" dirty="0">
                <a:latin typeface="+mj-lt"/>
              </a:rPr>
              <a:t> no careful simulations prior to the upgrade</a:t>
            </a:r>
          </a:p>
          <a:p>
            <a:pPr lvl="1">
              <a:buClr>
                <a:srgbClr val="0432FF"/>
              </a:buClr>
              <a:buFont typeface="Wingdings" pitchFamily="2" charset="2"/>
              <a:buChar char="q"/>
            </a:pPr>
            <a:r>
              <a:rPr lang="en-US" sz="1800" dirty="0">
                <a:latin typeface="+mj-lt"/>
              </a:rPr>
              <a:t> Proton beam-gas interactions most severe background</a:t>
            </a:r>
          </a:p>
          <a:p>
            <a:pPr lvl="2">
              <a:buClr>
                <a:srgbClr val="0432FF"/>
              </a:buClr>
              <a:buFont typeface="Wingdings" pitchFamily="2" charset="2"/>
              <a:buChar char="q"/>
            </a:pPr>
            <a:r>
              <a:rPr lang="en-US" sz="1600" dirty="0">
                <a:latin typeface="+mj-lt"/>
              </a:rPr>
              <a:t>Needed an extremely good vacuum to mitigate this</a:t>
            </a:r>
          </a:p>
          <a:p>
            <a:pPr lvl="1">
              <a:buClr>
                <a:srgbClr val="0432FF"/>
              </a:buClr>
              <a:buFont typeface="Wingdings" pitchFamily="2" charset="2"/>
              <a:buChar char="q"/>
            </a:pPr>
            <a:r>
              <a:rPr lang="en-US" sz="1800" dirty="0">
                <a:latin typeface="+mj-lt"/>
              </a:rPr>
              <a:t> Synchrotron radiation background</a:t>
            </a:r>
          </a:p>
          <a:p>
            <a:pPr lvl="2">
              <a:buClr>
                <a:srgbClr val="0432FF"/>
              </a:buClr>
              <a:buFont typeface="Wingdings" pitchFamily="2" charset="2"/>
              <a:buChar char="q"/>
            </a:pPr>
            <a:r>
              <a:rPr lang="en-US" sz="1600" dirty="0">
                <a:latin typeface="+mj-lt"/>
              </a:rPr>
              <a:t>Background to detectors</a:t>
            </a:r>
          </a:p>
          <a:p>
            <a:pPr lvl="2">
              <a:buClr>
                <a:srgbClr val="0432FF"/>
              </a:buClr>
              <a:buFont typeface="Wingdings" pitchFamily="2" charset="2"/>
              <a:buChar char="q"/>
            </a:pPr>
            <a:r>
              <a:rPr lang="en-US" sz="1600" dirty="0">
                <a:latin typeface="+mj-lt"/>
              </a:rPr>
              <a:t>Excess heating of beam pipe</a:t>
            </a:r>
          </a:p>
          <a:p>
            <a:pPr lvl="3">
              <a:buClr>
                <a:srgbClr val="0432FF"/>
              </a:buClr>
              <a:buFont typeface="Wingdings" pitchFamily="2" charset="2"/>
              <a:buChar char="q"/>
            </a:pPr>
            <a:r>
              <a:rPr lang="en-US" sz="1400" dirty="0">
                <a:latin typeface="+mj-lt"/>
              </a:rPr>
              <a:t>Can damage flanges, etc.</a:t>
            </a:r>
          </a:p>
          <a:p>
            <a:pPr lvl="3">
              <a:buClr>
                <a:srgbClr val="0432FF"/>
              </a:buClr>
              <a:buFont typeface="Wingdings" pitchFamily="2" charset="2"/>
              <a:buChar char="q"/>
            </a:pPr>
            <a:r>
              <a:rPr lang="en-US" sz="1400" dirty="0">
                <a:latin typeface="+mj-lt"/>
              </a:rPr>
              <a:t>Can heat beam pipe, decreasing vacuum</a:t>
            </a:r>
          </a:p>
          <a:p>
            <a:pPr lvl="1">
              <a:buClr>
                <a:srgbClr val="0432FF"/>
              </a:buClr>
              <a:buFont typeface="Wingdings" pitchFamily="2" charset="2"/>
              <a:buChar char="q"/>
            </a:pPr>
            <a:r>
              <a:rPr lang="en-US" sz="1800" dirty="0">
                <a:latin typeface="+mj-lt"/>
              </a:rPr>
              <a:t> Electron beam-gas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AFD9C9-552F-794C-B3B7-3132BCE0C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E.C. Aschenauer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257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 from HERA II upgrade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2DFF1-6A7E-5841-980E-96BA788216E4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29" y="971269"/>
            <a:ext cx="4406900" cy="30099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39900" y="493747"/>
            <a:ext cx="34932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Dynamic pressure increase due </a:t>
            </a:r>
          </a:p>
          <a:p>
            <a:r>
              <a:rPr lang="en-US" b="0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to thermal and photo desorption</a:t>
            </a:r>
            <a:endParaRPr lang="en-US" dirty="0">
              <a:solidFill>
                <a:srgbClr val="0000FF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047499"/>
            <a:ext cx="4419600" cy="29337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85428" y="519064"/>
            <a:ext cx="35060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0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Pressure vs. integrated electron </a:t>
            </a:r>
          </a:p>
          <a:p>
            <a:pPr algn="ctr"/>
            <a:r>
              <a:rPr lang="en-US" b="0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current 2002 - 03</a:t>
            </a:r>
            <a:endParaRPr lang="en-US" dirty="0">
              <a:solidFill>
                <a:srgbClr val="0000FF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9550" y="4006850"/>
            <a:ext cx="5124450" cy="285115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0" y="4428435"/>
            <a:ext cx="4063933" cy="16466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Proton Beam Gas Background</a:t>
            </a:r>
          </a:p>
          <a:p>
            <a:endParaRPr lang="en-US" sz="900" dirty="0">
              <a:latin typeface="+mj-lt"/>
              <a:cs typeface="Times New Roman" panose="02020603050405020304" pitchFamily="18" charset="0"/>
            </a:endParaRPr>
          </a:p>
          <a:p>
            <a:r>
              <a:rPr lang="en-US" b="0" dirty="0">
                <a:latin typeface="+mj-lt"/>
                <a:cs typeface="Times New Roman" panose="02020603050405020304" pitchFamily="18" charset="0"/>
              </a:rPr>
              <a:t>Two time constants for vacuum </a:t>
            </a:r>
          </a:p>
          <a:p>
            <a:r>
              <a:rPr lang="en-US" b="0" dirty="0">
                <a:latin typeface="+mj-lt"/>
                <a:cs typeface="Times New Roman" panose="02020603050405020304" pitchFamily="18" charset="0"/>
              </a:rPr>
              <a:t>conditioning</a:t>
            </a:r>
          </a:p>
          <a:p>
            <a:pPr marL="285750" indent="-285750">
              <a:buClr>
                <a:srgbClr val="0000FF"/>
              </a:buClr>
              <a:buFont typeface="Wingdings" charset="2"/>
              <a:buChar char="Ø"/>
            </a:pPr>
            <a:r>
              <a:rPr lang="en-US" b="0" dirty="0">
                <a:latin typeface="+mj-lt"/>
                <a:cs typeface="Times New Roman" panose="02020603050405020304" pitchFamily="18" charset="0"/>
              </a:rPr>
              <a:t>Short term after leaks 20 – 30 days</a:t>
            </a:r>
          </a:p>
          <a:p>
            <a:pPr marL="285750" indent="-285750">
              <a:buClr>
                <a:srgbClr val="0000FF"/>
              </a:buClr>
              <a:buFont typeface="Wingdings" charset="2"/>
              <a:buChar char="Ø"/>
            </a:pPr>
            <a:r>
              <a:rPr lang="en-US" b="0" dirty="0">
                <a:latin typeface="+mj-lt"/>
                <a:cs typeface="Times New Roman" panose="02020603050405020304" pitchFamily="18" charset="0"/>
              </a:rPr>
              <a:t>Long term 600 days</a:t>
            </a:r>
            <a:endParaRPr lang="en-US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5B2D57-4F64-9846-A3B4-637283D09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E.C. Aschenauer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9696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D16B54-63CB-AF46-9440-10BB39167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4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225944-3238-9B48-B7E2-A0318C058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Beam Background / Radiation at IR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68BF4BF-AD2E-D145-B2AB-3DDC8ADAADC8}"/>
              </a:ext>
            </a:extLst>
          </p:cNvPr>
          <p:cNvSpPr/>
          <p:nvPr/>
        </p:nvSpPr>
        <p:spPr>
          <a:xfrm>
            <a:off x="0" y="932480"/>
            <a:ext cx="914400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00FF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HERA and KEK experience show that having backgrounds under control is  crucial for the EIC detector  performance 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0000FF"/>
              </a:buClr>
              <a:buFont typeface="Wingdings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There are several background/radiation sources : </a:t>
            </a:r>
          </a:p>
          <a:p>
            <a:pPr marL="742950" lvl="1" indent="-285750">
              <a:buClr>
                <a:srgbClr val="0000FF"/>
              </a:buClr>
              <a:buFont typeface="Wingdings" pitchFamily="2" charset="2"/>
              <a:buChar char="v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primary collisions</a:t>
            </a:r>
          </a:p>
          <a:p>
            <a:pPr marL="742950" lvl="1" indent="-285750">
              <a:buClr>
                <a:srgbClr val="0000FF"/>
              </a:buClr>
              <a:buFont typeface="Wingdings" pitchFamily="2" charset="2"/>
              <a:buChar char="v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beam-gas induced</a:t>
            </a:r>
          </a:p>
          <a:p>
            <a:pPr marL="742950" lvl="1" indent="-285750">
              <a:buClr>
                <a:srgbClr val="0000FF"/>
              </a:buClr>
              <a:buFont typeface="Wingdings" pitchFamily="2" charset="2"/>
              <a:buChar char="v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synchrotron radiation</a:t>
            </a:r>
          </a:p>
          <a:p>
            <a:pPr>
              <a:buClr>
                <a:srgbClr val="0000FF"/>
              </a:buClr>
            </a:pPr>
            <a:endParaRPr lang="en-US" sz="1600" b="1" dirty="0">
              <a:solidFill>
                <a:srgbClr val="0432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00FF"/>
              </a:buClr>
            </a:pPr>
            <a:r>
              <a:rPr lang="en-US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Note: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0000FF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different to HERA and KEK the length of beam pipe the hadron and electron beam share is thanks to the crossing angle minimized compared to colliders with no crossing angle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FAF7D9C-EC27-644A-B35F-79026B99D042}"/>
              </a:ext>
            </a:extLst>
          </p:cNvPr>
          <p:cNvSpPr txBox="1"/>
          <p:nvPr/>
        </p:nvSpPr>
        <p:spPr>
          <a:xfrm>
            <a:off x="5961948" y="3941394"/>
            <a:ext cx="9516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GEANT4</a:t>
            </a:r>
          </a:p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648510-0592-704C-B003-3D29A8B56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E.C. Aschenauer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368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D16B54-63CB-AF46-9440-10BB39167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5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225944-3238-9B48-B7E2-A0318C058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Beam Background / Radiation at IR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FAF7D9C-EC27-644A-B35F-79026B99D042}"/>
              </a:ext>
            </a:extLst>
          </p:cNvPr>
          <p:cNvSpPr txBox="1"/>
          <p:nvPr/>
        </p:nvSpPr>
        <p:spPr>
          <a:xfrm>
            <a:off x="5961948" y="3941394"/>
            <a:ext cx="9516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GEANT4</a:t>
            </a:r>
          </a:p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648510-0592-704C-B003-3D29A8B56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E.C. Aschenauer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63CE1A-C4CE-C447-A340-0DCF6AC30C6B}"/>
              </a:ext>
            </a:extLst>
          </p:cNvPr>
          <p:cNvSpPr txBox="1"/>
          <p:nvPr/>
        </p:nvSpPr>
        <p:spPr>
          <a:xfrm>
            <a:off x="11320" y="401424"/>
            <a:ext cx="9086298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FF"/>
              </a:buClr>
            </a:pPr>
            <a:r>
              <a:rPr lang="en-US" sz="2000" b="1" dirty="0">
                <a:solidFill>
                  <a:srgbClr val="0000FF"/>
                </a:solidFill>
                <a:latin typeface="+mj-lt"/>
                <a:cs typeface="Comic Sans MS"/>
              </a:rPr>
              <a:t>Both beams</a:t>
            </a:r>
          </a:p>
          <a:p>
            <a:pPr marL="342900" indent="-342900">
              <a:buClr>
                <a:srgbClr val="0000FF"/>
              </a:buClr>
              <a:buFont typeface="Wingdings" pitchFamily="2" charset="2"/>
              <a:buChar char="q"/>
            </a:pPr>
            <a:r>
              <a:rPr lang="en-US" sz="1600" dirty="0" err="1">
                <a:latin typeface="+mj-lt"/>
              </a:rPr>
              <a:t>Touschek</a:t>
            </a:r>
            <a:r>
              <a:rPr lang="en-US" sz="1600" dirty="0">
                <a:latin typeface="+mj-lt"/>
              </a:rPr>
              <a:t> scattering is related to intra-beam scattering, leads to particle loss, and hence a reduction in the beam lifetime </a:t>
            </a:r>
            <a:r>
              <a:rPr lang="en-US" sz="1600" dirty="0">
                <a:solidFill>
                  <a:srgbClr val="0432FF"/>
                </a:solidFill>
                <a:latin typeface="+mj-lt"/>
                <a:sym typeface="Wingdings" pitchFamily="2" charset="2"/>
              </a:rPr>
              <a:t></a:t>
            </a:r>
            <a:r>
              <a:rPr lang="en-US" sz="1600" dirty="0">
                <a:latin typeface="+mj-lt"/>
                <a:sym typeface="Wingdings" pitchFamily="2" charset="2"/>
              </a:rPr>
              <a:t> simulated by accelerator colleagues </a:t>
            </a:r>
            <a:r>
              <a:rPr lang="en-US" sz="1600" dirty="0">
                <a:solidFill>
                  <a:srgbClr val="0432FF"/>
                </a:solidFill>
                <a:latin typeface="+mj-lt"/>
                <a:sym typeface="Wingdings" pitchFamily="2" charset="2"/>
              </a:rPr>
              <a:t></a:t>
            </a:r>
            <a:r>
              <a:rPr lang="en-US" sz="1600" dirty="0">
                <a:latin typeface="+mj-lt"/>
                <a:sym typeface="Wingdings" pitchFamily="2" charset="2"/>
              </a:rPr>
              <a:t> design of momentum collimators</a:t>
            </a:r>
          </a:p>
          <a:p>
            <a:pPr>
              <a:buClr>
                <a:srgbClr val="0000FF"/>
              </a:buClr>
            </a:pPr>
            <a:r>
              <a:rPr lang="en-US" sz="1200" dirty="0">
                <a:latin typeface="+mj-lt"/>
                <a:sym typeface="Wingdings" pitchFamily="2" charset="2"/>
              </a:rPr>
              <a:t>      </a:t>
            </a:r>
            <a:r>
              <a:rPr lang="en-US" sz="1200" dirty="0" err="1">
                <a:latin typeface="+mj-lt"/>
                <a:sym typeface="Wingdings" pitchFamily="2" charset="2"/>
              </a:rPr>
              <a:t>Touschek</a:t>
            </a:r>
            <a:r>
              <a:rPr lang="en-US" sz="1200" dirty="0">
                <a:latin typeface="+mj-lt"/>
                <a:sym typeface="Wingdings" pitchFamily="2" charset="2"/>
              </a:rPr>
              <a:t>: </a:t>
            </a:r>
            <a:r>
              <a:rPr lang="en-US" sz="1200" dirty="0">
                <a:latin typeface="+mj-lt"/>
              </a:rPr>
              <a:t>Single-scattering IBS, so to speak. Transfer of transverse momentum, from the transverse focusing, into the </a:t>
            </a:r>
          </a:p>
          <a:p>
            <a:pPr>
              <a:buClr>
                <a:srgbClr val="0000FF"/>
              </a:buClr>
            </a:pPr>
            <a:r>
              <a:rPr lang="en-US" sz="1200" dirty="0">
                <a:latin typeface="+mj-lt"/>
              </a:rPr>
              <a:t>      longitudinal direction when two electrons scatter off each other. The resulting longitudinal momentum exceeds the bucket height. </a:t>
            </a:r>
          </a:p>
          <a:p>
            <a:pPr>
              <a:buClr>
                <a:srgbClr val="0000FF"/>
              </a:buClr>
            </a:pPr>
            <a:endParaRPr lang="en-US" sz="800" b="1" dirty="0">
              <a:solidFill>
                <a:srgbClr val="0000FF"/>
              </a:solidFill>
              <a:latin typeface="+mj-lt"/>
              <a:cs typeface="Comic Sans MS"/>
            </a:endParaRPr>
          </a:p>
          <a:p>
            <a:pPr>
              <a:buClr>
                <a:srgbClr val="0000FF"/>
              </a:buClr>
            </a:pPr>
            <a:r>
              <a:rPr lang="en-US" sz="2000" b="1" dirty="0">
                <a:solidFill>
                  <a:srgbClr val="0000FF"/>
                </a:solidFill>
                <a:latin typeface="+mj-lt"/>
                <a:cs typeface="Comic Sans MS"/>
              </a:rPr>
              <a:t>Electron beam:</a:t>
            </a:r>
            <a:endParaRPr lang="en-US" sz="800" dirty="0">
              <a:latin typeface="+mj-lt"/>
              <a:cs typeface="Comic Sans MS"/>
            </a:endParaRPr>
          </a:p>
          <a:p>
            <a:pPr marL="285750" indent="-285750">
              <a:buClr>
                <a:srgbClr val="0000FF"/>
              </a:buClr>
              <a:buFont typeface="Wingdings" charset="2"/>
              <a:buChar char="q"/>
            </a:pPr>
            <a:r>
              <a:rPr lang="en-US" b="0" dirty="0">
                <a:latin typeface="+mj-lt"/>
                <a:cs typeface="Comic Sans MS"/>
              </a:rPr>
              <a:t>Synchrotron radiation</a:t>
            </a:r>
          </a:p>
          <a:p>
            <a:pPr marL="742950" lvl="1" indent="-285750">
              <a:buClr>
                <a:srgbClr val="0000FF"/>
              </a:buClr>
              <a:buFont typeface="Wingdings" charset="2"/>
              <a:buChar char="Ø"/>
            </a:pPr>
            <a:r>
              <a:rPr lang="en-US" sz="1600" b="0" dirty="0">
                <a:latin typeface="+mj-lt"/>
                <a:cs typeface="Comic Sans MS"/>
              </a:rPr>
              <a:t>Backscattering </a:t>
            </a:r>
            <a:r>
              <a:rPr lang="en-US" sz="1600" b="0" dirty="0">
                <a:solidFill>
                  <a:srgbClr val="0432FF"/>
                </a:solidFill>
                <a:latin typeface="+mj-lt"/>
                <a:cs typeface="Comic Sans MS"/>
                <a:sym typeface="Wingdings" pitchFamily="2" charset="2"/>
              </a:rPr>
              <a:t></a:t>
            </a:r>
            <a:r>
              <a:rPr lang="en-US" sz="1600" b="0" dirty="0">
                <a:latin typeface="+mj-lt"/>
                <a:cs typeface="Comic Sans MS"/>
                <a:sym typeface="Wingdings" pitchFamily="2" charset="2"/>
              </a:rPr>
              <a:t> </a:t>
            </a:r>
            <a:r>
              <a:rPr lang="en-US" sz="1600" dirty="0">
                <a:latin typeface="+mj-lt"/>
                <a:cs typeface="Comic Sans MS"/>
                <a:sym typeface="Wingdings" pitchFamily="2" charset="2"/>
              </a:rPr>
              <a:t>photon absorber design after IR </a:t>
            </a:r>
            <a:r>
              <a:rPr lang="en-US" sz="1600" dirty="0">
                <a:solidFill>
                  <a:srgbClr val="0432FF"/>
                </a:solidFill>
                <a:latin typeface="+mj-lt"/>
                <a:cs typeface="Comic Sans MS"/>
                <a:sym typeface="Wingdings" pitchFamily="2" charset="2"/>
              </a:rPr>
              <a:t></a:t>
            </a:r>
            <a:r>
              <a:rPr lang="en-US" sz="1600" dirty="0">
                <a:latin typeface="+mj-lt"/>
                <a:cs typeface="Comic Sans MS"/>
                <a:sym typeface="Wingdings" pitchFamily="2" charset="2"/>
              </a:rPr>
              <a:t> Do we need photon masks after IP?</a:t>
            </a:r>
          </a:p>
          <a:p>
            <a:pPr lvl="1">
              <a:buClr>
                <a:srgbClr val="0000FF"/>
              </a:buClr>
            </a:pPr>
            <a:r>
              <a:rPr lang="en-US" sz="1600" dirty="0">
                <a:latin typeface="+mj-lt"/>
                <a:cs typeface="Comic Sans MS"/>
                <a:sym typeface="Wingdings" pitchFamily="2" charset="2"/>
              </a:rPr>
              <a:t>     </a:t>
            </a:r>
            <a:r>
              <a:rPr lang="en-US" sz="1600" dirty="0">
                <a:solidFill>
                  <a:srgbClr val="0432FF"/>
                </a:solidFill>
                <a:latin typeface="+mj-lt"/>
                <a:cs typeface="Comic Sans MS"/>
                <a:sym typeface="Wingdings" pitchFamily="2" charset="2"/>
              </a:rPr>
              <a:t></a:t>
            </a:r>
            <a:r>
              <a:rPr lang="en-US" sz="1600" dirty="0">
                <a:latin typeface="+mj-lt"/>
                <a:cs typeface="Comic Sans MS"/>
                <a:sym typeface="Wingdings" pitchFamily="2" charset="2"/>
              </a:rPr>
              <a:t> continued refined simulations</a:t>
            </a:r>
          </a:p>
          <a:p>
            <a:pPr marL="742950" lvl="1" indent="-285750">
              <a:buClr>
                <a:srgbClr val="0000FF"/>
              </a:buClr>
              <a:buFont typeface="Wingdings" charset="2"/>
              <a:buChar char="Ø"/>
            </a:pPr>
            <a:r>
              <a:rPr lang="en-US" sz="1600" b="0" dirty="0">
                <a:latin typeface="+mj-lt"/>
                <a:cs typeface="Comic Sans MS"/>
              </a:rPr>
              <a:t>Photo desorption</a:t>
            </a:r>
          </a:p>
          <a:p>
            <a:pPr lvl="1">
              <a:buClr>
                <a:srgbClr val="0000FF"/>
              </a:buClr>
            </a:pPr>
            <a:r>
              <a:rPr lang="en-US" b="0" dirty="0">
                <a:solidFill>
                  <a:srgbClr val="0000FF"/>
                </a:solidFill>
                <a:latin typeface="+mj-lt"/>
                <a:cs typeface="Comic Sans MS"/>
                <a:sym typeface="Wingdings"/>
              </a:rPr>
              <a:t></a:t>
            </a:r>
            <a:r>
              <a:rPr lang="en-US" b="0" dirty="0">
                <a:latin typeface="+mj-lt"/>
                <a:cs typeface="Comic Sans MS"/>
                <a:sym typeface="Wingdings"/>
              </a:rPr>
              <a:t> </a:t>
            </a:r>
            <a:r>
              <a:rPr lang="en-US" sz="1600" b="0" dirty="0">
                <a:solidFill>
                  <a:srgbClr val="0432FF"/>
                </a:solidFill>
                <a:latin typeface="+mj-lt"/>
                <a:cs typeface="Comic Sans MS"/>
              </a:rPr>
              <a:t>degradation of vacuum</a:t>
            </a:r>
          </a:p>
          <a:p>
            <a:pPr marL="285750" indent="-285750">
              <a:buClr>
                <a:srgbClr val="0000FF"/>
              </a:buClr>
              <a:buFont typeface="Wingdings" charset="2"/>
              <a:buChar char="q"/>
            </a:pPr>
            <a:r>
              <a:rPr lang="en-US" b="0" dirty="0">
                <a:latin typeface="+mj-lt"/>
                <a:cs typeface="Comic Sans MS"/>
              </a:rPr>
              <a:t>Beam gas interactions </a:t>
            </a:r>
          </a:p>
          <a:p>
            <a:pPr marL="742950" lvl="1" indent="-285750">
              <a:buClr>
                <a:srgbClr val="0000FF"/>
              </a:buClr>
              <a:buFont typeface="Wingdings" charset="2"/>
              <a:buChar char="Ø"/>
            </a:pPr>
            <a:r>
              <a:rPr lang="en-US" sz="1600" b="0" dirty="0">
                <a:latin typeface="+mj-lt"/>
                <a:cs typeface="Comic Sans MS"/>
              </a:rPr>
              <a:t>Off momentum electrons  </a:t>
            </a:r>
            <a:r>
              <a:rPr lang="en-US" sz="1600" b="0" dirty="0">
                <a:solidFill>
                  <a:srgbClr val="0432FF"/>
                </a:solidFill>
                <a:latin typeface="+mj-lt"/>
                <a:cs typeface="Comic Sans MS"/>
                <a:sym typeface="Wingdings" pitchFamily="2" charset="2"/>
              </a:rPr>
              <a:t></a:t>
            </a:r>
            <a:r>
              <a:rPr lang="en-US" sz="1600" b="0" dirty="0">
                <a:latin typeface="+mj-lt"/>
                <a:cs typeface="Comic Sans MS"/>
                <a:sym typeface="Wingdings" pitchFamily="2" charset="2"/>
              </a:rPr>
              <a:t> will be shielded by collimators </a:t>
            </a:r>
            <a:r>
              <a:rPr lang="en-US" sz="1600" b="0" dirty="0">
                <a:solidFill>
                  <a:srgbClr val="0432FF"/>
                </a:solidFill>
                <a:latin typeface="+mj-lt"/>
                <a:cs typeface="Comic Sans MS"/>
                <a:sym typeface="Wingdings" pitchFamily="2" charset="2"/>
              </a:rPr>
              <a:t></a:t>
            </a:r>
            <a:r>
              <a:rPr lang="en-US" sz="1600" b="0" dirty="0">
                <a:latin typeface="+mj-lt"/>
                <a:cs typeface="Comic Sans MS"/>
                <a:sym typeface="Wingdings" pitchFamily="2" charset="2"/>
              </a:rPr>
              <a:t> simulations underway</a:t>
            </a:r>
            <a:endParaRPr lang="en-US" sz="1600" b="0" dirty="0">
              <a:latin typeface="+mj-lt"/>
              <a:cs typeface="Comic Sans MS"/>
            </a:endParaRPr>
          </a:p>
          <a:p>
            <a:pPr marL="742950" lvl="1" indent="-285750">
              <a:buClr>
                <a:srgbClr val="0000FF"/>
              </a:buClr>
              <a:buFont typeface="Wingdings" charset="2"/>
              <a:buChar char="Ø"/>
            </a:pPr>
            <a:r>
              <a:rPr lang="en-US" sz="1600" dirty="0">
                <a:latin typeface="+mj-lt"/>
                <a:cs typeface="Comic Sans MS"/>
              </a:rPr>
              <a:t>generation of non-gaussian tails </a:t>
            </a:r>
            <a:r>
              <a:rPr lang="en-US" sz="1600" dirty="0">
                <a:solidFill>
                  <a:srgbClr val="0432FF"/>
                </a:solidFill>
                <a:latin typeface="+mj-lt"/>
                <a:cs typeface="Comic Sans MS"/>
                <a:sym typeface="Wingdings" pitchFamily="2" charset="2"/>
              </a:rPr>
              <a:t></a:t>
            </a:r>
            <a:r>
              <a:rPr lang="en-US" sz="1600" dirty="0">
                <a:latin typeface="+mj-lt"/>
                <a:cs typeface="Comic Sans MS"/>
                <a:sym typeface="Wingdings" pitchFamily="2" charset="2"/>
              </a:rPr>
              <a:t> accounted in accelerator simulations</a:t>
            </a:r>
            <a:endParaRPr lang="en-US" sz="1600" b="0" dirty="0">
              <a:latin typeface="+mj-lt"/>
              <a:cs typeface="Comic Sans MS"/>
            </a:endParaRPr>
          </a:p>
          <a:p>
            <a:pPr marL="742950" lvl="1" indent="-285750">
              <a:buClr>
                <a:srgbClr val="0000FF"/>
              </a:buClr>
              <a:buFont typeface="Wingdings" charset="2"/>
              <a:buChar char="Ø"/>
            </a:pPr>
            <a:r>
              <a:rPr lang="en-US" sz="1600" dirty="0">
                <a:latin typeface="+mj-lt"/>
                <a:cs typeface="Comic Sans MS"/>
              </a:rPr>
              <a:t>Bethe-</a:t>
            </a:r>
            <a:r>
              <a:rPr lang="en-US" sz="1600" dirty="0" err="1">
                <a:latin typeface="+mj-lt"/>
                <a:cs typeface="Comic Sans MS"/>
              </a:rPr>
              <a:t>Heitler</a:t>
            </a:r>
            <a:r>
              <a:rPr lang="en-US" sz="1600" dirty="0">
                <a:latin typeface="+mj-lt"/>
                <a:cs typeface="Comic Sans MS"/>
              </a:rPr>
              <a:t> photons all along z   </a:t>
            </a:r>
          </a:p>
          <a:p>
            <a:pPr lvl="2">
              <a:buClr>
                <a:srgbClr val="0000FF"/>
              </a:buClr>
            </a:pPr>
            <a:r>
              <a:rPr lang="en-US" sz="1600" dirty="0">
                <a:solidFill>
                  <a:srgbClr val="0432FF"/>
                </a:solidFill>
                <a:latin typeface="+mj-lt"/>
                <a:cs typeface="Comic Sans MS"/>
                <a:sym typeface="Wingdings" pitchFamily="2" charset="2"/>
              </a:rPr>
              <a:t></a:t>
            </a:r>
            <a:r>
              <a:rPr lang="en-US" sz="1600" dirty="0">
                <a:latin typeface="+mj-lt"/>
                <a:cs typeface="Comic Sans MS"/>
                <a:sym typeface="Wingdings" pitchFamily="2" charset="2"/>
              </a:rPr>
              <a:t> J. Adam is looking into it now with the new info from the 0.5 m shift</a:t>
            </a:r>
            <a:endParaRPr lang="en-US" sz="1600" b="0" dirty="0">
              <a:latin typeface="+mj-lt"/>
              <a:cs typeface="Comic Sans MS"/>
            </a:endParaRPr>
          </a:p>
          <a:p>
            <a:pPr marL="285750" indent="-285750">
              <a:buClr>
                <a:srgbClr val="0432FF"/>
              </a:buClr>
              <a:buFont typeface="Wingdings" charset="2"/>
              <a:buChar char="q"/>
            </a:pPr>
            <a:r>
              <a:rPr lang="en-US" b="0" dirty="0">
                <a:latin typeface="+mj-lt"/>
                <a:cs typeface="Comic Sans MS"/>
              </a:rPr>
              <a:t>Higher order mode losses</a:t>
            </a:r>
          </a:p>
          <a:p>
            <a:pPr marL="742950" lvl="1" indent="-285750">
              <a:buClr>
                <a:srgbClr val="0432FF"/>
              </a:buClr>
              <a:buFont typeface="Wingdings" charset="2"/>
              <a:buChar char="Ø"/>
            </a:pPr>
            <a:r>
              <a:rPr lang="en-US" sz="1600" b="0" dirty="0">
                <a:latin typeface="+mj-lt"/>
                <a:cs typeface="Comic Sans MS"/>
              </a:rPr>
              <a:t>Local heating at injection and ramp (short bunches) </a:t>
            </a:r>
            <a:r>
              <a:rPr lang="en-US" sz="1600" b="0" dirty="0">
                <a:solidFill>
                  <a:srgbClr val="0432FF"/>
                </a:solidFill>
                <a:latin typeface="+mj-lt"/>
                <a:cs typeface="Comic Sans MS"/>
                <a:sym typeface="Wingdings" pitchFamily="2" charset="2"/>
              </a:rPr>
              <a:t></a:t>
            </a:r>
            <a:r>
              <a:rPr lang="en-US" sz="1600" b="0" dirty="0">
                <a:latin typeface="+mj-lt"/>
                <a:cs typeface="Comic Sans MS"/>
                <a:sym typeface="Wingdings" pitchFamily="2" charset="2"/>
              </a:rPr>
              <a:t> not relevant for EIC</a:t>
            </a:r>
            <a:endParaRPr lang="en-US" sz="1600" b="0" dirty="0">
              <a:latin typeface="+mj-lt"/>
              <a:cs typeface="Comic Sans MS"/>
            </a:endParaRPr>
          </a:p>
          <a:p>
            <a:pPr lvl="1">
              <a:buClr>
                <a:srgbClr val="0432FF"/>
              </a:buClr>
            </a:pPr>
            <a:r>
              <a:rPr lang="en-US" sz="1600" dirty="0">
                <a:solidFill>
                  <a:srgbClr val="0432FF"/>
                </a:solidFill>
                <a:latin typeface="+mj-lt"/>
                <a:cs typeface="Comic Sans MS"/>
                <a:sym typeface="Wingdings" pitchFamily="2" charset="2"/>
              </a:rPr>
              <a:t> </a:t>
            </a:r>
            <a:r>
              <a:rPr lang="en-US" sz="1600" dirty="0">
                <a:solidFill>
                  <a:srgbClr val="0432FF"/>
                </a:solidFill>
                <a:latin typeface="+mj-lt"/>
                <a:cs typeface="Comic Sans MS"/>
              </a:rPr>
              <a:t>degradation of vacuum</a:t>
            </a:r>
          </a:p>
          <a:p>
            <a:pPr marL="285750" indent="-285750">
              <a:buClr>
                <a:srgbClr val="0432FF"/>
              </a:buClr>
              <a:buFont typeface="Wingdings" charset="2"/>
              <a:buChar char="q"/>
            </a:pPr>
            <a:r>
              <a:rPr lang="en-US" b="0" dirty="0">
                <a:latin typeface="+mj-lt"/>
                <a:cs typeface="Comic Sans MS"/>
              </a:rPr>
              <a:t>background due to de-excitation of beam if bunches are replaced </a:t>
            </a:r>
          </a:p>
          <a:p>
            <a:pPr marL="742950" lvl="1" indent="-285750">
              <a:buClr>
                <a:srgbClr val="0432FF"/>
              </a:buClr>
              <a:buFont typeface="Wingdings" pitchFamily="2" charset="2"/>
              <a:buChar char="Ø"/>
            </a:pPr>
            <a:r>
              <a:rPr lang="en-US" sz="1600" dirty="0">
                <a:latin typeface="+mj-lt"/>
              </a:rPr>
              <a:t>There should be “no” background for the experiment as the idea is to shave off the electron tails beyond 6 sigma in the transfer line. If one injects on orbit and on energy (with reasonable errors) in one sigma also to keep the protons happy, a 6 </a:t>
            </a:r>
            <a:r>
              <a:rPr lang="en-US" sz="1600" dirty="0">
                <a:latin typeface="Symbol" pitchFamily="2" charset="2"/>
              </a:rPr>
              <a:t>s</a:t>
            </a:r>
            <a:r>
              <a:rPr lang="en-US" sz="1600" dirty="0">
                <a:latin typeface="+mj-lt"/>
              </a:rPr>
              <a:t> beam would always be well within the apertures of 13/23 </a:t>
            </a:r>
            <a:r>
              <a:rPr lang="en-US" sz="1600" dirty="0">
                <a:latin typeface="Symbol" pitchFamily="2" charset="2"/>
              </a:rPr>
              <a:t>s</a:t>
            </a:r>
            <a:r>
              <a:rPr lang="en-US" sz="1600" dirty="0"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521166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Beam Background / Radiation at IR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2DFF1-6A7E-5841-980E-96BA788216E4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517575"/>
            <a:ext cx="912932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FF"/>
              </a:buClr>
            </a:pPr>
            <a:r>
              <a:rPr lang="en-US" b="1" dirty="0">
                <a:solidFill>
                  <a:srgbClr val="0000FF"/>
                </a:solidFill>
                <a:latin typeface="+mj-lt"/>
                <a:cs typeface="Comic Sans MS"/>
              </a:rPr>
              <a:t>proton beam:</a:t>
            </a:r>
          </a:p>
          <a:p>
            <a:pPr marL="285750" indent="-285750">
              <a:buClr>
                <a:srgbClr val="0000FF"/>
              </a:buClr>
              <a:buFont typeface="Wingdings" charset="2"/>
              <a:buChar char="q"/>
            </a:pPr>
            <a:endParaRPr lang="en-US" sz="800" dirty="0">
              <a:latin typeface="+mj-lt"/>
              <a:cs typeface="Comic Sans MS"/>
            </a:endParaRPr>
          </a:p>
          <a:p>
            <a:pPr marL="285750" indent="-285750">
              <a:buClr>
                <a:srgbClr val="0000FF"/>
              </a:buClr>
              <a:buFont typeface="Wingdings" charset="2"/>
              <a:buChar char="q"/>
            </a:pPr>
            <a:r>
              <a:rPr lang="en-US" b="0" dirty="0">
                <a:latin typeface="+mj-lt"/>
                <a:cs typeface="Comic Sans MS"/>
              </a:rPr>
              <a:t>Low beam lifetime during injection and ramping </a:t>
            </a:r>
            <a:r>
              <a:rPr lang="en-US" b="0" dirty="0">
                <a:solidFill>
                  <a:srgbClr val="0432FF"/>
                </a:solidFill>
                <a:latin typeface="+mj-lt"/>
                <a:cs typeface="Comic Sans MS"/>
                <a:sym typeface="Wingdings" pitchFamily="2" charset="2"/>
              </a:rPr>
              <a:t></a:t>
            </a:r>
            <a:r>
              <a:rPr lang="en-US" b="0" dirty="0">
                <a:latin typeface="+mj-lt"/>
                <a:cs typeface="Comic Sans MS"/>
                <a:sym typeface="Wingdings" pitchFamily="2" charset="2"/>
              </a:rPr>
              <a:t> collimator setup </a:t>
            </a:r>
            <a:r>
              <a:rPr lang="en-US" b="0" dirty="0">
                <a:solidFill>
                  <a:srgbClr val="0432FF"/>
                </a:solidFill>
                <a:latin typeface="+mj-lt"/>
                <a:cs typeface="Comic Sans MS"/>
                <a:sym typeface="Wingdings" pitchFamily="2" charset="2"/>
              </a:rPr>
              <a:t></a:t>
            </a:r>
            <a:r>
              <a:rPr lang="en-US" b="0" dirty="0">
                <a:latin typeface="+mj-lt"/>
                <a:cs typeface="Comic Sans MS"/>
                <a:sym typeface="Wingdings" pitchFamily="2" charset="2"/>
              </a:rPr>
              <a:t> simulation by accelerator colleagues </a:t>
            </a:r>
            <a:endParaRPr lang="en-US" b="0" dirty="0">
              <a:latin typeface="+mj-lt"/>
              <a:cs typeface="Comic Sans MS"/>
            </a:endParaRPr>
          </a:p>
          <a:p>
            <a:pPr marL="285750" indent="-285750">
              <a:buClr>
                <a:srgbClr val="0000FF"/>
              </a:buClr>
              <a:buFont typeface="Wingdings" charset="2"/>
              <a:buChar char="q"/>
            </a:pPr>
            <a:r>
              <a:rPr lang="en-US" b="0" dirty="0">
                <a:latin typeface="+mj-lt"/>
                <a:cs typeface="Comic Sans MS"/>
              </a:rPr>
              <a:t>Beam gas interactions, large hadronic cross section</a:t>
            </a:r>
          </a:p>
          <a:p>
            <a:pPr marL="742950" lvl="1" indent="-285750">
              <a:buClr>
                <a:srgbClr val="0000FF"/>
              </a:buClr>
              <a:buFont typeface="Wingdings" pitchFamily="2" charset="2"/>
              <a:buChar char="Ø"/>
            </a:pPr>
            <a:r>
              <a:rPr lang="en-US" sz="1600" dirty="0">
                <a:latin typeface="+mj-lt"/>
                <a:cs typeface="Comic Sans MS"/>
              </a:rPr>
              <a:t>Secondary interactions with aperture limitations, i.e. with magnets, beam pipe, masks</a:t>
            </a:r>
          </a:p>
          <a:p>
            <a:pPr marL="742950" lvl="1" indent="-285750">
              <a:buClr>
                <a:srgbClr val="0000FF"/>
              </a:buClr>
              <a:buFont typeface="Wingdings" pitchFamily="2" charset="2"/>
              <a:buChar char="Ø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Beam-gas interactions are one of the main sources of neutrons that thermalize within the detector hall and can cause damage.</a:t>
            </a:r>
            <a:endParaRPr lang="en-US" sz="1600" b="0" dirty="0">
              <a:latin typeface="+mj-lt"/>
              <a:cs typeface="Comic Sans M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E.C. Aschenauer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40998F1B-C59C-924F-85B7-D20524CED6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1623649"/>
              </p:ext>
            </p:extLst>
          </p:nvPr>
        </p:nvGraphicFramePr>
        <p:xfrm>
          <a:off x="151949" y="2606032"/>
          <a:ext cx="5135880" cy="398265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8185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173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594"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j-lt"/>
                          <a:cs typeface="Comic Sans MS"/>
                        </a:rPr>
                        <a:t>Vacuum pressure</a:t>
                      </a:r>
                    </a:p>
                  </a:txBody>
                  <a:tcPr marL="68580" marR="685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j-lt"/>
                          <a:cs typeface="Comic Sans MS"/>
                        </a:rPr>
                        <a:t>10</a:t>
                      </a:r>
                      <a:r>
                        <a:rPr lang="en-US" sz="1600" b="0" baseline="30000" dirty="0">
                          <a:solidFill>
                            <a:schemeClr val="tx1"/>
                          </a:solidFill>
                          <a:latin typeface="+mj-lt"/>
                          <a:cs typeface="Comic Sans MS"/>
                        </a:rPr>
                        <a:t>-9</a:t>
                      </a:r>
                      <a:r>
                        <a:rPr lang="en-US" sz="1600" b="0" baseline="0" dirty="0">
                          <a:solidFill>
                            <a:schemeClr val="tx1"/>
                          </a:solidFill>
                          <a:latin typeface="+mj-lt"/>
                          <a:cs typeface="Comic Sans MS"/>
                        </a:rPr>
                        <a:t> mbar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j-lt"/>
                        <a:cs typeface="Comic Sans MS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594">
                <a:tc>
                  <a:txBody>
                    <a:bodyPr/>
                    <a:lstStyle/>
                    <a:p>
                      <a:r>
                        <a:rPr lang="en-US" sz="1600" dirty="0" err="1">
                          <a:solidFill>
                            <a:schemeClr val="tx1"/>
                          </a:solidFill>
                          <a:latin typeface="+mj-lt"/>
                          <a:cs typeface="Comic Sans MS"/>
                        </a:rPr>
                        <a:t>Beampipe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+mj-lt"/>
                          <a:cs typeface="Comic Sans MS"/>
                        </a:rPr>
                        <a:t> temperature</a:t>
                      </a:r>
                    </a:p>
                  </a:txBody>
                  <a:tcPr marL="68580" marR="685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latin typeface="+mj-lt"/>
                          <a:cs typeface="Comic Sans MS"/>
                        </a:rPr>
                        <a:t>Room temperature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0298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latin typeface="+mj-lt"/>
                          <a:cs typeface="Comic Sans MS"/>
                        </a:rPr>
                        <a:t>Average atomic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+mj-lt"/>
                          <a:cs typeface="Comic Sans MS"/>
                        </a:rPr>
                        <a:t> weight of gas</a:t>
                      </a:r>
                      <a:endParaRPr lang="en-US" sz="1600" dirty="0">
                        <a:solidFill>
                          <a:schemeClr val="tx1"/>
                        </a:solidFill>
                        <a:latin typeface="+mj-lt"/>
                        <a:cs typeface="Comic Sans MS"/>
                      </a:endParaRPr>
                    </a:p>
                  </a:txBody>
                  <a:tcPr marL="68580" marR="685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latin typeface="+mj-lt"/>
                          <a:cs typeface="Comic Sans MS"/>
                        </a:rPr>
                        <a:t>Hydrogen (H</a:t>
                      </a:r>
                      <a:r>
                        <a:rPr lang="en-US" sz="1600" baseline="30000" dirty="0">
                          <a:solidFill>
                            <a:schemeClr val="tx1"/>
                          </a:solidFill>
                          <a:latin typeface="+mj-lt"/>
                          <a:cs typeface="Comic Sans MS"/>
                        </a:rPr>
                        <a:t>2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+mj-lt"/>
                          <a:cs typeface="Comic Sans MS"/>
                        </a:rPr>
                        <a:t>)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0298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latin typeface="+mj-lt"/>
                          <a:cs typeface="Comic Sans MS"/>
                        </a:rPr>
                        <a:t>Molecular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+mj-lt"/>
                          <a:cs typeface="Comic Sans MS"/>
                        </a:rPr>
                        <a:t> density (for 10 m pipe)</a:t>
                      </a:r>
                      <a:endParaRPr lang="en-US" sz="1600" dirty="0">
                        <a:solidFill>
                          <a:schemeClr val="tx1"/>
                        </a:solidFill>
                        <a:latin typeface="+mj-lt"/>
                        <a:cs typeface="Comic Sans MS"/>
                      </a:endParaRPr>
                    </a:p>
                  </a:txBody>
                  <a:tcPr marL="68580" marR="685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latin typeface="+mj-lt"/>
                          <a:cs typeface="Comic Sans MS"/>
                        </a:rPr>
                        <a:t>2.65 x 10</a:t>
                      </a:r>
                      <a:r>
                        <a:rPr lang="en-US" sz="1600" baseline="30000" dirty="0">
                          <a:solidFill>
                            <a:schemeClr val="tx1"/>
                          </a:solidFill>
                          <a:latin typeface="+mj-lt"/>
                          <a:cs typeface="Comic Sans MS"/>
                        </a:rPr>
                        <a:t>10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+mj-lt"/>
                          <a:cs typeface="Comic Sans MS"/>
                        </a:rPr>
                        <a:t> molecules/cm</a:t>
                      </a:r>
                      <a:r>
                        <a:rPr lang="en-US" sz="1600" baseline="30000" dirty="0">
                          <a:solidFill>
                            <a:schemeClr val="tx1"/>
                          </a:solidFill>
                          <a:latin typeface="+mj-lt"/>
                          <a:cs typeface="Comic Sans MS"/>
                        </a:rPr>
                        <a:t>2</a:t>
                      </a:r>
                      <a:endParaRPr lang="en-US" sz="1600" dirty="0">
                        <a:solidFill>
                          <a:schemeClr val="tx1"/>
                        </a:solidFill>
                        <a:latin typeface="+mj-lt"/>
                        <a:cs typeface="Comic Sans MS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594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latin typeface="+mj-lt"/>
                          <a:cs typeface="Comic Sans MS"/>
                        </a:rPr>
                        <a:t>Luminosity (Ring-Ring)</a:t>
                      </a:r>
                    </a:p>
                  </a:txBody>
                  <a:tcPr marL="68580" marR="685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latin typeface="+mj-lt"/>
                          <a:cs typeface="Comic Sans MS"/>
                        </a:rPr>
                        <a:t>10.05 x 10</a:t>
                      </a:r>
                      <a:r>
                        <a:rPr lang="en-US" sz="1600" baseline="30000" dirty="0">
                          <a:solidFill>
                            <a:schemeClr val="tx1"/>
                          </a:solidFill>
                          <a:latin typeface="+mj-lt"/>
                          <a:cs typeface="Comic Sans MS"/>
                        </a:rPr>
                        <a:t>33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+mj-lt"/>
                          <a:cs typeface="Comic Sans MS"/>
                        </a:rPr>
                        <a:t> cm</a:t>
                      </a:r>
                      <a:r>
                        <a:rPr lang="en-US" sz="1600" baseline="30000" dirty="0">
                          <a:solidFill>
                            <a:schemeClr val="tx1"/>
                          </a:solidFill>
                          <a:latin typeface="+mj-lt"/>
                          <a:cs typeface="Comic Sans MS"/>
                        </a:rPr>
                        <a:t>-2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+mj-lt"/>
                          <a:cs typeface="Comic Sans MS"/>
                        </a:rPr>
                        <a:t>s</a:t>
                      </a:r>
                      <a:r>
                        <a:rPr lang="en-US" sz="1600" baseline="30000" dirty="0">
                          <a:solidFill>
                            <a:schemeClr val="tx1"/>
                          </a:solidFill>
                          <a:latin typeface="+mj-lt"/>
                          <a:cs typeface="Comic Sans MS"/>
                        </a:rPr>
                        <a:t>-1</a:t>
                      </a:r>
                      <a:endParaRPr lang="en-US" sz="1600" dirty="0">
                        <a:solidFill>
                          <a:schemeClr val="tx1"/>
                        </a:solidFill>
                        <a:latin typeface="+mj-lt"/>
                        <a:cs typeface="Comic Sans MS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594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latin typeface="+mj-lt"/>
                          <a:cs typeface="Comic Sans MS"/>
                        </a:rPr>
                        <a:t>Bunch intensity (R-R) 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+mj-lt"/>
                          <a:cs typeface="Comic Sans MS"/>
                        </a:rPr>
                        <a:t>(</a:t>
                      </a:r>
                      <a:r>
                        <a:rPr lang="en-US" sz="1600" baseline="0" dirty="0">
                          <a:solidFill>
                            <a:srgbClr val="0000FF"/>
                          </a:solidFill>
                          <a:latin typeface="+mj-lt"/>
                          <a:cs typeface="Comic Sans MS"/>
                        </a:rPr>
                        <a:t>e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+mj-lt"/>
                          <a:cs typeface="Comic Sans MS"/>
                        </a:rPr>
                        <a:t>/p)</a:t>
                      </a:r>
                      <a:endParaRPr lang="en-US" sz="1600" dirty="0">
                        <a:solidFill>
                          <a:schemeClr val="tx1"/>
                        </a:solidFill>
                        <a:latin typeface="+mj-lt"/>
                        <a:cs typeface="Comic Sans MS"/>
                      </a:endParaRPr>
                    </a:p>
                  </a:txBody>
                  <a:tcPr marL="68580" marR="685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00FF"/>
                          </a:solidFill>
                          <a:latin typeface="+mj-lt"/>
                          <a:cs typeface="Comic Sans MS"/>
                        </a:rPr>
                        <a:t>15.1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+mj-lt"/>
                          <a:cs typeface="Comic Sans MS"/>
                        </a:rPr>
                        <a:t>  / 6.0 x 10</a:t>
                      </a:r>
                      <a:r>
                        <a:rPr lang="en-US" sz="1600" baseline="30000" dirty="0">
                          <a:solidFill>
                            <a:schemeClr val="tx1"/>
                          </a:solidFill>
                          <a:latin typeface="+mj-lt"/>
                          <a:cs typeface="Comic Sans MS"/>
                        </a:rPr>
                        <a:t>10</a:t>
                      </a:r>
                      <a:endParaRPr lang="en-US" sz="1600" dirty="0">
                        <a:solidFill>
                          <a:schemeClr val="tx1"/>
                        </a:solidFill>
                        <a:latin typeface="+mj-lt"/>
                        <a:cs typeface="Comic Sans MS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159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+mj-lt"/>
                          <a:cs typeface="Comic Sans MS"/>
                        </a:rPr>
                        <a:t>Beam Current (R-R) (</a:t>
                      </a:r>
                      <a:r>
                        <a:rPr lang="en-US" sz="1600" baseline="0" dirty="0">
                          <a:solidFill>
                            <a:srgbClr val="0000FF"/>
                          </a:solidFill>
                          <a:latin typeface="+mj-lt"/>
                          <a:cs typeface="Comic Sans MS"/>
                        </a:rPr>
                        <a:t>e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+mj-lt"/>
                          <a:cs typeface="Comic Sans MS"/>
                        </a:rPr>
                        <a:t>/p)</a:t>
                      </a:r>
                      <a:endParaRPr lang="en-US" sz="1600" dirty="0">
                        <a:solidFill>
                          <a:schemeClr val="tx1"/>
                        </a:solidFill>
                        <a:latin typeface="+mj-lt"/>
                        <a:cs typeface="Comic Sans MS"/>
                      </a:endParaRPr>
                    </a:p>
                  </a:txBody>
                  <a:tcPr marL="68580" marR="685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aseline="0" dirty="0">
                          <a:solidFill>
                            <a:srgbClr val="0000FF"/>
                          </a:solidFill>
                          <a:latin typeface="+mj-lt"/>
                          <a:cs typeface="Comic Sans MS"/>
                        </a:rPr>
                        <a:t>2.5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+mj-lt"/>
                          <a:cs typeface="Comic Sans MS"/>
                        </a:rPr>
                        <a:t> / 1 A </a:t>
                      </a:r>
                      <a:endParaRPr lang="en-US" sz="1600" dirty="0">
                        <a:solidFill>
                          <a:schemeClr val="tx1"/>
                        </a:solidFill>
                        <a:latin typeface="+mj-lt"/>
                        <a:cs typeface="Comic Sans MS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4965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latin typeface="+mj-lt"/>
                          <a:cs typeface="Comic Sans MS"/>
                        </a:rPr>
                        <a:t>Bunch spacing (Ring-Ring)</a:t>
                      </a:r>
                    </a:p>
                  </a:txBody>
                  <a:tcPr marL="68580" marR="685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latin typeface="+mj-lt"/>
                          <a:cs typeface="Comic Sans MS"/>
                        </a:rPr>
                        <a:t>8.7 ns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+mj-lt"/>
                          <a:cs typeface="Comic Sans MS"/>
                          <a:sym typeface="Wingdings"/>
                        </a:rPr>
                        <a:t> 1320 bunches</a:t>
                      </a:r>
                      <a:endParaRPr lang="en-US" sz="1600" dirty="0">
                        <a:solidFill>
                          <a:schemeClr val="tx1"/>
                        </a:solidFill>
                        <a:latin typeface="+mj-lt"/>
                        <a:cs typeface="Comic Sans MS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1594">
                <a:tc>
                  <a:txBody>
                    <a:bodyPr/>
                    <a:lstStyle/>
                    <a:p>
                      <a:r>
                        <a:rPr lang="en-US" sz="1600" dirty="0" err="1">
                          <a:solidFill>
                            <a:srgbClr val="0432FF"/>
                          </a:solidFill>
                          <a:latin typeface="+mj-lt"/>
                          <a:cs typeface="Comic Sans MS"/>
                        </a:rPr>
                        <a:t>Electron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latin typeface="+mj-lt"/>
                          <a:cs typeface="Comic Sans MS"/>
                        </a:rPr>
                        <a:t>xProton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+mj-lt"/>
                          <a:cs typeface="Comic Sans MS"/>
                        </a:rPr>
                        <a:t> beam energy</a:t>
                      </a:r>
                    </a:p>
                  </a:txBody>
                  <a:tcPr marL="68580" marR="685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432FF"/>
                          </a:solidFill>
                          <a:latin typeface="+mj-lt"/>
                          <a:cs typeface="Comic Sans MS"/>
                        </a:rPr>
                        <a:t>10 GeV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+mj-lt"/>
                          <a:cs typeface="Comic Sans MS"/>
                        </a:rPr>
                        <a:t>x 275 GeV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BB86D51B-1806-E947-9DF3-DE807981C165}"/>
              </a:ext>
            </a:extLst>
          </p:cNvPr>
          <p:cNvSpPr txBox="1"/>
          <p:nvPr/>
        </p:nvSpPr>
        <p:spPr>
          <a:xfrm>
            <a:off x="5299206" y="2552700"/>
            <a:ext cx="38301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+mj-lt"/>
              </a:rPr>
              <a:t>Ring-Ring : </a:t>
            </a:r>
          </a:p>
          <a:p>
            <a:r>
              <a:rPr lang="en-US" sz="1600" dirty="0">
                <a:latin typeface="+mj-lt"/>
              </a:rPr>
              <a:t>DIS-event rate: 600 kHz</a:t>
            </a:r>
          </a:p>
          <a:p>
            <a:r>
              <a:rPr lang="en-US" sz="1600" dirty="0">
                <a:latin typeface="+mj-lt"/>
              </a:rPr>
              <a:t>Beam-gas event rate: 9.818 kHz in 10m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ABF91BA-42B3-124E-8523-D2D11FC2FFA2}"/>
              </a:ext>
            </a:extLst>
          </p:cNvPr>
          <p:cNvSpPr txBox="1"/>
          <p:nvPr/>
        </p:nvSpPr>
        <p:spPr>
          <a:xfrm>
            <a:off x="5402932" y="3629164"/>
            <a:ext cx="373034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432FF"/>
              </a:buClr>
            </a:pPr>
            <a:r>
              <a:rPr lang="en-US" sz="1600" dirty="0">
                <a:latin typeface="+mj-lt"/>
              </a:rPr>
              <a:t>Need to re-analyze the effect of the following assumptions:</a:t>
            </a:r>
          </a:p>
          <a:p>
            <a:pPr marL="171450" indent="-171450">
              <a:buClr>
                <a:srgbClr val="0432FF"/>
              </a:buClr>
              <a:buFont typeface="Wingdings" pitchFamily="2" charset="2"/>
              <a:buChar char="Ø"/>
            </a:pPr>
            <a:endParaRPr lang="en-US" sz="800" dirty="0">
              <a:latin typeface="+mj-lt"/>
            </a:endParaRPr>
          </a:p>
          <a:p>
            <a:pPr marL="285750" indent="-285750">
              <a:buClr>
                <a:srgbClr val="0432FF"/>
              </a:buClr>
              <a:buFont typeface="Wingdings" pitchFamily="2" charset="2"/>
              <a:buChar char="Ø"/>
            </a:pPr>
            <a:r>
              <a:rPr lang="en-US" sz="1600" dirty="0">
                <a:latin typeface="+mj-lt"/>
              </a:rPr>
              <a:t>Use the realistic beam pipe </a:t>
            </a:r>
          </a:p>
          <a:p>
            <a:pPr marL="285750" indent="-285750">
              <a:buClr>
                <a:srgbClr val="0432FF"/>
              </a:buClr>
              <a:buFont typeface="Wingdings" pitchFamily="2" charset="2"/>
              <a:buChar char="Ø"/>
            </a:pPr>
            <a:r>
              <a:rPr lang="en-US" sz="1600" dirty="0">
                <a:latin typeface="+mj-lt"/>
              </a:rPr>
              <a:t>What is the gas density profile </a:t>
            </a:r>
          </a:p>
          <a:p>
            <a:pPr marL="285750" indent="-285750">
              <a:buClr>
                <a:srgbClr val="0432FF"/>
              </a:buClr>
              <a:buFont typeface="Wingdings" pitchFamily="2" charset="2"/>
              <a:buChar char="Ø"/>
            </a:pPr>
            <a:r>
              <a:rPr lang="en-US" sz="1600" dirty="0">
                <a:latin typeface="+mj-lt"/>
              </a:rPr>
              <a:t>detector acceptance for BG-events?</a:t>
            </a:r>
          </a:p>
          <a:p>
            <a:pPr marL="285750" indent="-285750">
              <a:buClr>
                <a:srgbClr val="0432FF"/>
              </a:buClr>
              <a:buFont typeface="Wingdings" pitchFamily="2" charset="2"/>
              <a:buChar char="Ø"/>
            </a:pPr>
            <a:r>
              <a:rPr lang="en-US" sz="1600" dirty="0">
                <a:latin typeface="+mj-lt"/>
              </a:rPr>
              <a:t>Need vacuum profile for proton beam only pipe </a:t>
            </a:r>
            <a:r>
              <a:rPr lang="en-US" sz="1600" dirty="0">
                <a:solidFill>
                  <a:srgbClr val="0432FF"/>
                </a:solidFill>
                <a:latin typeface="+mj-lt"/>
                <a:sym typeface="Wingdings" pitchFamily="2" charset="2"/>
              </a:rPr>
              <a:t></a:t>
            </a:r>
            <a:r>
              <a:rPr lang="en-US" sz="1600" dirty="0">
                <a:latin typeface="+mj-lt"/>
                <a:sym typeface="Wingdings" pitchFamily="2" charset="2"/>
              </a:rPr>
              <a:t> start from RHIC</a:t>
            </a:r>
            <a:endParaRPr lang="en-US" sz="1600" dirty="0">
              <a:latin typeface="+mj-lt"/>
            </a:endParaRPr>
          </a:p>
          <a:p>
            <a:pPr marL="285750" indent="-285750">
              <a:buClr>
                <a:srgbClr val="0432FF"/>
              </a:buClr>
              <a:buFont typeface="Wingdings" pitchFamily="2" charset="2"/>
              <a:buChar char="Ø"/>
            </a:pPr>
            <a:endParaRPr lang="en-US" sz="1600" dirty="0">
              <a:latin typeface="+mj-lt"/>
            </a:endParaRPr>
          </a:p>
          <a:p>
            <a:pPr>
              <a:buClr>
                <a:srgbClr val="0432FF"/>
              </a:buClr>
            </a:pPr>
            <a:r>
              <a:rPr lang="en-US" sz="1600" dirty="0">
                <a:solidFill>
                  <a:srgbClr val="0432FF"/>
                </a:solidFill>
                <a:latin typeface="+mj-lt"/>
                <a:sym typeface="Wingdings" pitchFamily="2" charset="2"/>
              </a:rPr>
              <a:t></a:t>
            </a:r>
            <a:r>
              <a:rPr lang="en-US" sz="1600" dirty="0">
                <a:latin typeface="+mj-lt"/>
                <a:sym typeface="Wingdings" pitchFamily="2" charset="2"/>
              </a:rPr>
              <a:t> </a:t>
            </a:r>
            <a:r>
              <a:rPr lang="en-US" sz="1600" dirty="0" err="1">
                <a:latin typeface="+mj-lt"/>
              </a:rPr>
              <a:t>Zh</a:t>
            </a:r>
            <a:r>
              <a:rPr lang="en-US" sz="1600" dirty="0">
                <a:latin typeface="+mj-lt"/>
              </a:rPr>
              <a:t>. Zhang is looking into an update using this updates</a:t>
            </a:r>
          </a:p>
        </p:txBody>
      </p:sp>
    </p:spTree>
    <p:extLst>
      <p:ext uri="{BB962C8B-B14F-4D97-AF65-F5344CB8AC3E}">
        <p14:creationId xmlns:p14="http://schemas.microsoft.com/office/powerpoint/2010/main" val="844864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572AC49-3564-D240-86CC-FDB42B986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E.C. Aschenauer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7177449-73C0-4940-A3AD-8304704D1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004ED96-F66A-3940-829C-01B6D28CF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Beam Background / Radiation at IR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6E88B4D-38D6-6741-BD72-8F28029BB643}"/>
              </a:ext>
            </a:extLst>
          </p:cNvPr>
          <p:cNvGrpSpPr/>
          <p:nvPr/>
        </p:nvGrpSpPr>
        <p:grpSpPr>
          <a:xfrm>
            <a:off x="10700" y="1170505"/>
            <a:ext cx="9144000" cy="3895126"/>
            <a:chOff x="0" y="1752600"/>
            <a:chExt cx="9144000" cy="3895126"/>
          </a:xfrm>
        </p:grpSpPr>
        <p:pic>
          <p:nvPicPr>
            <p:cNvPr id="6" name="Picture 5" descr="beast-neutron-flux.png">
              <a:extLst>
                <a:ext uri="{FF2B5EF4-FFF2-40B4-BE49-F238E27FC236}">
                  <a16:creationId xmlns:a16="http://schemas.microsoft.com/office/drawing/2014/main" id="{14F275AC-968B-5E4A-A2CE-9F066B2D9E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752600"/>
              <a:ext cx="4382146" cy="297180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1C46B11-90C0-394A-99F3-8916CC37A6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8600" y="4724400"/>
              <a:ext cx="4081688" cy="923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5" tIns="45718" rIns="91435" bIns="45718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dirty="0">
                  <a:solidFill>
                    <a:srgbClr val="0432FF"/>
                  </a:solidFill>
                  <a:latin typeface="+mj-lt"/>
                  <a:cs typeface="Arial" panose="020B0604020202020204" pitchFamily="34" charset="0"/>
                  <a:sym typeface="Wingdings" pitchFamily="2" charset="2"/>
                </a:rPr>
                <a:t> </a:t>
              </a:r>
              <a:r>
                <a:rPr lang="en-US" dirty="0">
                  <a:latin typeface="+mj-lt"/>
                  <a:cs typeface="Arial" panose="020B0604020202020204" pitchFamily="34" charset="0"/>
                </a:rPr>
                <a:t>forward EmCal: up to ~5*10</a:t>
              </a:r>
              <a:r>
                <a:rPr lang="en-US" baseline="30000" dirty="0">
                  <a:latin typeface="+mj-lt"/>
                  <a:cs typeface="Arial" panose="020B0604020202020204" pitchFamily="34" charset="0"/>
                </a:rPr>
                <a:t>9</a:t>
              </a:r>
              <a:r>
                <a:rPr lang="en-US" dirty="0">
                  <a:latin typeface="+mj-lt"/>
                  <a:cs typeface="Arial" panose="020B0604020202020204" pitchFamily="34" charset="0"/>
                </a:rPr>
                <a:t> n/cm</a:t>
              </a:r>
              <a:r>
                <a:rPr lang="en-US" baseline="30000" dirty="0">
                  <a:latin typeface="+mj-lt"/>
                  <a:cs typeface="Arial" panose="020B0604020202020204" pitchFamily="34" charset="0"/>
                </a:rPr>
                <a:t>2</a:t>
              </a:r>
              <a:r>
                <a:rPr lang="en-US" dirty="0">
                  <a:latin typeface="+mj-lt"/>
                  <a:cs typeface="Arial" panose="020B0604020202020204" pitchFamily="34" charset="0"/>
                </a:rPr>
                <a:t> per fb</a:t>
              </a:r>
              <a:r>
                <a:rPr lang="en-US" baseline="30000" dirty="0">
                  <a:latin typeface="+mj-lt"/>
                  <a:cs typeface="Arial" panose="020B0604020202020204" pitchFamily="34" charset="0"/>
                </a:rPr>
                <a:t>-1 </a:t>
              </a:r>
              <a:r>
                <a:rPr lang="en-US" dirty="0">
                  <a:latin typeface="+mj-lt"/>
                  <a:cs typeface="Arial" panose="020B0604020202020204" pitchFamily="34" charset="0"/>
                </a:rPr>
                <a:t>(</a:t>
              </a:r>
              <a:r>
                <a:rPr lang="en-US" i="1" dirty="0">
                  <a:latin typeface="+mj-lt"/>
                  <a:cs typeface="Arial" panose="020B0604020202020204" pitchFamily="34" charset="0"/>
                </a:rPr>
                <a:t>inside the towers</a:t>
              </a:r>
              <a:r>
                <a:rPr lang="en-US" dirty="0">
                  <a:latin typeface="+mj-lt"/>
                  <a:cs typeface="Arial" panose="020B0604020202020204" pitchFamily="34" charset="0"/>
                </a:rPr>
                <a:t>); perhaps ~5 less at the </a:t>
              </a:r>
              <a:r>
                <a:rPr lang="en-US" dirty="0" err="1">
                  <a:latin typeface="+mj-lt"/>
                  <a:cs typeface="Arial" panose="020B0604020202020204" pitchFamily="34" charset="0"/>
                </a:rPr>
                <a:t>SiPM</a:t>
              </a:r>
              <a:r>
                <a:rPr lang="en-US" dirty="0">
                  <a:latin typeface="+mj-lt"/>
                  <a:cs typeface="Arial" panose="020B0604020202020204" pitchFamily="34" charset="0"/>
                </a:rPr>
                <a:t> location </a:t>
              </a:r>
            </a:p>
          </p:txBody>
        </p:sp>
        <p:pic>
          <p:nvPicPr>
            <p:cNvPr id="8" name="Picture 7" descr="beast-radiation-dose.png">
              <a:extLst>
                <a:ext uri="{FF2B5EF4-FFF2-40B4-BE49-F238E27FC236}">
                  <a16:creationId xmlns:a16="http://schemas.microsoft.com/office/drawing/2014/main" id="{4B150148-D61E-CB49-86B4-1C475929AC5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1854" y="1752600"/>
              <a:ext cx="4382146" cy="2971800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934DCA4-20A0-2A43-95AC-C57B5EAAD550}"/>
                </a:ext>
              </a:extLst>
            </p:cNvPr>
            <p:cNvSpPr/>
            <p:nvPr/>
          </p:nvSpPr>
          <p:spPr>
            <a:xfrm>
              <a:off x="4905419" y="4724400"/>
              <a:ext cx="422423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>
                  <a:solidFill>
                    <a:srgbClr val="0432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itchFamily="2" charset="2"/>
                </a:rPr>
                <a:t>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  <a:sym typeface="Wingdings" pitchFamily="2" charset="2"/>
                </a:rPr>
                <a:t> 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backward EmCal: ~250 rad/year</a:t>
              </a:r>
              <a:r>
                <a:rPr lang="en-US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/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(at  “nominal” luminosity ~10</a:t>
              </a:r>
              <a:r>
                <a:rPr lang="en-US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33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cm</a:t>
              </a:r>
              <a:r>
                <a:rPr lang="en-US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-2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s</a:t>
              </a:r>
              <a:r>
                <a:rPr lang="en-US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-1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17DAA24A-1882-FF40-97E3-C06374F9B0AA}"/>
              </a:ext>
            </a:extLst>
          </p:cNvPr>
          <p:cNvSpPr/>
          <p:nvPr/>
        </p:nvSpPr>
        <p:spPr>
          <a:xfrm>
            <a:off x="18134" y="474234"/>
            <a:ext cx="8766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0432FF"/>
              </a:buClr>
              <a:buFont typeface="Wingdings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Primary collisions contribute a substantial fraction of the ionizing radiation and low energy neutron fluence in the experimental hall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95621FE-2118-1848-A33B-76E84C41DFD5}"/>
              </a:ext>
            </a:extLst>
          </p:cNvPr>
          <p:cNvSpPr txBox="1"/>
          <p:nvPr/>
        </p:nvSpPr>
        <p:spPr>
          <a:xfrm>
            <a:off x="71581" y="5065631"/>
            <a:ext cx="908311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432FF"/>
              </a:buClr>
              <a:buFont typeface="Wingdings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These studies need to be redone for the specific detector designs</a:t>
            </a:r>
          </a:p>
          <a:p>
            <a:pPr marL="742950" lvl="1" indent="-285750">
              <a:buClr>
                <a:srgbClr val="0432FF"/>
              </a:buClr>
              <a:buFont typeface="Wingdings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be careful with GEANT-4 version some underestimate low energy neutron production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 ask EIC-UG SW group for guidance</a:t>
            </a:r>
          </a:p>
          <a:p>
            <a:pPr marL="742950" lvl="1" indent="-285750">
              <a:buClr>
                <a:srgbClr val="0432FF"/>
              </a:buClr>
              <a:buFont typeface="Wingdings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Validation: </a:t>
            </a:r>
            <a:r>
              <a:rPr lang="en-US" dirty="0">
                <a:latin typeface="+mj-lt"/>
              </a:rPr>
              <a:t>Yuri Fisyak et al. NIM A 756 (2014) 68-72, arXiv:</a:t>
            </a:r>
            <a:r>
              <a:rPr lang="en-US" dirty="0">
                <a:latin typeface="+mj-lt"/>
                <a:hlinkClick r:id="rId4"/>
              </a:rPr>
              <a:t>1310.2495</a:t>
            </a:r>
            <a:endParaRPr lang="en-US" dirty="0">
              <a:latin typeface="+mj-lt"/>
            </a:endParaRPr>
          </a:p>
          <a:p>
            <a:pPr marL="742950" lvl="1" indent="-285750">
              <a:buClr>
                <a:srgbClr val="0432FF"/>
              </a:buClr>
              <a:buFont typeface="Wingdings" pitchFamily="2" charset="2"/>
              <a:buChar char="Ø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5739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D08E3F7-A5D5-514E-A91B-2F084BB4CD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 Please remember everything needed by the collaborations to do simulations discussed here is posted at </a:t>
            </a:r>
            <a:r>
              <a:rPr lang="en-US" dirty="0">
                <a:latin typeface="+mj-lt"/>
                <a:hlinkClick r:id="rId2"/>
              </a:rPr>
              <a:t>https://indico.bnl.gov/event/10974/contributions/</a:t>
            </a:r>
            <a:r>
              <a:rPr lang="en-US" dirty="0">
                <a:latin typeface="+mj-lt"/>
              </a:rPr>
              <a:t> </a:t>
            </a:r>
          </a:p>
          <a:p>
            <a:pPr lvl="1"/>
            <a:r>
              <a:rPr lang="en-US" dirty="0">
                <a:latin typeface="+mj-lt"/>
              </a:rPr>
              <a:t>there are specific sub-links for IP-6 and IP-8</a:t>
            </a:r>
          </a:p>
          <a:p>
            <a:pPr lvl="1"/>
            <a:endParaRPr lang="en-US" dirty="0">
              <a:latin typeface="+mj-lt"/>
            </a:endParaRPr>
          </a:p>
          <a:p>
            <a:r>
              <a:rPr lang="en-US">
                <a:latin typeface="+mj-lt"/>
              </a:rPr>
              <a:t> Beam </a:t>
            </a:r>
            <a:r>
              <a:rPr lang="en-US" dirty="0">
                <a:latin typeface="+mj-lt"/>
              </a:rPr>
              <a:t>parameters you need for simulations are in the CDR (Tables 3.3 to 3.5) </a:t>
            </a:r>
            <a:r>
              <a:rPr lang="en-US" dirty="0">
                <a:latin typeface="+mj-lt"/>
                <a:hlinkClick r:id="rId3"/>
              </a:rPr>
              <a:t>https://www.bnl.gov/ec/files/EIC_CDR_Final.pdf</a:t>
            </a:r>
            <a:r>
              <a:rPr lang="en-US" dirty="0">
                <a:latin typeface="+mj-lt"/>
              </a:rPr>
              <a:t> </a:t>
            </a:r>
            <a:endParaRPr lang="en-US" dirty="0">
              <a:latin typeface="+mj-lt"/>
              <a:hlinkClick r:id="rId4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9119F4-9931-E442-A40B-6C50C3186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E.C. Aschenauer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A8D58BE-D0F2-5348-BDED-6D5438B73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18778A7-42FD-7241-A567-F9F583016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28917309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E.C. Aschenauer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308" y="2791630"/>
            <a:ext cx="9052560" cy="2637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5005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dirty="0" err="1" smtClean="0">
            <a:latin typeface="Comic Sans MS" panose="030F0902030302020204" pitchFamily="66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IC_PPT_Template_EditableTextLogos" id="{00FAD509-D349-8A47-998B-D6A9B09DAFE7}" vid="{C82AAD2E-8960-DB40-8700-990D4EEA0AB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5296</TotalTime>
  <Words>1189</Words>
  <Application>Microsoft Macintosh PowerPoint</Application>
  <PresentationFormat>On-screen Show (4:3)</PresentationFormat>
  <Paragraphs>165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黑体</vt:lpstr>
      <vt:lpstr>Arial</vt:lpstr>
      <vt:lpstr>Calibri</vt:lpstr>
      <vt:lpstr>Cambria Math</vt:lpstr>
      <vt:lpstr>Comic Sans MS</vt:lpstr>
      <vt:lpstr>Symbol</vt:lpstr>
      <vt:lpstr>Times New Roman</vt:lpstr>
      <vt:lpstr>Wingdings</vt:lpstr>
      <vt:lpstr>Office Theme</vt:lpstr>
      <vt:lpstr>Background Sources    we need to consider</vt:lpstr>
      <vt:lpstr>Lessons from HERA II upgrade</vt:lpstr>
      <vt:lpstr>Lessons from HERA II upgrade</vt:lpstr>
      <vt:lpstr>Beam Background / Radiation at IR</vt:lpstr>
      <vt:lpstr>Beam Background / Radiation at IR</vt:lpstr>
      <vt:lpstr>Beam Background / Radiation at IR</vt:lpstr>
      <vt:lpstr>Beam Background / Radiation at IR</vt:lpstr>
      <vt:lpstr>Summary</vt:lpstr>
      <vt:lpstr>PowerPoint Presentation</vt:lpstr>
      <vt:lpstr>Tracking/Material Budget</vt:lpstr>
      <vt:lpstr>Far forward (hadron going) region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EIC: A collider to map initial and final state correlations with high precision</dc:title>
  <dc:creator>Aschenauer, Elke</dc:creator>
  <cp:lastModifiedBy>Elke-Caroline Aschenauer</cp:lastModifiedBy>
  <cp:revision>498</cp:revision>
  <dcterms:created xsi:type="dcterms:W3CDTF">2019-04-29T20:50:32Z</dcterms:created>
  <dcterms:modified xsi:type="dcterms:W3CDTF">2021-08-23T17:46:57Z</dcterms:modified>
</cp:coreProperties>
</file>