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2" r:id="rId2"/>
    <p:sldMasterId id="2147483810" r:id="rId3"/>
    <p:sldMasterId id="2147483798" r:id="rId4"/>
    <p:sldMasterId id="2147483786" r:id="rId5"/>
    <p:sldMasterId id="2147483774" r:id="rId6"/>
    <p:sldMasterId id="2147483762" r:id="rId7"/>
    <p:sldMasterId id="2147483749" r:id="rId8"/>
    <p:sldMasterId id="2147483713" r:id="rId9"/>
  </p:sldMasterIdLst>
  <p:notesMasterIdLst>
    <p:notesMasterId r:id="rId52"/>
  </p:notesMasterIdLst>
  <p:sldIdLst>
    <p:sldId id="380" r:id="rId10"/>
    <p:sldId id="458" r:id="rId11"/>
    <p:sldId id="507" r:id="rId12"/>
    <p:sldId id="568" r:id="rId13"/>
    <p:sldId id="592" r:id="rId14"/>
    <p:sldId id="529" r:id="rId15"/>
    <p:sldId id="593" r:id="rId16"/>
    <p:sldId id="610" r:id="rId17"/>
    <p:sldId id="602" r:id="rId18"/>
    <p:sldId id="601" r:id="rId19"/>
    <p:sldId id="530" r:id="rId20"/>
    <p:sldId id="591" r:id="rId21"/>
    <p:sldId id="533" r:id="rId22"/>
    <p:sldId id="534" r:id="rId23"/>
    <p:sldId id="535" r:id="rId24"/>
    <p:sldId id="537" r:id="rId25"/>
    <p:sldId id="536" r:id="rId26"/>
    <p:sldId id="539" r:id="rId27"/>
    <p:sldId id="540" r:id="rId28"/>
    <p:sldId id="541" r:id="rId29"/>
    <p:sldId id="543" r:id="rId30"/>
    <p:sldId id="545" r:id="rId31"/>
    <p:sldId id="547" r:id="rId32"/>
    <p:sldId id="548" r:id="rId33"/>
    <p:sldId id="577" r:id="rId34"/>
    <p:sldId id="588" r:id="rId35"/>
    <p:sldId id="578" r:id="rId36"/>
    <p:sldId id="586" r:id="rId37"/>
    <p:sldId id="595" r:id="rId38"/>
    <p:sldId id="603" r:id="rId39"/>
    <p:sldId id="607" r:id="rId40"/>
    <p:sldId id="597" r:id="rId41"/>
    <p:sldId id="598" r:id="rId42"/>
    <p:sldId id="542" r:id="rId43"/>
    <p:sldId id="580" r:id="rId44"/>
    <p:sldId id="608" r:id="rId45"/>
    <p:sldId id="599" r:id="rId46"/>
    <p:sldId id="589" r:id="rId47"/>
    <p:sldId id="606" r:id="rId48"/>
    <p:sldId id="605" r:id="rId49"/>
    <p:sldId id="519" r:id="rId50"/>
    <p:sldId id="575" r:id="rId51"/>
  </p:sldIdLst>
  <p:sldSz cx="128016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28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5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13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14209" algn="l" defTabSz="10056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17051" algn="l" defTabSz="10056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19893" algn="l" defTabSz="10056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22735" algn="l" defTabSz="10056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B2"/>
    <a:srgbClr val="FF00FF"/>
    <a:srgbClr val="C81E9B"/>
    <a:srgbClr val="CC3300"/>
    <a:srgbClr val="E3F878"/>
    <a:srgbClr val="124A31"/>
    <a:srgbClr val="1B8085"/>
    <a:srgbClr val="742C6B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2110" autoAdjust="0"/>
  </p:normalViewPr>
  <p:slideViewPr>
    <p:cSldViewPr>
      <p:cViewPr varScale="1">
        <p:scale>
          <a:sx n="54" d="100"/>
          <a:sy n="54" d="100"/>
        </p:scale>
        <p:origin x="-1248" y="-102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63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22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22.wmf"/><Relationship Id="rId1" Type="http://schemas.openxmlformats.org/officeDocument/2006/relationships/image" Target="../media/image99.wmf"/><Relationship Id="rId4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9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12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12" Type="http://schemas.openxmlformats.org/officeDocument/2006/relationships/image" Target="../media/image150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22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84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568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852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136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4209" algn="l" defTabSz="1005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7051" algn="l" defTabSz="1005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9893" algn="l" defTabSz="1005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2735" algn="l" defTabSz="10056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7772400"/>
            <a:ext cx="6400801" cy="457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7772400"/>
            <a:ext cx="6400801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399" y="1554481"/>
            <a:ext cx="11521441" cy="246888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0189" y="7785739"/>
            <a:ext cx="4900611" cy="443864"/>
          </a:xfrm>
          <a:prstGeom prst="rect">
            <a:avLst/>
          </a:prstGeom>
          <a:noFill/>
        </p:spPr>
        <p:txBody>
          <a:bodyPr lIns="100568" tIns="50285" rIns="100568" bIns="5028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solidFill>
                  <a:schemeClr val="bg1"/>
                </a:solidFill>
                <a:latin typeface="+mn-lt"/>
                <a:cs typeface="+mn-cs"/>
              </a:rPr>
              <a:t>Srubabati</a:t>
            </a:r>
            <a:r>
              <a:rPr lang="en-US" sz="1300" baseline="0" dirty="0" smtClean="0">
                <a:solidFill>
                  <a:schemeClr val="bg1"/>
                </a:solidFill>
                <a:latin typeface="+mn-lt"/>
                <a:cs typeface="+mn-cs"/>
              </a:rPr>
              <a:t>  </a:t>
            </a:r>
            <a:r>
              <a:rPr lang="en-US" sz="1300" baseline="0" dirty="0" err="1" smtClean="0">
                <a:solidFill>
                  <a:schemeClr val="bg1"/>
                </a:solidFill>
                <a:latin typeface="+mn-lt"/>
                <a:cs typeface="+mn-cs"/>
              </a:rPr>
              <a:t>Goswami</a:t>
            </a:r>
            <a:r>
              <a:rPr lang="en-US" sz="1300" baseline="0" dirty="0" smtClean="0">
                <a:solidFill>
                  <a:schemeClr val="bg1"/>
                </a:solidFill>
                <a:latin typeface="+mn-lt"/>
                <a:cs typeface="+mn-cs"/>
              </a:rPr>
              <a:t>,    </a:t>
            </a:r>
            <a:endParaRPr lang="en-US" sz="13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441" y="1737360"/>
            <a:ext cx="10881360" cy="100584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1" y="3200400"/>
            <a:ext cx="8961121" cy="6400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50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791453"/>
            <a:ext cx="1500188" cy="438150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10/29/2015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1" y="7791453"/>
            <a:ext cx="4800600" cy="438150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1" y="7791453"/>
            <a:ext cx="1600200" cy="438150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400800" y="7772400"/>
            <a:ext cx="6400801" cy="457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7772400"/>
            <a:ext cx="6400801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"/>
            <a:ext cx="128016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0189" y="7785739"/>
            <a:ext cx="4900611" cy="443864"/>
          </a:xfrm>
          <a:prstGeom prst="rect">
            <a:avLst/>
          </a:prstGeom>
          <a:noFill/>
        </p:spPr>
        <p:txBody>
          <a:bodyPr lIns="100568" tIns="50285" rIns="100568" bIns="5028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solidFill>
                  <a:schemeClr val="bg1"/>
                </a:solidFill>
                <a:latin typeface="+mn-lt"/>
                <a:cs typeface="+mn-cs"/>
              </a:rPr>
              <a:t>Srubabati</a:t>
            </a:r>
            <a:r>
              <a:rPr lang="en-US" sz="1300" baseline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300" baseline="0" dirty="0" err="1" smtClean="0">
                <a:solidFill>
                  <a:schemeClr val="bg1"/>
                </a:solidFill>
                <a:latin typeface="+mn-lt"/>
                <a:cs typeface="+mn-cs"/>
              </a:rPr>
              <a:t>Goswami</a:t>
            </a:r>
            <a:r>
              <a:rPr lang="en-US" sz="1300" baseline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en-US" sz="13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280162"/>
            <a:ext cx="11734800" cy="6071236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>
                <a:solidFill>
                  <a:srgbClr val="3333B2"/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60000"/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481560" cy="914400"/>
          </a:xfrm>
        </p:spPr>
        <p:txBody>
          <a:bodyPr/>
          <a:lstStyle>
            <a:lvl1pPr marL="201136" algn="l">
              <a:defRPr sz="4000" baseline="0">
                <a:solidFill>
                  <a:schemeClr val="bg1"/>
                </a:solidFill>
                <a:latin typeface="Britannic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791453"/>
            <a:ext cx="1500188" cy="438150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31/07/2015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1" y="7791453"/>
            <a:ext cx="4907280" cy="438150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5600" y="7791453"/>
            <a:ext cx="2286000" cy="438150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128016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7772400"/>
            <a:ext cx="6400801" cy="4572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8" tIns="50285" rIns="100568" bIns="502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481560" cy="914400"/>
          </a:xfrm>
        </p:spPr>
        <p:txBody>
          <a:bodyPr/>
          <a:lstStyle>
            <a:lvl1pPr marL="201136"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93520" y="7772400"/>
            <a:ext cx="4907280" cy="457200"/>
          </a:xfrm>
        </p:spPr>
        <p:txBody>
          <a:bodyPr anchor="ctr">
            <a:normAutofit/>
          </a:bodyPr>
          <a:lstStyle>
            <a:lvl1pPr algn="r">
              <a:buNone/>
              <a:defRPr lang="en-US" sz="13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7791453"/>
            <a:ext cx="1493520" cy="438150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0F031E-B19B-472F-9EBA-67725A704BA5}" type="datetime1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400801" y="7791453"/>
            <a:ext cx="4907280" cy="438150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308080" y="7791453"/>
            <a:ext cx="1493520" cy="438150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27663"/>
            <a:ext cx="7156449" cy="702373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4"/>
            <a:ext cx="4211638" cy="5629276"/>
          </a:xfrm>
        </p:spPr>
        <p:txBody>
          <a:bodyPr/>
          <a:lstStyle>
            <a:lvl1pPr marL="0" indent="0">
              <a:buNone/>
              <a:defRPr sz="1500"/>
            </a:lvl1pPr>
            <a:lvl2pPr marL="502842" indent="0">
              <a:buNone/>
              <a:defRPr sz="1300"/>
            </a:lvl2pPr>
            <a:lvl3pPr marL="1005683" indent="0">
              <a:buNone/>
              <a:defRPr sz="1100"/>
            </a:lvl3pPr>
            <a:lvl4pPr marL="1508525" indent="0">
              <a:buNone/>
              <a:defRPr sz="1000"/>
            </a:lvl4pPr>
            <a:lvl5pPr marL="2011367" indent="0">
              <a:buNone/>
              <a:defRPr sz="1000"/>
            </a:lvl5pPr>
            <a:lvl6pPr marL="2514209" indent="0">
              <a:buNone/>
              <a:defRPr sz="1000"/>
            </a:lvl6pPr>
            <a:lvl7pPr marL="3017051" indent="0">
              <a:buNone/>
              <a:defRPr sz="1000"/>
            </a:lvl7pPr>
            <a:lvl8pPr marL="3519893" indent="0">
              <a:buNone/>
              <a:defRPr sz="1000"/>
            </a:lvl8pPr>
            <a:lvl9pPr marL="40227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0CCF-8D40-4F50-A162-0EA78065566F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Neutrino Phenomenology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5760721"/>
            <a:ext cx="7680960" cy="6800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735330"/>
            <a:ext cx="768096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2842" indent="0">
              <a:buNone/>
              <a:defRPr sz="3100"/>
            </a:lvl2pPr>
            <a:lvl3pPr marL="1005683" indent="0">
              <a:buNone/>
              <a:defRPr sz="2600"/>
            </a:lvl3pPr>
            <a:lvl4pPr marL="1508525" indent="0">
              <a:buNone/>
              <a:defRPr sz="2200"/>
            </a:lvl4pPr>
            <a:lvl5pPr marL="2011367" indent="0">
              <a:buNone/>
              <a:defRPr sz="2200"/>
            </a:lvl5pPr>
            <a:lvl6pPr marL="2514209" indent="0">
              <a:buNone/>
              <a:defRPr sz="2200"/>
            </a:lvl6pPr>
            <a:lvl7pPr marL="3017051" indent="0">
              <a:buNone/>
              <a:defRPr sz="2200"/>
            </a:lvl7pPr>
            <a:lvl8pPr marL="3519893" indent="0">
              <a:buNone/>
              <a:defRPr sz="2200"/>
            </a:lvl8pPr>
            <a:lvl9pPr marL="4022735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6440807"/>
            <a:ext cx="7680960" cy="965834"/>
          </a:xfrm>
        </p:spPr>
        <p:txBody>
          <a:bodyPr/>
          <a:lstStyle>
            <a:lvl1pPr marL="0" indent="0">
              <a:buNone/>
              <a:defRPr sz="1500"/>
            </a:lvl1pPr>
            <a:lvl2pPr marL="502842" indent="0">
              <a:buNone/>
              <a:defRPr sz="1300"/>
            </a:lvl2pPr>
            <a:lvl3pPr marL="1005683" indent="0">
              <a:buNone/>
              <a:defRPr sz="1100"/>
            </a:lvl3pPr>
            <a:lvl4pPr marL="1508525" indent="0">
              <a:buNone/>
              <a:defRPr sz="1000"/>
            </a:lvl4pPr>
            <a:lvl5pPr marL="2011367" indent="0">
              <a:buNone/>
              <a:defRPr sz="1000"/>
            </a:lvl5pPr>
            <a:lvl6pPr marL="2514209" indent="0">
              <a:buNone/>
              <a:defRPr sz="1000"/>
            </a:lvl6pPr>
            <a:lvl7pPr marL="3017051" indent="0">
              <a:buNone/>
              <a:defRPr sz="1000"/>
            </a:lvl7pPr>
            <a:lvl8pPr marL="3519893" indent="0">
              <a:buNone/>
              <a:defRPr sz="1000"/>
            </a:lvl8pPr>
            <a:lvl9pPr marL="40227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E3CB-A3B8-4E82-BBD1-F2358C861714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Neutrino Phenomenology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0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0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0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0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27025"/>
            <a:ext cx="4211637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27025"/>
            <a:ext cx="715645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722438"/>
            <a:ext cx="4211637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7963"/>
            <a:ext cx="1088072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7738"/>
            <a:ext cx="1088072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761038"/>
            <a:ext cx="768032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735013"/>
            <a:ext cx="768032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440488"/>
            <a:ext cx="768032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30200"/>
            <a:ext cx="2879725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30200"/>
            <a:ext cx="8489950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4D55-9A9E-4040-BE74-F117631FB00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AB7C-BA6A-40EC-9996-60BA0C7D05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9" y="2555875"/>
            <a:ext cx="1088072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664075"/>
            <a:ext cx="89598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68E-99AB-4A62-A748-C7466A91440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ADD1-BE23-46F4-B5E0-69E5DFABF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68E-99AB-4A62-A748-C7466A91440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ADD1-BE23-46F4-B5E0-69E5DFABF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841501"/>
            <a:ext cx="5656262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7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4" indent="0">
              <a:buNone/>
              <a:defRPr sz="1600" b="1"/>
            </a:lvl7pPr>
            <a:lvl8pPr marL="3199903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609851"/>
            <a:ext cx="5656262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841501"/>
            <a:ext cx="565943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7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4" indent="0">
              <a:buNone/>
              <a:defRPr sz="1600" b="1"/>
            </a:lvl7pPr>
            <a:lvl8pPr marL="3199903" indent="0">
              <a:buNone/>
              <a:defRPr sz="1600" b="1"/>
            </a:lvl8pPr>
            <a:lvl9pPr marL="36570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609851"/>
            <a:ext cx="565943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68E-99AB-4A62-A748-C7466A91440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ADD1-BE23-46F4-B5E0-69E5DFABF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68E-99AB-4A62-A748-C7466A91440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ADD1-BE23-46F4-B5E0-69E5DFABF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68E-99AB-4A62-A748-C7466A91440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ADD1-BE23-46F4-B5E0-69E5DFABF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920875"/>
            <a:ext cx="568483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920875"/>
            <a:ext cx="5684838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1" y="329565"/>
            <a:ext cx="115214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68" tIns="50285" rIns="100568" bIns="50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1" y="1920243"/>
            <a:ext cx="11521441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68" tIns="50285" rIns="100568" bIns="50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627622"/>
            <a:ext cx="2987040" cy="438150"/>
          </a:xfrm>
          <a:prstGeom prst="rect">
            <a:avLst/>
          </a:prstGeom>
        </p:spPr>
        <p:txBody>
          <a:bodyPr vert="horz" lIns="100568" tIns="50285" rIns="100568" bIns="502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9B79E-97EE-4019-A5FE-2310641DD994}" type="datetime1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1" y="7627622"/>
            <a:ext cx="4053840" cy="438150"/>
          </a:xfrm>
          <a:prstGeom prst="rect">
            <a:avLst/>
          </a:prstGeom>
        </p:spPr>
        <p:txBody>
          <a:bodyPr vert="horz" lIns="100568" tIns="50285" rIns="100568" bIns="502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Neutrino Phenomenology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627622"/>
            <a:ext cx="2987040" cy="438150"/>
          </a:xfrm>
          <a:prstGeom prst="rect">
            <a:avLst/>
          </a:prstGeom>
        </p:spPr>
        <p:txBody>
          <a:bodyPr vert="horz" lIns="100568" tIns="50285" rIns="100568" bIns="502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67" r:id="rId4"/>
    <p:sldLayoutId id="2147483668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2842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005683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50852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011367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7132" indent="-3771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118" indent="-3142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104" indent="-2514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946" indent="-2514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788" indent="-2514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630" indent="-251421" algn="l" defTabSz="10056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472" indent="-251421" algn="l" defTabSz="10056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314" indent="-251421" algn="l" defTabSz="10056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156" indent="-251421" algn="l" defTabSz="10056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42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83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525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67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9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051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893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735" algn="l" defTabSz="10056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4EB7-0850-4EE7-9F7F-DF93740F8F8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7DDC-B6FD-4CCE-8CB2-A04C5E116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D522-5AF6-4A68-84DF-C4C48C815D1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D41F-3ABF-4557-86B5-ACF85D517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F8D0-6614-47A6-A462-F619A02C079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550B-29D4-4976-AA56-436456743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0DC6-703B-4163-91F1-3B7DD4539C0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AF37-ABCB-44BB-B073-081827F72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E462-741A-492F-BDA2-ECDA3F79ACE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14F6-E884-4EDE-A92C-D184D12A6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7362-741B-4868-824F-C39BEB213E81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F303-C5F2-4DEA-8229-DEFC69638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30200"/>
            <a:ext cx="115220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920875"/>
            <a:ext cx="1152207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31/7/2015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7627938"/>
            <a:ext cx="40544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Neutrinos: The Invisible Messengers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7627938"/>
            <a:ext cx="298767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Srubabati</a:t>
            </a:r>
            <a:r>
              <a:rPr lang="en-US" dirty="0" smtClean="0"/>
              <a:t> </a:t>
            </a:r>
            <a:r>
              <a:rPr lang="en-US" dirty="0" err="1" smtClean="0"/>
              <a:t>Goswani</a:t>
            </a:r>
            <a:r>
              <a:rPr lang="en-US" dirty="0" smtClean="0"/>
              <a:t>  </a:t>
            </a:r>
            <a:fld id="{91B3AB7C-BA6A-40EC-9996-60BA0C7D05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4" y="330200"/>
            <a:ext cx="11522075" cy="13716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4" y="1920875"/>
            <a:ext cx="11522075" cy="54308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4" y="7627938"/>
            <a:ext cx="2987675" cy="438150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F68E-99AB-4A62-A748-C7466A91440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4" y="7627938"/>
            <a:ext cx="4054475" cy="438150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4" y="7627938"/>
            <a:ext cx="2987675" cy="438150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1ADD1-BE23-46F4-B5E0-69E5DFABF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8" r:id="rId3"/>
    <p:sldLayoutId id="2147483719" r:id="rId4"/>
    <p:sldLayoutId id="2147483720" r:id="rId5"/>
  </p:sldLayoutIdLst>
  <p:txStyles>
    <p:titleStyle>
      <a:lvl1pPr algn="ctr" defTabSz="9142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9142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4" indent="-285706" algn="l" defTabSz="9142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3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1" indent="-228564" algn="l" defTabSz="9142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0" indent="-228564" algn="l" defTabSz="9142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9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8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7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6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8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7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6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4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4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3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1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hyperlink" Target="http://dx.doi.org/10.1007/JHEP11(2014)052" TargetMode="External"/><Relationship Id="rId4" Type="http://schemas.openxmlformats.org/officeDocument/2006/relationships/image" Target="../media/image57.png"/><Relationship Id="rId9" Type="http://schemas.openxmlformats.org/officeDocument/2006/relationships/hyperlink" Target="mailto:michele.maltoni@csic.e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4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dx.doi.org/10.1007/JHEP11(2014)052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0.bin"/><Relationship Id="rId15" Type="http://schemas.openxmlformats.org/officeDocument/2006/relationships/hyperlink" Target="mailto:michele.maltoni@csic.es" TargetMode="External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8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75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77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76.png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3.png"/><Relationship Id="rId5" Type="http://schemas.openxmlformats.org/officeDocument/2006/relationships/oleObject" Target="../embeddings/oleObject34.bin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03.pn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8.png"/><Relationship Id="rId3" Type="http://schemas.openxmlformats.org/officeDocument/2006/relationships/image" Target="../media/image117.png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7.04366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mailto:michele.maltoni@csic.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.maltoni@csic.es" TargetMode="Externa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507.0436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arxiv.org/abs/1507.04366" TargetMode="External"/><Relationship Id="rId5" Type="http://schemas.openxmlformats.org/officeDocument/2006/relationships/hyperlink" Target="mailto:michele.maltoni@csic.es" TargetMode="External"/><Relationship Id="rId4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e.maltoni@csic.es" TargetMode="External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hyperlink" Target="http://arxiv.org/abs/1507.04366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130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31.png"/><Relationship Id="rId9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151.jpeg"/><Relationship Id="rId21" Type="http://schemas.openxmlformats.org/officeDocument/2006/relationships/oleObject" Target="../embeddings/oleObject76.bin"/><Relationship Id="rId7" Type="http://schemas.openxmlformats.org/officeDocument/2006/relationships/image" Target="../media/image155.png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4.pn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153.png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156.gif"/><Relationship Id="rId4" Type="http://schemas.openxmlformats.org/officeDocument/2006/relationships/image" Target="../media/image152.png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15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163.pn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5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.png"/><Relationship Id="rId3" Type="http://schemas.openxmlformats.org/officeDocument/2006/relationships/image" Target="../media/image173.png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175.png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174.png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mailto:michele.maltoni@csic.es" TargetMode="External"/><Relationship Id="rId5" Type="http://schemas.openxmlformats.org/officeDocument/2006/relationships/hyperlink" Target="http://arxiv.org/abs/1409.5439" TargetMode="External"/><Relationship Id="rId4" Type="http://schemas.openxmlformats.org/officeDocument/2006/relationships/hyperlink" Target="http://dx.doi.org/10.1007/JHEP11(2014)052" TargetMode="Externa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rubabati\talk\JNU\head_nnn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769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640" y="2423160"/>
            <a:ext cx="10881360" cy="1005840"/>
          </a:xfrm>
        </p:spPr>
        <p:txBody>
          <a:bodyPr/>
          <a:lstStyle/>
          <a:p>
            <a:r>
              <a:rPr lang="en-US" dirty="0" smtClean="0"/>
              <a:t>Global Picture of Neutrino Oscillations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1" y="3429000"/>
            <a:ext cx="8961121" cy="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9530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3" name="Picture 1" descr="C:\Users\Srubabati\talk\JNU\nuos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4419600"/>
            <a:ext cx="336232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unknowns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3886200" cy="17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3581400" cy="316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95400"/>
            <a:ext cx="35052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9624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1600" y="1349542"/>
            <a:ext cx="3124200" cy="23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86825" y="4038600"/>
            <a:ext cx="3533775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33600" y="6858000"/>
            <a:ext cx="6969216" cy="46166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 </a:t>
            </a:r>
            <a:r>
              <a:rPr lang="en-US" sz="2400" dirty="0" smtClean="0">
                <a:solidFill>
                  <a:srgbClr val="FF0000"/>
                </a:solidFill>
              </a:rPr>
              <a:t>non-zero </a:t>
            </a:r>
            <a:r>
              <a:rPr lang="en-US" sz="2400" dirty="0" smtClean="0"/>
              <a:t> value of         crucial for all three     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81600" y="6934200"/>
          <a:ext cx="457200" cy="457200"/>
        </p:xfrm>
        <a:graphic>
          <a:graphicData uri="http://schemas.openxmlformats.org/presentationml/2006/ole">
            <p:oleObj spid="_x0000_s743426" name="Equation" r:id="rId9" imgW="2030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76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11353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152400"/>
          <a:ext cx="914400" cy="685800"/>
        </p:xfrm>
        <a:graphic>
          <a:graphicData uri="http://schemas.openxmlformats.org/presentationml/2006/ole">
            <p:oleObj spid="_x0000_s491522" name="Equation" r:id="rId4" imgW="203040" imgH="2286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9401081" y="5181600"/>
            <a:ext cx="3095719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 </a:t>
            </a:r>
            <a:r>
              <a:rPr lang="en-US" b="1" dirty="0" smtClean="0"/>
              <a:t>115</a:t>
            </a:r>
            <a:r>
              <a:rPr lang="en-US" dirty="0" smtClean="0"/>
              <a:t>, 111802</a:t>
            </a:r>
            <a:endParaRPr lang="en-US" dirty="0"/>
          </a:p>
        </p:txBody>
      </p:sp>
      <p:graphicFrame>
        <p:nvGraphicFramePr>
          <p:cNvPr id="491524" name="Object 4"/>
          <p:cNvGraphicFramePr>
            <a:graphicFrameLocks noChangeAspect="1"/>
          </p:cNvGraphicFramePr>
          <p:nvPr/>
        </p:nvGraphicFramePr>
        <p:xfrm>
          <a:off x="9436100" y="4724400"/>
          <a:ext cx="1155700" cy="393700"/>
        </p:xfrm>
        <a:graphic>
          <a:graphicData uri="http://schemas.openxmlformats.org/presentationml/2006/ole">
            <p:oleObj spid="_x0000_s491524" name="Equation" r:id="rId5" imgW="545760" imgH="2412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0515600" y="4736068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=</a:t>
            </a:r>
            <a:r>
              <a:rPr lang="el-GR" b="1" dirty="0" smtClean="0"/>
              <a:t>0.084±0.005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9296400" y="4648200"/>
            <a:ext cx="3429000" cy="12192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29689" y="3943290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Latest </a:t>
            </a:r>
            <a:r>
              <a:rPr lang="en-US" sz="2000" b="1" dirty="0" err="1" smtClean="0"/>
              <a:t>Daya</a:t>
            </a:r>
            <a:r>
              <a:rPr lang="en-US" sz="2000" b="1" dirty="0" smtClean="0"/>
              <a:t> Bay Result </a:t>
            </a:r>
            <a:endParaRPr lang="en-US" sz="2000" b="1" dirty="0"/>
          </a:p>
        </p:txBody>
      </p:sp>
      <p:sp>
        <p:nvSpPr>
          <p:cNvPr id="13" name="Flowchart: Process 12"/>
          <p:cNvSpPr/>
          <p:nvPr/>
        </p:nvSpPr>
        <p:spPr>
          <a:xfrm>
            <a:off x="9296400" y="3959352"/>
            <a:ext cx="3429000" cy="688848"/>
          </a:xfrm>
          <a:prstGeom prst="flowChartProcess">
            <a:avLst/>
          </a:prstGeom>
          <a:solidFill>
            <a:schemeClr val="tx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0" y="6934200"/>
            <a:ext cx="345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See talk by S. Wagner NNN15 </a:t>
            </a:r>
            <a:endParaRPr lang="en-US" b="1" dirty="0">
              <a:solidFill>
                <a:srgbClr val="C81E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 Picture of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9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1196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7347" name="Object 3"/>
          <p:cNvGraphicFramePr>
            <a:graphicFrameLocks noChangeAspect="1"/>
          </p:cNvGraphicFramePr>
          <p:nvPr/>
        </p:nvGraphicFramePr>
        <p:xfrm>
          <a:off x="4495800" y="152400"/>
          <a:ext cx="914400" cy="685800"/>
        </p:xfrm>
        <a:graphic>
          <a:graphicData uri="http://schemas.openxmlformats.org/presentationml/2006/ole">
            <p:oleObj spid="_x0000_s697347" name="Equation" r:id="rId4" imgW="20304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53600" y="7315200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Slide </a:t>
            </a:r>
            <a:r>
              <a:rPr lang="en-US" sz="2000" b="1" dirty="0" err="1" smtClean="0"/>
              <a:t>Coursey</a:t>
            </a:r>
            <a:r>
              <a:rPr lang="en-US" sz="2000" b="1" dirty="0" smtClean="0"/>
              <a:t>: S. </a:t>
            </a:r>
            <a:r>
              <a:rPr lang="en-US" sz="2000" b="1" dirty="0" err="1" smtClean="0"/>
              <a:t>Jetter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Solar Parameters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6133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764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The best-fit value of           from </a:t>
            </a:r>
            <a:r>
              <a:rPr lang="en-US" sz="2400" dirty="0" err="1" smtClean="0"/>
              <a:t>KamLAND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lies above </a:t>
            </a:r>
            <a:r>
              <a:rPr lang="en-US" sz="2400" dirty="0" smtClean="0"/>
              <a:t>that of solar               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733800" y="1066800"/>
          <a:ext cx="838200" cy="546100"/>
        </p:xfrm>
        <a:graphic>
          <a:graphicData uri="http://schemas.openxmlformats.org/presentationml/2006/ole">
            <p:oleObj spid="_x0000_s613378" name="Equation" r:id="rId5" imgW="330120" imgH="2412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439400" y="1143000"/>
          <a:ext cx="533400" cy="381000"/>
        </p:xfrm>
        <a:graphic>
          <a:graphicData uri="http://schemas.openxmlformats.org/presentationml/2006/ole">
            <p:oleObj spid="_x0000_s613379" name="Equation" r:id="rId6" imgW="228600" imgH="177480" progId="Equation.DSMT4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9982200" y="1295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014986" y="1138535"/>
            <a:ext cx="110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6629400"/>
            <a:ext cx="74815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Absence of </a:t>
            </a:r>
            <a:r>
              <a:rPr lang="en-US" sz="2400" dirty="0" smtClean="0">
                <a:solidFill>
                  <a:srgbClr val="FF0000"/>
                </a:solidFill>
              </a:rPr>
              <a:t>low energy spectrum turn up  </a:t>
            </a:r>
            <a:r>
              <a:rPr lang="en-US" sz="2400" dirty="0" smtClean="0"/>
              <a:t>of                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1800" y="6629400"/>
          <a:ext cx="431800" cy="457200"/>
        </p:xfrm>
        <a:graphic>
          <a:graphicData uri="http://schemas.openxmlformats.org/presentationml/2006/ole">
            <p:oleObj spid="_x0000_s613380" name="Equation" r:id="rId7" imgW="203040" imgH="19044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15200" y="6624935"/>
            <a:ext cx="511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spectrum as expected </a:t>
            </a:r>
            <a:r>
              <a:rPr lang="en-US" sz="2400" dirty="0" smtClean="0">
                <a:solidFill>
                  <a:srgbClr val="FF0000"/>
                </a:solidFill>
              </a:rPr>
              <a:t>in LMA MSW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7158335"/>
            <a:ext cx="997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indication of </a:t>
            </a:r>
            <a:r>
              <a:rPr lang="en-US" sz="2400" dirty="0" smtClean="0">
                <a:solidFill>
                  <a:srgbClr val="FF0000"/>
                </a:solidFill>
              </a:rPr>
              <a:t>a non-zero day-night asymmetry </a:t>
            </a:r>
            <a:r>
              <a:rPr lang="en-US" sz="2400" dirty="0" smtClean="0"/>
              <a:t>in </a:t>
            </a:r>
            <a:r>
              <a:rPr lang="en-US" sz="2400" dirty="0" err="1" smtClean="0"/>
              <a:t>SuperKamiokande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5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723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0439400" y="53734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</a:p>
          <a:p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9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02122" y="6107668"/>
            <a:ext cx="227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10"/>
              </a:rPr>
              <a:t>JHEP 11 (2014) 052</a:t>
            </a:r>
            <a:endParaRPr lang="en-US" b="1" u="sng" dirty="0" smtClean="0"/>
          </a:p>
        </p:txBody>
      </p:sp>
      <p:graphicFrame>
        <p:nvGraphicFramePr>
          <p:cNvPr id="613381" name="Object 5"/>
          <p:cNvGraphicFramePr>
            <a:graphicFrameLocks noChangeAspect="1"/>
          </p:cNvGraphicFramePr>
          <p:nvPr/>
        </p:nvGraphicFramePr>
        <p:xfrm>
          <a:off x="10210800" y="2425700"/>
          <a:ext cx="762000" cy="546100"/>
        </p:xfrm>
        <a:graphic>
          <a:graphicData uri="http://schemas.openxmlformats.org/presentationml/2006/ole">
            <p:oleObj spid="_x0000_s613381" name="Equation" r:id="rId11" imgW="330120" imgH="2412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06000" y="20762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</a:t>
            </a:r>
          </a:p>
          <a:p>
            <a:r>
              <a:rPr lang="en-US" sz="2400" dirty="0" smtClean="0"/>
              <a:t>             controlled </a:t>
            </a:r>
          </a:p>
          <a:p>
            <a:r>
              <a:rPr lang="en-US" sz="2400" dirty="0" smtClean="0"/>
              <a:t>    by   </a:t>
            </a:r>
            <a:r>
              <a:rPr lang="en-US" sz="2400" dirty="0" err="1" smtClean="0">
                <a:solidFill>
                  <a:srgbClr val="FF0000"/>
                </a:solidFill>
              </a:rPr>
              <a:t>KamLAND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10800" y="3352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controlled</a:t>
            </a:r>
          </a:p>
          <a:p>
            <a:r>
              <a:rPr lang="en-US" sz="2400" dirty="0" smtClean="0"/>
              <a:t>  by  </a:t>
            </a:r>
            <a:r>
              <a:rPr lang="en-US" sz="2400" dirty="0" smtClean="0">
                <a:solidFill>
                  <a:srgbClr val="FF0000"/>
                </a:solidFill>
              </a:rPr>
              <a:t>solar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0363200" y="3429000"/>
          <a:ext cx="609600" cy="431800"/>
        </p:xfrm>
        <a:graphic>
          <a:graphicData uri="http://schemas.openxmlformats.org/presentationml/2006/ole">
            <p:oleObj spid="_x0000_s613384" name="Equation" r:id="rId12" imgW="279360" imgH="279360" progId="Equation.DSMT4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10210800" y="2438400"/>
            <a:ext cx="2438400" cy="20574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non-zero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295400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1054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Impact  of non-zero           </a:t>
            </a:r>
          </a:p>
          <a:p>
            <a:r>
              <a:rPr lang="en-US" sz="2400" dirty="0" smtClean="0"/>
              <a:t>   best-fit        from solar </a:t>
            </a:r>
            <a:r>
              <a:rPr lang="en-US" sz="2400" dirty="0" err="1" smtClean="0"/>
              <a:t>andKamLAND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lies  at the same value               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9296400" y="5486400"/>
          <a:ext cx="609600" cy="457200"/>
        </p:xfrm>
        <a:graphic>
          <a:graphicData uri="http://schemas.openxmlformats.org/presentationml/2006/ole">
            <p:oleObj spid="_x0000_s612361" name="Equation" r:id="rId3" imgW="203040" imgH="2286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43800" y="5791200"/>
          <a:ext cx="457200" cy="533400"/>
        </p:xfrm>
        <a:graphic>
          <a:graphicData uri="http://schemas.openxmlformats.org/presentationml/2006/ole">
            <p:oleObj spid="_x0000_s612362" name="Equation" r:id="rId4" imgW="203040" imgH="228600" progId="Equation.DSMT4">
              <p:embed/>
            </p:oleObj>
          </a:graphicData>
        </a:graphic>
      </p:graphicFrame>
      <p:sp>
        <p:nvSpPr>
          <p:cNvPr id="20" name="Right Arrow 19"/>
          <p:cNvSpPr/>
          <p:nvPr/>
        </p:nvSpPr>
        <p:spPr>
          <a:xfrm>
            <a:off x="10058400" y="5562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2363" name="Object 11"/>
          <p:cNvGraphicFramePr>
            <a:graphicFrameLocks noChangeAspect="1"/>
          </p:cNvGraphicFramePr>
          <p:nvPr/>
        </p:nvGraphicFramePr>
        <p:xfrm>
          <a:off x="4800600" y="152400"/>
          <a:ext cx="914400" cy="685800"/>
        </p:xfrm>
        <a:graphic>
          <a:graphicData uri="http://schemas.openxmlformats.org/presentationml/2006/ole">
            <p:oleObj spid="_x0000_s612363" name="Equation" r:id="rId5" imgW="203040" imgH="2286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94200" y="1866900"/>
          <a:ext cx="914400" cy="198438"/>
        </p:xfrm>
        <a:graphic>
          <a:graphicData uri="http://schemas.openxmlformats.org/presentationml/2006/ole">
            <p:oleObj spid="_x0000_s612364" name="Equation" r:id="rId6" imgW="114120" imgH="17748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67400" y="3200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For              solar and </a:t>
            </a:r>
            <a:r>
              <a:rPr lang="en-US" sz="2400" dirty="0" err="1" smtClean="0"/>
              <a:t>KamLAND</a:t>
            </a:r>
            <a:r>
              <a:rPr lang="en-US" sz="2400" dirty="0" smtClean="0"/>
              <a:t>   prefer</a:t>
            </a:r>
          </a:p>
          <a:p>
            <a:r>
              <a:rPr lang="en-US" sz="2400" dirty="0" smtClean="0"/>
              <a:t>     different   values of  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34200" y="3276600"/>
          <a:ext cx="966788" cy="457200"/>
        </p:xfrm>
        <a:graphic>
          <a:graphicData uri="http://schemas.openxmlformats.org/presentationml/2006/ole">
            <p:oleObj spid="_x0000_s612365" name="Equation" r:id="rId7" imgW="469800" imgH="22860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9220200" y="3581400"/>
          <a:ext cx="685800" cy="457200"/>
        </p:xfrm>
        <a:graphic>
          <a:graphicData uri="http://schemas.openxmlformats.org/presentationml/2006/ole">
            <p:oleObj spid="_x0000_s612366" name="Equation" r:id="rId8" imgW="203040" imgH="2286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78847" y="3886200"/>
            <a:ext cx="5355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pPr marL="457200" indent="-457200"/>
            <a:r>
              <a:rPr lang="en-US" sz="2400" dirty="0" smtClean="0"/>
              <a:t>For              solar  prefer   higher         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KamLAND</a:t>
            </a:r>
            <a:r>
              <a:rPr lang="en-US" sz="2400" dirty="0" smtClean="0"/>
              <a:t>   prefer  lower   </a:t>
            </a:r>
            <a:endParaRPr lang="en-US" sz="2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2367" name="Object 15"/>
          <p:cNvGraphicFramePr>
            <a:graphicFrameLocks noChangeAspect="1"/>
          </p:cNvGraphicFramePr>
          <p:nvPr/>
        </p:nvGraphicFramePr>
        <p:xfrm>
          <a:off x="7061200" y="4267200"/>
          <a:ext cx="939800" cy="457200"/>
        </p:xfrm>
        <a:graphic>
          <a:graphicData uri="http://schemas.openxmlformats.org/presentationml/2006/ole">
            <p:oleObj spid="_x0000_s612367" name="Equation" r:id="rId10" imgW="457200" imgH="228600" progId="Equation.DSMT4">
              <p:embed/>
            </p:oleObj>
          </a:graphicData>
        </a:graphic>
      </p:graphicFrame>
      <p:graphicFrame>
        <p:nvGraphicFramePr>
          <p:cNvPr id="612368" name="Object 16"/>
          <p:cNvGraphicFramePr>
            <a:graphicFrameLocks noChangeAspect="1"/>
          </p:cNvGraphicFramePr>
          <p:nvPr/>
        </p:nvGraphicFramePr>
        <p:xfrm>
          <a:off x="10972800" y="4267200"/>
          <a:ext cx="685800" cy="457200"/>
        </p:xfrm>
        <a:graphic>
          <a:graphicData uri="http://schemas.openxmlformats.org/presentationml/2006/ole">
            <p:oleObj spid="_x0000_s612368" name="Equation" r:id="rId11" imgW="203040" imgH="228600" progId="Equation.DSMT4">
              <p:embed/>
            </p:oleObj>
          </a:graphicData>
        </a:graphic>
      </p:graphicFrame>
      <p:graphicFrame>
        <p:nvGraphicFramePr>
          <p:cNvPr id="612369" name="Object 17"/>
          <p:cNvGraphicFramePr>
            <a:graphicFrameLocks noChangeAspect="1"/>
          </p:cNvGraphicFramePr>
          <p:nvPr/>
        </p:nvGraphicFramePr>
        <p:xfrm>
          <a:off x="10058400" y="4648200"/>
          <a:ext cx="685800" cy="457200"/>
        </p:xfrm>
        <a:graphic>
          <a:graphicData uri="http://schemas.openxmlformats.org/presentationml/2006/ole">
            <p:oleObj spid="_x0000_s612369" name="Equation" r:id="rId12" imgW="203040" imgH="228600" progId="Equation.DSMT4">
              <p:embed/>
            </p:oleObj>
          </a:graphicData>
        </a:graphic>
      </p:graphicFrame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41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70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1295400"/>
            <a:ext cx="624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447800"/>
            <a:ext cx="5715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0134600" y="67450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</a:p>
          <a:p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15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58400" y="7326868"/>
            <a:ext cx="227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16"/>
              </a:rPr>
              <a:t>JHEP 11 (2014) 052</a:t>
            </a: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1" y="1091564"/>
            <a:ext cx="11734800" cy="60712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Matter effect starts becoming visible : Resonant  enhancement of         </a:t>
            </a:r>
          </a:p>
          <a:p>
            <a:pPr>
              <a:buNone/>
            </a:pPr>
            <a:r>
              <a:rPr lang="en-US" dirty="0" smtClean="0"/>
              <a:t>    Large matter effects for both       and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generation effect in </a:t>
            </a:r>
            <a:r>
              <a:rPr lang="en-US" smtClean="0"/>
              <a:t>Atmospheric Neutrinos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829800" y="1066800"/>
          <a:ext cx="457200" cy="533400"/>
        </p:xfrm>
        <a:graphic>
          <a:graphicData uri="http://schemas.openxmlformats.org/presentationml/2006/ole">
            <p:oleObj spid="_x0000_s616449" name="Equation" r:id="rId3" imgW="203040" imgH="228600" progId="Equation.DSMT4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5676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895600"/>
            <a:ext cx="5943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53400" y="3886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Hierarchy Sensitivity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64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7162800" y="4038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53200" y="64770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Oscillogram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1960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724400" y="1524000"/>
          <a:ext cx="406400" cy="533400"/>
        </p:xfrm>
        <a:graphic>
          <a:graphicData uri="http://schemas.openxmlformats.org/presentationml/2006/ole">
            <p:oleObj spid="_x0000_s616451" name="Equation" r:id="rId8" imgW="177480" imgH="2412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867400" y="1524000"/>
          <a:ext cx="457200" cy="533400"/>
        </p:xfrm>
        <a:graphic>
          <a:graphicData uri="http://schemas.openxmlformats.org/presentationml/2006/ole">
            <p:oleObj spid="_x0000_s616452" name="Equation" r:id="rId9" imgW="164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generation effect in atmospheric neutrinos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5600" y="7791450"/>
            <a:ext cx="2286000" cy="438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618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91012"/>
            <a:ext cx="55292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4864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629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47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915400" y="63246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991290"/>
            <a:ext cx="501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81E9B"/>
                </a:solidFill>
              </a:rPr>
              <a:t>Gonzalez-Garcia, </a:t>
            </a:r>
            <a:r>
              <a:rPr lang="en-US" sz="2000" b="1" dirty="0" err="1" smtClean="0">
                <a:solidFill>
                  <a:srgbClr val="C81E9B"/>
                </a:solidFill>
              </a:rPr>
              <a:t>Maltoni,Smirnov</a:t>
            </a:r>
            <a:r>
              <a:rPr lang="en-US" sz="2000" b="1" dirty="0" smtClean="0">
                <a:solidFill>
                  <a:srgbClr val="C81E9B"/>
                </a:solidFill>
              </a:rPr>
              <a:t>, 2004</a:t>
            </a:r>
            <a:endParaRPr lang="en-US" sz="2000" b="1" dirty="0">
              <a:solidFill>
                <a:srgbClr val="C81E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8600" y="6629400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81E9B"/>
                </a:solidFill>
              </a:rPr>
              <a:t>Peres and Smirnov , 2004 </a:t>
            </a:r>
            <a:endParaRPr lang="en-US" sz="2000" b="1" dirty="0">
              <a:solidFill>
                <a:srgbClr val="C81E9B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794250" y="1876425"/>
          <a:ext cx="114300" cy="177800"/>
        </p:xfrm>
        <a:graphic>
          <a:graphicData uri="http://schemas.openxmlformats.org/presentationml/2006/ole">
            <p:oleObj spid="_x0000_s753668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534400" y="1447800"/>
          <a:ext cx="2590800" cy="990600"/>
        </p:xfrm>
        <a:graphic>
          <a:graphicData uri="http://schemas.openxmlformats.org/presentationml/2006/ole">
            <p:oleObj spid="_x0000_s753669" name="Equation" r:id="rId9" imgW="698400" imgH="4698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220200" y="251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7549" y="4038600"/>
            <a:ext cx="519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  <a:latin typeface="Rockwell" pitchFamily="18" charset="0"/>
                <a:ea typeface="Arial Unicode MS" pitchFamily="34" charset="-128"/>
                <a:cs typeface="Estrangelo Edessa" pitchFamily="66" charset="0"/>
              </a:rPr>
              <a:t>For                   the  1-2 sector </a:t>
            </a:r>
          </a:p>
          <a:p>
            <a:r>
              <a:rPr lang="en-US" sz="2400" dirty="0" smtClean="0">
                <a:solidFill>
                  <a:srgbClr val="3333B2"/>
                </a:solidFill>
                <a:latin typeface="Rockwell" pitchFamily="18" charset="0"/>
                <a:ea typeface="Arial Unicode MS" pitchFamily="34" charset="-128"/>
                <a:cs typeface="Estrangelo Edessa" pitchFamily="66" charset="0"/>
              </a:rPr>
              <a:t>gives excess while 1-3 sector gives </a:t>
            </a:r>
          </a:p>
          <a:p>
            <a:r>
              <a:rPr lang="en-US" sz="2400" dirty="0" smtClean="0">
                <a:solidFill>
                  <a:srgbClr val="3333B2"/>
                </a:solidFill>
                <a:latin typeface="Rockwell" pitchFamily="18" charset="0"/>
                <a:ea typeface="Arial Unicode MS" pitchFamily="34" charset="-128"/>
                <a:cs typeface="Estrangelo Edessa" pitchFamily="66" charset="0"/>
              </a:rPr>
              <a:t>depletion  </a:t>
            </a:r>
            <a:endParaRPr lang="en-US" sz="2400" dirty="0">
              <a:solidFill>
                <a:srgbClr val="3333B2"/>
              </a:solidFill>
              <a:latin typeface="Rockwell" pitchFamily="18" charset="0"/>
              <a:ea typeface="Arial Unicode MS" pitchFamily="34" charset="-128"/>
              <a:cs typeface="Estrangelo Edessa" pitchFamily="66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229600" y="4038600"/>
          <a:ext cx="1196975" cy="533400"/>
        </p:xfrm>
        <a:graphic>
          <a:graphicData uri="http://schemas.openxmlformats.org/presentationml/2006/ole">
            <p:oleObj spid="_x0000_s753670" name="Equation" r:id="rId10" imgW="520560" imgH="2412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38200" y="69342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and </a:t>
            </a:r>
            <a:endParaRPr lang="en-US" sz="2400" dirty="0">
              <a:solidFill>
                <a:srgbClr val="3333B2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447800" y="6934200"/>
          <a:ext cx="609600" cy="533400"/>
        </p:xfrm>
        <a:graphic>
          <a:graphicData uri="http://schemas.openxmlformats.org/presentationml/2006/ole">
            <p:oleObj spid="_x0000_s753671" name="Equation" r:id="rId11" imgW="228600" imgH="228600" progId="Equation.DSMT4">
              <p:embed/>
            </p:oleObj>
          </a:graphicData>
        </a:graphic>
      </p:graphicFrame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Generation analysis of </a:t>
            </a:r>
            <a:r>
              <a:rPr lang="en-US" dirty="0" err="1" smtClean="0"/>
              <a:t>SuperK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617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65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800600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1200" y="1524000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334000"/>
            <a:ext cx="706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Driven by </a:t>
            </a:r>
            <a:r>
              <a:rPr lang="en-US" sz="2400" dirty="0" smtClean="0">
                <a:solidFill>
                  <a:srgbClr val="FF0000"/>
                </a:solidFill>
              </a:rPr>
              <a:t>excess</a:t>
            </a:r>
            <a:r>
              <a:rPr lang="en-US" sz="2400" dirty="0" smtClean="0"/>
              <a:t> of upward going </a:t>
            </a:r>
            <a:r>
              <a:rPr lang="en-US" sz="2400" dirty="0" smtClean="0">
                <a:solidFill>
                  <a:srgbClr val="FF0000"/>
                </a:solidFill>
              </a:rPr>
              <a:t>electron</a:t>
            </a:r>
            <a:r>
              <a:rPr lang="en-US" sz="2400" dirty="0" smtClean="0"/>
              <a:t> events 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43600" y="1828800"/>
          <a:ext cx="533400" cy="533400"/>
        </p:xfrm>
        <a:graphic>
          <a:graphicData uri="http://schemas.openxmlformats.org/presentationml/2006/ole">
            <p:oleObj spid="_x0000_s617478" name="Equation" r:id="rId5" imgW="20304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3000" y="5867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Mainly  from  </a:t>
            </a:r>
            <a:r>
              <a:rPr lang="en-US" sz="2400" dirty="0" smtClean="0">
                <a:solidFill>
                  <a:srgbClr val="FF0000"/>
                </a:solidFill>
              </a:rPr>
              <a:t>SK-IV</a:t>
            </a:r>
            <a:r>
              <a:rPr lang="en-US" sz="2400" dirty="0" smtClean="0"/>
              <a:t> data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7239000"/>
            <a:ext cx="319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J. Kameda, </a:t>
            </a:r>
            <a:r>
              <a:rPr lang="en-US" sz="2000" b="1" dirty="0" err="1" smtClean="0">
                <a:solidFill>
                  <a:srgbClr val="FF00FF"/>
                </a:solidFill>
              </a:rPr>
              <a:t>NuFact</a:t>
            </a:r>
            <a:r>
              <a:rPr lang="en-US" sz="2000" b="1" dirty="0" smtClean="0">
                <a:solidFill>
                  <a:srgbClr val="FF00FF"/>
                </a:solidFill>
              </a:rPr>
              <a:t> 2015 </a:t>
            </a:r>
            <a:endParaRPr lang="en-US" sz="2000" b="1" dirty="0">
              <a:solidFill>
                <a:srgbClr val="FF00FF"/>
              </a:solidFill>
            </a:endParaRPr>
          </a:p>
        </p:txBody>
      </p:sp>
      <p:pic>
        <p:nvPicPr>
          <p:cNvPr id="6174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8800" y="2286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086600" y="4724400"/>
            <a:ext cx="124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NH-HO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732686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See talk by M. Ikeda  NNN15 </a:t>
            </a:r>
            <a:endParaRPr lang="en-US" b="1" dirty="0">
              <a:solidFill>
                <a:srgbClr val="C81E9B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4800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438400" y="6400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weakly </a:t>
            </a:r>
            <a:r>
              <a:rPr lang="en-US" sz="2400" dirty="0" err="1" smtClean="0"/>
              <a:t>favoured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371600" y="6400800"/>
          <a:ext cx="990600" cy="609600"/>
        </p:xfrm>
        <a:graphic>
          <a:graphicData uri="http://schemas.openxmlformats.org/presentationml/2006/ole">
            <p:oleObj spid="_x0000_s617483" name="Equation" r:id="rId8" imgW="380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generation effect in Accelerator Neutrinos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620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4876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1430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7141" y="5329535"/>
            <a:ext cx="4878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Synergy between appearance and</a:t>
            </a:r>
          </a:p>
          <a:p>
            <a:r>
              <a:rPr lang="en-US" sz="2400" dirty="0" smtClean="0">
                <a:solidFill>
                  <a:srgbClr val="3333B2"/>
                </a:solidFill>
              </a:rPr>
              <a:t> disappearance channel</a:t>
            </a:r>
            <a:endParaRPr lang="en-US" sz="2400" dirty="0">
              <a:solidFill>
                <a:srgbClr val="3333B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77200" y="6248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41803" y="6172200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Octant  Sensitivity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559" y="4038600"/>
            <a:ext cx="552884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343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477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9600" y="72390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Coloma, </a:t>
            </a:r>
            <a:r>
              <a:rPr lang="en-US" b="1" dirty="0" err="1" smtClean="0"/>
              <a:t>Minakata</a:t>
            </a:r>
            <a:r>
              <a:rPr lang="en-US" b="1" dirty="0" smtClean="0"/>
              <a:t>, Parke, 2014</a:t>
            </a:r>
            <a:endParaRPr lang="en-US" b="1" dirty="0"/>
          </a:p>
        </p:txBody>
      </p:sp>
      <p:pic>
        <p:nvPicPr>
          <p:cNvPr id="7004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0574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524000" y="1828800"/>
            <a:ext cx="2133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>
            <a:off x="114300" y="2705100"/>
            <a:ext cx="1981200" cy="1447800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err="1" smtClean="0"/>
              <a:t>flavour</a:t>
            </a:r>
            <a:r>
              <a:rPr lang="en-US" dirty="0" smtClean="0"/>
              <a:t> oscillation analysis : MINOS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1052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Full three </a:t>
            </a:r>
            <a:r>
              <a:rPr lang="en-US" sz="2400" dirty="0" err="1" smtClean="0">
                <a:solidFill>
                  <a:srgbClr val="3333B2"/>
                </a:solidFill>
              </a:rPr>
              <a:t>flavour</a:t>
            </a:r>
            <a:r>
              <a:rPr lang="en-US" sz="2400" dirty="0" smtClean="0">
                <a:solidFill>
                  <a:srgbClr val="3333B2"/>
                </a:solidFill>
              </a:rPr>
              <a:t> analysis combining appearance and disappearance data   </a:t>
            </a:r>
            <a:endParaRPr lang="en-US" sz="2400" dirty="0">
              <a:solidFill>
                <a:srgbClr val="3333B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752600"/>
            <a:ext cx="575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Also included atmospheric neutrino data </a:t>
            </a:r>
            <a:endParaRPr lang="en-US" sz="2400" dirty="0">
              <a:solidFill>
                <a:srgbClr val="3333B2"/>
              </a:solidFill>
            </a:endParaRPr>
          </a:p>
        </p:txBody>
      </p:sp>
      <p:pic>
        <p:nvPicPr>
          <p:cNvPr id="621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407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62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5943600"/>
            <a:ext cx="4294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Combined analysis  improves </a:t>
            </a:r>
          </a:p>
          <a:p>
            <a:r>
              <a:rPr lang="en-US" sz="2400" dirty="0" smtClean="0"/>
              <a:t>Previous constraints </a:t>
            </a:r>
            <a:endParaRPr lang="en-US" sz="2400" dirty="0"/>
          </a:p>
        </p:txBody>
      </p:sp>
      <p:pic>
        <p:nvPicPr>
          <p:cNvPr id="6215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638800"/>
            <a:ext cx="7829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1838325"/>
            <a:ext cx="4848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668000" y="32766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IH-LO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7010400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See talk by L. Whitehead  NNN15 </a:t>
            </a:r>
            <a:endParaRPr lang="en-US" b="1" dirty="0">
              <a:solidFill>
                <a:srgbClr val="C81E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in the limelight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28706" name="Picture 2" descr="C:\Users\Srubabati\talk\JNU\nobel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1"/>
            <a:ext cx="11049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err="1" smtClean="0"/>
              <a:t>flavour</a:t>
            </a:r>
            <a:r>
              <a:rPr lang="en-US" dirty="0" smtClean="0"/>
              <a:t> oscillation analysis: T2K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</a:t>
            </a:r>
            <a:r>
              <a:rPr lang="en-US" dirty="0" err="1" smtClean="0"/>
              <a:t>Poicture</a:t>
            </a:r>
            <a:r>
              <a:rPr lang="en-US" dirty="0" smtClean="0"/>
              <a:t>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631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219200"/>
            <a:ext cx="472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1550" y="7010400"/>
            <a:ext cx="253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371600"/>
            <a:ext cx="7058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5800" y="54864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Weak preference for Normal Hierarchy and HO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Best  Precision for    </a:t>
            </a:r>
          </a:p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352800" y="6172200"/>
          <a:ext cx="685800" cy="533400"/>
        </p:xfrm>
        <a:graphic>
          <a:graphicData uri="http://schemas.openxmlformats.org/presentationml/2006/ole">
            <p:oleObj spid="_x0000_s631815" name="Equation" r:id="rId6" imgW="203040" imgH="2286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143000" y="7326868"/>
            <a:ext cx="328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See talk by T. </a:t>
            </a:r>
            <a:r>
              <a:rPr lang="en-US" b="1" dirty="0" err="1" smtClean="0">
                <a:solidFill>
                  <a:srgbClr val="C81E9B"/>
                </a:solidFill>
              </a:rPr>
              <a:t>Hiraki</a:t>
            </a:r>
            <a:r>
              <a:rPr lang="en-US" b="1" dirty="0" smtClean="0">
                <a:solidFill>
                  <a:srgbClr val="C81E9B"/>
                </a:solidFill>
              </a:rPr>
              <a:t>  NNN15 </a:t>
            </a:r>
            <a:endParaRPr lang="en-US" b="1" dirty="0">
              <a:solidFill>
                <a:srgbClr val="C81E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 of         from T2K data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</a:t>
            </a:r>
            <a:endParaRPr lang="en-US" dirty="0"/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1981200" y="76200"/>
          <a:ext cx="990600" cy="914400"/>
        </p:xfrm>
        <a:graphic>
          <a:graphicData uri="http://schemas.openxmlformats.org/presentationml/2006/ole">
            <p:oleObj spid="_x0000_s623618" name="Equation" r:id="rId3" imgW="241200" imgH="228600" progId="Equation.DSMT4">
              <p:embed/>
            </p:oleObj>
          </a:graphicData>
        </a:graphic>
      </p:graphicFrame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1"/>
            <a:ext cx="510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590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34200" y="1447800"/>
            <a:ext cx="5622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hint for  	                   from T2k data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59250" y="1876425"/>
          <a:ext cx="114300" cy="177800"/>
        </p:xfrm>
        <a:graphic>
          <a:graphicData uri="http://schemas.openxmlformats.org/presentationml/2006/ole">
            <p:oleObj spid="_x0000_s623619" name="Equation" r:id="rId6" imgW="11412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59250" y="1876425"/>
          <a:ext cx="114300" cy="177800"/>
        </p:xfrm>
        <a:graphic>
          <a:graphicData uri="http://schemas.openxmlformats.org/presentationml/2006/ole">
            <p:oleObj spid="_x0000_s623620" name="Equation" r:id="rId7" imgW="114120" imgH="1774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95750" y="1852613"/>
          <a:ext cx="241300" cy="228600"/>
        </p:xfrm>
        <a:graphic>
          <a:graphicData uri="http://schemas.openxmlformats.org/presentationml/2006/ole">
            <p:oleObj spid="_x0000_s623621" name="Equation" r:id="rId8" imgW="241200" imgH="2286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59250" y="1876425"/>
          <a:ext cx="114300" cy="177800"/>
        </p:xfrm>
        <a:graphic>
          <a:graphicData uri="http://schemas.openxmlformats.org/presentationml/2006/ole">
            <p:oleObj spid="_x0000_s623622" name="Equation" r:id="rId9" imgW="114120" imgH="17748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839200" y="1371600"/>
          <a:ext cx="1371600" cy="609600"/>
        </p:xfrm>
        <a:graphic>
          <a:graphicData uri="http://schemas.openxmlformats.org/presentationml/2006/ole">
            <p:oleObj spid="_x0000_s623623" name="Equation" r:id="rId10" imgW="685800" imgH="2412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10400" y="1905000"/>
            <a:ext cx="432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Using only  8% of  proton on targets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7162800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L. </a:t>
            </a:r>
            <a:r>
              <a:rPr lang="en-US" b="1" dirty="0" err="1" smtClean="0">
                <a:solidFill>
                  <a:srgbClr val="C81E9B"/>
                </a:solidFill>
              </a:rPr>
              <a:t>Escudero</a:t>
            </a:r>
            <a:r>
              <a:rPr lang="en-US" b="1" dirty="0" smtClean="0">
                <a:solidFill>
                  <a:srgbClr val="C81E9B"/>
                </a:solidFill>
              </a:rPr>
              <a:t>, ICHEP 2014 </a:t>
            </a:r>
            <a:endParaRPr lang="en-US" b="1" dirty="0">
              <a:solidFill>
                <a:srgbClr val="C81E9B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Analysis 2015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624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213" y="1219200"/>
            <a:ext cx="7410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0" y="6934200"/>
            <a:ext cx="48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81E9B"/>
                </a:solidFill>
              </a:rPr>
              <a:t>Capozzi, Lisi&amp; Marrone (Univ. &amp; INFN, Bari)</a:t>
            </a:r>
            <a:endParaRPr lang="en-US" b="1" dirty="0">
              <a:solidFill>
                <a:srgbClr val="C81E9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657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*LID (Likelihood Identification) = primary </a:t>
            </a:r>
            <a:r>
              <a:rPr lang="en-US" b="1" dirty="0" err="1" smtClean="0"/>
              <a:t>NOvA</a:t>
            </a:r>
            <a:r>
              <a:rPr lang="en-US" b="1" dirty="0" smtClean="0"/>
              <a:t> analysis</a:t>
            </a:r>
          </a:p>
          <a:p>
            <a:r>
              <a:rPr lang="en-US" b="1" dirty="0" smtClean="0"/>
              <a:t>LEM (Library Event Matching) = alternative </a:t>
            </a:r>
            <a:r>
              <a:rPr lang="en-US" b="1" dirty="0" err="1" smtClean="0"/>
              <a:t>NOvA</a:t>
            </a:r>
            <a:r>
              <a:rPr lang="en-US" b="1" dirty="0" smtClean="0"/>
              <a:t> 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876800"/>
            <a:ext cx="645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Frequentist</a:t>
            </a:r>
            <a:r>
              <a:rPr lang="en-US" sz="2400" b="1" dirty="0" smtClean="0">
                <a:solidFill>
                  <a:srgbClr val="FF0000"/>
                </a:solidFill>
              </a:rPr>
              <a:t>  Method  </a:t>
            </a:r>
            <a:r>
              <a:rPr lang="en-US" sz="2400" dirty="0" smtClean="0"/>
              <a:t>using a        statistics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63672" y="2831068"/>
            <a:ext cx="3382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See talk by A. Sousa  NNN15 </a:t>
            </a:r>
            <a:endParaRPr lang="en-US" b="1" dirty="0">
              <a:solidFill>
                <a:srgbClr val="C81E9B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0" y="4724400"/>
          <a:ext cx="673768" cy="609600"/>
        </p:xfrm>
        <a:graphic>
          <a:graphicData uri="http://schemas.openxmlformats.org/presentationml/2006/ole">
            <p:oleObj spid="_x0000_s720897" name="Equation" r:id="rId4" imgW="2030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Analysis 2015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627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1196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677400" y="7391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81E9B"/>
                </a:solidFill>
              </a:rPr>
              <a:t>E. </a:t>
            </a:r>
            <a:r>
              <a:rPr lang="en-US" sz="2000" b="1" dirty="0" err="1" smtClean="0">
                <a:solidFill>
                  <a:srgbClr val="C81E9B"/>
                </a:solidFill>
              </a:rPr>
              <a:t>Lisi</a:t>
            </a:r>
            <a:r>
              <a:rPr lang="en-US" sz="2000" b="1" dirty="0" smtClean="0">
                <a:solidFill>
                  <a:srgbClr val="C81E9B"/>
                </a:solidFill>
              </a:rPr>
              <a:t>, VLVNT_2015</a:t>
            </a:r>
            <a:endParaRPr lang="en-US" sz="2000" b="1" dirty="0">
              <a:solidFill>
                <a:srgbClr val="C81E9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7326868"/>
            <a:ext cx="48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Capozzi, Lisi&amp; Marrone (Univ. &amp; INFN, Bari)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Analysis 2015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628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1181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7315200"/>
            <a:ext cx="555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81E9B"/>
                </a:solidFill>
              </a:rPr>
              <a:t>E. </a:t>
            </a:r>
            <a:r>
              <a:rPr lang="en-US" sz="2000" b="1" dirty="0" err="1" smtClean="0">
                <a:solidFill>
                  <a:srgbClr val="C81E9B"/>
                </a:solidFill>
              </a:rPr>
              <a:t>Lisi</a:t>
            </a:r>
            <a:r>
              <a:rPr lang="en-US" sz="2000" b="1" dirty="0" smtClean="0">
                <a:solidFill>
                  <a:srgbClr val="C81E9B"/>
                </a:solidFill>
              </a:rPr>
              <a:t>, VLVNT_2015</a:t>
            </a:r>
            <a:endParaRPr lang="en-US" sz="2000" b="1" dirty="0">
              <a:solidFill>
                <a:srgbClr val="C81E9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3045" y="7239000"/>
            <a:ext cx="48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Capozzi, Lisi&amp; Marrone (Univ. &amp; INFN, Bari)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Parameters (2015)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66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03275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8288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7315200"/>
            <a:ext cx="555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81E9B"/>
                </a:solidFill>
              </a:rPr>
              <a:t>E. </a:t>
            </a:r>
            <a:r>
              <a:rPr lang="en-US" sz="2000" b="1" dirty="0" err="1" smtClean="0">
                <a:solidFill>
                  <a:srgbClr val="C81E9B"/>
                </a:solidFill>
              </a:rPr>
              <a:t>Lisi</a:t>
            </a:r>
            <a:r>
              <a:rPr lang="en-US" sz="2000" b="1" dirty="0" smtClean="0">
                <a:solidFill>
                  <a:srgbClr val="C81E9B"/>
                </a:solidFill>
              </a:rPr>
              <a:t>, VLVNT_2015</a:t>
            </a:r>
            <a:endParaRPr lang="en-US" sz="2000" b="1" dirty="0">
              <a:solidFill>
                <a:srgbClr val="C81E9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73389" y="7239000"/>
            <a:ext cx="48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Capozzi, Lisi&amp; Marrone (Univ. &amp; INFN, Bari)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sensitivity of T2K and Feldman-Cousin intervals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68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906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381000" y="76200"/>
          <a:ext cx="990600" cy="914400"/>
        </p:xfrm>
        <a:graphic>
          <a:graphicData uri="http://schemas.openxmlformats.org/presentationml/2006/ole">
            <p:oleObj spid="_x0000_s684035" name="Equation" r:id="rId4" imgW="24120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63000" y="1524000"/>
            <a:ext cx="281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Wilkes theorem  does</a:t>
            </a:r>
          </a:p>
          <a:p>
            <a:r>
              <a:rPr lang="en-US" sz="2000" b="1" dirty="0" smtClean="0"/>
              <a:t> not hold good for 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30869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353800" y="1828800"/>
          <a:ext cx="609600" cy="533400"/>
        </p:xfrm>
        <a:graphic>
          <a:graphicData uri="http://schemas.openxmlformats.org/presentationml/2006/ole">
            <p:oleObj spid="_x0000_s684038" name="Equation" r:id="rId5" imgW="241200" imgH="228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3000" y="3733800"/>
            <a:ext cx="363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Standard             confidence </a:t>
            </a:r>
          </a:p>
          <a:p>
            <a:r>
              <a:rPr lang="en-US" sz="2000" b="1" dirty="0" smtClean="0"/>
              <a:t>level definitions do not  hold good </a:t>
            </a:r>
          </a:p>
          <a:p>
            <a:endParaRPr lang="en-US" sz="20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134600" y="3733800"/>
          <a:ext cx="533400" cy="457200"/>
        </p:xfrm>
        <a:graphic>
          <a:graphicData uri="http://schemas.openxmlformats.org/presentationml/2006/ole">
            <p:oleObj spid="_x0000_s684039" name="Equation" r:id="rId6" imgW="29196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57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39200" y="2438400"/>
            <a:ext cx="3600666" cy="163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B2"/>
                </a:solidFill>
              </a:rPr>
              <a:t>Non-linear dependence  of</a:t>
            </a:r>
          </a:p>
          <a:p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3333B2"/>
                </a:solidFill>
              </a:rPr>
              <a:t>event rates on           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B2"/>
                </a:solidFill>
              </a:rPr>
              <a:t> Parameter degeneracy</a:t>
            </a:r>
          </a:p>
          <a:p>
            <a:endParaRPr lang="en-US" sz="2000" b="1" dirty="0" smtClean="0"/>
          </a:p>
          <a:p>
            <a:endParaRPr lang="en-US" sz="2000" dirty="0"/>
          </a:p>
        </p:txBody>
      </p:sp>
      <p:graphicFrame>
        <p:nvGraphicFramePr>
          <p:cNvPr id="684040" name="Object 8"/>
          <p:cNvGraphicFramePr>
            <a:graphicFrameLocks noChangeAspect="1"/>
          </p:cNvGraphicFramePr>
          <p:nvPr/>
        </p:nvGraphicFramePr>
        <p:xfrm>
          <a:off x="10820400" y="2667000"/>
          <a:ext cx="609600" cy="533400"/>
        </p:xfrm>
        <a:graphic>
          <a:graphicData uri="http://schemas.openxmlformats.org/presentationml/2006/ole">
            <p:oleObj spid="_x0000_s684040" name="Equation" r:id="rId7" imgW="241200" imgH="228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763000" y="4953000"/>
            <a:ext cx="4156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B2"/>
                </a:solidFill>
              </a:rPr>
              <a:t>Monte Carlo simulation of data </a:t>
            </a:r>
          </a:p>
          <a:p>
            <a:r>
              <a:rPr lang="en-US" sz="2000" b="1" dirty="0" smtClean="0">
                <a:solidFill>
                  <a:srgbClr val="3333B2"/>
                </a:solidFill>
              </a:rPr>
              <a:t> to determine the FC confidence </a:t>
            </a:r>
          </a:p>
          <a:p>
            <a:r>
              <a:rPr lang="en-US" sz="2000" b="1" dirty="0" smtClean="0">
                <a:solidFill>
                  <a:srgbClr val="3333B2"/>
                </a:solidFill>
              </a:rPr>
              <a:t>intervals</a:t>
            </a:r>
            <a:endParaRPr lang="en-US" sz="2000" b="1" dirty="0">
              <a:solidFill>
                <a:srgbClr val="3333B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361093"/>
            <a:ext cx="10759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Large deviations from the Gaussian limit, depends on true  hierarchy,         ,        </a:t>
            </a:r>
            <a:r>
              <a:rPr lang="en-US" dirty="0" smtClean="0"/>
              <a:t>      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  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9372600" y="6324600"/>
          <a:ext cx="533400" cy="457200"/>
        </p:xfrm>
        <a:graphic>
          <a:graphicData uri="http://schemas.openxmlformats.org/presentationml/2006/ole">
            <p:oleObj spid="_x0000_s684041" name="Equation" r:id="rId8" imgW="203040" imgH="22860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982200" y="6324600"/>
          <a:ext cx="609600" cy="457200"/>
        </p:xfrm>
        <a:graphic>
          <a:graphicData uri="http://schemas.openxmlformats.org/presentationml/2006/ole">
            <p:oleObj spid="_x0000_s684042" name="Equation" r:id="rId9" imgW="241200" imgH="22860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990600" y="6629400"/>
          <a:ext cx="1219200" cy="457200"/>
        </p:xfrm>
        <a:graphic>
          <a:graphicData uri="http://schemas.openxmlformats.org/presentationml/2006/ole">
            <p:oleObj spid="_x0000_s684043" name="Equation" r:id="rId10" imgW="685800" imgH="2286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86000" y="66294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disfavoured</a:t>
            </a:r>
            <a:r>
              <a:rPr lang="en-US" sz="2000" b="1" dirty="0" smtClean="0"/>
              <a:t> at 2-3 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495800" y="6705600"/>
          <a:ext cx="381000" cy="304800"/>
        </p:xfrm>
        <a:graphic>
          <a:graphicData uri="http://schemas.openxmlformats.org/presentationml/2006/ole">
            <p:oleObj spid="_x0000_s684044" name="Equation" r:id="rId11" imgW="152280" imgH="139680" progId="Equation.DSMT4">
              <p:embed/>
            </p:oleObj>
          </a:graphicData>
        </a:graphic>
      </p:graphicFrame>
      <p:graphicFrame>
        <p:nvGraphicFramePr>
          <p:cNvPr id="684045" name="Object 13"/>
          <p:cNvGraphicFramePr>
            <a:graphicFrameLocks noChangeAspect="1"/>
          </p:cNvGraphicFramePr>
          <p:nvPr/>
        </p:nvGraphicFramePr>
        <p:xfrm>
          <a:off x="3657600" y="7010400"/>
          <a:ext cx="1219200" cy="457200"/>
        </p:xfrm>
        <a:graphic>
          <a:graphicData uri="http://schemas.openxmlformats.org/presentationml/2006/ole">
            <p:oleObj spid="_x0000_s684045" name="Equation" r:id="rId12" imgW="685800" imgH="22860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9600" y="7010400"/>
            <a:ext cx="972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Stronger rejection of                        as compared to Gaussian approximation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201400" y="6010870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81E9B"/>
                </a:solidFill>
              </a:rPr>
              <a:t>Elevant</a:t>
            </a:r>
            <a:r>
              <a:rPr lang="en-US" b="1" dirty="0" smtClean="0">
                <a:solidFill>
                  <a:srgbClr val="C81E9B"/>
                </a:solidFill>
              </a:rPr>
              <a:t> </a:t>
            </a:r>
          </a:p>
          <a:p>
            <a:r>
              <a:rPr lang="en-US" dirty="0" smtClean="0">
                <a:solidFill>
                  <a:srgbClr val="C81E9B"/>
                </a:solidFill>
              </a:rPr>
              <a:t> </a:t>
            </a:r>
            <a:r>
              <a:rPr lang="en-US" b="1" dirty="0" err="1" smtClean="0">
                <a:solidFill>
                  <a:srgbClr val="C81E9B"/>
                </a:solidFill>
              </a:rPr>
              <a:t>Schwetz</a:t>
            </a:r>
            <a:endParaRPr lang="en-US" b="1" dirty="0" smtClean="0">
              <a:solidFill>
                <a:srgbClr val="C81E9B"/>
              </a:solidFill>
            </a:endParaRPr>
          </a:p>
          <a:p>
            <a:r>
              <a:rPr lang="en-US" b="1" dirty="0" smtClean="0">
                <a:solidFill>
                  <a:srgbClr val="C81E9B"/>
                </a:solidFill>
              </a:rPr>
              <a:t>1506.07685</a:t>
            </a:r>
            <a:endParaRPr lang="en-US" b="1" dirty="0">
              <a:solidFill>
                <a:srgbClr val="C81E9B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Frequentist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65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1188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15400" y="3733800"/>
            <a:ext cx="344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NORMAL  ORDERING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7851" y="48768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3"/>
              </a:rPr>
              <a:t>arXiv:1507.04366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134600" y="42672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</a:p>
          <a:p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4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pic>
        <p:nvPicPr>
          <p:cNvPr id="11" name="Picture 6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0" y="990600"/>
            <a:ext cx="2514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Bayesian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1219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6929735"/>
            <a:ext cx="9358652" cy="461665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Determination of four parameters robust against statistical analysis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91800" y="66688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</a:p>
          <a:p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3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800" y="725066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4"/>
              </a:rPr>
              <a:t>arXiv:1507.04366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of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73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952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0" y="152400"/>
          <a:ext cx="1143000" cy="838200"/>
        </p:xfrm>
        <a:graphic>
          <a:graphicData uri="http://schemas.openxmlformats.org/presentationml/2006/ole">
            <p:oleObj spid="_x0000_s730116" name="Equation" r:id="rId4" imgW="317160" imgH="33012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0439400" y="6440269"/>
            <a:ext cx="6400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</a:p>
          <a:p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5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6451" y="70866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6"/>
              </a:rPr>
              <a:t>arXiv:1507.04366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75749" y="11430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B2"/>
                </a:solidFill>
              </a:rPr>
              <a:t>NO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12192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B2"/>
                </a:solidFill>
              </a:rPr>
              <a:t>IO </a:t>
            </a:r>
            <a:endParaRPr lang="en-US" sz="2400" b="1" dirty="0">
              <a:solidFill>
                <a:srgbClr val="3333B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6118" y="5786735"/>
            <a:ext cx="8672282" cy="461665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Bayesian analysis prefers the second octant  more for NO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Era of Neutrino Physics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Global Picture of Neutrino </a:t>
            </a:r>
            <a:r>
              <a:rPr lang="en-US" dirty="0"/>
              <a:t>Oscillations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  <p:pic>
        <p:nvPicPr>
          <p:cNvPr id="460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1188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5789" y="6781800"/>
            <a:ext cx="1024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The results could be </a:t>
            </a:r>
            <a:r>
              <a:rPr lang="en-US" sz="2400" b="1" dirty="0" smtClean="0">
                <a:solidFill>
                  <a:srgbClr val="FF0000"/>
                </a:solidFill>
              </a:rPr>
              <a:t>explained</a:t>
            </a:r>
            <a:r>
              <a:rPr lang="en-US" sz="2400" b="1" dirty="0" smtClean="0"/>
              <a:t> by dominant </a:t>
            </a:r>
            <a:r>
              <a:rPr lang="en-US" sz="2400" b="1" dirty="0" smtClean="0">
                <a:solidFill>
                  <a:srgbClr val="FF0000"/>
                </a:solidFill>
              </a:rPr>
              <a:t>two </a:t>
            </a:r>
            <a:r>
              <a:rPr lang="en-US" sz="2400" b="1" dirty="0" err="1" smtClean="0">
                <a:solidFill>
                  <a:srgbClr val="FF0000"/>
                </a:solidFill>
              </a:rPr>
              <a:t>flavour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oscillations 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and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</a:t>
            </a:r>
            <a:endParaRPr lang="en-US" dirty="0"/>
          </a:p>
        </p:txBody>
      </p:sp>
      <p:graphicFrame>
        <p:nvGraphicFramePr>
          <p:cNvPr id="745474" name="Object 2"/>
          <p:cNvGraphicFramePr>
            <a:graphicFrameLocks noChangeAspect="1"/>
          </p:cNvGraphicFramePr>
          <p:nvPr/>
        </p:nvGraphicFramePr>
        <p:xfrm>
          <a:off x="5334000" y="76200"/>
          <a:ext cx="990600" cy="914400"/>
        </p:xfrm>
        <a:graphic>
          <a:graphicData uri="http://schemas.openxmlformats.org/presentationml/2006/ole">
            <p:oleObj spid="_x0000_s745474" name="Equation" r:id="rId3" imgW="241200" imgH="228600" progId="Equation.DSMT4">
              <p:embed/>
            </p:oleObj>
          </a:graphicData>
        </a:graphic>
      </p:graphicFrame>
      <p:pic>
        <p:nvPicPr>
          <p:cNvPr id="7454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579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54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50" y="1371600"/>
            <a:ext cx="5429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5334000"/>
            <a:ext cx="5392823" cy="830997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Marginal and Profile Likelihoods  have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maxima at the same value of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53000" y="5638800"/>
          <a:ext cx="762000" cy="609600"/>
        </p:xfrm>
        <a:graphic>
          <a:graphicData uri="http://schemas.openxmlformats.org/presentationml/2006/ole">
            <p:oleObj spid="_x0000_s745478" name="Equation" r:id="rId6" imgW="24120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8000" y="5329535"/>
            <a:ext cx="5180264" cy="46166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Bayesian Analysis prefers larger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45479" name="Object 7"/>
          <p:cNvGraphicFramePr>
            <a:graphicFrameLocks noChangeAspect="1"/>
          </p:cNvGraphicFramePr>
          <p:nvPr/>
        </p:nvGraphicFramePr>
        <p:xfrm>
          <a:off x="11430000" y="5257800"/>
          <a:ext cx="762000" cy="609600"/>
        </p:xfrm>
        <a:graphic>
          <a:graphicData uri="http://schemas.openxmlformats.org/presentationml/2006/ole">
            <p:oleObj spid="_x0000_s745479" name="Equation" r:id="rId7" imgW="241200" imgH="228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95600" y="16002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B2"/>
                </a:solidFill>
              </a:rPr>
              <a:t>NO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34400" y="15240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B2"/>
                </a:solidFill>
              </a:rPr>
              <a:t>IO </a:t>
            </a:r>
            <a:endParaRPr lang="en-US" sz="2400" b="1" dirty="0">
              <a:solidFill>
                <a:srgbClr val="3333B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91800" y="65532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</a:p>
          <a:p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8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05051" y="709826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9"/>
              </a:rPr>
              <a:t>arXiv:1507.04366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3225164"/>
            <a:ext cx="11734800" cy="6071236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Future Projections 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899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 Not covered  </a:t>
            </a:r>
          </a:p>
          <a:p>
            <a:endParaRPr lang="en-US" sz="2400" dirty="0" smtClean="0"/>
          </a:p>
          <a:p>
            <a:r>
              <a:rPr lang="en-US" sz="2400" dirty="0" smtClean="0"/>
              <a:t>Systematic Uncertainties  : Review Talk by </a:t>
            </a:r>
            <a:r>
              <a:rPr lang="en-US" sz="2400" dirty="0" err="1" smtClean="0"/>
              <a:t>Pilar</a:t>
            </a:r>
            <a:r>
              <a:rPr lang="en-US" sz="2400" dirty="0" smtClean="0"/>
              <a:t> Coloma NNN15 </a:t>
            </a:r>
          </a:p>
          <a:p>
            <a:r>
              <a:rPr lang="en-US" sz="2400" dirty="0" smtClean="0"/>
              <a:t>Sterile Neutrinos :  Review Talk by  C. </a:t>
            </a:r>
            <a:r>
              <a:rPr lang="en-US" sz="2400" dirty="0" err="1" smtClean="0"/>
              <a:t>Giunti</a:t>
            </a:r>
            <a:r>
              <a:rPr lang="en-US" sz="2400" dirty="0" smtClean="0"/>
              <a:t>, NNN15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1" y="1066800"/>
            <a:ext cx="11734800" cy="60712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Current Generation </a:t>
            </a:r>
            <a:r>
              <a:rPr lang="en-US" b="1" dirty="0" err="1" smtClean="0">
                <a:solidFill>
                  <a:srgbClr val="FF0000"/>
                </a:solidFill>
              </a:rPr>
              <a:t>Superbeam</a:t>
            </a:r>
            <a:r>
              <a:rPr lang="en-US" b="1" dirty="0" smtClean="0">
                <a:solidFill>
                  <a:srgbClr val="FF0000"/>
                </a:solidFill>
              </a:rPr>
              <a:t>   Experiments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NOvA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  FNAL to Ash River , 810 km, 1.7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, 0.7 MW, 14 </a:t>
            </a:r>
            <a:r>
              <a:rPr lang="en-US" dirty="0" err="1" smtClean="0">
                <a:solidFill>
                  <a:schemeClr val="tx1"/>
                </a:solidFill>
              </a:rPr>
              <a:t>kt</a:t>
            </a:r>
            <a:r>
              <a:rPr lang="en-US" dirty="0" smtClean="0">
                <a:solidFill>
                  <a:schemeClr val="tx1"/>
                </a:solidFill>
              </a:rPr>
              <a:t> TASD detector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determination  of  hierarchy, octant and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1188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T2K : Tokai to </a:t>
            </a:r>
            <a:r>
              <a:rPr lang="en-US" sz="2400" dirty="0" err="1" smtClean="0"/>
              <a:t>Kamioka</a:t>
            </a:r>
            <a:r>
              <a:rPr lang="en-US" sz="2400" dirty="0" smtClean="0"/>
              <a:t>,   295 km . 0.76 </a:t>
            </a:r>
            <a:r>
              <a:rPr lang="en-US" sz="2400" dirty="0" err="1" smtClean="0"/>
              <a:t>GeV</a:t>
            </a:r>
            <a:r>
              <a:rPr lang="en-US" sz="2400" dirty="0" smtClean="0"/>
              <a:t> , 0.75 MW , Detector: </a:t>
            </a:r>
            <a:r>
              <a:rPr lang="en-US" sz="2400" dirty="0" err="1" smtClean="0"/>
              <a:t>SuperK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04800" y="1143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66700" y="28575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0694" y="2743200"/>
            <a:ext cx="7326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Next  generation </a:t>
            </a:r>
            <a:r>
              <a:rPr lang="en-US" sz="2400" b="1" dirty="0" err="1" smtClean="0">
                <a:solidFill>
                  <a:srgbClr val="FF0000"/>
                </a:solidFill>
              </a:rPr>
              <a:t>Superbeam</a:t>
            </a:r>
            <a:r>
              <a:rPr lang="en-US" sz="2400" b="1" dirty="0" smtClean="0">
                <a:solidFill>
                  <a:srgbClr val="FF0000"/>
                </a:solidFill>
              </a:rPr>
              <a:t>  experiments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276600"/>
            <a:ext cx="7732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T2HK: JPARC to </a:t>
            </a:r>
            <a:r>
              <a:rPr lang="en-US" sz="2400" dirty="0" err="1" smtClean="0"/>
              <a:t>Kamioka</a:t>
            </a:r>
            <a:r>
              <a:rPr lang="en-US" sz="2400" dirty="0" smtClean="0"/>
              <a:t>, detector: </a:t>
            </a:r>
            <a:r>
              <a:rPr lang="en-US" sz="2400" dirty="0" err="1" smtClean="0"/>
              <a:t>HyperK</a:t>
            </a:r>
            <a:r>
              <a:rPr lang="en-US" sz="2400" dirty="0" smtClean="0"/>
              <a:t>, 1.6 Mw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733800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DUNE : FNAL-LEAD , 1300km, 0.7 MW, Detector  10 (34) </a:t>
            </a:r>
            <a:r>
              <a:rPr lang="en-US" sz="2400" dirty="0" err="1" smtClean="0"/>
              <a:t>kt</a:t>
            </a:r>
            <a:r>
              <a:rPr lang="en-US" sz="2400" dirty="0" smtClean="0"/>
              <a:t> </a:t>
            </a:r>
            <a:r>
              <a:rPr lang="en-US" sz="2400" dirty="0" err="1" smtClean="0"/>
              <a:t>LiqArTPC</a:t>
            </a:r>
            <a:endParaRPr lang="en-US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04800" y="48006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62000" y="4191000"/>
            <a:ext cx="1196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ESS:  European </a:t>
            </a:r>
            <a:r>
              <a:rPr lang="en-US" sz="2400" dirty="0" err="1" smtClean="0"/>
              <a:t>Spallation</a:t>
            </a:r>
            <a:r>
              <a:rPr lang="en-US" sz="2400" dirty="0" smtClean="0"/>
              <a:t> source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, configurations under study , 540 km, 2 </a:t>
            </a:r>
            <a:r>
              <a:rPr lang="en-US" sz="2400" dirty="0" err="1" smtClean="0"/>
              <a:t>GeV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38200" y="4724400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Proton decay at rest experiments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5181600"/>
            <a:ext cx="1385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DAE    DALUS : low energy, low distance  (50 </a:t>
            </a:r>
            <a:r>
              <a:rPr lang="en-US" sz="2400" dirty="0" err="1" smtClean="0"/>
              <a:t>MeV</a:t>
            </a:r>
            <a:r>
              <a:rPr lang="en-US" sz="2400" dirty="0" smtClean="0"/>
              <a:t>, 20 km</a:t>
            </a:r>
            <a:r>
              <a:rPr lang="en-US" dirty="0" smtClean="0"/>
              <a:t>)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00200" y="5181600"/>
          <a:ext cx="304800" cy="457200"/>
        </p:xfrm>
        <a:graphic>
          <a:graphicData uri="http://schemas.openxmlformats.org/presentationml/2006/ole">
            <p:oleObj spid="_x0000_s731138" name="Equation" r:id="rId4" imgW="152280" imgH="203040" progId="Equation.DSMT4">
              <p:embed/>
            </p:oleObj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04800" y="58674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838200" y="5867400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Reactor Experiments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6324600"/>
            <a:ext cx="8294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JUNO (China), RENO50 (Korea) , reactor neutrinos, 50 km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143000" y="7326868"/>
            <a:ext cx="545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81E9B"/>
                </a:solidFill>
              </a:rPr>
              <a:t>See talks by  Z. </a:t>
            </a:r>
            <a:r>
              <a:rPr lang="en-US" b="1" dirty="0" err="1" smtClean="0">
                <a:solidFill>
                  <a:srgbClr val="C81E9B"/>
                </a:solidFill>
              </a:rPr>
              <a:t>Yu,J</a:t>
            </a:r>
            <a:r>
              <a:rPr lang="en-US" b="1" dirty="0" smtClean="0">
                <a:solidFill>
                  <a:srgbClr val="C81E9B"/>
                </a:solidFill>
              </a:rPr>
              <a:t>. Zhao,  T. </a:t>
            </a:r>
            <a:r>
              <a:rPr lang="en-US" b="1" dirty="0" err="1" smtClean="0">
                <a:solidFill>
                  <a:srgbClr val="C81E9B"/>
                </a:solidFill>
              </a:rPr>
              <a:t>Kutter</a:t>
            </a:r>
            <a:r>
              <a:rPr lang="en-US" b="1" dirty="0" smtClean="0">
                <a:solidFill>
                  <a:srgbClr val="C81E9B"/>
                </a:solidFill>
              </a:rPr>
              <a:t>,    NNN15 </a:t>
            </a:r>
            <a:endParaRPr lang="en-US" b="1" dirty="0">
              <a:solidFill>
                <a:srgbClr val="C81E9B"/>
              </a:solidFill>
            </a:endParaRPr>
          </a:p>
        </p:txBody>
      </p:sp>
      <p:graphicFrame>
        <p:nvGraphicFramePr>
          <p:cNvPr id="731139" name="Object 3"/>
          <p:cNvGraphicFramePr>
            <a:graphicFrameLocks noChangeAspect="1"/>
          </p:cNvGraphicFramePr>
          <p:nvPr/>
        </p:nvGraphicFramePr>
        <p:xfrm>
          <a:off x="11049000" y="76200"/>
          <a:ext cx="990600" cy="914400"/>
        </p:xfrm>
        <a:graphic>
          <a:graphicData uri="http://schemas.openxmlformats.org/presentationml/2006/ole">
            <p:oleObj spid="_x0000_s731139" name="Equation" r:id="rId5" imgW="2412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Atmospheric Neutrino 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15459" y="1066800"/>
            <a:ext cx="398941" cy="39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0555" y="1066800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81E9B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Magnetized iron detector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524000"/>
            <a:ext cx="1104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Volume : 50 – 100 </a:t>
            </a:r>
            <a:r>
              <a:rPr lang="en-US" sz="2400" dirty="0" err="1" smtClean="0"/>
              <a:t>kton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Excellent </a:t>
            </a:r>
            <a:r>
              <a:rPr lang="en-US" sz="2400" dirty="0" err="1" smtClean="0"/>
              <a:t>muon</a:t>
            </a:r>
            <a:r>
              <a:rPr lang="en-US" sz="2400" dirty="0" smtClean="0"/>
              <a:t> energy and  direction  reconstruction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Charge identification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Can determine the neutrino energy  through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shower  reconstruction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Example : </a:t>
            </a:r>
            <a:r>
              <a:rPr lang="en-US" sz="2400" b="1" dirty="0" smtClean="0">
                <a:solidFill>
                  <a:srgbClr val="3333B2"/>
                </a:solidFill>
              </a:rPr>
              <a:t>INO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15459" y="3411059"/>
            <a:ext cx="398941" cy="39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3000" y="3348335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Cerenkov Detectors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776008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Sensitive to both </a:t>
            </a:r>
            <a:r>
              <a:rPr lang="en-US" sz="2400" dirty="0" err="1" smtClean="0"/>
              <a:t>muon</a:t>
            </a:r>
            <a:r>
              <a:rPr lang="en-US" sz="2400" dirty="0" smtClean="0"/>
              <a:t> and electron events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No charge id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Mega ton Water detector  (</a:t>
            </a:r>
            <a:r>
              <a:rPr lang="en-US" sz="2400" b="1" dirty="0" err="1" smtClean="0">
                <a:solidFill>
                  <a:srgbClr val="3333B2"/>
                </a:solidFill>
              </a:rPr>
              <a:t>HyperKamiokade</a:t>
            </a:r>
            <a:r>
              <a:rPr lang="en-US" sz="2400" b="1" dirty="0" smtClean="0">
                <a:solidFill>
                  <a:srgbClr val="3333B2"/>
                </a:solidFill>
              </a:rPr>
              <a:t>, </a:t>
            </a:r>
            <a:r>
              <a:rPr lang="en-US" sz="2400" b="1" dirty="0" err="1" smtClean="0">
                <a:solidFill>
                  <a:srgbClr val="3333B2"/>
                </a:solidFill>
              </a:rPr>
              <a:t>Memphys</a:t>
            </a:r>
            <a:r>
              <a:rPr lang="en-US" sz="24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Multi Megaton ice detector  (</a:t>
            </a:r>
            <a:r>
              <a:rPr lang="en-US" sz="2400" b="1" dirty="0" smtClean="0">
                <a:solidFill>
                  <a:srgbClr val="3333B2"/>
                </a:solidFill>
              </a:rPr>
              <a:t>PINGU of ICECUBE </a:t>
            </a:r>
            <a:r>
              <a:rPr lang="en-US" sz="24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Multi Megaton under water detector (</a:t>
            </a:r>
            <a:r>
              <a:rPr lang="en-US" sz="2400" b="1" dirty="0" smtClean="0">
                <a:solidFill>
                  <a:srgbClr val="3333B2"/>
                </a:solidFill>
              </a:rPr>
              <a:t>ORCA</a:t>
            </a:r>
            <a:r>
              <a:rPr lang="en-US" sz="2400" dirty="0" smtClean="0"/>
              <a:t>) 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91659" y="5715000"/>
            <a:ext cx="398941" cy="39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71600" y="5710535"/>
            <a:ext cx="633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Liquid Argon </a:t>
            </a:r>
            <a:r>
              <a:rPr lang="en-US" sz="2400" b="1" dirty="0" err="1" smtClean="0">
                <a:solidFill>
                  <a:srgbClr val="FF0000"/>
                </a:solidFill>
              </a:rPr>
              <a:t>TimeProjection</a:t>
            </a:r>
            <a:r>
              <a:rPr lang="en-US" sz="2400" b="1" dirty="0" smtClean="0">
                <a:solidFill>
                  <a:srgbClr val="FF0000"/>
                </a:solidFill>
              </a:rPr>
              <a:t> Chambers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6126540"/>
            <a:ext cx="8047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Sensitive to  both electrons and </a:t>
            </a:r>
            <a:r>
              <a:rPr lang="en-US" sz="2400" dirty="0" err="1" smtClean="0"/>
              <a:t>muons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Execellent</a:t>
            </a:r>
            <a:r>
              <a:rPr lang="en-US" sz="2400" dirty="0" smtClean="0"/>
              <a:t> energy and direction reconstruction  for both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Charge id ?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Example:  </a:t>
            </a:r>
            <a:r>
              <a:rPr lang="en-US" sz="2400" b="1" dirty="0" smtClean="0">
                <a:solidFill>
                  <a:srgbClr val="3333B2"/>
                </a:solidFill>
              </a:rPr>
              <a:t>DUNE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15400" y="1143000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Talk by  M. </a:t>
            </a:r>
            <a:r>
              <a:rPr lang="en-US" b="1" dirty="0" err="1" smtClean="0">
                <a:solidFill>
                  <a:srgbClr val="3333B2"/>
                </a:solidFill>
              </a:rPr>
              <a:t>Naimuddin</a:t>
            </a:r>
            <a:r>
              <a:rPr lang="en-US" b="1" dirty="0" smtClean="0">
                <a:solidFill>
                  <a:srgbClr val="3333B2"/>
                </a:solidFill>
              </a:rPr>
              <a:t>, NNN15 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276600"/>
            <a:ext cx="863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B2"/>
                </a:solidFill>
              </a:rPr>
              <a:t>Talks by H. Tanaka. T. </a:t>
            </a:r>
            <a:r>
              <a:rPr lang="en-US" b="1" dirty="0" err="1" smtClean="0">
                <a:solidFill>
                  <a:srgbClr val="3333B2"/>
                </a:solidFill>
              </a:rPr>
              <a:t>Deyong</a:t>
            </a:r>
            <a:r>
              <a:rPr lang="en-US" b="1" dirty="0" smtClean="0">
                <a:solidFill>
                  <a:srgbClr val="3333B2"/>
                </a:solidFill>
              </a:rPr>
              <a:t> , M. </a:t>
            </a:r>
            <a:r>
              <a:rPr lang="en-US" b="1" dirty="0" err="1" smtClean="0">
                <a:solidFill>
                  <a:srgbClr val="3333B2"/>
                </a:solidFill>
              </a:rPr>
              <a:t>Jongen</a:t>
            </a:r>
            <a:r>
              <a:rPr lang="en-US" b="1" dirty="0" smtClean="0">
                <a:solidFill>
                  <a:srgbClr val="3333B2"/>
                </a:solidFill>
              </a:rPr>
              <a:t>, Y. </a:t>
            </a:r>
            <a:r>
              <a:rPr lang="en-US" b="1" dirty="0" err="1" smtClean="0">
                <a:solidFill>
                  <a:srgbClr val="3333B2"/>
                </a:solidFill>
              </a:rPr>
              <a:t>Highnight</a:t>
            </a:r>
            <a:r>
              <a:rPr lang="en-US" b="1" dirty="0" smtClean="0">
                <a:solidFill>
                  <a:srgbClr val="3333B2"/>
                </a:solidFill>
              </a:rPr>
              <a:t>, Y. Nishimura  NNN15 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6671" y="5791200"/>
            <a:ext cx="481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B2"/>
                </a:solidFill>
              </a:rPr>
              <a:t>Talks by S. Murphy, S. </a:t>
            </a:r>
            <a:r>
              <a:rPr lang="en-US" sz="2000" b="1" dirty="0" err="1" smtClean="0">
                <a:solidFill>
                  <a:srgbClr val="3333B2"/>
                </a:solidFill>
              </a:rPr>
              <a:t>Dorota</a:t>
            </a:r>
            <a:r>
              <a:rPr lang="en-US" sz="2000" b="1" dirty="0" smtClean="0">
                <a:solidFill>
                  <a:srgbClr val="3333B2"/>
                </a:solidFill>
              </a:rPr>
              <a:t>, NNN15 </a:t>
            </a:r>
            <a:endParaRPr lang="en-US" sz="2000" b="1" dirty="0">
              <a:solidFill>
                <a:srgbClr val="3333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982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Degeneracy Menace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 Neutrino 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629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753100"/>
            <a:ext cx="11734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5569803"/>
            <a:ext cx="269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272135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Eightfold degeneracy </a:t>
            </a:r>
            <a:r>
              <a:rPr lang="en-US" sz="2400" b="1" dirty="0" smtClean="0"/>
              <a:t>: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438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43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en-US" sz="2400" b="1" dirty="0" smtClean="0">
                <a:solidFill>
                  <a:srgbClr val="3333B2"/>
                </a:solidFill>
              </a:rPr>
              <a:t>unknown </a:t>
            </a:r>
            <a:endParaRPr lang="en-US" sz="2400" b="1" dirty="0">
              <a:solidFill>
                <a:srgbClr val="3333B2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49800" y="1852613"/>
          <a:ext cx="203200" cy="228600"/>
        </p:xfrm>
        <a:graphic>
          <a:graphicData uri="http://schemas.openxmlformats.org/presentationml/2006/ole">
            <p:oleObj spid="_x0000_s664577" name="Equation" r:id="rId5" imgW="203040" imgH="228600" progId="Equation.DSMT4">
              <p:embed/>
            </p:oleObj>
          </a:graphicData>
        </a:graphic>
      </p:graphicFrame>
      <p:graphicFrame>
        <p:nvGraphicFramePr>
          <p:cNvPr id="664578" name="Object 2"/>
          <p:cNvGraphicFramePr>
            <a:graphicFrameLocks noChangeAspect="1"/>
          </p:cNvGraphicFramePr>
          <p:nvPr/>
        </p:nvGraphicFramePr>
        <p:xfrm>
          <a:off x="1143000" y="2438400"/>
          <a:ext cx="685800" cy="533400"/>
        </p:xfrm>
        <a:graphic>
          <a:graphicData uri="http://schemas.openxmlformats.org/presentationml/2006/ole">
            <p:oleObj spid="_x0000_s664578" name="Equation" r:id="rId6" imgW="203040" imgH="228600" progId="Equation.DSMT4">
              <p:embed/>
            </p:oleObj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457200" y="24384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4495800" y="3249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990600" y="4648200"/>
          <a:ext cx="685800" cy="533400"/>
        </p:xfrm>
        <a:graphic>
          <a:graphicData uri="http://schemas.openxmlformats.org/presentationml/2006/ole">
            <p:oleObj spid="_x0000_s664581" name="Equation" r:id="rId8" imgW="203040" imgH="2286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54056" y="4648200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B2"/>
                </a:solidFill>
              </a:rPr>
              <a:t>Known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143000" y="2362200"/>
            <a:ext cx="2743200" cy="609600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4400" y="4572000"/>
            <a:ext cx="2438400" cy="8382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" y="5867400"/>
            <a:ext cx="3886200" cy="914400"/>
          </a:xfrm>
          <a:prstGeom prst="rect">
            <a:avLst/>
          </a:prstGeom>
          <a:solidFill>
            <a:schemeClr val="bg1">
              <a:lumMod val="65000"/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8200" y="5867400"/>
            <a:ext cx="3810000" cy="914400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763000" y="5867400"/>
            <a:ext cx="3657600" cy="9144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458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2700" y="2570956"/>
            <a:ext cx="5219700" cy="207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picture of degeneracy : post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1430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29144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(different from the earlier eightfold </a:t>
            </a:r>
          </a:p>
          <a:p>
            <a:r>
              <a:rPr lang="en-US" sz="2400" dirty="0" smtClean="0"/>
              <a:t>degeneracy) </a:t>
            </a:r>
            <a:endParaRPr lang="en-US" sz="2400" dirty="0"/>
          </a:p>
        </p:txBody>
      </p:sp>
      <p:graphicFrame>
        <p:nvGraphicFramePr>
          <p:cNvPr id="681985" name="Object 1"/>
          <p:cNvGraphicFramePr>
            <a:graphicFrameLocks noChangeAspect="1"/>
          </p:cNvGraphicFramePr>
          <p:nvPr/>
        </p:nvGraphicFramePr>
        <p:xfrm>
          <a:off x="8991600" y="152400"/>
          <a:ext cx="914400" cy="685800"/>
        </p:xfrm>
        <a:graphic>
          <a:graphicData uri="http://schemas.openxmlformats.org/presentationml/2006/ole">
            <p:oleObj spid="_x0000_s681985" name="Equation" r:id="rId3" imgW="203040" imgH="228600" progId="Equation.DSMT4">
              <p:embed/>
            </p:oleObj>
          </a:graphicData>
        </a:graphic>
      </p:graphicFrame>
      <p:pic>
        <p:nvPicPr>
          <p:cNvPr id="68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924800" y="28911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Eight </a:t>
            </a:r>
            <a:r>
              <a:rPr lang="en-US" sz="2400" dirty="0" smtClean="0"/>
              <a:t>possibilities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43434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literature mainly </a:t>
            </a:r>
            <a:r>
              <a:rPr lang="en-US" sz="2400" dirty="0" smtClean="0">
                <a:solidFill>
                  <a:srgbClr val="FF0000"/>
                </a:solidFill>
              </a:rPr>
              <a:t>discussed  III,  IV,  VII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03759" y="1459468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</a:rPr>
              <a:t>Coloma,Minakata,Parke</a:t>
            </a:r>
            <a:r>
              <a:rPr lang="en-US" b="1" dirty="0" smtClean="0">
                <a:solidFill>
                  <a:srgbClr val="FF00FF"/>
                </a:solidFill>
              </a:rPr>
              <a:t> , 1406.2551 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68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143000"/>
            <a:ext cx="7639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4953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24800" y="5417403"/>
            <a:ext cx="4475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 </a:t>
            </a:r>
            <a:r>
              <a:rPr lang="en-US" sz="2400" dirty="0" smtClean="0"/>
              <a:t>is often  </a:t>
            </a:r>
            <a:r>
              <a:rPr lang="en-US" sz="2400" dirty="0" smtClean="0">
                <a:solidFill>
                  <a:srgbClr val="FF0000"/>
                </a:solidFill>
              </a:rPr>
              <a:t>part of IV </a:t>
            </a:r>
            <a:r>
              <a:rPr lang="en-US" sz="2400" dirty="0" smtClean="0"/>
              <a:t>because of</a:t>
            </a:r>
          </a:p>
          <a:p>
            <a:r>
              <a:rPr lang="en-US" sz="2400" dirty="0" smtClean="0"/>
              <a:t> poor CP precision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96200" y="6400800"/>
            <a:ext cx="52693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VI  intrinsic  CP degeneracy </a:t>
            </a:r>
            <a:r>
              <a:rPr lang="en-US" sz="2400" dirty="0" smtClean="0"/>
              <a:t>also  </a:t>
            </a:r>
          </a:p>
          <a:p>
            <a:r>
              <a:rPr lang="en-US" sz="2400" dirty="0" err="1" smtClean="0"/>
              <a:t>connsidered</a:t>
            </a:r>
            <a:r>
              <a:rPr lang="en-US" sz="2400" dirty="0" smtClean="0"/>
              <a:t>  by </a:t>
            </a:r>
            <a:r>
              <a:rPr lang="en-US" sz="2400" dirty="0" err="1" smtClean="0">
                <a:solidFill>
                  <a:srgbClr val="FF00FF"/>
                </a:solidFill>
              </a:rPr>
              <a:t>Minakata</a:t>
            </a:r>
            <a:r>
              <a:rPr lang="en-US" sz="2400" dirty="0" smtClean="0">
                <a:solidFill>
                  <a:srgbClr val="FF00FF"/>
                </a:solidFill>
              </a:rPr>
              <a:t> and Parke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arXiv</a:t>
            </a:r>
            <a:r>
              <a:rPr lang="en-US" sz="2400" dirty="0" smtClean="0"/>
              <a:t>  1303.6178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96590" y="2450068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</a:rPr>
              <a:t>Ghosh,Ghoshal,Goswami,Nath,Raut</a:t>
            </a:r>
            <a:r>
              <a:rPr lang="en-US" b="1" dirty="0" smtClean="0">
                <a:solidFill>
                  <a:srgbClr val="FF00FF"/>
                </a:solidFill>
              </a:rPr>
              <a:t>, 2015 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" y="1905000"/>
            <a:ext cx="9505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diagnostics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36</a:t>
            </a:r>
            <a:endParaRPr lang="en-US" dirty="0"/>
          </a:p>
        </p:txBody>
      </p:sp>
      <p:graphicFrame>
        <p:nvGraphicFramePr>
          <p:cNvPr id="761858" name="Object 2"/>
          <p:cNvGraphicFramePr>
            <a:graphicFrameLocks noChangeAspect="1"/>
          </p:cNvGraphicFramePr>
          <p:nvPr>
            <p:ph idx="1"/>
          </p:nvPr>
        </p:nvGraphicFramePr>
        <p:xfrm>
          <a:off x="5486400" y="1295400"/>
          <a:ext cx="3429000" cy="533400"/>
        </p:xfrm>
        <a:graphic>
          <a:graphicData uri="http://schemas.openxmlformats.org/presentationml/2006/ole">
            <p:oleObj spid="_x0000_s761858" name="Equation" r:id="rId3" imgW="157464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219200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Hierarchy Sensitivity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263914"/>
            <a:ext cx="231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Simulated  </a:t>
            </a:r>
            <a:r>
              <a:rPr lang="en-US" sz="2000" b="1" dirty="0" err="1" smtClean="0"/>
              <a:t>Exptl</a:t>
            </a:r>
            <a:r>
              <a:rPr lang="en-US" sz="2000" b="1" dirty="0" smtClean="0"/>
              <a:t> data  (true)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34400" y="1981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Theory  marginalized</a:t>
            </a:r>
          </a:p>
          <a:p>
            <a:r>
              <a:rPr lang="en-US" sz="2000" b="1" dirty="0" smtClean="0"/>
              <a:t>over relevant parameters   (test)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50520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Octant Sensitivity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1054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47800" y="5257800"/>
            <a:ext cx="238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CP discovery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91200" y="3429000"/>
          <a:ext cx="3810000" cy="533400"/>
        </p:xfrm>
        <a:graphic>
          <a:graphicData uri="http://schemas.openxmlformats.org/presentationml/2006/ole">
            <p:oleObj spid="_x0000_s761859" name="Equation" r:id="rId5" imgW="1574640" imgH="228600" progId="Equation.DSMT4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6553200" y="1828800"/>
            <a:ext cx="152400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296400" y="2667000"/>
            <a:ext cx="533400" cy="762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2743200"/>
            <a:ext cx="304800" cy="533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15400" y="1600200"/>
            <a:ext cx="304800" cy="533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Degeneracies</a:t>
            </a:r>
            <a:r>
              <a:rPr lang="en-US" dirty="0" smtClean="0"/>
              <a:t> with T2K and NOVA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 dpi="0" rotWithShape="1">
            <a:blip r:embed="rId3" cstate="print">
              <a:alphaModFix amt="69000"/>
            </a:blip>
            <a:srcRect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dirty="0" smtClean="0"/>
              <a:t>37</a:t>
            </a:r>
            <a:endParaRPr lang="en-US" dirty="0"/>
          </a:p>
        </p:txBody>
      </p:sp>
      <p:pic>
        <p:nvPicPr>
          <p:cNvPr id="7424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575" y="4067969"/>
            <a:ext cx="85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676400"/>
            <a:ext cx="4724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6764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3000" y="16764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5562600"/>
            <a:ext cx="3886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WH- WO solutions near </a:t>
            </a:r>
          </a:p>
          <a:p>
            <a:r>
              <a:rPr lang="en-US" sz="2400" dirty="0" smtClean="0"/>
              <a:t>                  and           in </a:t>
            </a:r>
          </a:p>
          <a:p>
            <a:r>
              <a:rPr lang="en-US" sz="2400" dirty="0" smtClean="0"/>
              <a:t>   UHP.  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82625" y="5943600"/>
          <a:ext cx="1149350" cy="457200"/>
        </p:xfrm>
        <a:graphic>
          <a:graphicData uri="http://schemas.openxmlformats.org/presentationml/2006/ole">
            <p:oleObj spid="_x0000_s742407" name="Equation" r:id="rId8" imgW="495000" imgH="2412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610600" y="5867400"/>
          <a:ext cx="544512" cy="358775"/>
        </p:xfrm>
        <a:graphic>
          <a:graphicData uri="http://schemas.openxmlformats.org/presentationml/2006/ole">
            <p:oleObj spid="_x0000_s742408" name="Equation" r:id="rId9" imgW="215640" imgH="17748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76800" y="5257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WH solutions for        in UHP     </a:t>
            </a:r>
          </a:p>
        </p:txBody>
      </p:sp>
      <p:graphicFrame>
        <p:nvGraphicFramePr>
          <p:cNvPr id="742409" name="Object 9"/>
          <p:cNvGraphicFramePr>
            <a:graphicFrameLocks noChangeAspect="1"/>
          </p:cNvGraphicFramePr>
          <p:nvPr/>
        </p:nvGraphicFramePr>
        <p:xfrm>
          <a:off x="7467600" y="5257800"/>
          <a:ext cx="577850" cy="533400"/>
        </p:xfrm>
        <a:graphic>
          <a:graphicData uri="http://schemas.openxmlformats.org/presentationml/2006/ole">
            <p:oleObj spid="_x0000_s742409" name="Equation" r:id="rId10" imgW="228600" imgH="2286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315200" y="6096000"/>
          <a:ext cx="1447800" cy="533400"/>
        </p:xfrm>
        <a:graphic>
          <a:graphicData uri="http://schemas.openxmlformats.org/presentationml/2006/ole">
            <p:oleObj spid="_x0000_s742411" name="Equation" r:id="rId11" imgW="571320" imgH="2412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76800" y="579120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WH solution  resolved at </a:t>
            </a:r>
          </a:p>
          <a:p>
            <a:r>
              <a:rPr lang="en-US" sz="2000" b="1" dirty="0" smtClean="0"/>
              <a:t>   </a:t>
            </a:r>
            <a:r>
              <a:rPr lang="en-US" sz="2400" dirty="0" smtClean="0"/>
              <a:t>for all         for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029325" y="6172200"/>
          <a:ext cx="539750" cy="533400"/>
        </p:xfrm>
        <a:graphic>
          <a:graphicData uri="http://schemas.openxmlformats.org/presentationml/2006/ole">
            <p:oleObj spid="_x0000_s742414" name="Equation" r:id="rId12" imgW="215640" imgH="2286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53000" y="6705600"/>
            <a:ext cx="452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More CP coverage for </a:t>
            </a:r>
            <a:r>
              <a:rPr lang="en-US" sz="2400" dirty="0" smtClean="0">
                <a:solidFill>
                  <a:srgbClr val="FF0000"/>
                </a:solidFill>
              </a:rPr>
              <a:t>higher  </a:t>
            </a:r>
            <a:r>
              <a:rPr lang="en-US" sz="2400" dirty="0" smtClean="0"/>
              <a:t>           </a:t>
            </a:r>
            <a:endParaRPr lang="en-US" sz="2400" dirty="0"/>
          </a:p>
        </p:txBody>
      </p:sp>
      <p:graphicFrame>
        <p:nvGraphicFramePr>
          <p:cNvPr id="742415" name="Object 15"/>
          <p:cNvGraphicFramePr>
            <a:graphicFrameLocks noChangeAspect="1"/>
          </p:cNvGraphicFramePr>
          <p:nvPr/>
        </p:nvGraphicFramePr>
        <p:xfrm>
          <a:off x="5241925" y="7010400"/>
          <a:ext cx="539750" cy="533400"/>
        </p:xfrm>
        <a:graphic>
          <a:graphicData uri="http://schemas.openxmlformats.org/presentationml/2006/ole">
            <p:oleObj spid="_x0000_s742415" name="Equation" r:id="rId13" imgW="215640" imgH="22860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448800" y="5257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WO solutions near    </a:t>
            </a:r>
          </a:p>
          <a:p>
            <a:r>
              <a:rPr lang="en-US" sz="2400" dirty="0" smtClean="0"/>
              <a:t>                 for the  </a:t>
            </a:r>
          </a:p>
          <a:p>
            <a:r>
              <a:rPr lang="en-US" sz="2400" dirty="0" smtClean="0"/>
              <a:t>  whole range of                                                                                                                          </a:t>
            </a:r>
            <a:endParaRPr lang="en-US" sz="2400" dirty="0"/>
          </a:p>
        </p:txBody>
      </p:sp>
      <p:graphicFrame>
        <p:nvGraphicFramePr>
          <p:cNvPr id="742416" name="Object 16"/>
          <p:cNvGraphicFramePr>
            <a:graphicFrameLocks noChangeAspect="1"/>
          </p:cNvGraphicFramePr>
          <p:nvPr/>
        </p:nvGraphicFramePr>
        <p:xfrm>
          <a:off x="9753600" y="5562600"/>
          <a:ext cx="1219200" cy="533400"/>
        </p:xfrm>
        <a:graphic>
          <a:graphicData uri="http://schemas.openxmlformats.org/presentationml/2006/ole">
            <p:oleObj spid="_x0000_s742416" name="Equation" r:id="rId14" imgW="495000" imgH="241200" progId="Equation.DSMT4">
              <p:embed/>
            </p:oleObj>
          </a:graphicData>
        </a:graphic>
      </p:graphicFrame>
      <p:graphicFrame>
        <p:nvGraphicFramePr>
          <p:cNvPr id="742418" name="Object 18"/>
          <p:cNvGraphicFramePr>
            <a:graphicFrameLocks noChangeAspect="1"/>
          </p:cNvGraphicFramePr>
          <p:nvPr/>
        </p:nvGraphicFramePr>
        <p:xfrm>
          <a:off x="11811000" y="5943600"/>
          <a:ext cx="609600" cy="533400"/>
        </p:xfrm>
        <a:graphic>
          <a:graphicData uri="http://schemas.openxmlformats.org/presentationml/2006/ole">
            <p:oleObj spid="_x0000_s742418" name="Equation" r:id="rId15" imgW="241200" imgH="228600" progId="Equation.DSMT4">
              <p:embed/>
            </p:oleObj>
          </a:graphicData>
        </a:graphic>
      </p:graphicFrame>
      <p:graphicFrame>
        <p:nvGraphicFramePr>
          <p:cNvPr id="742420" name="Object 20"/>
          <p:cNvGraphicFramePr>
            <a:graphicFrameLocks noChangeAspect="1"/>
          </p:cNvGraphicFramePr>
          <p:nvPr/>
        </p:nvGraphicFramePr>
        <p:xfrm>
          <a:off x="2682875" y="5943600"/>
          <a:ext cx="576263" cy="533400"/>
        </p:xfrm>
        <a:graphic>
          <a:graphicData uri="http://schemas.openxmlformats.org/presentationml/2006/ole">
            <p:oleObj spid="_x0000_s742420" name="Equation" r:id="rId16" imgW="228600" imgH="2286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19800" y="38978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 degeneracy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52600" y="39740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 degeneracy</a:t>
            </a:r>
            <a:endParaRPr lang="en-US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6823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67818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58674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53775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96400" y="53340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429000" y="1219200"/>
            <a:ext cx="6165470" cy="461665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Contours in true                 plane </a:t>
            </a:r>
            <a:r>
              <a:rPr lang="en-US" b="1" dirty="0" smtClean="0">
                <a:solidFill>
                  <a:srgbClr val="FF0000"/>
                </a:solidFill>
              </a:rPr>
              <a:t> (NH)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42421" name="Object 21"/>
          <p:cNvGraphicFramePr>
            <a:graphicFrameLocks noChangeAspect="1"/>
          </p:cNvGraphicFramePr>
          <p:nvPr/>
        </p:nvGraphicFramePr>
        <p:xfrm>
          <a:off x="6030913" y="1219200"/>
          <a:ext cx="892175" cy="533400"/>
        </p:xfrm>
        <a:graphic>
          <a:graphicData uri="http://schemas.openxmlformats.org/presentationml/2006/ole">
            <p:oleObj spid="_x0000_s742421" name="Equation" r:id="rId18" imgW="457200" imgH="2286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0363200" y="6934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742422" name="Picture 22" descr="C:\Users\Srubabati\talk\JNU\globes-logo-small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39400" y="6553200"/>
            <a:ext cx="1143000" cy="1123950"/>
          </a:xfrm>
          <a:prstGeom prst="rect">
            <a:avLst/>
          </a:prstGeom>
          <a:noFill/>
        </p:spPr>
      </p:pic>
      <p:graphicFrame>
        <p:nvGraphicFramePr>
          <p:cNvPr id="742423" name="Object 23"/>
          <p:cNvGraphicFramePr>
            <a:graphicFrameLocks noChangeAspect="1"/>
          </p:cNvGraphicFramePr>
          <p:nvPr/>
        </p:nvGraphicFramePr>
        <p:xfrm>
          <a:off x="952500" y="1206500"/>
          <a:ext cx="1714500" cy="469900"/>
        </p:xfrm>
        <a:graphic>
          <a:graphicData uri="http://schemas.openxmlformats.org/presentationml/2006/ole">
            <p:oleObj spid="_x0000_s742423" name="Equation" r:id="rId20" imgW="1028520" imgH="2412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2400" y="1219200"/>
            <a:ext cx="765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LHP </a:t>
            </a:r>
            <a:endParaRPr lang="en-US" sz="2000" b="1" dirty="0"/>
          </a:p>
        </p:txBody>
      </p:sp>
      <p:graphicFrame>
        <p:nvGraphicFramePr>
          <p:cNvPr id="742424" name="Object 24"/>
          <p:cNvGraphicFramePr>
            <a:graphicFrameLocks noChangeAspect="1"/>
          </p:cNvGraphicFramePr>
          <p:nvPr/>
        </p:nvGraphicFramePr>
        <p:xfrm>
          <a:off x="10744200" y="1143000"/>
          <a:ext cx="1676400" cy="533400"/>
        </p:xfrm>
        <a:graphic>
          <a:graphicData uri="http://schemas.openxmlformats.org/presentationml/2006/ole">
            <p:oleObj spid="_x0000_s742424" name="Equation" r:id="rId21" imgW="927000" imgH="24120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874000" y="1200090"/>
            <a:ext cx="79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UHP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Degeneracy: Global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420142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WO-WCP  solution is removed by combining  neutrinos   and  antineutrinos  </a:t>
            </a:r>
          </a:p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since the  neutrinos  and  antineutrinos   have degeneracy for opposite octants) </a:t>
            </a:r>
          </a:p>
          <a:p>
            <a:endParaRPr lang="en-US" dirty="0" smtClean="0"/>
          </a:p>
          <a:p>
            <a:r>
              <a:rPr lang="en-US" sz="2400" dirty="0" smtClean="0"/>
              <a:t>WH solution is removed by adding T2K and NOVA </a:t>
            </a:r>
          </a:p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different dependence on       due to different  baselines</a:t>
            </a:r>
            <a:r>
              <a:rPr lang="en-US" sz="2400" dirty="0" smtClean="0"/>
              <a:t>) 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375127" y="5791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267200" y="6781800"/>
          <a:ext cx="381000" cy="457200"/>
        </p:xfrm>
        <a:graphic>
          <a:graphicData uri="http://schemas.openxmlformats.org/presentationml/2006/ole">
            <p:oleObj spid="_x0000_s756742" name="Equation" r:id="rId3" imgW="241200" imgH="228600" progId="Equation.DSMT4">
              <p:embed/>
            </p:oleObj>
          </a:graphicData>
        </a:graphic>
      </p:graphicFrame>
      <p:pic>
        <p:nvPicPr>
          <p:cNvPr id="2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29072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WH-WO-RCP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8862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WH-RO-WCP</a:t>
            </a:r>
            <a:endParaRPr lang="en-US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650" y="1752600"/>
            <a:ext cx="7600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3465" y="1143000"/>
            <a:ext cx="6545382" cy="461665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Contours in test                plane (NH) 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15000" y="1143000"/>
          <a:ext cx="1066800" cy="533400"/>
        </p:xfrm>
        <a:graphic>
          <a:graphicData uri="http://schemas.openxmlformats.org/presentationml/2006/ole">
            <p:oleObj spid="_x0000_s756743" name="Equation" r:id="rId6" imgW="545760" imgH="228600" progId="Equation.DSMT4">
              <p:embed/>
            </p:oleObj>
          </a:graphicData>
        </a:graphic>
      </p:graphicFrame>
      <p:pic>
        <p:nvPicPr>
          <p:cNvPr id="756744" name="Picture 8" descr="C:\Users\Srubabati\talk\JNU\globes-logo-sma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91800" y="6419850"/>
            <a:ext cx="1143000" cy="1123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degeneracy : Global Picture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39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676401"/>
            <a:ext cx="37338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90600" y="5569803"/>
            <a:ext cx="1181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 –WCP solution removed by adding  atmospheric data from ICAL  </a:t>
            </a:r>
          </a:p>
          <a:p>
            <a:r>
              <a:rPr lang="en-US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matter effects break  hierarchy </a:t>
            </a:r>
            <a:r>
              <a:rPr lang="en-US" sz="2400" dirty="0" err="1" smtClean="0">
                <a:solidFill>
                  <a:srgbClr val="FF0000"/>
                </a:solidFill>
              </a:rPr>
              <a:t>degeneracies</a:t>
            </a:r>
            <a:r>
              <a:rPr lang="en-US" dirty="0" smtClean="0"/>
              <a:t>)          (</a:t>
            </a:r>
            <a:r>
              <a:rPr lang="en-US" sz="2000" dirty="0" smtClean="0">
                <a:solidFill>
                  <a:srgbClr val="3333B2"/>
                </a:solidFill>
              </a:rPr>
              <a:t>other atmospheric experiments/reactors</a:t>
            </a:r>
            <a:r>
              <a:rPr lang="en-US" dirty="0" smtClean="0"/>
              <a:t>) </a:t>
            </a:r>
          </a:p>
        </p:txBody>
      </p:sp>
      <p:pic>
        <p:nvPicPr>
          <p:cNvPr id="757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52587"/>
            <a:ext cx="35052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601" y="6484203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Dune can remove WH and  WO solutions at  almost         </a:t>
            </a:r>
          </a:p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larger baseline and larger matter effects, pure        beam , known direction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153400" y="6553200"/>
          <a:ext cx="609600" cy="381000"/>
        </p:xfrm>
        <a:graphic>
          <a:graphicData uri="http://schemas.openxmlformats.org/presentationml/2006/ole">
            <p:oleObj spid="_x0000_s757764" name="Equation" r:id="rId6" imgW="22860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467600" y="6781800"/>
          <a:ext cx="457200" cy="609600"/>
        </p:xfrm>
        <a:graphic>
          <a:graphicData uri="http://schemas.openxmlformats.org/presentationml/2006/ole">
            <p:oleObj spid="_x0000_s757765" name="Equation" r:id="rId7" imgW="177480" imgH="2412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820400" y="1371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 </a:t>
            </a:r>
            <a:r>
              <a:rPr lang="en-US" dirty="0" err="1" smtClean="0"/>
              <a:t>kton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3465" y="1143000"/>
            <a:ext cx="6545382" cy="461665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Contours in test                plane  (NH)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57766" name="Object 6"/>
          <p:cNvGraphicFramePr>
            <a:graphicFrameLocks noChangeAspect="1"/>
          </p:cNvGraphicFramePr>
          <p:nvPr/>
        </p:nvGraphicFramePr>
        <p:xfrm>
          <a:off x="5715000" y="1143000"/>
          <a:ext cx="1066800" cy="533400"/>
        </p:xfrm>
        <a:graphic>
          <a:graphicData uri="http://schemas.openxmlformats.org/presentationml/2006/ole">
            <p:oleObj spid="_x0000_s757766" name="Equation" r:id="rId8" imgW="545760" imgH="228600" progId="Equation.DSMT4">
              <p:embed/>
            </p:oleObj>
          </a:graphicData>
        </a:graphic>
      </p:graphicFrame>
      <p:pic>
        <p:nvPicPr>
          <p:cNvPr id="757767" name="Picture 7" descr="C:\Users\Srubabati\talk\JNU\globes-logo-small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0" y="6572250"/>
            <a:ext cx="11430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Oscillations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 Picture Neutrino Oscillations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2600" y="1371600"/>
            <a:ext cx="211852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Two-</a:t>
            </a:r>
            <a:r>
              <a:rPr lang="en-US" sz="2400" dirty="0" err="1" smtClean="0"/>
              <a:t>Flavours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6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578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7010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76200" y="1066800"/>
            <a:ext cx="11734800" cy="85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68" tIns="50285" rIns="100568" bIns="50285" numCol="1" anchor="t" anchorCtr="0" compatLnSpc="1">
            <a:prstTxWarp prst="textNoShape">
              <a:avLst/>
            </a:prstTxWarp>
          </a:bodyPr>
          <a:lstStyle/>
          <a:p>
            <a:pPr marL="377132" marR="0" lvl="0" indent="-37713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neutrinos have mass then    </a:t>
            </a:r>
          </a:p>
          <a:p>
            <a:pPr marL="377132" marR="0" lvl="0" indent="-37713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B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77132" marR="0" lvl="0" indent="-37713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B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143000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10025"/>
            <a:ext cx="7162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0574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3733800"/>
            <a:ext cx="457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Up Arrow 13"/>
          <p:cNvSpPr/>
          <p:nvPr/>
        </p:nvSpPr>
        <p:spPr>
          <a:xfrm rot="10800000" flipH="1">
            <a:off x="9753600" y="4495800"/>
            <a:ext cx="533400" cy="7498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3800" y="53412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   sensitive to the </a:t>
            </a:r>
            <a:r>
              <a:rPr lang="en-US" sz="2400" b="1" dirty="0" smtClean="0">
                <a:solidFill>
                  <a:srgbClr val="FF0000"/>
                </a:solidFill>
              </a:rPr>
              <a:t>sign</a:t>
            </a:r>
            <a:r>
              <a:rPr lang="en-US" sz="2400" b="1" dirty="0" smtClean="0"/>
              <a:t> of            </a:t>
            </a:r>
          </a:p>
          <a:p>
            <a:r>
              <a:rPr lang="en-US" sz="2400" b="1" dirty="0" smtClean="0"/>
              <a:t>Not sensitive to the </a:t>
            </a:r>
            <a:r>
              <a:rPr lang="en-US" sz="2400" b="1" dirty="0" smtClean="0">
                <a:solidFill>
                  <a:srgbClr val="FF0000"/>
                </a:solidFill>
              </a:rPr>
              <a:t>octant</a:t>
            </a:r>
            <a:r>
              <a:rPr lang="en-US" sz="2400" b="1" dirty="0" smtClean="0"/>
              <a:t> of           </a:t>
            </a:r>
            <a:endParaRPr lang="en-US" sz="24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836400" y="5181600"/>
          <a:ext cx="660400" cy="533400"/>
        </p:xfrm>
        <a:graphic>
          <a:graphicData uri="http://schemas.openxmlformats.org/presentationml/2006/ole">
            <p:oleObj spid="_x0000_s498689" name="Equation" r:id="rId9" imgW="355320" imgH="2538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1963400" y="5715000"/>
          <a:ext cx="355600" cy="457200"/>
        </p:xfrm>
        <a:graphic>
          <a:graphicData uri="http://schemas.openxmlformats.org/presentationml/2006/ole">
            <p:oleObj spid="_x0000_s498690" name="Equation" r:id="rId10" imgW="126720" imgH="17748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86600" y="6858000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Not sensitive to the absolute masses </a:t>
            </a:r>
            <a:endParaRPr lang="en-US" sz="2400" dirty="0">
              <a:solidFill>
                <a:srgbClr val="3333B2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7239000" y="5257800"/>
            <a:ext cx="5334000" cy="917448"/>
          </a:xfrm>
          <a:prstGeom prst="flowChartProcess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picture for hierarchy, octant and        (future)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40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066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0668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038600"/>
            <a:ext cx="117348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Addition of ICAL </a:t>
            </a:r>
            <a:r>
              <a:rPr lang="en-US" sz="2400" dirty="0" smtClean="0"/>
              <a:t>to T2K+NOVA  i</a:t>
            </a:r>
            <a:r>
              <a:rPr lang="en-US" sz="2400" dirty="0" smtClean="0">
                <a:solidFill>
                  <a:srgbClr val="FF0000"/>
                </a:solidFill>
              </a:rPr>
              <a:t>ncreases</a:t>
            </a:r>
            <a:r>
              <a:rPr lang="en-US" sz="2400" dirty="0" smtClean="0"/>
              <a:t> the sensitivity in </a:t>
            </a:r>
            <a:r>
              <a:rPr lang="en-US" sz="2400" dirty="0" smtClean="0">
                <a:solidFill>
                  <a:srgbClr val="FF0000"/>
                </a:solidFill>
              </a:rPr>
              <a:t>the  </a:t>
            </a:r>
            <a:r>
              <a:rPr lang="en-US" sz="2400" dirty="0" err="1" smtClean="0">
                <a:solidFill>
                  <a:srgbClr val="FF0000"/>
                </a:solidFill>
              </a:rPr>
              <a:t>unfavourable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zones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ICAL</a:t>
            </a:r>
            <a:r>
              <a:rPr lang="en-US" sz="2400" dirty="0" smtClean="0"/>
              <a:t> can </a:t>
            </a:r>
            <a:r>
              <a:rPr lang="en-US" sz="2400" dirty="0" smtClean="0">
                <a:solidFill>
                  <a:srgbClr val="FF0000"/>
                </a:solidFill>
              </a:rPr>
              <a:t>enhance the CP sensitivity </a:t>
            </a:r>
            <a:r>
              <a:rPr lang="en-US" sz="2400" dirty="0" smtClean="0"/>
              <a:t>of T2K+NOVA by removing the </a:t>
            </a:r>
            <a:r>
              <a:rPr lang="en-US" sz="2400" dirty="0" smtClean="0">
                <a:solidFill>
                  <a:srgbClr val="FF0000"/>
                </a:solidFill>
              </a:rPr>
              <a:t>WH solutions         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DUNE</a:t>
            </a:r>
            <a:r>
              <a:rPr lang="en-US" sz="2400" dirty="0" smtClean="0"/>
              <a:t> alone can reach </a:t>
            </a:r>
            <a:r>
              <a:rPr lang="en-US" sz="2400" dirty="0" smtClean="0">
                <a:solidFill>
                  <a:srgbClr val="FF0000"/>
                </a:solidFill>
              </a:rPr>
              <a:t>more than       </a:t>
            </a:r>
            <a:r>
              <a:rPr lang="en-US" sz="2400" dirty="0" smtClean="0"/>
              <a:t>sensitivity </a:t>
            </a:r>
            <a:r>
              <a:rPr lang="en-US" sz="2400" dirty="0" smtClean="0">
                <a:solidFill>
                  <a:srgbClr val="FF0000"/>
                </a:solidFill>
              </a:rPr>
              <a:t>for hierarchy and octant </a:t>
            </a:r>
            <a:r>
              <a:rPr lang="en-US" sz="2400" dirty="0" smtClean="0"/>
              <a:t>for  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favourable</a:t>
            </a:r>
            <a:r>
              <a:rPr lang="en-US" sz="2400" dirty="0" smtClean="0"/>
              <a:t>         values  and </a:t>
            </a:r>
            <a:r>
              <a:rPr lang="en-US" sz="2400" dirty="0" smtClean="0">
                <a:solidFill>
                  <a:srgbClr val="FF0000"/>
                </a:solidFill>
              </a:rPr>
              <a:t>close to         </a:t>
            </a:r>
            <a:r>
              <a:rPr lang="en-US" sz="2400" dirty="0" smtClean="0"/>
              <a:t>sensitivity </a:t>
            </a:r>
            <a:r>
              <a:rPr lang="en-US" sz="2400" dirty="0" smtClean="0">
                <a:solidFill>
                  <a:srgbClr val="FF0000"/>
                </a:solidFill>
              </a:rPr>
              <a:t>for </a:t>
            </a:r>
            <a:r>
              <a:rPr lang="en-US" sz="2400" dirty="0" smtClean="0"/>
              <a:t>       in  the whole range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addition of T2K+NOVA+ICAL to DUNE  </a:t>
            </a:r>
            <a:r>
              <a:rPr lang="en-US" sz="2400" dirty="0" smtClean="0"/>
              <a:t>hierarchy and octant can reach </a:t>
            </a:r>
            <a:r>
              <a:rPr lang="en-US" sz="2400" dirty="0" smtClean="0">
                <a:solidFill>
                  <a:srgbClr val="FF0000"/>
                </a:solidFill>
              </a:rPr>
              <a:t>more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than  </a:t>
            </a:r>
            <a:r>
              <a:rPr lang="en-US" sz="2400" dirty="0" smtClean="0"/>
              <a:t>         and         close to           over the full range 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to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62600" y="5562600"/>
          <a:ext cx="685800" cy="381000"/>
        </p:xfrm>
        <a:graphic>
          <a:graphicData uri="http://schemas.openxmlformats.org/presentationml/2006/ole">
            <p:oleObj spid="_x0000_s758786" name="Equation" r:id="rId6" imgW="228600" imgH="17748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90800" y="5867400"/>
          <a:ext cx="469900" cy="533400"/>
        </p:xfrm>
        <a:graphic>
          <a:graphicData uri="http://schemas.openxmlformats.org/presentationml/2006/ole">
            <p:oleObj spid="_x0000_s758787" name="Equation" r:id="rId7" imgW="241200" imgH="2286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19800" y="5867400"/>
          <a:ext cx="533400" cy="457200"/>
        </p:xfrm>
        <a:graphic>
          <a:graphicData uri="http://schemas.openxmlformats.org/presentationml/2006/ole">
            <p:oleObj spid="_x0000_s758788" name="Equation" r:id="rId8" imgW="228600" imgH="177480" progId="Equation.DSMT4">
              <p:embed/>
            </p:oleObj>
          </a:graphicData>
        </a:graphic>
      </p:graphicFrame>
      <p:graphicFrame>
        <p:nvGraphicFramePr>
          <p:cNvPr id="758789" name="Object 5"/>
          <p:cNvGraphicFramePr>
            <a:graphicFrameLocks noChangeAspect="1"/>
          </p:cNvGraphicFramePr>
          <p:nvPr/>
        </p:nvGraphicFramePr>
        <p:xfrm>
          <a:off x="8521700" y="5791200"/>
          <a:ext cx="469900" cy="533400"/>
        </p:xfrm>
        <a:graphic>
          <a:graphicData uri="http://schemas.openxmlformats.org/presentationml/2006/ole">
            <p:oleObj spid="_x0000_s758789" name="Equation" r:id="rId9" imgW="241200" imgH="228600" progId="Equation.DSMT4">
              <p:embed/>
            </p:oleObj>
          </a:graphicData>
        </a:graphic>
      </p:graphicFrame>
      <p:graphicFrame>
        <p:nvGraphicFramePr>
          <p:cNvPr id="758790" name="Object 6"/>
          <p:cNvGraphicFramePr>
            <a:graphicFrameLocks noChangeAspect="1"/>
          </p:cNvGraphicFramePr>
          <p:nvPr/>
        </p:nvGraphicFramePr>
        <p:xfrm>
          <a:off x="1828800" y="7010400"/>
          <a:ext cx="685800" cy="381000"/>
        </p:xfrm>
        <a:graphic>
          <a:graphicData uri="http://schemas.openxmlformats.org/presentationml/2006/ole">
            <p:oleObj spid="_x0000_s758790" name="Equation" r:id="rId10" imgW="228600" imgH="177480" progId="Equation.DSMT4">
              <p:embed/>
            </p:oleObj>
          </a:graphicData>
        </a:graphic>
      </p:graphicFrame>
      <p:graphicFrame>
        <p:nvGraphicFramePr>
          <p:cNvPr id="758791" name="Object 7"/>
          <p:cNvGraphicFramePr>
            <a:graphicFrameLocks noChangeAspect="1"/>
          </p:cNvGraphicFramePr>
          <p:nvPr/>
        </p:nvGraphicFramePr>
        <p:xfrm>
          <a:off x="3263900" y="6934200"/>
          <a:ext cx="469900" cy="533400"/>
        </p:xfrm>
        <a:graphic>
          <a:graphicData uri="http://schemas.openxmlformats.org/presentationml/2006/ole">
            <p:oleObj spid="_x0000_s758791" name="Equation" r:id="rId11" imgW="241200" imgH="228600" progId="Equation.DSMT4">
              <p:embed/>
            </p:oleObj>
          </a:graphicData>
        </a:graphic>
      </p:graphicFrame>
      <p:graphicFrame>
        <p:nvGraphicFramePr>
          <p:cNvPr id="758792" name="Object 8"/>
          <p:cNvGraphicFramePr>
            <a:graphicFrameLocks noChangeAspect="1"/>
          </p:cNvGraphicFramePr>
          <p:nvPr/>
        </p:nvGraphicFramePr>
        <p:xfrm>
          <a:off x="5105400" y="7010400"/>
          <a:ext cx="685800" cy="381000"/>
        </p:xfrm>
        <a:graphic>
          <a:graphicData uri="http://schemas.openxmlformats.org/presentationml/2006/ole">
            <p:oleObj spid="_x0000_s758792" name="Equation" r:id="rId12" imgW="228600" imgH="177480" progId="Equation.DSMT4">
              <p:embed/>
            </p:oleObj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41148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67056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55626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48441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8793" name="Object 9"/>
          <p:cNvGraphicFramePr>
            <a:graphicFrameLocks noChangeAspect="1"/>
          </p:cNvGraphicFramePr>
          <p:nvPr/>
        </p:nvGraphicFramePr>
        <p:xfrm>
          <a:off x="9220200" y="76200"/>
          <a:ext cx="990600" cy="914400"/>
        </p:xfrm>
        <a:graphic>
          <a:graphicData uri="http://schemas.openxmlformats.org/presentationml/2006/ole">
            <p:oleObj spid="_x0000_s758793" name="Equation" r:id="rId14" imgW="2412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</a:t>
            </a:r>
            <a:r>
              <a:rPr lang="en-US" sz="3600" dirty="0" smtClean="0">
                <a:solidFill>
                  <a:srgbClr val="FF0000"/>
                </a:solidFill>
              </a:rPr>
              <a:t>              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481560" cy="914400"/>
          </a:xfrm>
        </p:spPr>
        <p:txBody>
          <a:bodyPr/>
          <a:lstStyle/>
          <a:p>
            <a:r>
              <a:rPr lang="en-US" dirty="0" smtClean="0"/>
              <a:t>The Global Picture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 Picture o f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673795" name="AutoShape 3" descr="Image result for ready for the next st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5525" y="1143000"/>
            <a:ext cx="12663275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 parameters                                        are </a:t>
            </a:r>
            <a:r>
              <a:rPr lang="en-US" sz="2400" dirty="0" smtClean="0">
                <a:solidFill>
                  <a:srgbClr val="FF0000"/>
                </a:solidFill>
              </a:rPr>
              <a:t>well determined</a:t>
            </a:r>
            <a:r>
              <a:rPr lang="en-US" sz="2400" dirty="0" smtClean="0"/>
              <a:t> and stable</a:t>
            </a:r>
          </a:p>
          <a:p>
            <a:r>
              <a:rPr lang="en-US" sz="2400" dirty="0" smtClean="0"/>
              <a:t>   across different  statistical analysis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With discovery of </a:t>
            </a:r>
            <a:r>
              <a:rPr lang="en-US" sz="2400" dirty="0" smtClean="0">
                <a:solidFill>
                  <a:srgbClr val="FF0000"/>
                </a:solidFill>
              </a:rPr>
              <a:t>non-zero</a:t>
            </a:r>
            <a:r>
              <a:rPr lang="en-US" sz="2400" dirty="0" smtClean="0"/>
              <a:t>           the three generation effects are beginning</a:t>
            </a:r>
          </a:p>
          <a:p>
            <a:r>
              <a:rPr lang="en-US" sz="2400" dirty="0" smtClean="0"/>
              <a:t>    to be seen  but not statistically significant yet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major  undetermined quantities are </a:t>
            </a:r>
            <a:r>
              <a:rPr lang="en-US" sz="2400" dirty="0" smtClean="0">
                <a:solidFill>
                  <a:srgbClr val="FF0000"/>
                </a:solidFill>
              </a:rPr>
              <a:t>hierarchy, octant </a:t>
            </a:r>
            <a:r>
              <a:rPr lang="en-US" sz="2400" dirty="0" smtClean="0"/>
              <a:t>and                                        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determination of these are interrelated and   suffer from </a:t>
            </a:r>
            <a:r>
              <a:rPr lang="en-US" sz="2400" dirty="0" err="1" smtClean="0">
                <a:solidFill>
                  <a:srgbClr val="FF0000"/>
                </a:solidFill>
              </a:rPr>
              <a:t>degeneracies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 </a:t>
            </a:r>
            <a:r>
              <a:rPr lang="en-US" sz="2400" dirty="0" err="1" smtClean="0">
                <a:solidFill>
                  <a:srgbClr val="FF0000"/>
                </a:solidFill>
              </a:rPr>
              <a:t>favourable</a:t>
            </a:r>
            <a:r>
              <a:rPr lang="en-US" sz="2400" dirty="0" smtClean="0"/>
              <a:t> values of parameters         hint can come from T2K and NOVA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 the </a:t>
            </a:r>
            <a:r>
              <a:rPr lang="en-US" sz="2400" dirty="0" err="1" smtClean="0">
                <a:solidFill>
                  <a:srgbClr val="FF0000"/>
                </a:solidFill>
              </a:rPr>
              <a:t>unfavourable</a:t>
            </a:r>
            <a:r>
              <a:rPr lang="en-US" sz="2400" dirty="0" smtClean="0">
                <a:solidFill>
                  <a:srgbClr val="FF0000"/>
                </a:solidFill>
              </a:rPr>
              <a:t> zone improvement</a:t>
            </a:r>
            <a:r>
              <a:rPr lang="en-US" sz="2400" dirty="0" smtClean="0"/>
              <a:t> possible exploiting </a:t>
            </a:r>
            <a:r>
              <a:rPr lang="en-US" sz="2400" dirty="0" smtClean="0">
                <a:solidFill>
                  <a:srgbClr val="FF0000"/>
                </a:solidFill>
              </a:rPr>
              <a:t>atmospheric neutrinos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DUNE can reach            sensitivity     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Synergy between </a:t>
            </a:r>
            <a:r>
              <a:rPr lang="en-US" sz="2400" dirty="0" smtClean="0">
                <a:solidFill>
                  <a:srgbClr val="FF0000"/>
                </a:solidFill>
              </a:rPr>
              <a:t>different channels and experiments </a:t>
            </a:r>
            <a:r>
              <a:rPr lang="en-US" sz="2400" dirty="0" smtClean="0"/>
              <a:t>plays and important role   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91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627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295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203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6823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681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1301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794250" y="1876425"/>
          <a:ext cx="114300" cy="177800"/>
        </p:xfrm>
        <a:graphic>
          <a:graphicData uri="http://schemas.openxmlformats.org/presentationml/2006/ole">
            <p:oleObj spid="_x0000_s759810" name="Equation" r:id="rId4" imgW="114120" imgH="17748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430588" y="1128713"/>
          <a:ext cx="2943225" cy="528637"/>
        </p:xfrm>
        <a:graphic>
          <a:graphicData uri="http://schemas.openxmlformats.org/presentationml/2006/ole">
            <p:oleObj spid="_x0000_s759811" name="Equation" r:id="rId5" imgW="1180800" imgH="241200" progId="Equation.DSMT4">
              <p:embed/>
            </p:oleObj>
          </a:graphicData>
        </a:graphic>
      </p:graphicFrame>
      <p:graphicFrame>
        <p:nvGraphicFramePr>
          <p:cNvPr id="759812" name="Object 4"/>
          <p:cNvGraphicFramePr>
            <a:graphicFrameLocks noChangeAspect="1"/>
          </p:cNvGraphicFramePr>
          <p:nvPr/>
        </p:nvGraphicFramePr>
        <p:xfrm>
          <a:off x="4648200" y="2209800"/>
          <a:ext cx="660400" cy="533400"/>
        </p:xfrm>
        <a:graphic>
          <a:graphicData uri="http://schemas.openxmlformats.org/presentationml/2006/ole">
            <p:oleObj spid="_x0000_s759812" name="Equation" r:id="rId6" imgW="203040" imgH="2286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448800" y="3352800"/>
          <a:ext cx="533400" cy="533400"/>
        </p:xfrm>
        <a:graphic>
          <a:graphicData uri="http://schemas.openxmlformats.org/presentationml/2006/ole">
            <p:oleObj spid="_x0000_s759813" name="Equation" r:id="rId7" imgW="228600" imgH="2286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791200" y="4876800"/>
          <a:ext cx="762000" cy="381000"/>
        </p:xfrm>
        <a:graphic>
          <a:graphicData uri="http://schemas.openxmlformats.org/presentationml/2006/ole">
            <p:oleObj spid="_x0000_s759814" name="Equation" r:id="rId8" imgW="330120" imgH="17748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276600" y="6299200"/>
          <a:ext cx="762000" cy="406400"/>
        </p:xfrm>
        <a:graphic>
          <a:graphicData uri="http://schemas.openxmlformats.org/presentationml/2006/ole">
            <p:oleObj spid="_x0000_s759815" name="Equation" r:id="rId9" imgW="4316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758564"/>
            <a:ext cx="11734800" cy="60712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Monojit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r>
              <a:rPr lang="en-US" dirty="0" smtClean="0"/>
              <a:t>, Newton </a:t>
            </a:r>
            <a:r>
              <a:rPr lang="en-US" dirty="0" err="1" smtClean="0"/>
              <a:t>Nath</a:t>
            </a:r>
            <a:r>
              <a:rPr lang="en-US" dirty="0" smtClean="0"/>
              <a:t> , </a:t>
            </a:r>
            <a:r>
              <a:rPr lang="en-US" dirty="0" err="1" smtClean="0"/>
              <a:t>Sushant</a:t>
            </a:r>
            <a:r>
              <a:rPr lang="en-US" dirty="0" smtClean="0"/>
              <a:t> </a:t>
            </a:r>
            <a:r>
              <a:rPr lang="en-US" dirty="0" err="1" smtClean="0"/>
              <a:t>Raut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Eligio</a:t>
            </a:r>
            <a:r>
              <a:rPr lang="en-US" dirty="0" smtClean="0"/>
              <a:t> </a:t>
            </a:r>
            <a:r>
              <a:rPr lang="en-US" dirty="0" err="1" smtClean="0"/>
              <a:t>Lisi</a:t>
            </a:r>
            <a:r>
              <a:rPr lang="en-US" dirty="0" smtClean="0"/>
              <a:t> for providing the latest results of their analysis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Schwetz</a:t>
            </a:r>
            <a:r>
              <a:rPr lang="en-US" dirty="0" smtClean="0"/>
              <a:t> and Michele </a:t>
            </a:r>
            <a:r>
              <a:rPr lang="en-US" dirty="0" err="1" smtClean="0"/>
              <a:t>Maltoni</a:t>
            </a:r>
            <a:r>
              <a:rPr lang="en-US" dirty="0" smtClean="0"/>
              <a:t>  for correspondence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 Picture of  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42</a:t>
            </a:r>
            <a:endParaRPr lang="en-US" dirty="0"/>
          </a:p>
        </p:txBody>
      </p:sp>
      <p:pic>
        <p:nvPicPr>
          <p:cNvPr id="760835" name="Picture 3" descr="C:\Users\Srubabati\talk\JNU\tha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6934200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48006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Acknowledgements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MSW effect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pic>
        <p:nvPicPr>
          <p:cNvPr id="69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0"/>
            <a:ext cx="739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43000"/>
            <a:ext cx="1120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7696200" y="2590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For antineutrinos the potential  </a:t>
            </a:r>
          </a:p>
          <a:p>
            <a:r>
              <a:rPr lang="en-US" sz="2400" dirty="0" smtClean="0"/>
              <a:t> changes sign 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7293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Resonance occur  for </a:t>
            </a:r>
            <a:endParaRPr lang="en-US" sz="2400" dirty="0"/>
          </a:p>
        </p:txBody>
      </p:sp>
      <p:graphicFrame>
        <p:nvGraphicFramePr>
          <p:cNvPr id="497665" name="Object 1"/>
          <p:cNvGraphicFramePr>
            <a:graphicFrameLocks noChangeAspect="1"/>
          </p:cNvGraphicFramePr>
          <p:nvPr/>
        </p:nvGraphicFramePr>
        <p:xfrm>
          <a:off x="10820400" y="3657600"/>
          <a:ext cx="1524000" cy="533400"/>
        </p:xfrm>
        <a:graphic>
          <a:graphicData uri="http://schemas.openxmlformats.org/presentationml/2006/ole">
            <p:oleObj spid="_x0000_s497665" name="Equation" r:id="rId6" imgW="545760" imgH="2030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48600" y="45499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Matter effect is sensitive to the ordering of the mass states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781800"/>
            <a:ext cx="975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4876800" y="4038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neutrino oscillation parameters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  <p:pic>
        <p:nvPicPr>
          <p:cNvPr id="485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10515600" cy="23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1078468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  <a:latin typeface="Arial" pitchFamily="34" charset="0"/>
                <a:cs typeface="Arial" pitchFamily="34" charset="0"/>
              </a:rPr>
              <a:t>3 masses,  3 mixing angles, 1 phase  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4191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94250" y="1876425"/>
          <a:ext cx="114300" cy="177800"/>
        </p:xfrm>
        <a:graphic>
          <a:graphicData uri="http://schemas.openxmlformats.org/presentationml/2006/ole">
            <p:oleObj spid="_x0000_s494594" name="Equation" r:id="rId5" imgW="114120" imgH="17748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6435804"/>
            <a:ext cx="533399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B2"/>
                </a:solidFill>
              </a:rPr>
              <a:t>Interplay among different sectors </a:t>
            </a:r>
          </a:p>
          <a:p>
            <a:r>
              <a:rPr lang="en-US" sz="2400" b="1" dirty="0" smtClean="0">
                <a:solidFill>
                  <a:srgbClr val="3333B2"/>
                </a:solidFill>
              </a:rPr>
              <a:t>because of </a:t>
            </a:r>
          </a:p>
          <a:p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819400" y="6781800"/>
          <a:ext cx="685800" cy="533400"/>
        </p:xfrm>
        <a:graphic>
          <a:graphicData uri="http://schemas.openxmlformats.org/presentationml/2006/ole">
            <p:oleObj spid="_x0000_s494596" name="Equation" r:id="rId6" imgW="203040" imgH="228600" progId="Equation.DSMT4">
              <p:embed/>
            </p:oleObj>
          </a:graphicData>
        </a:graphic>
      </p:graphicFrame>
      <p:sp>
        <p:nvSpPr>
          <p:cNvPr id="15" name="Down Arrow 14"/>
          <p:cNvSpPr/>
          <p:nvPr/>
        </p:nvSpPr>
        <p:spPr>
          <a:xfrm>
            <a:off x="3505200" y="5791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114800"/>
            <a:ext cx="5638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186543"/>
            <a:ext cx="4572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parajita" pitchFamily="34" charset="0"/>
              </a:rPr>
              <a:t>Status of oscillation parameters  (2014)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6400" y="3124200"/>
            <a:ext cx="3352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81E9B"/>
                </a:solidFill>
              </a:rPr>
              <a:t>No hierarchy sensitivity </a:t>
            </a:r>
          </a:p>
          <a:p>
            <a:endParaRPr lang="en-US" dirty="0">
              <a:solidFill>
                <a:srgbClr val="C81E9B"/>
              </a:solidFill>
            </a:endParaRPr>
          </a:p>
        </p:txBody>
      </p:sp>
      <p:graphicFrame>
        <p:nvGraphicFramePr>
          <p:cNvPr id="713731" name="Object 3"/>
          <p:cNvGraphicFramePr>
            <a:graphicFrameLocks noChangeAspect="1"/>
          </p:cNvGraphicFramePr>
          <p:nvPr/>
        </p:nvGraphicFramePr>
        <p:xfrm>
          <a:off x="9547225" y="3962400"/>
          <a:ext cx="2797175" cy="457200"/>
        </p:xfrm>
        <a:graphic>
          <a:graphicData uri="http://schemas.openxmlformats.org/presentationml/2006/ole">
            <p:oleObj spid="_x0000_s713731" name="Equation" r:id="rId3" imgW="1358640" imgH="2286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7250668"/>
            <a:ext cx="413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4"/>
              </a:rPr>
              <a:t>JHEP 11 (2014) 052</a:t>
            </a:r>
            <a:r>
              <a:rPr lang="en-US" dirty="0" smtClean="0"/>
              <a:t>[</a:t>
            </a:r>
            <a:r>
              <a:rPr lang="en-US" b="1" dirty="0" smtClean="0">
                <a:hlinkClick r:id="rId5"/>
              </a:rPr>
              <a:t>arXiv:1409.5439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6945868"/>
            <a:ext cx="6400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3333B2"/>
                </a:solidFill>
              </a:rPr>
              <a:t>Gonzalez-Garcia </a:t>
            </a:r>
            <a:r>
              <a:rPr lang="en-US" b="1" dirty="0" err="1" smtClean="0">
                <a:solidFill>
                  <a:srgbClr val="3333B2"/>
                </a:solidFill>
              </a:rPr>
              <a:t>Maltoni</a:t>
            </a:r>
            <a:r>
              <a:rPr lang="en-US" b="1" u="sng" baseline="-25000" dirty="0" smtClean="0">
                <a:solidFill>
                  <a:srgbClr val="3333B2"/>
                </a:solidFill>
                <a:hlinkClick r:id="rId6"/>
              </a:rPr>
              <a:t> </a:t>
            </a:r>
            <a:r>
              <a:rPr lang="en-US" b="1" dirty="0" smtClean="0">
                <a:solidFill>
                  <a:srgbClr val="3333B2"/>
                </a:solidFill>
              </a:rPr>
              <a:t> </a:t>
            </a:r>
            <a:r>
              <a:rPr lang="en-US" b="1" dirty="0" err="1" smtClean="0">
                <a:solidFill>
                  <a:srgbClr val="3333B2"/>
                </a:solidFill>
              </a:rPr>
              <a:t>Schwetz</a:t>
            </a:r>
            <a:endParaRPr lang="en-US" b="1" dirty="0">
              <a:solidFill>
                <a:srgbClr val="3333B2"/>
              </a:solidFill>
            </a:endParaRPr>
          </a:p>
        </p:txBody>
      </p:sp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1219200"/>
            <a:ext cx="2085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4" name="Picture 6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0" y="6172200"/>
            <a:ext cx="2514600" cy="1524000"/>
          </a:xfrm>
          <a:prstGeom prst="rect">
            <a:avLst/>
          </a:prstGeom>
          <a:noFill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524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685800"/>
            <a:ext cx="12496800" cy="2103120"/>
          </a:xfrm>
        </p:spPr>
        <p:txBody>
          <a:bodyPr/>
          <a:lstStyle/>
          <a:p>
            <a:r>
              <a:rPr lang="en-US" sz="4000" dirty="0" smtClean="0">
                <a:latin typeface="Britannic Bold" pitchFamily="34" charset="0"/>
              </a:rPr>
              <a:t>Status of         (2014) </a:t>
            </a:r>
            <a:endParaRPr lang="en-US" sz="4000" dirty="0">
              <a:latin typeface="Britannic Bold" pitchFamily="34" charset="0"/>
            </a:endParaRPr>
          </a:p>
        </p:txBody>
      </p:sp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1" y="1145435"/>
            <a:ext cx="1905000" cy="470898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Nu-fit 2014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143000"/>
            <a:ext cx="3429000" cy="470898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Forero</a:t>
            </a:r>
            <a:r>
              <a:rPr lang="en-US" sz="2400" dirty="0" smtClean="0">
                <a:solidFill>
                  <a:srgbClr val="FF0000"/>
                </a:solidFill>
              </a:rPr>
              <a:t> et al 1405.7540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1066800"/>
            <a:ext cx="4191000" cy="84023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Capozzi</a:t>
            </a:r>
            <a:r>
              <a:rPr lang="en-US" sz="2400" dirty="0" smtClean="0">
                <a:solidFill>
                  <a:srgbClr val="FF0000"/>
                </a:solidFill>
              </a:rPr>
              <a:t> et al. 1312.2878  1312.1878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4" y="5486400"/>
            <a:ext cx="3642356" cy="84023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smtClean="0"/>
              <a:t>Global best-fit at </a:t>
            </a:r>
            <a:r>
              <a:rPr lang="en-US" sz="2400" dirty="0" smtClean="0">
                <a:solidFill>
                  <a:srgbClr val="3333B2"/>
                </a:solidFill>
              </a:rPr>
              <a:t>2</a:t>
            </a:r>
            <a:r>
              <a:rPr lang="en-US" sz="2400" baseline="30000" dirty="0" smtClean="0">
                <a:solidFill>
                  <a:srgbClr val="3333B2"/>
                </a:solidFill>
              </a:rPr>
              <a:t>nd</a:t>
            </a:r>
            <a:r>
              <a:rPr lang="en-US" sz="2400" dirty="0" smtClean="0">
                <a:solidFill>
                  <a:srgbClr val="FF00FF"/>
                </a:solidFill>
              </a:rPr>
              <a:t> </a:t>
            </a:r>
            <a:r>
              <a:rPr lang="en-US" sz="2400" dirty="0" smtClean="0"/>
              <a:t>octant  and </a:t>
            </a:r>
            <a:r>
              <a:rPr lang="en-US" sz="2400" dirty="0" smtClean="0">
                <a:solidFill>
                  <a:srgbClr val="3333B2"/>
                </a:solidFill>
              </a:rPr>
              <a:t>IH  </a:t>
            </a:r>
            <a:endParaRPr lang="en-US" sz="2400" dirty="0">
              <a:solidFill>
                <a:srgbClr val="3333B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1" y="6477000"/>
            <a:ext cx="3413760" cy="840230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NH </a:t>
            </a:r>
            <a:r>
              <a:rPr lang="en-US" sz="2400" dirty="0" smtClean="0">
                <a:solidFill>
                  <a:srgbClr val="3333B2"/>
                </a:solidFill>
              </a:rPr>
              <a:t>: </a:t>
            </a:r>
            <a:r>
              <a:rPr lang="en-US" sz="2400" dirty="0" smtClean="0"/>
              <a:t>local best-fit at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3333B2"/>
                </a:solidFill>
              </a:rPr>
              <a:t> </a:t>
            </a:r>
            <a:r>
              <a:rPr lang="en-US" sz="2400" dirty="0" smtClean="0"/>
              <a:t>octant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28160" y="5638800"/>
            <a:ext cx="3520440" cy="470898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NH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FF"/>
                </a:solidFill>
              </a:rPr>
              <a:t>IH</a:t>
            </a:r>
            <a:r>
              <a:rPr lang="en-US" sz="2400" dirty="0" smtClean="0"/>
              <a:t> separate fit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06240" y="6248400"/>
            <a:ext cx="3642360" cy="84023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smtClean="0"/>
              <a:t>Best-fit at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octant for  both </a:t>
            </a:r>
            <a:r>
              <a:rPr lang="en-US" sz="2400" dirty="0" smtClean="0">
                <a:solidFill>
                  <a:srgbClr val="3333B2"/>
                </a:solidFill>
              </a:rPr>
              <a:t>NH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FF"/>
                </a:solidFill>
              </a:rPr>
              <a:t>IH 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9160" y="5565035"/>
            <a:ext cx="3520440" cy="470898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r>
              <a:rPr lang="en-US" sz="2400" dirty="0" smtClean="0">
                <a:solidFill>
                  <a:srgbClr val="3333B2"/>
                </a:solidFill>
              </a:rPr>
              <a:t>NH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IH</a:t>
            </a:r>
            <a:r>
              <a:rPr lang="en-US" sz="2400" dirty="0" smtClean="0"/>
              <a:t> separate fit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534400" y="6431036"/>
            <a:ext cx="3307080" cy="840230"/>
          </a:xfrm>
          <a:prstGeom prst="rect">
            <a:avLst/>
          </a:prstGeom>
        </p:spPr>
        <p:txBody>
          <a:bodyPr wrap="square" lIns="100584" tIns="50292" rIns="100584" bIns="50292">
            <a:spAutoFit/>
          </a:bodyPr>
          <a:lstStyle/>
          <a:p>
            <a:r>
              <a:rPr lang="en-US" sz="2400" dirty="0" smtClean="0"/>
              <a:t>Best-fit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octant for </a:t>
            </a:r>
            <a:r>
              <a:rPr lang="en-US" sz="2400" dirty="0" smtClean="0">
                <a:solidFill>
                  <a:srgbClr val="FF0000"/>
                </a:solidFill>
              </a:rPr>
              <a:t>IH</a:t>
            </a:r>
            <a:r>
              <a:rPr lang="en-US" sz="2400" dirty="0" smtClean="0"/>
              <a:t> post  Neutrino 2014 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514600" y="0"/>
          <a:ext cx="914400" cy="838200"/>
        </p:xfrm>
        <a:graphic>
          <a:graphicData uri="http://schemas.openxmlformats.org/presentationml/2006/ole">
            <p:oleObj spid="_x0000_s762882" name="Equation" r:id="rId5" imgW="203040" imgH="2286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151880" y="2331723"/>
          <a:ext cx="1280161" cy="238125"/>
        </p:xfrm>
        <a:graphic>
          <a:graphicData uri="http://schemas.openxmlformats.org/presentationml/2006/ole">
            <p:oleObj spid="_x0000_s762883" name="Equation" r:id="rId6" imgW="114120" imgH="17748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Picture of Neutrino Oscillations </a:t>
            </a:r>
            <a:endParaRPr lang="en-US" dirty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5240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58400" y="16002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04800" y="5410200"/>
            <a:ext cx="3276600" cy="2057400"/>
          </a:xfrm>
          <a:prstGeom prst="rect">
            <a:avLst/>
          </a:prstGeom>
          <a:noFill/>
          <a:ln w="50800">
            <a:solidFill>
              <a:srgbClr val="C81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91000" y="5410200"/>
            <a:ext cx="3429000" cy="1981200"/>
          </a:xfrm>
          <a:prstGeom prst="rect">
            <a:avLst/>
          </a:prstGeom>
          <a:noFill/>
          <a:ln w="50800">
            <a:solidFill>
              <a:srgbClr val="C81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4400" y="5410200"/>
            <a:ext cx="3352800" cy="1905000"/>
          </a:xfrm>
          <a:prstGeom prst="rect">
            <a:avLst/>
          </a:prstGeom>
          <a:noFill/>
          <a:ln w="50800">
            <a:solidFill>
              <a:srgbClr val="C81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included in Global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Global Picture of Neutrino Oscillations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74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943600" cy="3276599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1295400"/>
            <a:ext cx="596265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6019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44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124200"/>
            <a:ext cx="6400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6172200"/>
            <a:ext cx="2514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jnu</Template>
  <TotalTime>11333</TotalTime>
  <Words>1744</Words>
  <Application>Microsoft Office PowerPoint</Application>
  <PresentationFormat>Custom</PresentationFormat>
  <Paragraphs>427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jnu</vt:lpstr>
      <vt:lpstr>7_Custom Design</vt:lpstr>
      <vt:lpstr>5_Custom Design</vt:lpstr>
      <vt:lpstr>4_Custom Design</vt:lpstr>
      <vt:lpstr>2_Custom Design</vt:lpstr>
      <vt:lpstr>1_Custom Design</vt:lpstr>
      <vt:lpstr>Custom Design</vt:lpstr>
      <vt:lpstr>6_Custom Design</vt:lpstr>
      <vt:lpstr>3_Custom Design</vt:lpstr>
      <vt:lpstr>Equation</vt:lpstr>
      <vt:lpstr>Global Picture of Neutrino Oscillations</vt:lpstr>
      <vt:lpstr>Neutrinos in the limelight </vt:lpstr>
      <vt:lpstr>Golden Era of Neutrino Physics </vt:lpstr>
      <vt:lpstr>Neutrino Oscillations </vt:lpstr>
      <vt:lpstr>MSW effect </vt:lpstr>
      <vt:lpstr>Three neutrino oscillation parameters </vt:lpstr>
      <vt:lpstr>Status of oscillation parameters  (2014) </vt:lpstr>
      <vt:lpstr>Status of         (2014) </vt:lpstr>
      <vt:lpstr>Data set included in Global Analysis</vt:lpstr>
      <vt:lpstr>The unknowns </vt:lpstr>
      <vt:lpstr>Measurement of </vt:lpstr>
      <vt:lpstr>Global  Picture of </vt:lpstr>
      <vt:lpstr>Current Status of Solar Parameters </vt:lpstr>
      <vt:lpstr>Impact of non-zero  </vt:lpstr>
      <vt:lpstr>Three generation effect in Atmospheric Neutrinos</vt:lpstr>
      <vt:lpstr>Three generation effect in atmospheric neutrinos</vt:lpstr>
      <vt:lpstr>Three Generation analysis of SuperK data</vt:lpstr>
      <vt:lpstr>Three generation effect in Accelerator Neutrinos</vt:lpstr>
      <vt:lpstr>Three flavour oscillation analysis : MINOS </vt:lpstr>
      <vt:lpstr>Three flavour oscillation analysis: T2K </vt:lpstr>
      <vt:lpstr>Hint of         from T2K data </vt:lpstr>
      <vt:lpstr>Global Analysis 2015 </vt:lpstr>
      <vt:lpstr>Global Analysis 2015 </vt:lpstr>
      <vt:lpstr>Global Analysis 2015 </vt:lpstr>
      <vt:lpstr>Known Parameters (2015)  </vt:lpstr>
      <vt:lpstr>         sensitivity of T2K and Feldman-Cousin intervals</vt:lpstr>
      <vt:lpstr>Bayesian vs Frequentist </vt:lpstr>
      <vt:lpstr>Results of Bayesian Analysis</vt:lpstr>
      <vt:lpstr>Bayesian Analysis of  </vt:lpstr>
      <vt:lpstr>Bayesian analysis and </vt:lpstr>
      <vt:lpstr>Slide 31</vt:lpstr>
      <vt:lpstr>Future determination  of  hierarchy, octant and </vt:lpstr>
      <vt:lpstr>Future Atmospheric Neutrino Experiments</vt:lpstr>
      <vt:lpstr>Degeneracy Menace </vt:lpstr>
      <vt:lpstr>General picture of degeneracy : post </vt:lpstr>
      <vt:lpstr>The diagnostics </vt:lpstr>
      <vt:lpstr>Degeneracies with T2K and NOVA </vt:lpstr>
      <vt:lpstr>Removal of Degeneracy: Global Picture</vt:lpstr>
      <vt:lpstr>Removal of degeneracy : Global Picture  </vt:lpstr>
      <vt:lpstr>Global picture for hierarchy, octant and        (future) </vt:lpstr>
      <vt:lpstr>The Global Picture  </vt:lpstr>
      <vt:lpstr>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The Invisible Messengers</dc:title>
  <dc:creator>Srubabati</dc:creator>
  <cp:lastModifiedBy>Srubabati</cp:lastModifiedBy>
  <cp:revision>966</cp:revision>
  <dcterms:created xsi:type="dcterms:W3CDTF">2015-07-29T18:42:16Z</dcterms:created>
  <dcterms:modified xsi:type="dcterms:W3CDTF">2015-10-29T12:59:50Z</dcterms:modified>
</cp:coreProperties>
</file>