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media1.mp4" ContentType="video/unknown"/>
  <Override PartName="/ppt/media/image9.jpeg" ContentType="image/jpeg"/>
  <Override PartName="/ppt/media/media2.mp4" ContentType="video/unknown"/>
  <Override PartName="/ppt/media/image10.jpeg" ContentType="image/jpeg"/>
  <Override PartName="/ppt/media/media3.mp4" ContentType="video/unknown"/>
  <Override PartName="/ppt/media/media4.mp4" ContentType="video/unknown"/>
  <Override PartName="/ppt/media/image1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1066800" y="6680200"/>
            <a:ext cx="22252676" cy="182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Shape 13"/>
          <p:cNvSpPr/>
          <p:nvPr>
            <p:ph type="title"/>
          </p:nvPr>
        </p:nvSpPr>
        <p:spPr>
          <a:xfrm>
            <a:off x="1066800" y="1854200"/>
            <a:ext cx="22237700" cy="4470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" name="Shape 14"/>
          <p:cNvSpPr/>
          <p:nvPr>
            <p:ph type="body" sz="quarter" idx="1"/>
          </p:nvPr>
        </p:nvSpPr>
        <p:spPr>
          <a:xfrm>
            <a:off x="1066800" y="7048500"/>
            <a:ext cx="22237700" cy="1435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body" sz="quarter" idx="13"/>
          </p:nvPr>
        </p:nvSpPr>
        <p:spPr>
          <a:xfrm>
            <a:off x="2387600" y="8953500"/>
            <a:ext cx="196215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647700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3" name="Shape 103"/>
          <p:cNvSpPr/>
          <p:nvPr>
            <p:ph type="body" sz="quarter" idx="14"/>
          </p:nvPr>
        </p:nvSpPr>
        <p:spPr>
          <a:xfrm>
            <a:off x="2387600" y="6061864"/>
            <a:ext cx="19621500" cy="9445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647700">
              <a:spcBef>
                <a:spcPts val="3400"/>
              </a:spcBef>
              <a:buSzTx/>
              <a:buFontTx/>
              <a:buNone/>
              <a:defRPr sz="56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04" name="Shape 10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Shape 1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 rot="5400000">
            <a:off x="13147585" y="12214314"/>
            <a:ext cx="200043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Shape 23"/>
          <p:cNvSpPr/>
          <p:nvPr>
            <p:ph type="pic" idx="13"/>
          </p:nvPr>
        </p:nvSpPr>
        <p:spPr>
          <a:xfrm>
            <a:off x="0" y="0"/>
            <a:ext cx="24384000" cy="10680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2641600" y="10947400"/>
            <a:ext cx="10858500" cy="23876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14719300" y="11938000"/>
            <a:ext cx="92837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1066800" y="4622800"/>
            <a:ext cx="22237700" cy="447040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1066800" y="6845300"/>
            <a:ext cx="10002141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Shape 42"/>
          <p:cNvSpPr/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Shape 43"/>
          <p:cNvSpPr/>
          <p:nvPr>
            <p:ph type="title"/>
          </p:nvPr>
        </p:nvSpPr>
        <p:spPr>
          <a:xfrm>
            <a:off x="1066800" y="2019300"/>
            <a:ext cx="10007600" cy="4470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4" name="Shape 44"/>
          <p:cNvSpPr/>
          <p:nvPr>
            <p:ph type="body" sz="quarter" idx="1"/>
          </p:nvPr>
        </p:nvSpPr>
        <p:spPr>
          <a:xfrm>
            <a:off x="1066800" y="7213600"/>
            <a:ext cx="10007600" cy="4470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xfrm>
            <a:off x="952499" y="12992100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3" name="Shape 5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63" name="Table 63"/>
          <p:cNvGraphicFramePr/>
          <p:nvPr/>
        </p:nvGraphicFramePr>
        <p:xfrm>
          <a:off x="1388650" y="12995300"/>
          <a:ext cx="21619399" cy="3873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202232"/>
                <a:gridCol w="7202232"/>
                <a:gridCol w="7202232"/>
              </a:tblGrid>
              <a:tr h="374599"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44444"/>
                          </a:solidFill>
                        </a:rPr>
                        <a:t>NNN 2015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44444"/>
                          </a:solidFill>
                        </a:rPr>
                        <a:t>October 28, 2015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44444"/>
                          </a:solidFill>
                        </a:rPr>
                        <a:t>Sarah Lockwitz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1066800" y="2768600"/>
            <a:ext cx="9512612" cy="186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1" name="Shape 71"/>
          <p:cNvSpPr/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2" name="Shape 72"/>
          <p:cNvSpPr/>
          <p:nvPr>
            <p:ph type="title"/>
          </p:nvPr>
        </p:nvSpPr>
        <p:spPr>
          <a:xfrm>
            <a:off x="1066800" y="469900"/>
            <a:ext cx="9525000" cy="196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Shape 73"/>
          <p:cNvSpPr/>
          <p:nvPr>
            <p:ph type="body" sz="half" idx="1"/>
          </p:nvPr>
        </p:nvSpPr>
        <p:spPr>
          <a:xfrm>
            <a:off x="1066800" y="3124200"/>
            <a:ext cx="9525000" cy="93726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4200"/>
              </a:spcBef>
              <a:buFontTx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indent="-457200">
              <a:spcBef>
                <a:spcPts val="4200"/>
              </a:spcBef>
              <a:buFontTx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indent="-457200">
              <a:spcBef>
                <a:spcPts val="4200"/>
              </a:spcBef>
              <a:buFontTx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indent="-457200">
              <a:spcBef>
                <a:spcPts val="4200"/>
              </a:spcBef>
              <a:buFontTx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indent="-457200">
              <a:spcBef>
                <a:spcPts val="4200"/>
              </a:spcBef>
              <a:buFontTx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/>
          <p:nvPr>
            <p:ph type="sldNum" sz="quarter" idx="2"/>
          </p:nvPr>
        </p:nvSpPr>
        <p:spPr>
          <a:xfrm>
            <a:off x="957643" y="12992100"/>
            <a:ext cx="368504" cy="3746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body" idx="1"/>
          </p:nvPr>
        </p:nvSpPr>
        <p:spPr>
          <a:xfrm>
            <a:off x="1663700" y="1244600"/>
            <a:ext cx="21031200" cy="112014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 rot="5400000">
            <a:off x="10239936" y="6283002"/>
            <a:ext cx="11143607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0" name="Shape 90"/>
          <p:cNvSpPr/>
          <p:nvPr/>
        </p:nvSpPr>
        <p:spPr>
          <a:xfrm>
            <a:off x="15811500" y="6277570"/>
            <a:ext cx="776308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1" name="Shape 91"/>
          <p:cNvSpPr/>
          <p:nvPr>
            <p:ph type="pic" sz="quarter" idx="13"/>
          </p:nvPr>
        </p:nvSpPr>
        <p:spPr>
          <a:xfrm>
            <a:off x="16014700" y="6502400"/>
            <a:ext cx="7569200" cy="5346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Shape 92"/>
          <p:cNvSpPr/>
          <p:nvPr>
            <p:ph type="pic" sz="quarter" idx="14"/>
          </p:nvPr>
        </p:nvSpPr>
        <p:spPr>
          <a:xfrm>
            <a:off x="16014700" y="709206"/>
            <a:ext cx="7569200" cy="53467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Shape 93"/>
          <p:cNvSpPr/>
          <p:nvPr>
            <p:ph type="pic" idx="15"/>
          </p:nvPr>
        </p:nvSpPr>
        <p:spPr>
          <a:xfrm>
            <a:off x="977900" y="713695"/>
            <a:ext cx="14579600" cy="111379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4" name="Shape 94"/>
          <p:cNvSpPr/>
          <p:nvPr>
            <p:ph type="body" sz="quarter" idx="1"/>
          </p:nvPr>
        </p:nvSpPr>
        <p:spPr>
          <a:xfrm>
            <a:off x="977900" y="12179300"/>
            <a:ext cx="14579600" cy="1320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066800" y="2768600"/>
            <a:ext cx="22252698" cy="182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1066800" y="469900"/>
            <a:ext cx="22237700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1066800" y="3124200"/>
            <a:ext cx="22237700" cy="937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23216221" y="1299210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4.jpeg"/><Relationship Id="rId4" Type="http://schemas.openxmlformats.org/officeDocument/2006/relationships/image" Target="../media/image1.gif"/><Relationship Id="rId5" Type="http://schemas.openxmlformats.org/officeDocument/2006/relationships/video" Target="../media/media1.mp4"/><Relationship Id="rId6" Type="http://schemas.microsoft.com/office/2007/relationships/media" Target="../media/media1.mp4"/><Relationship Id="rId7" Type="http://schemas.openxmlformats.org/officeDocument/2006/relationships/image" Target="../media/image19.png"/><Relationship Id="rId8" Type="http://schemas.openxmlformats.org/officeDocument/2006/relationships/hyperlink" Target="http://arxiv.org/abs/1504.00398" TargetMode="Externa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arxiv.org/abs/1408.4013" TargetMode="External"/><Relationship Id="rId3" Type="http://schemas.openxmlformats.org/officeDocument/2006/relationships/hyperlink" Target="http://arxiv.org/abs/1406.5216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hyperlink" Target="http://arxiv.org/pdf/1406.5216v2.pdf" TargetMode="Externa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9.jpe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arxiv.org/abs/1506.04185" TargetMode="External"/><Relationship Id="rId3" Type="http://schemas.openxmlformats.org/officeDocument/2006/relationships/image" Target="../media/image28.png"/><Relationship Id="rId4" Type="http://schemas.openxmlformats.org/officeDocument/2006/relationships/image" Target="../media/image10.jpe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video" Target="../media/media3.mp4"/><Relationship Id="rId8" Type="http://schemas.microsoft.com/office/2007/relationships/media" Target="../media/media3.mp4"/><Relationship Id="rId9" Type="http://schemas.openxmlformats.org/officeDocument/2006/relationships/image" Target="../media/image3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28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video" Target="../media/media4.mp4"/><Relationship Id="rId4" Type="http://schemas.microsoft.com/office/2007/relationships/media" Target="../media/media4.mp4"/><Relationship Id="rId5" Type="http://schemas.openxmlformats.org/officeDocument/2006/relationships/image" Target="../media/image39.png"/><Relationship Id="rId6" Type="http://schemas.openxmlformats.org/officeDocument/2006/relationships/image" Target="../media/image11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indico.fnal.gov/conferenceDisplay.py?confId=10548" TargetMode="External"/><Relationship Id="rId3" Type="http://schemas.openxmlformats.org/officeDocument/2006/relationships/image" Target="../media/image47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6.jpeg"/><Relationship Id="rId4" Type="http://schemas.openxmlformats.org/officeDocument/2006/relationships/hyperlink" Target="http://arxiv.org/pdf/1401.2777v1.pdf" TargetMode="Externa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hyperlink" Target="http://arxiv.org/abs/1406.3929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hyperlink" Target="http://arxiv.org/pdf/1406.3929v1.pdf" TargetMode="External"/><Relationship Id="rId5" Type="http://schemas.openxmlformats.org/officeDocument/2006/relationships/image" Target="../media/image1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Towards Realization of Very High Voltage for Liquid Argon TPCs:  R&amp;D Status and Challenges</a:t>
            </a:r>
          </a:p>
        </p:txBody>
      </p:sp>
      <p:sp>
        <p:nvSpPr>
          <p:cNvPr id="129" name="Shape 129"/>
          <p:cNvSpPr/>
          <p:nvPr>
            <p:ph type="subTitle" sz="quarter" idx="1"/>
          </p:nvPr>
        </p:nvSpPr>
        <p:spPr>
          <a:xfrm>
            <a:off x="1066800" y="7048500"/>
            <a:ext cx="22237700" cy="2501900"/>
          </a:xfrm>
          <a:prstGeom prst="rect">
            <a:avLst/>
          </a:prstGeom>
        </p:spPr>
        <p:txBody>
          <a:bodyPr/>
          <a:lstStyle/>
          <a:p>
            <a:pPr/>
            <a:r>
              <a:t>Sarah Lockwitz, </a:t>
            </a:r>
            <a:r>
              <a:rPr i="1"/>
              <a:t>Fermilab</a:t>
            </a:r>
            <a:endParaRPr i="1"/>
          </a:p>
          <a:p>
            <a:pPr/>
            <a:r>
              <a:t>NNN 2015</a:t>
            </a:r>
          </a:p>
          <a:p>
            <a:pPr/>
          </a:p>
          <a:p>
            <a:pPr/>
            <a:r>
              <a:t>October 28, 2015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Recent R&amp;D:  FNAL</a:t>
            </a:r>
          </a:p>
        </p:txBody>
      </p:sp>
      <p:sp>
        <p:nvSpPr>
          <p:cNvPr id="234" name="Shape 2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also noted that the distribution of breakdown voltages for a given configuration followed a Weibull function as suggested by literature</a:t>
            </a:r>
          </a:p>
        </p:txBody>
      </p:sp>
      <p:sp>
        <p:nvSpPr>
          <p:cNvPr id="235" name="Shape 23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38" name="Group 238"/>
          <p:cNvGrpSpPr/>
          <p:nvPr/>
        </p:nvGrpSpPr>
        <p:grpSpPr>
          <a:xfrm>
            <a:off x="9380233" y="5509668"/>
            <a:ext cx="14134204" cy="3596650"/>
            <a:chOff x="0" y="0"/>
            <a:chExt cx="14134202" cy="3596648"/>
          </a:xfrm>
        </p:grpSpPr>
        <p:pic>
          <p:nvPicPr>
            <p:cNvPr id="236" name="dropped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092137" cy="304979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</p:pic>
        <p:pic>
          <p:nvPicPr>
            <p:cNvPr id="237" name="dropped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898834" y="2713260"/>
              <a:ext cx="7235369" cy="88338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241" name="Group 241"/>
          <p:cNvGrpSpPr/>
          <p:nvPr/>
        </p:nvGrpSpPr>
        <p:grpSpPr>
          <a:xfrm>
            <a:off x="1716268" y="6826250"/>
            <a:ext cx="9369064" cy="1968500"/>
            <a:chOff x="0" y="0"/>
            <a:chExt cx="9369063" cy="1968500"/>
          </a:xfrm>
        </p:grpSpPr>
        <p:pic>
          <p:nvPicPr>
            <p:cNvPr id="239" name="dropped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369064" cy="19685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</p:pic>
        <p:sp>
          <p:nvSpPr>
            <p:cNvPr id="240" name="Shape 240"/>
            <p:cNvSpPr/>
            <p:nvPr/>
          </p:nvSpPr>
          <p:spPr>
            <a:xfrm>
              <a:off x="2181112" y="599108"/>
              <a:ext cx="6333436" cy="791681"/>
            </a:xfrm>
            <a:prstGeom prst="roundRect">
              <a:avLst>
                <a:gd name="adj" fmla="val 40541"/>
              </a:avLst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/>
              </a:pPr>
            </a:p>
          </p:txBody>
        </p:sp>
      </p:grpSp>
      <p:pic>
        <p:nvPicPr>
          <p:cNvPr id="242" name="breakdownVoltageHistogram_fi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9445866" y="3540371"/>
            <a:ext cx="5492268" cy="9552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243" name="Shape 243"/>
          <p:cNvSpPr/>
          <p:nvPr/>
        </p:nvSpPr>
        <p:spPr>
          <a:xfrm>
            <a:off x="584698" y="9876096"/>
            <a:ext cx="7120266" cy="283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266700" indent="-266700" algn="l" defTabSz="584200">
              <a:spcBef>
                <a:spcPts val="2000"/>
              </a:spcBef>
              <a:buSzPct val="100000"/>
              <a:buChar char="•"/>
              <a:defRPr sz="33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Understanding the width and eventually how this varies in time will help define the breakdown probability for a given configuration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1"/>
      <p:bldP build="whole" bldLvl="1" animBg="1" rev="0" advAuto="0" spid="243" grpId="4"/>
      <p:bldP build="whole" bldLvl="1" animBg="1" rev="0" advAuto="0" spid="242" grpId="3"/>
      <p:bldP build="whole" bldLvl="1" animBg="1" rev="0" advAuto="0" spid="241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roup 247"/>
          <p:cNvGrpSpPr/>
          <p:nvPr/>
        </p:nvGrpSpPr>
        <p:grpSpPr>
          <a:xfrm>
            <a:off x="12470272" y="575723"/>
            <a:ext cx="3493155" cy="10587780"/>
            <a:chOff x="0" y="0"/>
            <a:chExt cx="3493154" cy="10587779"/>
          </a:xfrm>
        </p:grpSpPr>
        <p:pic>
          <p:nvPicPr>
            <p:cNvPr id="245" name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493155" cy="105877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</p:pic>
        <p:sp>
          <p:nvSpPr>
            <p:cNvPr id="246" name="Shape 246"/>
            <p:cNvSpPr/>
            <p:nvPr/>
          </p:nvSpPr>
          <p:spPr>
            <a:xfrm>
              <a:off x="830450" y="8151043"/>
              <a:ext cx="1270001" cy="1410624"/>
            </a:xfrm>
            <a:prstGeom prst="roundRect">
              <a:avLst>
                <a:gd name="adj" fmla="val 15000"/>
              </a:avLst>
            </a:prstGeom>
            <a:noFill/>
            <a:ln w="114300" cap="flat">
              <a:solidFill>
                <a:srgbClr val="FF2600"/>
              </a:solidFill>
              <a:prstDash val="sysDot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4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48" name="Shape 2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Recent R&amp;D:  FNAL</a:t>
            </a:r>
          </a:p>
        </p:txBody>
      </p:sp>
      <p:sp>
        <p:nvSpPr>
          <p:cNvPr id="249" name="Shape 24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59" name="Group 259"/>
          <p:cNvGrpSpPr/>
          <p:nvPr/>
        </p:nvGrpSpPr>
        <p:grpSpPr>
          <a:xfrm>
            <a:off x="16472971" y="1064675"/>
            <a:ext cx="7571721" cy="4409904"/>
            <a:chOff x="0" y="0"/>
            <a:chExt cx="7571720" cy="4409903"/>
          </a:xfrm>
        </p:grpSpPr>
        <p:grpSp>
          <p:nvGrpSpPr>
            <p:cNvPr id="256" name="Group 256"/>
            <p:cNvGrpSpPr/>
            <p:nvPr/>
          </p:nvGrpSpPr>
          <p:grpSpPr>
            <a:xfrm>
              <a:off x="0" y="-1"/>
              <a:ext cx="7571720" cy="4369145"/>
              <a:chOff x="0" y="0"/>
              <a:chExt cx="7571719" cy="4369143"/>
            </a:xfrm>
          </p:grpSpPr>
          <p:grpSp>
            <p:nvGrpSpPr>
              <p:cNvPr id="254" name="Group 254"/>
              <p:cNvGrpSpPr/>
              <p:nvPr/>
            </p:nvGrpSpPr>
            <p:grpSpPr>
              <a:xfrm>
                <a:off x="100654" y="-1"/>
                <a:ext cx="7471066" cy="4369145"/>
                <a:chOff x="0" y="0"/>
                <a:chExt cx="7471065" cy="4369143"/>
              </a:xfrm>
            </p:grpSpPr>
            <p:pic>
              <p:nvPicPr>
                <p:cNvPr id="250" name="IMG_0376.jp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21284" t="0" r="697" b="65"/>
                <a:stretch>
                  <a:fillRect/>
                </a:stretch>
              </p:blipFill>
              <p:spPr>
                <a:xfrm rot="5400000">
                  <a:off x="1550961" y="-1550962"/>
                  <a:ext cx="4369144" cy="747106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51" name="Shape 251"/>
                <p:cNvSpPr/>
                <p:nvPr/>
              </p:nvSpPr>
              <p:spPr>
                <a:xfrm>
                  <a:off x="2843405" y="2756716"/>
                  <a:ext cx="533591" cy="1077656"/>
                </a:xfrm>
                <a:prstGeom prst="line">
                  <a:avLst/>
                </a:prstGeom>
                <a:noFill/>
                <a:ln w="76200" cap="flat">
                  <a:solidFill>
                    <a:srgbClr val="00FDFF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52" name="Shape 252"/>
                <p:cNvSpPr/>
                <p:nvPr/>
              </p:nvSpPr>
              <p:spPr>
                <a:xfrm flipV="1">
                  <a:off x="5158639" y="185568"/>
                  <a:ext cx="1109622" cy="416109"/>
                </a:xfrm>
                <a:prstGeom prst="line">
                  <a:avLst/>
                </a:prstGeom>
                <a:noFill/>
                <a:ln w="76200" cap="flat">
                  <a:solidFill>
                    <a:srgbClr val="00FDFF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53" name="Shape 253"/>
                <p:cNvSpPr/>
                <p:nvPr/>
              </p:nvSpPr>
              <p:spPr>
                <a:xfrm>
                  <a:off x="4213094" y="1924501"/>
                  <a:ext cx="298266" cy="1076572"/>
                </a:xfrm>
                <a:prstGeom prst="line">
                  <a:avLst/>
                </a:prstGeom>
                <a:noFill/>
                <a:ln w="76200" cap="flat">
                  <a:solidFill>
                    <a:srgbClr val="00FDFF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sp>
            <p:nvSpPr>
              <p:cNvPr id="255" name="Shape 255"/>
              <p:cNvSpPr/>
              <p:nvPr/>
            </p:nvSpPr>
            <p:spPr>
              <a:xfrm>
                <a:off x="0" y="56119"/>
                <a:ext cx="3785678" cy="730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b">
                <a:noAutofit/>
              </a:bodyPr>
              <a:lstStyle>
                <a:lvl1pPr defTabSz="584200">
                  <a:defRPr b="1" sz="3900">
                    <a:solidFill>
                      <a:srgbClr val="00FDFF"/>
                    </a:solidFill>
                    <a:effectLst>
                      <a:outerShdw sx="100000" sy="100000" kx="0" ky="0" algn="b" rotWithShape="0" blurRad="127000" dist="76200" dir="2700000">
                        <a:srgbClr val="000000">
                          <a:alpha val="75000"/>
                        </a:srgbClr>
                      </a:outerShdw>
                    </a:effectLst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Long Bo TPC</a:t>
                </a:r>
              </a:p>
            </p:txBody>
          </p:sp>
        </p:grpSp>
        <p:sp>
          <p:nvSpPr>
            <p:cNvPr id="257" name="Shape 257"/>
            <p:cNvSpPr/>
            <p:nvPr/>
          </p:nvSpPr>
          <p:spPr>
            <a:xfrm>
              <a:off x="3461132" y="2732750"/>
              <a:ext cx="922675" cy="1320691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  <a:headEnd type="stealth" w="med" len="med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8" name="Shape 258"/>
            <p:cNvSpPr/>
            <p:nvPr/>
          </p:nvSpPr>
          <p:spPr>
            <a:xfrm>
              <a:off x="4424824" y="3851036"/>
              <a:ext cx="3111367" cy="55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 defTabSz="584200">
                <a:defRPr b="1" sz="28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This ring is open</a:t>
              </a:r>
            </a:p>
          </p:txBody>
        </p:sp>
      </p:grpSp>
      <p:grpSp>
        <p:nvGrpSpPr>
          <p:cNvPr id="267" name="Group 267"/>
          <p:cNvGrpSpPr/>
          <p:nvPr/>
        </p:nvGrpSpPr>
        <p:grpSpPr>
          <a:xfrm>
            <a:off x="10793417" y="6241278"/>
            <a:ext cx="13923596" cy="6659112"/>
            <a:chOff x="0" y="0"/>
            <a:chExt cx="13923595" cy="6659110"/>
          </a:xfrm>
        </p:grpSpPr>
        <p:pic>
          <p:nvPicPr>
            <p:cNvPr id="260" name="periodQaQc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3923596" cy="66591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" name="Shape 261"/>
            <p:cNvSpPr/>
            <p:nvPr/>
          </p:nvSpPr>
          <p:spPr>
            <a:xfrm>
              <a:off x="1677939" y="837896"/>
              <a:ext cx="2331098" cy="535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9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# of HV Trips</a:t>
              </a:r>
            </a:p>
          </p:txBody>
        </p:sp>
        <p:sp>
          <p:nvSpPr>
            <p:cNvPr id="262" name="Shape 262"/>
            <p:cNvSpPr/>
            <p:nvPr/>
          </p:nvSpPr>
          <p:spPr>
            <a:xfrm>
              <a:off x="6034907" y="837896"/>
              <a:ext cx="1853782" cy="535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900">
                  <a:solidFill>
                    <a:srgbClr val="FF26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LAr Purity</a:t>
              </a:r>
            </a:p>
          </p:txBody>
        </p:sp>
        <p:sp>
          <p:nvSpPr>
            <p:cNvPr id="263" name="Shape 263"/>
            <p:cNvSpPr/>
            <p:nvPr/>
          </p:nvSpPr>
          <p:spPr>
            <a:xfrm>
              <a:off x="3022059" y="1418490"/>
              <a:ext cx="780030" cy="287173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4089328" y="1423910"/>
              <a:ext cx="4563142" cy="288012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7900562" y="1356044"/>
              <a:ext cx="512968" cy="512967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66" name="Shape 266"/>
            <p:cNvSpPr/>
            <p:nvPr/>
          </p:nvSpPr>
          <p:spPr>
            <a:xfrm flipH="1">
              <a:off x="4690558" y="1425586"/>
              <a:ext cx="1283912" cy="739172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8" name="1_2013-09-12_10-16-25.mp4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6393876" y="2414318"/>
            <a:ext cx="6665523" cy="8887364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>
            <p:ph type="body" sz="half" idx="1"/>
          </p:nvPr>
        </p:nvSpPr>
        <p:spPr>
          <a:xfrm>
            <a:off x="1066800" y="3124200"/>
            <a:ext cx="9977477" cy="9372600"/>
          </a:xfrm>
          <a:prstGeom prst="rect">
            <a:avLst/>
          </a:prstGeom>
        </p:spPr>
        <p:txBody>
          <a:bodyPr/>
          <a:lstStyle/>
          <a:p>
            <a:pPr marL="438150" indent="-438150" defTabSz="569594">
              <a:spcBef>
                <a:spcPts val="2700"/>
              </a:spcBef>
              <a:defRPr sz="3450"/>
            </a:pPr>
            <a:r>
              <a:t>Long Bo was a 2 meter drift TPC that operated in the Liquid Argon Purity Demonstrator (LAPD) at FNAL</a:t>
            </a:r>
          </a:p>
          <a:p>
            <a:pPr marL="438150" indent="-438150" defTabSz="569594">
              <a:spcBef>
                <a:spcPts val="2700"/>
              </a:spcBef>
              <a:defRPr sz="3450"/>
            </a:pPr>
            <a:r>
              <a:t>During the run, the TPC was damaged by an external cable.</a:t>
            </a:r>
          </a:p>
          <a:p>
            <a:pPr lvl="1" marL="876300" indent="-438150" defTabSz="569594">
              <a:spcBef>
                <a:spcPts val="2700"/>
              </a:spcBef>
              <a:defRPr sz="3450"/>
            </a:pPr>
            <a:r>
              <a:t>This movie was </a:t>
            </a:r>
            <a:r>
              <a:rPr b="1" i="1">
                <a:latin typeface="Helvetica Neue"/>
                <a:ea typeface="Helvetica Neue"/>
                <a:cs typeface="Helvetica Neue"/>
                <a:sym typeface="Helvetica Neue"/>
              </a:rPr>
              <a:t>not</a:t>
            </a:r>
            <a:r>
              <a:t> during the run; it was at the end when we were trying to make it discharge</a:t>
            </a:r>
          </a:p>
          <a:p>
            <a:pPr marL="438150" indent="-438150" defTabSz="569594">
              <a:spcBef>
                <a:spcPts val="2700"/>
              </a:spcBef>
              <a:defRPr sz="3450"/>
            </a:pPr>
            <a:r>
              <a:t>We had a tripping PS, and we tripped every so often while running</a:t>
            </a:r>
          </a:p>
          <a:p>
            <a:pPr lvl="1" marL="876300" indent="-438150" defTabSz="569594">
              <a:spcBef>
                <a:spcPts val="2700"/>
              </a:spcBef>
              <a:defRPr sz="3450"/>
            </a:pPr>
            <a:r>
              <a:t>We were able to note a trend between the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HV stability</a:t>
            </a:r>
            <a:r>
              <a:t> and the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liquid argon contamination level</a:t>
            </a:r>
            <a:r>
              <a:t> (purity)</a:t>
            </a:r>
          </a:p>
          <a:p>
            <a:pPr marL="438150" indent="-438150" defTabSz="569594">
              <a:spcBef>
                <a:spcPts val="2700"/>
              </a:spcBef>
              <a:defRPr sz="3450"/>
            </a:pPr>
            <a:r>
              <a:rPr u="sng">
                <a:hlinkClick r:id="rId8" invalidUrl="" action="" tgtFrame="" tooltip="" history="1" highlightClick="0" endSnd="0"/>
              </a:rPr>
              <a:t>http://arxiv.org/abs/1504.00398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667311" fill="hold"/>
                                        <p:tgtEl>
                                          <p:spTgt spid="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0" fill="hold" display="0">
                  <p:stCondLst>
                    <p:cond delay="indefinite"/>
                  </p:stCondLst>
                </p:cTn>
                <p:tgtEl>
                  <p:spTgt spid="268"/>
                </p:tgtEl>
              </p:cMediaNode>
            </p:video>
          </p:childTnLst>
        </p:cTn>
      </p:par>
    </p:tnLst>
    <p:bldLst>
      <p:bldP build="p" bldLvl="5" animBg="1" rev="0" advAuto="0" spid="269" grpId="1"/>
      <p:bldP build="whole" bldLvl="1" animBg="1" rev="0" advAuto="0" spid="259" grpId="4"/>
      <p:bldP build="whole" bldLvl="1" animBg="1" rev="0" advAuto="0" spid="268" grpId="3"/>
      <p:bldP build="whole" bldLvl="1" animBg="1" rev="0" advAuto="0" spid="267" grpId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Recent R&amp;D:  FNAL</a:t>
            </a:r>
          </a:p>
        </p:txBody>
      </p:sp>
      <p:sp>
        <p:nvSpPr>
          <p:cNvPr id="272" name="Shape 272"/>
          <p:cNvSpPr/>
          <p:nvPr>
            <p:ph type="body" sz="half" idx="1"/>
          </p:nvPr>
        </p:nvSpPr>
        <p:spPr>
          <a:xfrm>
            <a:off x="838200" y="3124200"/>
            <a:ext cx="12179278" cy="9372600"/>
          </a:xfrm>
          <a:prstGeom prst="rect">
            <a:avLst/>
          </a:prstGeom>
        </p:spPr>
        <p:txBody>
          <a:bodyPr/>
          <a:lstStyle/>
          <a:p>
            <a:pPr marL="482600" indent="-482600" defTabSz="627379">
              <a:spcBef>
                <a:spcPts val="4400"/>
              </a:spcBef>
              <a:defRPr sz="3800"/>
            </a:pPr>
            <a:r>
              <a:t>Groups within the MicroBooNE collaboration investigated protection devices for TPCs</a:t>
            </a:r>
          </a:p>
          <a:p>
            <a:pPr marL="482600" indent="-482600" defTabSz="627379">
              <a:spcBef>
                <a:spcPts val="4400"/>
              </a:spcBef>
              <a:defRPr sz="3800"/>
            </a:pPr>
            <a:r>
              <a:t>If a component near the cathode discharges to ground, a large voltage can appear across the resistor to the next field cage tube</a:t>
            </a:r>
          </a:p>
          <a:p>
            <a:pPr marL="482600" indent="-482600" defTabSz="627379">
              <a:spcBef>
                <a:spcPts val="4400"/>
              </a:spcBef>
              <a:defRPr sz="3800"/>
            </a:pPr>
            <a:r>
              <a:t>Resistor robustness:  </a:t>
            </a:r>
            <a:r>
              <a:rPr u="sng">
                <a:hlinkClick r:id="rId2" invalidUrl="" action="" tgtFrame="" tooltip="" history="1" highlightClick="0" endSnd="0"/>
              </a:rPr>
              <a:t>arxiv.org/abs/1408.4013</a:t>
            </a:r>
          </a:p>
          <a:p>
            <a:pPr lvl="1" marL="965200" indent="-482600" defTabSz="627379">
              <a:spcBef>
                <a:spcPts val="4400"/>
              </a:spcBef>
              <a:defRPr sz="3800"/>
            </a:pPr>
            <a:r>
              <a:t>Which resistors can withstand a large transient over-voltage condition</a:t>
            </a:r>
          </a:p>
          <a:p>
            <a:pPr marL="482600" indent="-482600" defTabSz="627379">
              <a:spcBef>
                <a:spcPts val="4400"/>
              </a:spcBef>
              <a:defRPr sz="3800"/>
            </a:pPr>
            <a:r>
              <a:t>Surge protection:  </a:t>
            </a:r>
            <a:r>
              <a:rPr u="sng">
                <a:hlinkClick r:id="rId3" invalidUrl="" action="" tgtFrame="" tooltip="" history="1" highlightClick="0" endSnd="0"/>
              </a:rPr>
              <a:t>http://arxiv.org/abs/1406.5216</a:t>
            </a:r>
          </a:p>
          <a:p>
            <a:pPr lvl="1" marL="965200" indent="-482600" defTabSz="627379">
              <a:spcBef>
                <a:spcPts val="4400"/>
              </a:spcBef>
              <a:defRPr sz="3800"/>
            </a:pPr>
            <a:r>
              <a:t>Showed that TPC components were protected by GDTs and varistors from over-voltage conditions</a:t>
            </a:r>
          </a:p>
        </p:txBody>
      </p:sp>
      <p:sp>
        <p:nvSpPr>
          <p:cNvPr id="273" name="Shape 27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81285" y="8540682"/>
            <a:ext cx="7310926" cy="4173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802007" y="2845859"/>
            <a:ext cx="11654358" cy="497752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sp>
        <p:nvSpPr>
          <p:cNvPr id="276" name="Shape 276"/>
          <p:cNvSpPr/>
          <p:nvPr/>
        </p:nvSpPr>
        <p:spPr>
          <a:xfrm rot="16200000">
            <a:off x="21863574" y="5352020"/>
            <a:ext cx="4614063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From </a:t>
            </a:r>
            <a:r>
              <a:rPr u="sng">
                <a:hlinkClick r:id="rId6" invalidUrl="" action="" tgtFrame="" tooltip="" history="1" highlightClick="0" endSnd="0"/>
              </a:rPr>
              <a:t>http://arxiv.org/pdf/1406.5216v2.pdf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TPC Protection in Action</a:t>
            </a:r>
          </a:p>
        </p:txBody>
      </p:sp>
      <p:sp>
        <p:nvSpPr>
          <p:cNvPr id="279" name="Shape 279"/>
          <p:cNvSpPr/>
          <p:nvPr>
            <p:ph type="body" sz="half" idx="1"/>
          </p:nvPr>
        </p:nvSpPr>
        <p:spPr>
          <a:xfrm>
            <a:off x="1066800" y="3124200"/>
            <a:ext cx="8879483" cy="9372600"/>
          </a:xfrm>
          <a:prstGeom prst="rect">
            <a:avLst/>
          </a:prstGeom>
        </p:spPr>
        <p:txBody>
          <a:bodyPr/>
          <a:lstStyle/>
          <a:p>
            <a:pPr/>
            <a:r>
              <a:t>ICARUS used robust resistors (rated to 24 kV in air)</a:t>
            </a:r>
          </a:p>
          <a:p>
            <a:pPr/>
            <a:r>
              <a:t>MicroBooNE used resistors rated to 48 kV in air on the first 1/4 of the TPC</a:t>
            </a:r>
          </a:p>
          <a:p>
            <a:pPr lvl="1"/>
            <a:r>
              <a:t>Also added varistors</a:t>
            </a:r>
          </a:p>
          <a:p>
            <a:pPr/>
            <a:r>
              <a:t>LArIAT added GDTs to their TPC chain.</a:t>
            </a:r>
          </a:p>
        </p:txBody>
      </p:sp>
      <p:sp>
        <p:nvSpPr>
          <p:cNvPr id="280" name="Shape 28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88" name="Group 288"/>
          <p:cNvGrpSpPr/>
          <p:nvPr/>
        </p:nvGrpSpPr>
        <p:grpSpPr>
          <a:xfrm>
            <a:off x="10327901" y="177588"/>
            <a:ext cx="7030198" cy="7478575"/>
            <a:chOff x="0" y="0"/>
            <a:chExt cx="7030197" cy="7478573"/>
          </a:xfrm>
        </p:grpSpPr>
        <p:grpSp>
          <p:nvGrpSpPr>
            <p:cNvPr id="283" name="Group 283"/>
            <p:cNvGrpSpPr/>
            <p:nvPr/>
          </p:nvGrpSpPr>
          <p:grpSpPr>
            <a:xfrm>
              <a:off x="429446" y="0"/>
              <a:ext cx="6600752" cy="7152347"/>
              <a:chOff x="0" y="0"/>
              <a:chExt cx="6600750" cy="7152346"/>
            </a:xfrm>
          </p:grpSpPr>
          <p:pic>
            <p:nvPicPr>
              <p:cNvPr id="281" name="droppedImag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6600751" cy="71523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2" name="Shape 282"/>
              <p:cNvSpPr/>
              <p:nvPr/>
            </p:nvSpPr>
            <p:spPr>
              <a:xfrm rot="16200000">
                <a:off x="4581789" y="2718423"/>
                <a:ext cx="3474637" cy="4220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b">
                <a:noAutofit/>
              </a:bodyPr>
              <a:lstStyle>
                <a:lvl1pPr defTabSz="584200">
                  <a:defRPr b="1" sz="2100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from S. Amerio, et al. (2004)</a:t>
                </a:r>
              </a:p>
            </p:txBody>
          </p:sp>
        </p:grpSp>
        <p:pic>
          <p:nvPicPr>
            <p:cNvPr id="284" name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698827"/>
              <a:ext cx="2703923" cy="4771628"/>
            </a:xfrm>
            <a:prstGeom prst="rect">
              <a:avLst/>
            </a:prstGeom>
            <a:ln w="25400" cap="flat">
              <a:solidFill>
                <a:srgbClr val="00FDFF"/>
              </a:solidFill>
              <a:prstDash val="solid"/>
              <a:miter lim="400000"/>
            </a:ln>
            <a:effectLst>
              <a:outerShdw sx="100000" sy="100000" kx="0" ky="0" algn="b" rotWithShape="0" blurRad="139700" dist="0" dir="16200000">
                <a:srgbClr val="000000">
                  <a:alpha val="64999"/>
                </a:srgbClr>
              </a:outerShdw>
            </a:effectLst>
          </p:spPr>
        </p:pic>
        <p:sp>
          <p:nvSpPr>
            <p:cNvPr id="285" name="Shape 285"/>
            <p:cNvSpPr/>
            <p:nvPr/>
          </p:nvSpPr>
          <p:spPr>
            <a:xfrm>
              <a:off x="3006125" y="3319139"/>
              <a:ext cx="397636" cy="795272"/>
            </a:xfrm>
            <a:prstGeom prst="ellipse">
              <a:avLst/>
            </a:prstGeom>
            <a:noFill/>
            <a:ln w="63500" cap="flat">
              <a:solidFill>
                <a:srgbClr val="00FD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/>
              </a:pPr>
            </a:p>
          </p:txBody>
        </p:sp>
        <p:sp>
          <p:nvSpPr>
            <p:cNvPr id="286" name="Shape 286"/>
            <p:cNvSpPr/>
            <p:nvPr/>
          </p:nvSpPr>
          <p:spPr>
            <a:xfrm>
              <a:off x="2681224" y="2723265"/>
              <a:ext cx="530181" cy="595709"/>
            </a:xfrm>
            <a:prstGeom prst="line">
              <a:avLst/>
            </a:prstGeom>
            <a:noFill/>
            <a:ln w="63500" cap="flat">
              <a:solidFill>
                <a:srgbClr val="00FD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87" name="Shape 287"/>
            <p:cNvSpPr/>
            <p:nvPr/>
          </p:nvSpPr>
          <p:spPr>
            <a:xfrm flipV="1">
              <a:off x="2665980" y="4020882"/>
              <a:ext cx="657426" cy="3457692"/>
            </a:xfrm>
            <a:prstGeom prst="line">
              <a:avLst/>
            </a:prstGeom>
            <a:noFill/>
            <a:ln w="63500" cap="flat">
              <a:solidFill>
                <a:srgbClr val="00FD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pic>
        <p:nvPicPr>
          <p:cNvPr id="289" name="dropped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91810" y="7695231"/>
            <a:ext cx="7702379" cy="5181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grpSp>
        <p:nvGrpSpPr>
          <p:cNvPr id="292" name="Group 292"/>
          <p:cNvGrpSpPr/>
          <p:nvPr/>
        </p:nvGrpSpPr>
        <p:grpSpPr>
          <a:xfrm>
            <a:off x="17817157" y="882650"/>
            <a:ext cx="6783687" cy="5600700"/>
            <a:chOff x="0" y="0"/>
            <a:chExt cx="6783685" cy="5600700"/>
          </a:xfrm>
        </p:grpSpPr>
        <p:pic>
          <p:nvPicPr>
            <p:cNvPr id="290" name="droppedImag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21" t="974" r="18584" b="649"/>
            <a:stretch>
              <a:fillRect/>
            </a:stretch>
          </p:blipFill>
          <p:spPr>
            <a:xfrm>
              <a:off x="0" y="0"/>
              <a:ext cx="6783686" cy="5600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Shape 291"/>
            <p:cNvSpPr/>
            <p:nvPr/>
          </p:nvSpPr>
          <p:spPr>
            <a:xfrm rot="3611675">
              <a:off x="1589637" y="2975949"/>
              <a:ext cx="1848417" cy="2292037"/>
            </a:xfrm>
            <a:prstGeom prst="ellipse">
              <a:avLst/>
            </a:prstGeom>
            <a:noFill/>
            <a:ln w="76200" cap="flat">
              <a:solidFill>
                <a:srgbClr val="00FD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/>
              </a:pPr>
            </a:p>
          </p:txBody>
        </p:sp>
      </p:grpSp>
      <p:grpSp>
        <p:nvGrpSpPr>
          <p:cNvPr id="295" name="Group 295"/>
          <p:cNvGrpSpPr/>
          <p:nvPr/>
        </p:nvGrpSpPr>
        <p:grpSpPr>
          <a:xfrm>
            <a:off x="18548350" y="6337300"/>
            <a:ext cx="4846980" cy="6426200"/>
            <a:chOff x="0" y="0"/>
            <a:chExt cx="4846979" cy="6426200"/>
          </a:xfrm>
        </p:grpSpPr>
        <p:pic>
          <p:nvPicPr>
            <p:cNvPr id="293" name="pasted-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813300" cy="642620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127000" dist="76200" dir="5520000">
                <a:srgbClr val="000000">
                  <a:alpha val="60000"/>
                </a:srgbClr>
              </a:outerShdw>
            </a:effectLst>
          </p:spPr>
        </p:pic>
        <p:sp>
          <p:nvSpPr>
            <p:cNvPr id="294" name="Shape 294"/>
            <p:cNvSpPr/>
            <p:nvPr/>
          </p:nvSpPr>
          <p:spPr>
            <a:xfrm rot="16200000">
              <a:off x="3380028" y="2017370"/>
              <a:ext cx="2472844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From R. Acciarri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Current R&amp;D:  LHEP Bern</a:t>
            </a:r>
          </a:p>
        </p:txBody>
      </p:sp>
      <p:sp>
        <p:nvSpPr>
          <p:cNvPr id="298" name="Shape 298"/>
          <p:cNvSpPr/>
          <p:nvPr>
            <p:ph type="body" sz="half" idx="1"/>
          </p:nvPr>
        </p:nvSpPr>
        <p:spPr>
          <a:xfrm>
            <a:off x="1066800" y="3124200"/>
            <a:ext cx="12956593" cy="9372600"/>
          </a:xfrm>
          <a:prstGeom prst="rect">
            <a:avLst/>
          </a:prstGeom>
        </p:spPr>
        <p:txBody>
          <a:bodyPr/>
          <a:lstStyle/>
          <a:p>
            <a:pPr marL="482600" indent="-482600" defTabSz="627379">
              <a:spcBef>
                <a:spcPts val="4400"/>
              </a:spcBef>
              <a:defRPr sz="3800"/>
            </a:pPr>
            <a:r>
              <a:t>They are finalizing a paper on the existence of slow streamers:</a:t>
            </a:r>
          </a:p>
          <a:p>
            <a:pPr lvl="1" marL="965200" indent="-482600" defTabSz="627379">
              <a:spcBef>
                <a:spcPts val="4400"/>
              </a:spcBef>
              <a:defRPr sz="3800"/>
            </a:pPr>
            <a:r>
              <a:t>The streamers last milliseconds and draw milliamps of current, before they turn into spark.</a:t>
            </a:r>
          </a:p>
          <a:p>
            <a:pPr marL="482600" indent="-482600" defTabSz="627379">
              <a:spcBef>
                <a:spcPts val="4400"/>
              </a:spcBef>
              <a:defRPr sz="3800"/>
            </a:pPr>
            <a:r>
              <a:t>Updated the Bern/Fermilab data on the peak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electric field</a:t>
            </a:r>
            <a:r>
              <a:t> at breakdown vs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area</a:t>
            </a:r>
            <a:r>
              <a:t>.</a:t>
            </a:r>
          </a:p>
          <a:p>
            <a:pPr marL="482600" indent="-482600" defTabSz="627379">
              <a:spcBef>
                <a:spcPts val="4400"/>
              </a:spcBef>
              <a:defRPr sz="3800"/>
            </a:pPr>
            <a:r>
              <a:t>They have reached 400 kV at the ARGONTUBE cathode with latex coating.</a:t>
            </a:r>
          </a:p>
          <a:p>
            <a:pPr lvl="1" marL="965200" indent="-482600" defTabSz="627379">
              <a:spcBef>
                <a:spcPts val="4400"/>
              </a:spcBef>
              <a:defRPr sz="3800"/>
            </a:pPr>
            <a:r>
              <a:t>The voltage was limited by capacitor rating, one of them broke down internally.</a:t>
            </a:r>
          </a:p>
          <a:p>
            <a:pPr lvl="1" marL="965200" indent="-482600" defTabSz="627379">
              <a:spcBef>
                <a:spcPts val="4400"/>
              </a:spcBef>
              <a:defRPr sz="3800"/>
            </a:pPr>
            <a:r>
              <a:t>There was no breakdown through the liquid!</a:t>
            </a:r>
          </a:p>
        </p:txBody>
      </p:sp>
      <p:sp>
        <p:nvSpPr>
          <p:cNvPr id="299" name="Shape 29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0" name="LHEP_UniBern_LAr_Breakdown_May201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946845" y="866039"/>
            <a:ext cx="8245440" cy="7132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449948" y="6199423"/>
            <a:ext cx="9764447" cy="6378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49999" fill="hold"/>
                                        <p:tgtEl>
                                          <p:spTgt spid="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0" fill="hold" display="0">
                  <p:stCondLst>
                    <p:cond delay="indefinite"/>
                  </p:stCondLst>
                </p:cTn>
                <p:tgtEl>
                  <p:spTgt spid="300"/>
                </p:tgtEl>
              </p:cMediaNode>
            </p:video>
          </p:childTnLst>
        </p:cTn>
      </p:par>
    </p:tnLst>
    <p:bldLst>
      <p:bldP build="p" bldLvl="1" animBg="1" rev="0" advAuto="0" spid="298" grpId="1"/>
      <p:bldP build="whole" bldLvl="1" animBg="1" rev="0" advAuto="0" spid="301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Current R&amp;D:  FNAL </a:t>
            </a:r>
          </a:p>
        </p:txBody>
      </p:sp>
      <p:sp>
        <p:nvSpPr>
          <p:cNvPr id="304" name="Shape 304"/>
          <p:cNvSpPr/>
          <p:nvPr>
            <p:ph type="body" sz="quarter" idx="1"/>
          </p:nvPr>
        </p:nvSpPr>
        <p:spPr>
          <a:xfrm>
            <a:off x="1066800" y="2946143"/>
            <a:ext cx="14706799" cy="359628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0"/>
              </a:spcBef>
              <a:defRPr sz="4800"/>
            </a:pPr>
            <a:r>
              <a:t>At Fermilab, we recently performed a comparative test of insulators in a feedthrough-like geometry (</a:t>
            </a:r>
            <a:r>
              <a:rPr u="sng">
                <a:hlinkClick r:id="rId2" invalidUrl="" action="" tgtFrame="" tooltip="" history="1" highlightClick="0" endSnd="0"/>
              </a:rPr>
              <a:t>http://arxiv.org/abs/1506.04185</a:t>
            </a:r>
            <a:r>
              <a:t>)</a:t>
            </a:r>
          </a:p>
          <a:p>
            <a:pPr>
              <a:spcBef>
                <a:spcPts val="4000"/>
              </a:spcBef>
              <a:defRPr sz="4800"/>
            </a:pPr>
            <a:r>
              <a:t>It was done in an open cryostat</a:t>
            </a:r>
          </a:p>
        </p:txBody>
      </p:sp>
      <p:sp>
        <p:nvSpPr>
          <p:cNvPr id="305" name="Shape 30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6" name="ftProfileTesting2.pdf"/>
          <p:cNvPicPr>
            <a:picLocks noChangeAspect="1"/>
          </p:cNvPicPr>
          <p:nvPr/>
        </p:nvPicPr>
        <p:blipFill>
          <a:blip r:embed="rId3">
            <a:extLst/>
          </a:blip>
          <a:srcRect l="18939" t="22549" r="22727" b="3267"/>
          <a:stretch>
            <a:fillRect/>
          </a:stretch>
        </p:blipFill>
        <p:spPr>
          <a:xfrm>
            <a:off x="1750455" y="6713438"/>
            <a:ext cx="6506331" cy="639366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pic>
        <p:nvPicPr>
          <p:cNvPr id="307" name="IMG_1022_fr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89188" y="6532066"/>
            <a:ext cx="5067301" cy="675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04677" y="499566"/>
            <a:ext cx="4661846" cy="601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06073" y="7406282"/>
            <a:ext cx="6735455" cy="5007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shortG10.mp4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15594293" y="-1"/>
            <a:ext cx="771525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5766" fill="hold"/>
                                        <p:tgtEl>
                                          <p:spTgt spid="3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10"/>
                </p:tgtEl>
              </p:cMediaNode>
            </p:video>
          </p:childTnLst>
        </p:cTn>
      </p:par>
    </p:tnLst>
    <p:bldLst>
      <p:bldP build="whole" bldLvl="1" animBg="1" rev="0" advAuto="0" spid="310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Current R&amp;D:  FNAL </a:t>
            </a:r>
          </a:p>
        </p:txBody>
      </p:sp>
      <p:sp>
        <p:nvSpPr>
          <p:cNvPr id="313" name="Shape 313"/>
          <p:cNvSpPr/>
          <p:nvPr>
            <p:ph type="body" idx="1"/>
          </p:nvPr>
        </p:nvSpPr>
        <p:spPr>
          <a:xfrm>
            <a:off x="1066800" y="3124200"/>
            <a:ext cx="22250401" cy="9372600"/>
          </a:xfrm>
          <a:prstGeom prst="rect">
            <a:avLst/>
          </a:prstGeom>
        </p:spPr>
        <p:txBody>
          <a:bodyPr/>
          <a:lstStyle/>
          <a:p>
            <a:pPr/>
            <a:r>
              <a:t>We found that </a:t>
            </a:r>
            <a:r>
              <a:rPr u="sng"/>
              <a:t>differences in breakdown voltage between </a:t>
            </a:r>
            <a:r>
              <a:rPr b="1" u="sng">
                <a:latin typeface="Helvetica Neue"/>
                <a:ea typeface="Helvetica Neue"/>
                <a:cs typeface="Helvetica Neue"/>
                <a:sym typeface="Helvetica Neue"/>
              </a:rPr>
              <a:t>materials</a:t>
            </a:r>
            <a:r>
              <a:rPr u="sng"/>
              <a:t> could be explained by differing permittivities</a:t>
            </a:r>
            <a:r>
              <a:t> (—&gt; resulting electric field at the insulator surface)</a:t>
            </a:r>
          </a:p>
        </p:txBody>
      </p:sp>
      <p:sp>
        <p:nvSpPr>
          <p:cNvPr id="314" name="Shape 31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5" name="dielectricBDVolt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1475" y="5007132"/>
            <a:ext cx="13941050" cy="7966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slop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18985" y="6758826"/>
            <a:ext cx="10756901" cy="6146801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Current R&amp;D:  FNAL </a:t>
            </a:r>
          </a:p>
        </p:txBody>
      </p:sp>
      <p:sp>
        <p:nvSpPr>
          <p:cNvPr id="319" name="Shape 319"/>
          <p:cNvSpPr/>
          <p:nvPr>
            <p:ph type="body" sz="half" idx="1"/>
          </p:nvPr>
        </p:nvSpPr>
        <p:spPr>
          <a:xfrm>
            <a:off x="736649" y="3030550"/>
            <a:ext cx="10557680" cy="9069164"/>
          </a:xfrm>
          <a:prstGeom prst="rect">
            <a:avLst/>
          </a:prstGeom>
        </p:spPr>
        <p:txBody>
          <a:bodyPr/>
          <a:lstStyle/>
          <a:p>
            <a:pPr marL="622300" indent="-622300" defTabSz="808990">
              <a:spcBef>
                <a:spcPts val="5700"/>
              </a:spcBef>
              <a:defRPr sz="4900"/>
            </a:pPr>
            <a:r>
              <a:t>We considered the exposed insulator length:</a:t>
            </a:r>
          </a:p>
          <a:p>
            <a:pPr marL="622300" indent="-622300" defTabSz="808990">
              <a:spcBef>
                <a:spcPts val="5700"/>
              </a:spcBef>
              <a:defRPr sz="4900"/>
            </a:pPr>
            <a:r>
              <a:t>Broad experience at room temperature generally relates an increase in path to an increase in breakdown voltage</a:t>
            </a:r>
          </a:p>
          <a:p>
            <a:pPr marL="622300" indent="-622300" defTabSz="808990">
              <a:spcBef>
                <a:spcPts val="5700"/>
              </a:spcBef>
              <a:defRPr sz="4900"/>
            </a:pPr>
            <a:r>
              <a:t>However, we found exposed insulator </a:t>
            </a:r>
            <a:r>
              <a:rPr b="1" u="sng">
                <a:latin typeface="Helvetica Neue"/>
                <a:ea typeface="Helvetica Neue"/>
                <a:cs typeface="Helvetica Neue"/>
                <a:sym typeface="Helvetica Neue"/>
              </a:rPr>
              <a:t>length</a:t>
            </a:r>
            <a:r>
              <a:rPr u="sng"/>
              <a:t> had little, if any, effect</a:t>
            </a:r>
            <a:r>
              <a:t> on breakdown voltage (~1-12 cm)</a:t>
            </a:r>
          </a:p>
        </p:txBody>
      </p:sp>
      <p:sp>
        <p:nvSpPr>
          <p:cNvPr id="320" name="Shape 32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1" name="ftProfileTesting2.pdf"/>
          <p:cNvPicPr>
            <a:picLocks noChangeAspect="1"/>
          </p:cNvPicPr>
          <p:nvPr/>
        </p:nvPicPr>
        <p:blipFill>
          <a:blip r:embed="rId3">
            <a:extLst/>
          </a:blip>
          <a:srcRect l="18939" t="22549" r="22727" b="3267"/>
          <a:stretch>
            <a:fillRect/>
          </a:stretch>
        </p:blipFill>
        <p:spPr>
          <a:xfrm>
            <a:off x="14744250" y="278696"/>
            <a:ext cx="6506331" cy="639366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sp>
        <p:nvSpPr>
          <p:cNvPr id="322" name="Shape 322"/>
          <p:cNvSpPr/>
          <p:nvPr/>
        </p:nvSpPr>
        <p:spPr>
          <a:xfrm>
            <a:off x="17122400" y="2840525"/>
            <a:ext cx="939850" cy="1892301"/>
          </a:xfrm>
          <a:prstGeom prst="ellipse">
            <a:avLst/>
          </a:prstGeom>
          <a:ln w="152400">
            <a:solidFill>
              <a:srgbClr val="FF2600"/>
            </a:solidFill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3" name="Shape 323"/>
          <p:cNvSpPr/>
          <p:nvPr/>
        </p:nvSpPr>
        <p:spPr>
          <a:xfrm>
            <a:off x="14033131" y="3098981"/>
            <a:ext cx="2802844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2600"/>
          </a:solidFill>
          <a:ln w="127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Current R&amp;D:  FNAL </a:t>
            </a:r>
          </a:p>
        </p:txBody>
      </p:sp>
      <p:sp>
        <p:nvSpPr>
          <p:cNvPr id="326" name="Shape 326"/>
          <p:cNvSpPr/>
          <p:nvPr>
            <p:ph type="body" sz="half" idx="1"/>
          </p:nvPr>
        </p:nvSpPr>
        <p:spPr>
          <a:xfrm>
            <a:off x="1066800" y="3124200"/>
            <a:ext cx="8741851" cy="9372601"/>
          </a:xfrm>
          <a:prstGeom prst="rect">
            <a:avLst/>
          </a:prstGeom>
        </p:spPr>
        <p:txBody>
          <a:bodyPr/>
          <a:lstStyle/>
          <a:p>
            <a:pPr marL="546100" indent="-546100" defTabSz="709930">
              <a:spcBef>
                <a:spcPts val="5000"/>
              </a:spcBef>
              <a:defRPr sz="4300"/>
            </a:pPr>
            <a:r>
              <a:t>Grooves are sometimes added to the surface of insulators to improve HV performance</a:t>
            </a:r>
          </a:p>
          <a:p>
            <a:pPr marL="546100" indent="-546100" defTabSz="709930">
              <a:spcBef>
                <a:spcPts val="5000"/>
              </a:spcBef>
              <a:defRPr sz="4300"/>
            </a:pPr>
            <a:r>
              <a:t>However, an initial test of the effect of adding </a:t>
            </a:r>
            <a:r>
              <a:rPr b="1" u="sng">
                <a:latin typeface="Helvetica Neue"/>
                <a:ea typeface="Helvetica Neue"/>
                <a:cs typeface="Helvetica Neue"/>
                <a:sym typeface="Helvetica Neue"/>
              </a:rPr>
              <a:t>grooves</a:t>
            </a:r>
            <a:r>
              <a:rPr u="sng"/>
              <a:t> to the surface showed little effect on breakdown voltage</a:t>
            </a:r>
            <a:r>
              <a:t> (at most ~10%).  </a:t>
            </a:r>
          </a:p>
          <a:p>
            <a:pPr marL="546100" indent="-546100" defTabSz="709930">
              <a:spcBef>
                <a:spcPts val="5000"/>
              </a:spcBef>
              <a:defRPr sz="4300"/>
            </a:pPr>
            <a:r>
              <a:t>The effect could be explained by the change in electric field simply by removing material (different permittivity changes the local field) </a:t>
            </a:r>
          </a:p>
        </p:txBody>
      </p:sp>
      <p:sp>
        <p:nvSpPr>
          <p:cNvPr id="327" name="Shape 32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8" name="slopesGroov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65342" y="6888491"/>
            <a:ext cx="11495147" cy="5747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DAB_H-groove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97635" y="2373760"/>
            <a:ext cx="7983167" cy="6168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DAB_S-Grooves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2603" y="-490120"/>
            <a:ext cx="6851221" cy="5294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phot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05286" y="784882"/>
            <a:ext cx="4310681" cy="5747574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/>
          <p:nvPr/>
        </p:nvSpPr>
        <p:spPr>
          <a:xfrm>
            <a:off x="10905286" y="5897648"/>
            <a:ext cx="1940307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Example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Another Note on Insulators</a:t>
            </a:r>
          </a:p>
        </p:txBody>
      </p:sp>
      <p:sp>
        <p:nvSpPr>
          <p:cNvPr id="335" name="Shape 335"/>
          <p:cNvSpPr/>
          <p:nvPr>
            <p:ph type="body" sz="half" idx="1"/>
          </p:nvPr>
        </p:nvSpPr>
        <p:spPr>
          <a:xfrm>
            <a:off x="1066800" y="3124200"/>
            <a:ext cx="12077967" cy="9372600"/>
          </a:xfrm>
          <a:prstGeom prst="rect">
            <a:avLst/>
          </a:prstGeom>
        </p:spPr>
        <p:txBody>
          <a:bodyPr/>
          <a:lstStyle/>
          <a:p>
            <a:pPr/>
            <a:r>
              <a:t>The previous test used a feedthrough-like geometry</a:t>
            </a:r>
          </a:p>
          <a:p>
            <a:pPr lvl="1"/>
            <a:r>
              <a:t>The center conductor’s contribution to the field keeps the streamer/spark near the insulator surface.</a:t>
            </a:r>
          </a:p>
          <a:p>
            <a:pPr/>
            <a:r>
              <a:t>Without this field, sparks do not generally travel along the surface.</a:t>
            </a:r>
          </a:p>
        </p:txBody>
      </p:sp>
      <p:sp>
        <p:nvSpPr>
          <p:cNvPr id="336" name="Shape 33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7" name="ftProfileTesting2.pdf"/>
          <p:cNvPicPr>
            <a:picLocks noChangeAspect="1"/>
          </p:cNvPicPr>
          <p:nvPr/>
        </p:nvPicPr>
        <p:blipFill>
          <a:blip r:embed="rId2">
            <a:extLst/>
          </a:blip>
          <a:srcRect l="18939" t="22549" r="22727" b="3267"/>
          <a:stretch>
            <a:fillRect/>
          </a:stretch>
        </p:blipFill>
        <p:spPr>
          <a:xfrm>
            <a:off x="15287413" y="3905063"/>
            <a:ext cx="7269258" cy="71433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Motivation</a:t>
            </a:r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82600" indent="-482600" defTabSz="627379">
              <a:spcBef>
                <a:spcPts val="4400"/>
              </a:spcBef>
              <a:defRPr sz="3800"/>
            </a:pPr>
            <a:r>
              <a:t> LArTPCs are a popular detector choice </a:t>
            </a:r>
            <a:br/>
            <a:r>
              <a:t>for neutrino &amp; DM experiments</a:t>
            </a:r>
          </a:p>
          <a:p>
            <a:pPr marL="482600" indent="-482600" defTabSz="627379">
              <a:spcBef>
                <a:spcPts val="4400"/>
              </a:spcBef>
              <a:defRPr sz="3800"/>
            </a:pPr>
            <a:r>
              <a:t>These detectors rely upon HV to drift </a:t>
            </a:r>
            <a:br/>
            <a:r>
              <a:t>electrons from ionization</a:t>
            </a:r>
          </a:p>
          <a:p>
            <a:pPr lvl="1" marL="965200" indent="-482600" defTabSz="627379">
              <a:spcBef>
                <a:spcPts val="4400"/>
              </a:spcBef>
              <a:defRPr sz="3800"/>
            </a:pPr>
            <a:r>
              <a:t>Such high cathode voltages can lead to </a:t>
            </a:r>
            <a:br/>
            <a:r>
              <a:t>very high fields on features of the TPC </a:t>
            </a:r>
          </a:p>
          <a:p>
            <a:pPr marL="482600" indent="-482600" defTabSz="627379">
              <a:spcBef>
                <a:spcPts val="4400"/>
              </a:spcBef>
              <a:defRPr sz="3800"/>
            </a:pPr>
            <a:r>
              <a:t>New proposals are pushing the limits of </a:t>
            </a:r>
            <a:br/>
            <a:r>
              <a:t>HV design</a:t>
            </a:r>
          </a:p>
          <a:p>
            <a:pPr lvl="1" marL="965200" indent="-482600" defTabSz="627379">
              <a:spcBef>
                <a:spcPts val="4400"/>
              </a:spcBef>
              <a:defRPr sz="3800"/>
            </a:pPr>
            <a:r>
              <a:t>Greater fiducial volume —&gt; greater drift distance —&gt; greater voltage</a:t>
            </a:r>
          </a:p>
          <a:p>
            <a:pPr marL="482600" indent="-482600" defTabSz="627379">
              <a:spcBef>
                <a:spcPts val="4400"/>
              </a:spcBef>
              <a:defRPr sz="3800"/>
            </a:pPr>
            <a:r>
              <a:t>While experiments have run successfully in the past, parameters related to </a:t>
            </a:r>
            <a:br/>
            <a:r>
              <a:t>HV stability in LAr are not well known.</a:t>
            </a:r>
          </a:p>
        </p:txBody>
      </p:sp>
      <p:sp>
        <p:nvSpPr>
          <p:cNvPr id="133" name="Shape 133"/>
          <p:cNvSpPr/>
          <p:nvPr>
            <p:ph type="sldNum" sz="quarter" idx="2"/>
          </p:nvPr>
        </p:nvSpPr>
        <p:spPr>
          <a:xfrm>
            <a:off x="23343323" y="12992100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134" name="Table 134"/>
          <p:cNvGraphicFramePr/>
          <p:nvPr/>
        </p:nvGraphicFramePr>
        <p:xfrm>
          <a:off x="15849972" y="754068"/>
          <a:ext cx="7202095" cy="4726999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3287158"/>
                <a:gridCol w="3902235"/>
              </a:tblGrid>
              <a:tr h="673471"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3600"/>
                        <a:t>Experiment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3600"/>
                        <a:t>Design Voltage</a:t>
                      </a:r>
                    </a:p>
                  </a:txBody>
                  <a:tcPr marL="0" marR="0" marT="0" marB="0" anchor="ctr" anchorCtr="0" horzOverflow="overflow">
                    <a:lnL w="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CBCBCB"/>
                    </a:solidFill>
                  </a:tcPr>
                </a:tc>
              </a:tr>
              <a:tr h="673471"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ICARUS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75 kV (150 kV)</a:t>
                      </a:r>
                    </a:p>
                  </a:txBody>
                  <a:tcPr marL="0" marR="0" marT="0" marB="0" anchor="ctr" anchorCtr="0" horzOverflow="overflow">
                    <a:lnL w="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3471"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Darkside 50</a:t>
                      </a:r>
                    </a:p>
                  </a:txBody>
                  <a:tcPr marL="25400" marR="25400" marT="25400" marB="254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2D2D2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60 kV</a:t>
                      </a:r>
                    </a:p>
                  </a:txBody>
                  <a:tcPr marL="25400" marR="25400" marT="25400" marB="25400" anchor="ctr" anchorCtr="0" horzOverflow="overflow">
                    <a:lnL w="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2D2D2">
                        <a:alpha val="30000"/>
                      </a:srgbClr>
                    </a:solidFill>
                  </a:tcPr>
                </a:tc>
              </a:tr>
              <a:tr h="673471"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MicroBooNE</a:t>
                      </a:r>
                    </a:p>
                  </a:txBody>
                  <a:tcPr marL="25400" marR="25400" marT="25400" marB="254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128 kV</a:t>
                      </a:r>
                    </a:p>
                  </a:txBody>
                  <a:tcPr marL="25400" marR="25400" marT="25400" marB="25400" anchor="ctr" anchorCtr="0" horzOverflow="overflow">
                    <a:lnL w="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3471"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CAPTAIN</a:t>
                      </a:r>
                    </a:p>
                  </a:txBody>
                  <a:tcPr marL="25400" marR="25400" marT="25400" marB="254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2D2D2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50 kV</a:t>
                      </a:r>
                    </a:p>
                  </a:txBody>
                  <a:tcPr marL="25400" marR="25400" marT="25400" marB="25400" anchor="ctr" anchorCtr="0" horzOverflow="overflow">
                    <a:lnL w="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2D2D2">
                        <a:alpha val="30000"/>
                      </a:srgbClr>
                    </a:solidFill>
                  </a:tcPr>
                </a:tc>
              </a:tr>
              <a:tr h="673471"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DUNE</a:t>
                      </a:r>
                    </a:p>
                  </a:txBody>
                  <a:tcPr marL="25400" marR="25400" marT="25400" marB="254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180 kV / 600 kV</a:t>
                      </a:r>
                    </a:p>
                  </a:txBody>
                  <a:tcPr marL="25400" marR="25400" marT="25400" marB="25400" anchor="ctr" anchorCtr="0" horzOverflow="overflow">
                    <a:lnL w="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3471"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WA105</a:t>
                      </a:r>
                    </a:p>
                  </a:txBody>
                  <a:tcPr marL="25400" marR="25400" marT="25400" marB="254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2D2D2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300-600 kV</a:t>
                      </a:r>
                    </a:p>
                  </a:txBody>
                  <a:tcPr marL="25400" marR="25400" marT="25400" marB="25400" anchor="ctr" anchorCtr="0" horzOverflow="overflow">
                    <a:lnL w="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2D2D2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3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69344" y="5848182"/>
            <a:ext cx="5067733" cy="3924636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 rot="16200000">
            <a:off x="16930158" y="7925992"/>
            <a:ext cx="3067241" cy="324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50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H. Wang, HV Noble Liquids, 2013</a:t>
            </a:r>
          </a:p>
        </p:txBody>
      </p:sp>
      <p:grpSp>
        <p:nvGrpSpPr>
          <p:cNvPr id="144" name="Group 144"/>
          <p:cNvGrpSpPr/>
          <p:nvPr/>
        </p:nvGrpSpPr>
        <p:grpSpPr>
          <a:xfrm>
            <a:off x="19026643" y="5907564"/>
            <a:ext cx="4735358" cy="6654889"/>
            <a:chOff x="0" y="6262"/>
            <a:chExt cx="4735357" cy="6654888"/>
          </a:xfrm>
        </p:grpSpPr>
        <p:grpSp>
          <p:nvGrpSpPr>
            <p:cNvPr id="141" name="Group 141"/>
            <p:cNvGrpSpPr/>
            <p:nvPr/>
          </p:nvGrpSpPr>
          <p:grpSpPr>
            <a:xfrm>
              <a:off x="226854" y="649816"/>
              <a:ext cx="4508504" cy="6011335"/>
              <a:chOff x="0" y="0"/>
              <a:chExt cx="4508502" cy="6011334"/>
            </a:xfrm>
          </p:grpSpPr>
          <p:pic>
            <p:nvPicPr>
              <p:cNvPr id="137" name="photo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508503" cy="60113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8" name="Shape 138"/>
              <p:cNvSpPr/>
              <p:nvPr/>
            </p:nvSpPr>
            <p:spPr>
              <a:xfrm>
                <a:off x="793332" y="4558593"/>
                <a:ext cx="650049" cy="3721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b">
                <a:noAutofit/>
              </a:bodyPr>
              <a:lstStyle>
                <a:lvl1pPr defTabSz="584200">
                  <a:defRPr b="1" sz="2200">
                    <a:solidFill>
                      <a:srgbClr val="00FD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TPC</a:t>
                </a:r>
              </a:p>
            </p:txBody>
          </p:sp>
          <p:sp>
            <p:nvSpPr>
              <p:cNvPr id="139" name="Shape 139"/>
              <p:cNvSpPr/>
              <p:nvPr/>
            </p:nvSpPr>
            <p:spPr>
              <a:xfrm rot="4039208">
                <a:off x="2641157" y="2554815"/>
                <a:ext cx="2175529" cy="3721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b">
                <a:noAutofit/>
              </a:bodyPr>
              <a:lstStyle>
                <a:lvl1pPr defTabSz="584200">
                  <a:defRPr b="1" sz="2200">
                    <a:solidFill>
                      <a:srgbClr val="00FD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Cryostat Wall</a:t>
                </a:r>
              </a:p>
            </p:txBody>
          </p:sp>
          <p:sp>
            <p:nvSpPr>
              <p:cNvPr id="140" name="Shape 140"/>
              <p:cNvSpPr/>
              <p:nvPr/>
            </p:nvSpPr>
            <p:spPr>
              <a:xfrm rot="16199995">
                <a:off x="702425" y="1395488"/>
                <a:ext cx="2576286" cy="3721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b">
                <a:noAutofit/>
              </a:bodyPr>
              <a:lstStyle>
                <a:lvl1pPr defTabSz="584200">
                  <a:defRPr b="1" sz="2200">
                    <a:solidFill>
                      <a:srgbClr val="00FD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Feedthrough</a:t>
                </a:r>
              </a:p>
            </p:txBody>
          </p:sp>
        </p:grpSp>
        <p:sp>
          <p:nvSpPr>
            <p:cNvPr id="142" name="Shape 142"/>
            <p:cNvSpPr/>
            <p:nvPr/>
          </p:nvSpPr>
          <p:spPr>
            <a:xfrm>
              <a:off x="0" y="6262"/>
              <a:ext cx="3390900" cy="628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 defTabSz="584200">
                <a:defRPr b="1" sz="1700">
                  <a:solidFill>
                    <a:srgbClr val="FF2F9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The max E field on the cathode is ~28 kV (~4in to ground)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1938097" y="520700"/>
              <a:ext cx="1469081" cy="433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7" h="16974" fill="norm" stroke="1" extrusionOk="0">
                  <a:moveTo>
                    <a:pt x="16365" y="0"/>
                  </a:moveTo>
                  <a:cubicBezTo>
                    <a:pt x="16365" y="0"/>
                    <a:pt x="21600" y="3361"/>
                    <a:pt x="20397" y="9942"/>
                  </a:cubicBezTo>
                  <a:cubicBezTo>
                    <a:pt x="18267" y="21600"/>
                    <a:pt x="0" y="15245"/>
                    <a:pt x="0" y="15245"/>
                  </a:cubicBezTo>
                </a:path>
              </a:pathLst>
            </a:custGeom>
            <a:noFill/>
            <a:ln w="76200" cap="flat">
              <a:solidFill>
                <a:srgbClr val="FF2F9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b">
              <a:noAutofit/>
            </a:bodyPr>
            <a:lstStyle/>
            <a:p>
              <a:pPr defTabSz="584200">
                <a:defRPr sz="4200">
                  <a:solidFill>
                    <a:srgbClr val="FF2F92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Another Note on Insulators</a:t>
            </a:r>
          </a:p>
        </p:txBody>
      </p:sp>
      <p:sp>
        <p:nvSpPr>
          <p:cNvPr id="340" name="Shape 340"/>
          <p:cNvSpPr/>
          <p:nvPr>
            <p:ph type="body" sz="half" idx="1"/>
          </p:nvPr>
        </p:nvSpPr>
        <p:spPr>
          <a:xfrm>
            <a:off x="1066800" y="3124200"/>
            <a:ext cx="9174843" cy="9372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200"/>
              </a:spcBef>
              <a:defRPr sz="4000"/>
            </a:pPr>
            <a:r>
              <a:t>Test of MicroBooNE field cage tubes</a:t>
            </a:r>
          </a:p>
          <a:p>
            <a:pPr lvl="1">
              <a:spcBef>
                <a:spcPts val="3200"/>
              </a:spcBef>
              <a:defRPr sz="4000"/>
            </a:pPr>
            <a:r>
              <a:t>Center at high potential</a:t>
            </a:r>
          </a:p>
          <a:p>
            <a:pPr lvl="1">
              <a:spcBef>
                <a:spcPts val="3200"/>
              </a:spcBef>
              <a:defRPr sz="4000"/>
            </a:pPr>
            <a:r>
              <a:t>Outer tubes at ground</a:t>
            </a:r>
          </a:p>
          <a:p>
            <a:pPr lvl="1">
              <a:spcBef>
                <a:spcPts val="3200"/>
              </a:spcBef>
              <a:defRPr sz="4000"/>
            </a:pPr>
            <a:r>
              <a:t>Looking from above, mirrors on the side</a:t>
            </a:r>
          </a:p>
        </p:txBody>
      </p:sp>
      <p:sp>
        <p:nvSpPr>
          <p:cNvPr id="341" name="Shape 34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2" name="PastedGraphic-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90799" y="4205089"/>
            <a:ext cx="11817703" cy="8401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P1080959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775153" y="86554"/>
            <a:ext cx="12459185" cy="7008292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344"/>
          <p:cNvSpPr/>
          <p:nvPr/>
        </p:nvSpPr>
        <p:spPr>
          <a:xfrm>
            <a:off x="936698" y="12392027"/>
            <a:ext cx="6937630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*Saw breakdowns between 80-105 kV</a:t>
            </a:r>
          </a:p>
        </p:txBody>
      </p:sp>
      <p:grpSp>
        <p:nvGrpSpPr>
          <p:cNvPr id="348" name="Group 348"/>
          <p:cNvGrpSpPr/>
          <p:nvPr/>
        </p:nvGrpSpPr>
        <p:grpSpPr>
          <a:xfrm>
            <a:off x="10417461" y="1633985"/>
            <a:ext cx="4662047" cy="8657098"/>
            <a:chOff x="0" y="0"/>
            <a:chExt cx="4662046" cy="8657097"/>
          </a:xfrm>
        </p:grpSpPr>
        <p:pic>
          <p:nvPicPr>
            <p:cNvPr id="345" name="20140303_065745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2441035"/>
              <a:ext cx="4662047" cy="621606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</p:pic>
        <p:sp>
          <p:nvSpPr>
            <p:cNvPr id="346" name="Shape 346"/>
            <p:cNvSpPr/>
            <p:nvPr/>
          </p:nvSpPr>
          <p:spPr>
            <a:xfrm>
              <a:off x="1995791" y="0"/>
              <a:ext cx="870310" cy="1968500"/>
            </a:xfrm>
            <a:prstGeom prst="rect">
              <a:avLst/>
            </a:prstGeom>
            <a:solidFill>
              <a:srgbClr val="C0C0C0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47" name="Shape 347"/>
            <p:cNvSpPr/>
            <p:nvPr/>
          </p:nvSpPr>
          <p:spPr>
            <a:xfrm>
              <a:off x="1795946" y="1723037"/>
              <a:ext cx="1270001" cy="1270001"/>
            </a:xfrm>
            <a:prstGeom prst="ellipse">
              <a:avLst/>
            </a:prstGeom>
            <a:solidFill>
              <a:srgbClr val="C0C0C0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71977" fill="hold"/>
                                        <p:tgtEl>
                                          <p:spTgt spid="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343"/>
                </p:tgtEl>
              </p:cMediaNode>
            </p:video>
          </p:childTnLst>
        </p:cTn>
      </p:par>
    </p:tnLst>
    <p:bldLst>
      <p:bldP build="whole" bldLvl="1" animBg="1" rev="0" advAuto="0" spid="342" grpId="3"/>
      <p:bldP build="whole" bldLvl="1" animBg="1" rev="0" advAuto="0" spid="34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needs to be done to get 180 kV and up to 1 MV in double/single phase detectors?</a:t>
            </a:r>
          </a:p>
        </p:txBody>
      </p:sp>
      <p:sp>
        <p:nvSpPr>
          <p:cNvPr id="351" name="Shape 351"/>
          <p:cNvSpPr/>
          <p:nvPr>
            <p:ph type="body" idx="1"/>
          </p:nvPr>
        </p:nvSpPr>
        <p:spPr>
          <a:xfrm>
            <a:off x="166813" y="3124200"/>
            <a:ext cx="14430089" cy="9372600"/>
          </a:xfrm>
          <a:prstGeom prst="rect">
            <a:avLst/>
          </a:prstGeom>
        </p:spPr>
        <p:txBody>
          <a:bodyPr/>
          <a:lstStyle/>
          <a:p>
            <a:pPr marL="450850" indent="-450850" defTabSz="586104">
              <a:spcBef>
                <a:spcPts val="2800"/>
              </a:spcBef>
              <a:defRPr sz="3550"/>
            </a:pPr>
            <a:r>
              <a:t>HV Generation:</a:t>
            </a:r>
          </a:p>
          <a:p>
            <a:pPr lvl="1" marL="901700" indent="-450850" defTabSz="586104">
              <a:spcBef>
                <a:spcPts val="2800"/>
              </a:spcBef>
              <a:defRPr sz="3550"/>
            </a:pPr>
            <a:r>
              <a:t>Cockcroft-Walton/Greinacher:  Bern has reached a cathode voltage of 400 kV</a:t>
            </a:r>
          </a:p>
          <a:p>
            <a:pPr lvl="1" marL="901700" indent="-450850" defTabSz="586104">
              <a:spcBef>
                <a:spcPts val="2800"/>
              </a:spcBef>
              <a:defRPr sz="3550"/>
            </a:pPr>
            <a:r>
              <a:t>Feedthrough + Power supply</a:t>
            </a:r>
          </a:p>
          <a:p>
            <a:pPr lvl="2" marL="1352550" indent="-450850" defTabSz="586104">
              <a:spcBef>
                <a:spcPts val="2800"/>
              </a:spcBef>
              <a:defRPr sz="3550"/>
            </a:pPr>
            <a:r>
              <a:t>While testing the 35T feedthrough recently, H. Wang was able to get to 180 kV before sparking (35T HV ~113 kV)</a:t>
            </a:r>
          </a:p>
          <a:p>
            <a:pPr lvl="2" marL="1352550" indent="-450850" defTabSz="586104">
              <a:spcBef>
                <a:spcPts val="2800"/>
              </a:spcBef>
              <a:defRPr sz="3550"/>
            </a:pPr>
            <a:r>
              <a:t>He is in the process of making a full size feedthrough that will meet DUNE’s requirements (to be tested after the new year).</a:t>
            </a:r>
          </a:p>
          <a:p>
            <a:pPr lvl="2" marL="1352550" indent="-450850" defTabSz="586104">
              <a:spcBef>
                <a:spcPts val="2800"/>
              </a:spcBef>
              <a:defRPr sz="3550"/>
            </a:pPr>
            <a:r>
              <a:t>ETH Zurich group is working on a 300 kV feedthrough for WA105:</a:t>
            </a:r>
          </a:p>
          <a:p>
            <a:pPr lvl="3" marL="1803400" indent="-450850" defTabSz="586104">
              <a:spcBef>
                <a:spcPts val="2800"/>
              </a:spcBef>
              <a:defRPr sz="3550"/>
            </a:pPr>
            <a:r>
              <a:t>Have 300 kV Heinzinger PS — will test on existing feedthrough and make a new one by the beginning of next year</a:t>
            </a:r>
          </a:p>
        </p:txBody>
      </p:sp>
      <p:sp>
        <p:nvSpPr>
          <p:cNvPr id="352" name="Shape 35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55" name="Group 355"/>
          <p:cNvGrpSpPr/>
          <p:nvPr/>
        </p:nvGrpSpPr>
        <p:grpSpPr>
          <a:xfrm>
            <a:off x="17105780" y="1641084"/>
            <a:ext cx="2491002" cy="10433832"/>
            <a:chOff x="1153107" y="112498"/>
            <a:chExt cx="2491001" cy="10433831"/>
          </a:xfrm>
        </p:grpSpPr>
        <p:pic>
          <p:nvPicPr>
            <p:cNvPr id="353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577" t="0" r="12085" b="0"/>
            <a:stretch>
              <a:fillRect/>
            </a:stretch>
          </p:blipFill>
          <p:spPr>
            <a:xfrm>
              <a:off x="1153107" y="112498"/>
              <a:ext cx="2491002" cy="10433832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127000" dist="76200" dir="5520000">
                <a:srgbClr val="000000">
                  <a:alpha val="60000"/>
                </a:srgbClr>
              </a:outerShdw>
            </a:effectLst>
          </p:spPr>
        </p:pic>
        <p:sp>
          <p:nvSpPr>
            <p:cNvPr id="354" name="Shape 354"/>
            <p:cNvSpPr/>
            <p:nvPr/>
          </p:nvSpPr>
          <p:spPr>
            <a:xfrm rot="16164450">
              <a:off x="-983525" y="7795381"/>
              <a:ext cx="490804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S. Wu DUNE Collab. Meeting Sept. 2015</a:t>
              </a:r>
            </a:p>
          </p:txBody>
        </p:sp>
      </p:grpSp>
      <p:grpSp>
        <p:nvGrpSpPr>
          <p:cNvPr id="358" name="Group 358"/>
          <p:cNvGrpSpPr/>
          <p:nvPr/>
        </p:nvGrpSpPr>
        <p:grpSpPr>
          <a:xfrm>
            <a:off x="14952347" y="1603680"/>
            <a:ext cx="1961243" cy="11802369"/>
            <a:chOff x="0" y="0"/>
            <a:chExt cx="1961241" cy="11802367"/>
          </a:xfrm>
        </p:grpSpPr>
        <p:pic>
          <p:nvPicPr>
            <p:cNvPr id="356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4920965" y="4920964"/>
              <a:ext cx="11802369" cy="1960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7" name="Shape 357"/>
            <p:cNvSpPr/>
            <p:nvPr/>
          </p:nvSpPr>
          <p:spPr>
            <a:xfrm rot="16200000">
              <a:off x="-1602200" y="3176438"/>
              <a:ext cx="6739814" cy="38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800">
                  <a:solidFill>
                    <a:srgbClr val="FFFC79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From S. Wu (from H. Wang) DUNE Collab. Meeting Sept. 0215</a:t>
              </a:r>
            </a:p>
          </p:txBody>
        </p:sp>
      </p:grpSp>
      <p:pic>
        <p:nvPicPr>
          <p:cNvPr id="35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20631" y="3581400"/>
            <a:ext cx="5473701" cy="6553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sp>
        <p:nvSpPr>
          <p:cNvPr id="360" name="Shape 360"/>
          <p:cNvSpPr/>
          <p:nvPr/>
        </p:nvSpPr>
        <p:spPr>
          <a:xfrm>
            <a:off x="21346196" y="10112059"/>
            <a:ext cx="2929584" cy="72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2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From S. Murphy, DUNE Meeting 10/8/15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needs to be done</a:t>
            </a:r>
          </a:p>
        </p:txBody>
      </p:sp>
      <p:sp>
        <p:nvSpPr>
          <p:cNvPr id="363" name="Shape 363"/>
          <p:cNvSpPr/>
          <p:nvPr>
            <p:ph type="body" sz="half" idx="1"/>
          </p:nvPr>
        </p:nvSpPr>
        <p:spPr>
          <a:xfrm>
            <a:off x="1066800" y="3124200"/>
            <a:ext cx="12930446" cy="9372600"/>
          </a:xfrm>
          <a:prstGeom prst="rect">
            <a:avLst/>
          </a:prstGeom>
        </p:spPr>
        <p:txBody>
          <a:bodyPr/>
          <a:lstStyle/>
          <a:p>
            <a:pPr marL="552450" indent="-552450" defTabSz="718184">
              <a:spcBef>
                <a:spcPts val="5100"/>
              </a:spcBef>
              <a:defRPr sz="4350"/>
            </a:pPr>
            <a:r>
              <a:t>We need to know how to take the measurements and apply them to the scale (size and HV) of “very high voltage LArTPCs”</a:t>
            </a:r>
          </a:p>
          <a:p>
            <a:pPr marL="552450" indent="-552450" defTabSz="718184">
              <a:spcBef>
                <a:spcPts val="5100"/>
              </a:spcBef>
              <a:defRPr sz="4350"/>
            </a:pPr>
            <a:r>
              <a:t>The measurements of breakdown field vs. area are a good start</a:t>
            </a:r>
          </a:p>
          <a:p>
            <a:pPr marL="552450" indent="-552450" defTabSz="718184">
              <a:spcBef>
                <a:spcPts val="5100"/>
              </a:spcBef>
              <a:defRPr sz="4350"/>
            </a:pPr>
            <a:r>
              <a:t>We need a to improve our understanding of how size/polarity/purity/time affect breakdown probabilities</a:t>
            </a:r>
          </a:p>
          <a:p>
            <a:pPr marL="552450" indent="-552450" defTabSz="718184">
              <a:spcBef>
                <a:spcPts val="5100"/>
              </a:spcBef>
              <a:defRPr sz="4350"/>
            </a:pPr>
            <a:r>
              <a:t>Once we have this in hand, the goal is to define some </a:t>
            </a:r>
            <a:r>
              <a:rPr i="1"/>
              <a:t>engineering parameters</a:t>
            </a:r>
            <a:r>
              <a:t> to design future LArTPCs</a:t>
            </a:r>
          </a:p>
        </p:txBody>
      </p:sp>
      <p:sp>
        <p:nvSpPr>
          <p:cNvPr id="364" name="Shape 36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67" name="Group 367"/>
          <p:cNvGrpSpPr/>
          <p:nvPr/>
        </p:nvGrpSpPr>
        <p:grpSpPr>
          <a:xfrm>
            <a:off x="16071432" y="7956643"/>
            <a:ext cx="7625846" cy="3740111"/>
            <a:chOff x="0" y="0"/>
            <a:chExt cx="7625844" cy="3740109"/>
          </a:xfrm>
        </p:grpSpPr>
        <p:pic>
          <p:nvPicPr>
            <p:cNvPr id="365" name="pasted-image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860703" y="0"/>
              <a:ext cx="5765142" cy="3740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6" name="Shape 366"/>
            <p:cNvSpPr/>
            <p:nvPr/>
          </p:nvSpPr>
          <p:spPr>
            <a:xfrm>
              <a:off x="0" y="536990"/>
              <a:ext cx="5567760" cy="3086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1589" y="9335"/>
                  </a:lnTo>
                  <a:lnTo>
                    <a:pt x="246" y="9335"/>
                  </a:lnTo>
                  <a:cubicBezTo>
                    <a:pt x="110" y="9335"/>
                    <a:pt x="0" y="9534"/>
                    <a:pt x="0" y="9779"/>
                  </a:cubicBezTo>
                  <a:lnTo>
                    <a:pt x="0" y="21156"/>
                  </a:lnTo>
                  <a:cubicBezTo>
                    <a:pt x="0" y="21401"/>
                    <a:pt x="110" y="21600"/>
                    <a:pt x="246" y="21600"/>
                  </a:cubicBezTo>
                  <a:lnTo>
                    <a:pt x="12210" y="21600"/>
                  </a:lnTo>
                  <a:cubicBezTo>
                    <a:pt x="12346" y="21600"/>
                    <a:pt x="12456" y="21401"/>
                    <a:pt x="12456" y="21156"/>
                  </a:cubicBezTo>
                  <a:lnTo>
                    <a:pt x="12456" y="1057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15E2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32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Polarity:  do these features matter?</a:t>
              </a:r>
            </a:p>
          </p:txBody>
        </p:sp>
      </p:grpSp>
      <p:pic>
        <p:nvPicPr>
          <p:cNvPr id="36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82255" y="1095495"/>
            <a:ext cx="8204201" cy="5562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</p:spPr>
      </p:pic>
      <p:sp>
        <p:nvSpPr>
          <p:cNvPr id="369" name="Shape 369"/>
          <p:cNvSpPr/>
          <p:nvPr/>
        </p:nvSpPr>
        <p:spPr>
          <a:xfrm rot="16200000">
            <a:off x="21364916" y="2556383"/>
            <a:ext cx="4071113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From B.Yu, Dune Collab. 04/2015</a:t>
            </a:r>
          </a:p>
        </p:txBody>
      </p:sp>
      <p:pic>
        <p:nvPicPr>
          <p:cNvPr id="370" name="photo.png"/>
          <p:cNvPicPr>
            <a:picLocks noChangeAspect="1"/>
          </p:cNvPicPr>
          <p:nvPr/>
        </p:nvPicPr>
        <p:blipFill>
          <a:blip r:embed="rId4">
            <a:extLst/>
          </a:blip>
          <a:srcRect l="9227" t="0" r="0" b="5536"/>
          <a:stretch>
            <a:fillRect/>
          </a:stretch>
        </p:blipFill>
        <p:spPr>
          <a:xfrm>
            <a:off x="14787919" y="4511136"/>
            <a:ext cx="2766756" cy="38390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</p:spPr>
      </p:pic>
      <p:sp>
        <p:nvSpPr>
          <p:cNvPr id="371" name="Shape 371"/>
          <p:cNvSpPr/>
          <p:nvPr/>
        </p:nvSpPr>
        <p:spPr>
          <a:xfrm rot="19586479">
            <a:off x="16815003" y="4267906"/>
            <a:ext cx="1270001" cy="874013"/>
          </a:xfrm>
          <a:prstGeom prst="rightArrow">
            <a:avLst>
              <a:gd name="adj1" fmla="val 37053"/>
              <a:gd name="adj2" fmla="val 62734"/>
            </a:avLst>
          </a:prstGeom>
          <a:solidFill>
            <a:srgbClr val="00FD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needs to be done…</a:t>
            </a:r>
          </a:p>
        </p:txBody>
      </p:sp>
      <p:sp>
        <p:nvSpPr>
          <p:cNvPr id="374" name="Shape 374"/>
          <p:cNvSpPr/>
          <p:nvPr>
            <p:ph type="body" sz="half" idx="1"/>
          </p:nvPr>
        </p:nvSpPr>
        <p:spPr>
          <a:xfrm>
            <a:off x="1066800" y="3124200"/>
            <a:ext cx="13659708" cy="9372600"/>
          </a:xfrm>
          <a:prstGeom prst="rect">
            <a:avLst/>
          </a:prstGeom>
        </p:spPr>
        <p:txBody>
          <a:bodyPr/>
          <a:lstStyle/>
          <a:p>
            <a:pPr marL="596900" indent="-596900" defTabSz="775969">
              <a:spcBef>
                <a:spcPts val="5500"/>
              </a:spcBef>
              <a:defRPr sz="4700"/>
            </a:pPr>
            <a:r>
              <a:t>Continue some of the basic R&amp;D that groups have started.</a:t>
            </a:r>
          </a:p>
          <a:p>
            <a:pPr marL="596900" indent="-596900" defTabSz="775969">
              <a:spcBef>
                <a:spcPts val="5500"/>
              </a:spcBef>
              <a:defRPr sz="4700"/>
            </a:pPr>
            <a:r>
              <a:t>At FNAL, we’ve finally just filled our dedicated HV cryostat</a:t>
            </a:r>
          </a:p>
          <a:p>
            <a:pPr lvl="1" marL="1193800" indent="-596900" defTabSz="775969">
              <a:spcBef>
                <a:spcPts val="5500"/>
              </a:spcBef>
              <a:defRPr sz="4700"/>
            </a:pPr>
            <a:r>
              <a:t>The Breakdown (or Big) Liquid ArgoN Cryostat for High Voltage Experiment:  Blanche</a:t>
            </a:r>
          </a:p>
          <a:p>
            <a:pPr lvl="1" marL="1193800" indent="-596900" defTabSz="775969">
              <a:spcBef>
                <a:spcPts val="5500"/>
              </a:spcBef>
              <a:defRPr sz="4700"/>
            </a:pPr>
            <a:r>
              <a:t>Will study size effects, purity &amp; polarity effects, streamer formation, feedthrough improvements</a:t>
            </a:r>
          </a:p>
          <a:p>
            <a:pPr lvl="1" marL="1193800" indent="-596900" defTabSz="775969">
              <a:spcBef>
                <a:spcPts val="5500"/>
              </a:spcBef>
              <a:defRPr sz="4700"/>
            </a:pPr>
            <a:r>
              <a:t>We welcome collaboration!</a:t>
            </a:r>
          </a:p>
        </p:txBody>
      </p:sp>
      <p:sp>
        <p:nvSpPr>
          <p:cNvPr id="375" name="Shape 37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6" name="phot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00280" y="1925689"/>
            <a:ext cx="7895974" cy="10527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82092" y="9805412"/>
            <a:ext cx="2788739" cy="2549081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hape 378"/>
          <p:cNvSpPr/>
          <p:nvPr/>
        </p:nvSpPr>
        <p:spPr>
          <a:xfrm>
            <a:off x="17296741" y="9676433"/>
            <a:ext cx="826423" cy="1205622"/>
          </a:xfrm>
          <a:prstGeom prst="ellipse">
            <a:avLst/>
          </a:prstGeom>
          <a:ln w="63500">
            <a:solidFill>
              <a:srgbClr val="00F900"/>
            </a:solidFill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36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Advertisement:</a:t>
            </a:r>
          </a:p>
        </p:txBody>
      </p:sp>
      <p:sp>
        <p:nvSpPr>
          <p:cNvPr id="381" name="Shape 381"/>
          <p:cNvSpPr/>
          <p:nvPr>
            <p:ph type="body" sz="half" idx="1"/>
          </p:nvPr>
        </p:nvSpPr>
        <p:spPr>
          <a:xfrm>
            <a:off x="1066800" y="3124200"/>
            <a:ext cx="9666019" cy="9372600"/>
          </a:xfrm>
          <a:prstGeom prst="rect">
            <a:avLst/>
          </a:prstGeom>
        </p:spPr>
        <p:txBody>
          <a:bodyPr/>
          <a:lstStyle/>
          <a:p>
            <a:pPr/>
            <a:r>
              <a:t>Fermilab will have a Neutrino Detector R&amp;D Facilities Workshop this winter</a:t>
            </a:r>
          </a:p>
          <a:p>
            <a:pPr/>
            <a:r>
              <a:t>Goal is to introduce the neutrino user community to the lab’s facilities that are available for use</a:t>
            </a:r>
          </a:p>
          <a:p>
            <a:pPr>
              <a:defRPr>
                <a:solidFill>
                  <a:srgbClr val="0433FF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 https://indico.fnal.gov/conferenceDisplay.py?confId=10548</a:t>
            </a:r>
          </a:p>
        </p:txBody>
      </p:sp>
      <p:sp>
        <p:nvSpPr>
          <p:cNvPr id="382" name="Shape 38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3" name="Neutrino Detector R&amp;D Facilities Workshop (20-January 21, 2016)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34744" y="-1"/>
            <a:ext cx="10768761" cy="137160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Closing Thoughts</a:t>
            </a:r>
          </a:p>
        </p:txBody>
      </p:sp>
      <p:sp>
        <p:nvSpPr>
          <p:cNvPr id="386" name="Shape 3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500" indent="-444500" defTabSz="577850">
              <a:spcBef>
                <a:spcPts val="2500"/>
              </a:spcBef>
              <a:defRPr sz="3500"/>
            </a:pPr>
            <a:r>
              <a:t>While LArTPCs have run successfully in the past, understanding the performance &amp; limitations of HV in LAr is important in designing the next generation of LArTPCs</a:t>
            </a:r>
          </a:p>
          <a:p>
            <a:pPr marL="444500" indent="-444500" defTabSz="577850">
              <a:spcBef>
                <a:spcPts val="2500"/>
              </a:spcBef>
              <a:defRPr sz="3500"/>
            </a:pPr>
            <a:r>
              <a:t>Recent results have been informative, but more R&amp;D will improve future designs</a:t>
            </a:r>
          </a:p>
          <a:p>
            <a:pPr lvl="1" marL="889000" indent="-444500" defTabSz="577850">
              <a:spcBef>
                <a:spcPts val="2500"/>
              </a:spcBef>
              <a:defRPr sz="3500"/>
            </a:pPr>
            <a:r>
              <a:t>Geometry and size effects:  What is the relevant parameter that describes a probable breakdown scenario across geometries?</a:t>
            </a:r>
          </a:p>
          <a:p>
            <a:pPr lvl="1" marL="889000" indent="-444500" defTabSz="577850">
              <a:spcBef>
                <a:spcPts val="2500"/>
              </a:spcBef>
              <a:defRPr sz="3500"/>
            </a:pPr>
            <a:r>
              <a:t>How does purity affect performance?  What purity regimes or sizes does it matter?</a:t>
            </a:r>
          </a:p>
          <a:p>
            <a:pPr lvl="1" marL="889000" indent="-444500" defTabSz="577850">
              <a:spcBef>
                <a:spcPts val="2500"/>
              </a:spcBef>
              <a:defRPr sz="3500"/>
            </a:pPr>
            <a:r>
              <a:t>Polarity effects — what features matter?</a:t>
            </a:r>
          </a:p>
          <a:p>
            <a:pPr lvl="1" marL="889000" indent="-444500" defTabSz="577850">
              <a:spcBef>
                <a:spcPts val="2500"/>
              </a:spcBef>
              <a:defRPr sz="3500"/>
            </a:pPr>
            <a:r>
              <a:t>Streamer formation:  basic understanding of how sparks develop may help lead to solutions</a:t>
            </a:r>
          </a:p>
          <a:p>
            <a:pPr lvl="1" marL="889000" indent="-444500" defTabSz="577850">
              <a:spcBef>
                <a:spcPts val="2500"/>
              </a:spcBef>
              <a:defRPr sz="3500"/>
            </a:pPr>
            <a:r>
              <a:t>Bubbles?  Under what conditions do they contribute?</a:t>
            </a:r>
          </a:p>
          <a:p>
            <a:pPr lvl="1" marL="889000" indent="-444500" defTabSz="577850">
              <a:spcBef>
                <a:spcPts val="2500"/>
              </a:spcBef>
              <a:defRPr sz="3500"/>
            </a:pPr>
            <a:r>
              <a:t>What is a safe minimum field?</a:t>
            </a:r>
          </a:p>
          <a:p>
            <a:pPr lvl="1" marL="889000" indent="-444500" defTabSz="577850">
              <a:spcBef>
                <a:spcPts val="2500"/>
              </a:spcBef>
              <a:defRPr sz="3500"/>
            </a:pPr>
            <a:r>
              <a:t>Mitigation strategies (coatings, TPC protection)</a:t>
            </a:r>
          </a:p>
          <a:p>
            <a:pPr marL="444500" indent="-444500" defTabSz="577850">
              <a:spcBef>
                <a:spcPts val="2500"/>
              </a:spcBef>
              <a:buChar char="➡"/>
              <a:defRPr sz="3500"/>
            </a:pPr>
            <a:r>
              <a:t>Eventually understand appropriate safety factors and develop engineering rules to design large LArTPCs</a:t>
            </a:r>
          </a:p>
        </p:txBody>
      </p:sp>
      <p:sp>
        <p:nvSpPr>
          <p:cNvPr id="387" name="Shape 38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Extra Slides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Note on LAr Purity…</a:t>
            </a:r>
          </a:p>
        </p:txBody>
      </p:sp>
      <p:sp>
        <p:nvSpPr>
          <p:cNvPr id="392" name="Shape 392"/>
          <p:cNvSpPr/>
          <p:nvPr>
            <p:ph type="body" sz="half" idx="1"/>
          </p:nvPr>
        </p:nvSpPr>
        <p:spPr>
          <a:xfrm>
            <a:off x="812800" y="3124200"/>
            <a:ext cx="9666019" cy="9196514"/>
          </a:xfrm>
          <a:prstGeom prst="rect">
            <a:avLst/>
          </a:prstGeom>
        </p:spPr>
        <p:txBody>
          <a:bodyPr/>
          <a:lstStyle/>
          <a:p>
            <a:pPr marL="584200" indent="-584200" defTabSz="759459">
              <a:spcBef>
                <a:spcPts val="5400"/>
              </a:spcBef>
              <a:defRPr sz="4600"/>
            </a:pPr>
            <a:r>
              <a:t>The literature points to an effect </a:t>
            </a:r>
          </a:p>
          <a:p>
            <a:pPr marL="584200" indent="-584200" defTabSz="759459">
              <a:spcBef>
                <a:spcPts val="5400"/>
              </a:spcBef>
              <a:defRPr sz="4600"/>
            </a:pPr>
            <a:r>
              <a:t>At the HVC, we saw an effect only with the smallest sphere (1.3 mm)</a:t>
            </a:r>
          </a:p>
          <a:p>
            <a:pPr marL="584200" indent="-584200" defTabSz="759459">
              <a:spcBef>
                <a:spcPts val="5400"/>
              </a:spcBef>
              <a:defRPr sz="4600"/>
            </a:pPr>
            <a:r>
              <a:t>Typical LArTPCs plan on operating with &gt;1 ms lifetimes</a:t>
            </a:r>
          </a:p>
          <a:p>
            <a:pPr lvl="1" marL="1168400" indent="-584200" defTabSz="759459">
              <a:spcBef>
                <a:spcPts val="5400"/>
              </a:spcBef>
              <a:defRPr sz="4600"/>
            </a:pPr>
            <a:r>
              <a:t>200-1400 ppb O</a:t>
            </a:r>
            <a:r>
              <a:rPr baseline="-5999"/>
              <a:t>2</a:t>
            </a:r>
            <a:r>
              <a:t> —&gt; </a:t>
            </a:r>
            <a:br/>
            <a:r>
              <a:t>1.5-0.2 us</a:t>
            </a:r>
          </a:p>
          <a:p>
            <a:pPr lvl="1" marL="1168400" indent="-584200" defTabSz="759459">
              <a:spcBef>
                <a:spcPts val="5400"/>
              </a:spcBef>
              <a:defRPr sz="4600"/>
            </a:pPr>
            <a:r>
              <a:t>0.29-1.8 ppb O</a:t>
            </a:r>
            <a:r>
              <a:rPr baseline="-5999"/>
              <a:t>2</a:t>
            </a:r>
            <a:r>
              <a:t> —&gt; </a:t>
            </a:r>
            <a:br/>
            <a:r>
              <a:t>1-0.17 ms</a:t>
            </a:r>
          </a:p>
        </p:txBody>
      </p:sp>
      <p:sp>
        <p:nvSpPr>
          <p:cNvPr id="393" name="Shape 39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4" name="VoltageVsDistance_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00338" y="5273021"/>
            <a:ext cx="11885785" cy="74207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9" name="Group 399"/>
          <p:cNvGrpSpPr/>
          <p:nvPr/>
        </p:nvGrpSpPr>
        <p:grpSpPr>
          <a:xfrm>
            <a:off x="20886577" y="7989174"/>
            <a:ext cx="3478313" cy="2196055"/>
            <a:chOff x="984359" y="0"/>
            <a:chExt cx="3478312" cy="2196054"/>
          </a:xfrm>
        </p:grpSpPr>
        <p:sp>
          <p:nvSpPr>
            <p:cNvPr id="395" name="Shape 395"/>
            <p:cNvSpPr/>
            <p:nvPr/>
          </p:nvSpPr>
          <p:spPr>
            <a:xfrm>
              <a:off x="1350491" y="0"/>
              <a:ext cx="3112181" cy="573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/>
            <a:p>
              <a:pPr defTabSz="584200">
                <a:defRPr b="1" sz="2800">
                  <a:solidFill>
                    <a:srgbClr val="797979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200-1400 ppb O</a:t>
              </a:r>
              <a:r>
                <a:rPr baseline="-5999"/>
                <a:t>2</a:t>
              </a:r>
            </a:p>
          </p:txBody>
        </p:sp>
        <p:sp>
          <p:nvSpPr>
            <p:cNvPr id="396" name="Shape 396"/>
            <p:cNvSpPr/>
            <p:nvPr/>
          </p:nvSpPr>
          <p:spPr>
            <a:xfrm>
              <a:off x="1455852" y="1185027"/>
              <a:ext cx="2901460" cy="573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/>
            <a:p>
              <a:pPr defTabSz="584200">
                <a:defRPr b="1" sz="2800">
                  <a:solidFill>
                    <a:srgbClr val="797979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0.29-1.8 ppb O</a:t>
              </a:r>
              <a:r>
                <a:rPr baseline="-5999"/>
                <a:t>2</a:t>
              </a:r>
            </a:p>
          </p:txBody>
        </p:sp>
        <p:sp>
          <p:nvSpPr>
            <p:cNvPr id="397" name="Shape 397"/>
            <p:cNvSpPr/>
            <p:nvPr/>
          </p:nvSpPr>
          <p:spPr>
            <a:xfrm rot="10800000">
              <a:off x="984359" y="493290"/>
              <a:ext cx="1231735" cy="521119"/>
            </a:xfrm>
            <a:prstGeom prst="rightArrow">
              <a:avLst>
                <a:gd name="adj1" fmla="val 38794"/>
                <a:gd name="adj2" fmla="val 81424"/>
              </a:avLst>
            </a:prstGeom>
            <a:solidFill>
              <a:srgbClr val="CBCBCB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/>
              </a:pPr>
            </a:p>
          </p:txBody>
        </p:sp>
        <p:sp>
          <p:nvSpPr>
            <p:cNvPr id="398" name="Shape 398"/>
            <p:cNvSpPr/>
            <p:nvPr/>
          </p:nvSpPr>
          <p:spPr>
            <a:xfrm rot="10800000">
              <a:off x="984359" y="1674936"/>
              <a:ext cx="1231735" cy="521119"/>
            </a:xfrm>
            <a:prstGeom prst="rightArrow">
              <a:avLst>
                <a:gd name="adj1" fmla="val 38794"/>
                <a:gd name="adj2" fmla="val 81424"/>
              </a:avLst>
            </a:prstGeom>
            <a:solidFill>
              <a:srgbClr val="CBCBCB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/>
              </a:pPr>
            </a:p>
          </p:txBody>
        </p:sp>
      </p:grpSp>
      <p:grpSp>
        <p:nvGrpSpPr>
          <p:cNvPr id="402" name="Group 402"/>
          <p:cNvGrpSpPr/>
          <p:nvPr/>
        </p:nvGrpSpPr>
        <p:grpSpPr>
          <a:xfrm>
            <a:off x="11647035" y="279312"/>
            <a:ext cx="10877279" cy="4965876"/>
            <a:chOff x="0" y="0"/>
            <a:chExt cx="10877277" cy="4965875"/>
          </a:xfrm>
        </p:grpSpPr>
        <p:pic>
          <p:nvPicPr>
            <p:cNvPr id="401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5100" y="114300"/>
              <a:ext cx="10547078" cy="45340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0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877278" cy="4965876"/>
            </a:xfrm>
            <a:prstGeom prst="rect">
              <a:avLst/>
            </a:prstGeom>
            <a:effectLst/>
          </p:spPr>
        </p:pic>
      </p:grpSp>
      <p:sp>
        <p:nvSpPr>
          <p:cNvPr id="403" name="Shape 403"/>
          <p:cNvSpPr/>
          <p:nvPr/>
        </p:nvSpPr>
        <p:spPr>
          <a:xfrm>
            <a:off x="19244431" y="4455713"/>
            <a:ext cx="3107374" cy="47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Swan &amp; Lewis, 1961</a:t>
            </a:r>
          </a:p>
        </p:txBody>
      </p:sp>
      <p:sp>
        <p:nvSpPr>
          <p:cNvPr id="404" name="Shape 404"/>
          <p:cNvSpPr/>
          <p:nvPr/>
        </p:nvSpPr>
        <p:spPr>
          <a:xfrm>
            <a:off x="20374052" y="9500720"/>
            <a:ext cx="580949" cy="579741"/>
          </a:xfrm>
          <a:prstGeom prst="ellipse">
            <a:avLst/>
          </a:prstGeom>
          <a:ln w="50800">
            <a:solidFill>
              <a:srgbClr val="00FD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5" name="Shape 405"/>
          <p:cNvSpPr/>
          <p:nvPr/>
        </p:nvSpPr>
        <p:spPr>
          <a:xfrm>
            <a:off x="21428224" y="10415232"/>
            <a:ext cx="1608494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900">
                <a:solidFill>
                  <a:srgbClr val="00FD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0.29 ppb</a:t>
            </a:r>
          </a:p>
        </p:txBody>
      </p:sp>
      <p:sp>
        <p:nvSpPr>
          <p:cNvPr id="406" name="Shape 406"/>
          <p:cNvSpPr/>
          <p:nvPr/>
        </p:nvSpPr>
        <p:spPr>
          <a:xfrm>
            <a:off x="16901107" y="10246461"/>
            <a:ext cx="580949" cy="579740"/>
          </a:xfrm>
          <a:prstGeom prst="ellipse">
            <a:avLst/>
          </a:prstGeom>
          <a:ln w="50800">
            <a:solidFill>
              <a:srgbClr val="9437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7" name="Shape 407"/>
          <p:cNvSpPr/>
          <p:nvPr/>
        </p:nvSpPr>
        <p:spPr>
          <a:xfrm>
            <a:off x="21428224" y="11322556"/>
            <a:ext cx="1608494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900">
                <a:solidFill>
                  <a:srgbClr val="9437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0.35 ppb</a:t>
            </a:r>
          </a:p>
        </p:txBody>
      </p:sp>
      <p:sp>
        <p:nvSpPr>
          <p:cNvPr id="408" name="Shape 408"/>
          <p:cNvSpPr/>
          <p:nvPr/>
        </p:nvSpPr>
        <p:spPr>
          <a:xfrm>
            <a:off x="16901107" y="9923467"/>
            <a:ext cx="580949" cy="579741"/>
          </a:xfrm>
          <a:prstGeom prst="ellipse">
            <a:avLst/>
          </a:prstGeom>
          <a:ln w="50800">
            <a:solidFill>
              <a:srgbClr val="9411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9" name="Shape 409"/>
          <p:cNvSpPr/>
          <p:nvPr/>
        </p:nvSpPr>
        <p:spPr>
          <a:xfrm>
            <a:off x="21530611" y="10833404"/>
            <a:ext cx="1403719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900">
                <a:solidFill>
                  <a:srgbClr val="9411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1.8 ppb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should be done…</a:t>
            </a:r>
          </a:p>
        </p:txBody>
      </p:sp>
      <p:sp>
        <p:nvSpPr>
          <p:cNvPr id="412" name="Shape 412"/>
          <p:cNvSpPr/>
          <p:nvPr>
            <p:ph type="body" idx="1"/>
          </p:nvPr>
        </p:nvSpPr>
        <p:spPr>
          <a:xfrm>
            <a:off x="1066800" y="3124200"/>
            <a:ext cx="15150310" cy="9372600"/>
          </a:xfrm>
          <a:prstGeom prst="rect">
            <a:avLst/>
          </a:prstGeom>
        </p:spPr>
        <p:txBody>
          <a:bodyPr/>
          <a:lstStyle/>
          <a:p>
            <a:pPr marL="425450" indent="-425450" defTabSz="553084">
              <a:spcBef>
                <a:spcPts val="3900"/>
              </a:spcBef>
              <a:defRPr sz="3350"/>
            </a:pPr>
            <a:r>
              <a:t>Monitoring Options (diagnostics) are useful to help determine what is happening in the cryostat</a:t>
            </a:r>
          </a:p>
          <a:p>
            <a:pPr lvl="1" marL="850900" indent="-425450" defTabSz="553084">
              <a:spcBef>
                <a:spcPts val="3900"/>
              </a:spcBef>
              <a:defRPr sz="3350"/>
            </a:pPr>
            <a:r>
              <a:t>If a problem is seen, is it in an area where one can fix it?</a:t>
            </a:r>
          </a:p>
          <a:p>
            <a:pPr marL="425450" indent="-425450" defTabSz="553084">
              <a:spcBef>
                <a:spcPts val="3900"/>
              </a:spcBef>
              <a:defRPr sz="3350"/>
            </a:pPr>
            <a:r>
              <a:t>In addition to monitoring the voltage and current from the supply, one can </a:t>
            </a:r>
          </a:p>
          <a:p>
            <a:pPr lvl="1" marL="850900" indent="-425450" defTabSz="553084">
              <a:spcBef>
                <a:spcPts val="3900"/>
              </a:spcBef>
              <a:defRPr sz="3350"/>
            </a:pPr>
            <a:r>
              <a:t>Measure the voltage near the end of the field cage — this lets one know if any glitches seen in the PS read back are real, and could help determine where the issue is in the TPC chain</a:t>
            </a:r>
          </a:p>
          <a:p>
            <a:pPr lvl="1" marL="850900" indent="-425450" defTabSz="553084">
              <a:spcBef>
                <a:spcPts val="3900"/>
              </a:spcBef>
              <a:defRPr sz="3350"/>
            </a:pPr>
            <a:r>
              <a:t>Look for any quick changes in current with a toroid near the HV feedthrough</a:t>
            </a:r>
          </a:p>
          <a:p>
            <a:pPr lvl="2" marL="1276350" indent="-425450" defTabSz="553084">
              <a:spcBef>
                <a:spcPts val="3900"/>
              </a:spcBef>
              <a:defRPr sz="3350"/>
            </a:pPr>
            <a:r>
              <a:t>We’re using this as a spark monitor in an HV test stand at the moment</a:t>
            </a:r>
          </a:p>
          <a:p>
            <a:pPr lvl="2" marL="1276350" indent="-425450" defTabSz="553084">
              <a:spcBef>
                <a:spcPts val="3900"/>
              </a:spcBef>
              <a:defRPr sz="3350"/>
            </a:pPr>
            <a:r>
              <a:t>Others (H. Wang) have used similar devices as monitoring while ramping the HV up.</a:t>
            </a:r>
          </a:p>
        </p:txBody>
      </p:sp>
      <p:sp>
        <p:nvSpPr>
          <p:cNvPr id="413" name="Shape 41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4" name="IMG_13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82989" y="115967"/>
            <a:ext cx="5502649" cy="733686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pic>
        <p:nvPicPr>
          <p:cNvPr id="415" name="IMG_1268.png"/>
          <p:cNvPicPr>
            <a:picLocks noChangeAspect="1"/>
          </p:cNvPicPr>
          <p:nvPr/>
        </p:nvPicPr>
        <p:blipFill>
          <a:blip r:embed="rId3">
            <a:extLst/>
          </a:blip>
          <a:srcRect l="27104" t="0" r="27104" b="41089"/>
          <a:stretch>
            <a:fillRect/>
          </a:stretch>
        </p:blipFill>
        <p:spPr>
          <a:xfrm>
            <a:off x="16267871" y="7698208"/>
            <a:ext cx="4611335" cy="444938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pic>
        <p:nvPicPr>
          <p:cNvPr id="416" name="IMG_1214.png"/>
          <p:cNvPicPr>
            <a:picLocks noChangeAspect="1"/>
          </p:cNvPicPr>
          <p:nvPr/>
        </p:nvPicPr>
        <p:blipFill>
          <a:blip r:embed="rId4">
            <a:extLst/>
          </a:blip>
          <a:srcRect l="0" t="0" r="30288" b="10096"/>
          <a:stretch>
            <a:fillRect/>
          </a:stretch>
        </p:blipFill>
        <p:spPr>
          <a:xfrm>
            <a:off x="20022002" y="5649925"/>
            <a:ext cx="4273918" cy="413389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9" name="Shape 4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0" name="Shape 42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1" name="sarahPurityCheck1_3m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5644" y="3523569"/>
            <a:ext cx="13732712" cy="8573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Brief History</a:t>
            </a:r>
          </a:p>
        </p:txBody>
      </p:sp>
      <p:sp>
        <p:nvSpPr>
          <p:cNvPr id="147" name="Shape 147"/>
          <p:cNvSpPr/>
          <p:nvPr>
            <p:ph type="body" idx="1"/>
          </p:nvPr>
        </p:nvSpPr>
        <p:spPr>
          <a:xfrm>
            <a:off x="1066800" y="3124200"/>
            <a:ext cx="14342299" cy="9372600"/>
          </a:xfrm>
          <a:prstGeom prst="rect">
            <a:avLst/>
          </a:prstGeom>
        </p:spPr>
        <p:txBody>
          <a:bodyPr/>
          <a:lstStyle/>
          <a:p>
            <a:pPr/>
            <a:r>
              <a:t>An often quoted dielectric strength of LAr </a:t>
            </a:r>
            <a:br/>
            <a:r>
              <a:t>used to be 1.4 MV/cm:</a:t>
            </a:r>
          </a:p>
          <a:p>
            <a:pPr/>
            <a:r>
              <a:t>Recently found this is not generally true!</a:t>
            </a:r>
          </a:p>
          <a:p>
            <a:pPr lvl="1"/>
            <a:r>
              <a:t>We saw breakdown when we should not have:</a:t>
            </a:r>
          </a:p>
          <a:p>
            <a:pPr/>
            <a:r>
              <a:t>1.4 MV/cm was measured using 5 mm spheres at sub-mm spacings</a:t>
            </a:r>
          </a:p>
        </p:txBody>
      </p:sp>
      <p:sp>
        <p:nvSpPr>
          <p:cNvPr id="148" name="Shape 148"/>
          <p:cNvSpPr/>
          <p:nvPr>
            <p:ph type="sldNum" sz="quarter" idx="2"/>
          </p:nvPr>
        </p:nvSpPr>
        <p:spPr>
          <a:xfrm>
            <a:off x="23343323" y="12992100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51" name="Group 151"/>
          <p:cNvGrpSpPr/>
          <p:nvPr/>
        </p:nvGrpSpPr>
        <p:grpSpPr>
          <a:xfrm>
            <a:off x="14739160" y="7993989"/>
            <a:ext cx="9418047" cy="5347495"/>
            <a:chOff x="12700" y="12700"/>
            <a:chExt cx="9418046" cy="5347493"/>
          </a:xfrm>
        </p:grpSpPr>
        <p:pic>
          <p:nvPicPr>
            <p:cNvPr id="149" name="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" y="12700"/>
              <a:ext cx="9418047" cy="5347494"/>
            </a:xfrm>
            <a:prstGeom prst="rect">
              <a:avLst/>
            </a:prstGeom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</p:pic>
        <p:sp>
          <p:nvSpPr>
            <p:cNvPr id="150" name="Shape 150"/>
            <p:cNvSpPr/>
            <p:nvPr/>
          </p:nvSpPr>
          <p:spPr>
            <a:xfrm>
              <a:off x="256143" y="3246661"/>
              <a:ext cx="8750982" cy="387976"/>
            </a:xfrm>
            <a:prstGeom prst="roundRect">
              <a:avLst>
                <a:gd name="adj" fmla="val 50000"/>
              </a:avLst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/>
              </a:pPr>
            </a:p>
          </p:txBody>
        </p:sp>
      </p:grpSp>
      <p:grpSp>
        <p:nvGrpSpPr>
          <p:cNvPr id="154" name="Group 154"/>
          <p:cNvGrpSpPr/>
          <p:nvPr/>
        </p:nvGrpSpPr>
        <p:grpSpPr>
          <a:xfrm>
            <a:off x="2695642" y="10186587"/>
            <a:ext cx="12109316" cy="2933701"/>
            <a:chOff x="0" y="0"/>
            <a:chExt cx="12109315" cy="2933700"/>
          </a:xfrm>
        </p:grpSpPr>
        <p:pic>
          <p:nvPicPr>
            <p:cNvPr id="152" name="droppedImage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847" t="0" r="508" b="0"/>
            <a:stretch>
              <a:fillRect/>
            </a:stretch>
          </p:blipFill>
          <p:spPr>
            <a:xfrm>
              <a:off x="0" y="0"/>
              <a:ext cx="12109316" cy="268402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</p:pic>
        <p:sp>
          <p:nvSpPr>
            <p:cNvPr id="153" name="Shape 153"/>
            <p:cNvSpPr/>
            <p:nvPr/>
          </p:nvSpPr>
          <p:spPr>
            <a:xfrm>
              <a:off x="4391177" y="2421386"/>
              <a:ext cx="7698820" cy="51231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/>
            <a:p>
              <a:pPr defTabSz="584200">
                <a:defRPr b="1" sz="21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D. Swan and T. Lewis, </a:t>
              </a:r>
              <a:r>
                <a:rPr i="1"/>
                <a:t>J. Electrochem. Soc. </a:t>
              </a:r>
              <a:r>
                <a:t>107 (1960) 180.</a:t>
              </a:r>
            </a:p>
          </p:txBody>
        </p:sp>
      </p:grpSp>
      <p:pic>
        <p:nvPicPr>
          <p:cNvPr id="155" name="gapBreakdown.jpg"/>
          <p:cNvPicPr>
            <a:picLocks noChangeAspect="1"/>
          </p:cNvPicPr>
          <p:nvPr/>
        </p:nvPicPr>
        <p:blipFill>
          <a:blip r:embed="rId4">
            <a:extLst/>
          </a:blip>
          <a:srcRect l="35852" t="9629" r="39058" b="28451"/>
          <a:stretch>
            <a:fillRect/>
          </a:stretch>
        </p:blipFill>
        <p:spPr>
          <a:xfrm>
            <a:off x="20055749" y="2475298"/>
            <a:ext cx="3935027" cy="54625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8" name="Group 158"/>
          <p:cNvGrpSpPr/>
          <p:nvPr/>
        </p:nvGrpSpPr>
        <p:grpSpPr>
          <a:xfrm>
            <a:off x="13766867" y="477398"/>
            <a:ext cx="7126559" cy="5462437"/>
            <a:chOff x="-9" y="34"/>
            <a:chExt cx="7126557" cy="5462435"/>
          </a:xfrm>
        </p:grpSpPr>
        <p:pic>
          <p:nvPicPr>
            <p:cNvPr id="156" name="IMG_0001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767" t="13904" r="7460" b="2143"/>
            <a:stretch>
              <a:fillRect/>
            </a:stretch>
          </p:blipFill>
          <p:spPr>
            <a:xfrm rot="16199952">
              <a:off x="864002" y="-812083"/>
              <a:ext cx="5358585" cy="708653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57" name="Shape 157"/>
            <p:cNvSpPr/>
            <p:nvPr/>
          </p:nvSpPr>
          <p:spPr>
            <a:xfrm rot="16200000">
              <a:off x="4131068" y="2466990"/>
              <a:ext cx="5462437" cy="5285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from High-Voltage Technology, L.L. Alston ed. (1968)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2"/>
      <p:bldP build="whole" bldLvl="1" animBg="1" rev="0" advAuto="0" spid="154" grpId="3"/>
      <p:bldP build="whole" bldLvl="1" animBg="1" rev="0" advAuto="0" spid="15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 What?</a:t>
            </a:r>
          </a:p>
        </p:txBody>
      </p:sp>
      <p:sp>
        <p:nvSpPr>
          <p:cNvPr id="161" name="Shape 161"/>
          <p:cNvSpPr/>
          <p:nvPr>
            <p:ph type="body" sz="half" idx="1"/>
          </p:nvPr>
        </p:nvSpPr>
        <p:spPr>
          <a:xfrm>
            <a:off x="1066800" y="3124200"/>
            <a:ext cx="14250323" cy="9372600"/>
          </a:xfrm>
          <a:prstGeom prst="rect">
            <a:avLst/>
          </a:prstGeom>
        </p:spPr>
        <p:txBody>
          <a:bodyPr/>
          <a:lstStyle/>
          <a:p>
            <a:pPr marL="546100" indent="-546100" defTabSz="709930">
              <a:spcBef>
                <a:spcPts val="5000"/>
              </a:spcBef>
              <a:defRPr sz="4300"/>
            </a:pPr>
            <a:r>
              <a:t>Sparking can lead to downtime, and a risk of sparking may lead an experiment to run at a reduced field (less signal, more backgrounds)</a:t>
            </a:r>
          </a:p>
          <a:p>
            <a:pPr marL="546100" indent="-546100" defTabSz="709930">
              <a:spcBef>
                <a:spcPts val="5000"/>
              </a:spcBef>
              <a:defRPr sz="4300"/>
            </a:pPr>
            <a:r>
              <a:t>Most importantly, HV discharges can be dangerous to the detector</a:t>
            </a:r>
          </a:p>
          <a:p>
            <a:pPr lvl="1" marL="1092200" indent="-546100" defTabSz="709930">
              <a:spcBef>
                <a:spcPts val="5000"/>
              </a:spcBef>
              <a:defRPr sz="4300"/>
            </a:pPr>
            <a:r>
              <a:t>Broken resistors</a:t>
            </a:r>
          </a:p>
          <a:p>
            <a:pPr lvl="1" marL="1092200" indent="-546100" defTabSz="709930">
              <a:spcBef>
                <a:spcPts val="5000"/>
              </a:spcBef>
              <a:defRPr sz="4300"/>
            </a:pPr>
            <a:r>
              <a:t>Damaged components with reduced or no functionality</a:t>
            </a:r>
          </a:p>
          <a:p>
            <a:pPr lvl="1" marL="1092200" indent="-546100" defTabSz="709930">
              <a:spcBef>
                <a:spcPts val="5000"/>
              </a:spcBef>
              <a:defRPr sz="4300"/>
            </a:pPr>
            <a:r>
              <a:t>Electronics</a:t>
            </a:r>
          </a:p>
          <a:p>
            <a:pPr marL="546100" indent="-546100" defTabSz="709930">
              <a:spcBef>
                <a:spcPts val="5000"/>
              </a:spcBef>
              <a:defRPr sz="4300"/>
            </a:pPr>
            <a:r>
              <a:t>This has led to recent R&amp;D on the topic…</a:t>
            </a:r>
          </a:p>
        </p:txBody>
      </p:sp>
      <p:sp>
        <p:nvSpPr>
          <p:cNvPr id="162" name="Shape 162"/>
          <p:cNvSpPr/>
          <p:nvPr>
            <p:ph type="sldNum" sz="quarter" idx="2"/>
          </p:nvPr>
        </p:nvSpPr>
        <p:spPr>
          <a:xfrm>
            <a:off x="23343323" y="12992100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72" name="Group 172"/>
          <p:cNvGrpSpPr/>
          <p:nvPr/>
        </p:nvGrpSpPr>
        <p:grpSpPr>
          <a:xfrm>
            <a:off x="15466797" y="820890"/>
            <a:ext cx="8535621" cy="4971298"/>
            <a:chOff x="0" y="0"/>
            <a:chExt cx="8535620" cy="4971296"/>
          </a:xfrm>
        </p:grpSpPr>
        <p:grpSp>
          <p:nvGrpSpPr>
            <p:cNvPr id="169" name="Group 169"/>
            <p:cNvGrpSpPr/>
            <p:nvPr/>
          </p:nvGrpSpPr>
          <p:grpSpPr>
            <a:xfrm>
              <a:off x="0" y="-1"/>
              <a:ext cx="8535622" cy="4925349"/>
              <a:chOff x="0" y="0"/>
              <a:chExt cx="8535621" cy="4925347"/>
            </a:xfrm>
          </p:grpSpPr>
          <p:grpSp>
            <p:nvGrpSpPr>
              <p:cNvPr id="167" name="Group 167"/>
              <p:cNvGrpSpPr/>
              <p:nvPr/>
            </p:nvGrpSpPr>
            <p:grpSpPr>
              <a:xfrm>
                <a:off x="113467" y="-1"/>
                <a:ext cx="8422155" cy="4925349"/>
                <a:chOff x="0" y="0"/>
                <a:chExt cx="8422153" cy="4925347"/>
              </a:xfrm>
            </p:grpSpPr>
            <p:pic>
              <p:nvPicPr>
                <p:cNvPr id="163" name="IMG_0376.jp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284" t="0" r="697" b="65"/>
                <a:stretch>
                  <a:fillRect/>
                </a:stretch>
              </p:blipFill>
              <p:spPr>
                <a:xfrm rot="5400000">
                  <a:off x="1748403" y="-1748404"/>
                  <a:ext cx="4925348" cy="842215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64" name="Shape 164"/>
                <p:cNvSpPr/>
                <p:nvPr/>
              </p:nvSpPr>
              <p:spPr>
                <a:xfrm>
                  <a:off x="3205379" y="3107654"/>
                  <a:ext cx="601519" cy="1214844"/>
                </a:xfrm>
                <a:prstGeom prst="line">
                  <a:avLst/>
                </a:prstGeom>
                <a:noFill/>
                <a:ln w="76200" cap="flat">
                  <a:solidFill>
                    <a:srgbClr val="00FDFF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65" name="Shape 165"/>
                <p:cNvSpPr/>
                <p:nvPr/>
              </p:nvSpPr>
              <p:spPr>
                <a:xfrm flipV="1">
                  <a:off x="5815348" y="209191"/>
                  <a:ext cx="1250881" cy="469082"/>
                </a:xfrm>
                <a:prstGeom prst="line">
                  <a:avLst/>
                </a:prstGeom>
                <a:noFill/>
                <a:ln w="76200" cap="flat">
                  <a:solidFill>
                    <a:srgbClr val="00FDFF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66" name="Shape 166"/>
                <p:cNvSpPr/>
                <p:nvPr/>
              </p:nvSpPr>
              <p:spPr>
                <a:xfrm>
                  <a:off x="4749433" y="2169495"/>
                  <a:ext cx="336236" cy="1213623"/>
                </a:xfrm>
                <a:prstGeom prst="line">
                  <a:avLst/>
                </a:prstGeom>
                <a:noFill/>
                <a:ln w="76200" cap="flat">
                  <a:solidFill>
                    <a:srgbClr val="00FDFF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sp>
            <p:nvSpPr>
              <p:cNvPr id="168" name="Shape 168"/>
              <p:cNvSpPr/>
              <p:nvPr/>
            </p:nvSpPr>
            <p:spPr>
              <a:xfrm>
                <a:off x="0" y="63263"/>
                <a:ext cx="4267606" cy="8239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b">
                <a:noAutofit/>
              </a:bodyPr>
              <a:lstStyle>
                <a:lvl1pPr defTabSz="584200">
                  <a:defRPr b="1" sz="3900">
                    <a:solidFill>
                      <a:srgbClr val="00FDFF"/>
                    </a:solidFill>
                    <a:effectLst>
                      <a:outerShdw sx="100000" sy="100000" kx="0" ky="0" algn="b" rotWithShape="0" blurRad="127000" dist="76200" dir="2700000">
                        <a:srgbClr val="000000">
                          <a:alpha val="75000"/>
                        </a:srgbClr>
                      </a:outerShdw>
                    </a:effectLst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Long Bo TPC</a:t>
                </a:r>
              </a:p>
            </p:txBody>
          </p:sp>
        </p:grpSp>
        <p:sp>
          <p:nvSpPr>
            <p:cNvPr id="170" name="Shape 170"/>
            <p:cNvSpPr/>
            <p:nvPr/>
          </p:nvSpPr>
          <p:spPr>
            <a:xfrm>
              <a:off x="3901744" y="3080637"/>
              <a:ext cx="1040134" cy="1488819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  <a:headEnd type="stealth" w="med" len="med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71" name="Shape 171"/>
            <p:cNvSpPr/>
            <p:nvPr/>
          </p:nvSpPr>
          <p:spPr>
            <a:xfrm>
              <a:off x="3544047" y="4341284"/>
              <a:ext cx="3507453" cy="6300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b="1" sz="28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This ring is open</a:t>
              </a:r>
            </a:p>
          </p:txBody>
        </p:sp>
      </p:grpSp>
      <p:pic>
        <p:nvPicPr>
          <p:cNvPr id="173" name="IMG_1038_polyest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18600244" y="7198550"/>
            <a:ext cx="4890130" cy="65144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174" name="Shape 174"/>
          <p:cNvSpPr/>
          <p:nvPr/>
        </p:nvSpPr>
        <p:spPr>
          <a:xfrm>
            <a:off x="15835974" y="6960317"/>
            <a:ext cx="5272391" cy="227319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266700" indent="-266700" algn="l" defTabSz="584200">
              <a:buSzPct val="100000"/>
              <a:buChar char="•"/>
              <a:defRPr sz="3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Polyester HV test piece</a:t>
            </a:r>
          </a:p>
          <a:p>
            <a:pPr marL="266700" indent="-266700" algn="l" defTabSz="584200">
              <a:buSzPct val="100000"/>
              <a:buChar char="•"/>
              <a:defRPr sz="3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Sustained many arcs</a:t>
            </a:r>
          </a:p>
          <a:p>
            <a:pPr marL="266700" indent="-266700" algn="l" defTabSz="584200">
              <a:buSzPct val="100000"/>
              <a:buChar char="•"/>
              <a:defRPr sz="3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Eventually, severe mechanical damage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Recent R&amp;D:  ETH Zurich</a:t>
            </a:r>
          </a:p>
        </p:txBody>
      </p:sp>
      <p:sp>
        <p:nvSpPr>
          <p:cNvPr id="177" name="Shape 177"/>
          <p:cNvSpPr/>
          <p:nvPr>
            <p:ph type="body" sz="half" idx="1"/>
          </p:nvPr>
        </p:nvSpPr>
        <p:spPr>
          <a:xfrm>
            <a:off x="1066800" y="3124200"/>
            <a:ext cx="13437498" cy="9372600"/>
          </a:xfrm>
          <a:prstGeom prst="rect">
            <a:avLst/>
          </a:prstGeom>
        </p:spPr>
        <p:txBody>
          <a:bodyPr/>
          <a:lstStyle/>
          <a:p>
            <a:pPr marL="609600" indent="-609600" defTabSz="792479">
              <a:spcBef>
                <a:spcPts val="3800"/>
              </a:spcBef>
              <a:defRPr sz="4800"/>
            </a:pPr>
            <a:r>
              <a:t>The ETH Zurich group reported on a breakdown test in LAr using a Rogowski profile (uniform field between electrodes)</a:t>
            </a:r>
          </a:p>
          <a:p>
            <a:pPr lvl="1" marL="1219200" indent="-609600" defTabSz="792479">
              <a:spcBef>
                <a:spcPts val="3800"/>
              </a:spcBef>
              <a:defRPr sz="4800"/>
            </a:pPr>
            <a:r>
              <a:t>20 cm</a:t>
            </a:r>
            <a:r>
              <a:rPr baseline="31999"/>
              <a:t>2</a:t>
            </a:r>
            <a:r>
              <a:t> profiles, 1 cm gap</a:t>
            </a:r>
          </a:p>
          <a:p>
            <a:pPr marL="609600" indent="-609600" defTabSz="792479">
              <a:spcBef>
                <a:spcPts val="3800"/>
              </a:spcBef>
              <a:defRPr sz="4800"/>
            </a:pPr>
            <a:r>
              <a:t>Held 100 kV (limit of the supply) for four hours</a:t>
            </a:r>
          </a:p>
          <a:p>
            <a:pPr marL="609600" indent="-609600" defTabSz="792479">
              <a:spcBef>
                <a:spcPts val="3800"/>
              </a:spcBef>
              <a:defRPr sz="4800"/>
            </a:pPr>
            <a:r>
              <a:t>In boiling LAr, breakdowns were observed at fields as low as 40 kV/cm </a:t>
            </a:r>
          </a:p>
          <a:p>
            <a:pPr lvl="1" marL="1219200" indent="-609600" defTabSz="792479">
              <a:spcBef>
                <a:spcPts val="3800"/>
              </a:spcBef>
              <a:defRPr sz="4800"/>
            </a:pPr>
            <a:r>
              <a:t>Agrees with an idea that bubbles likely induce breakdown (breakdown is easier in argon gas)</a:t>
            </a:r>
          </a:p>
        </p:txBody>
      </p:sp>
      <p:sp>
        <p:nvSpPr>
          <p:cNvPr id="178" name="Shape 178"/>
          <p:cNvSpPr/>
          <p:nvPr>
            <p:ph type="sldNum" sz="quarter" idx="2"/>
          </p:nvPr>
        </p:nvSpPr>
        <p:spPr>
          <a:xfrm>
            <a:off x="23343323" y="12992100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9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09533" y="1308100"/>
            <a:ext cx="7525067" cy="56624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grpSp>
        <p:nvGrpSpPr>
          <p:cNvPr id="182" name="Group 182"/>
          <p:cNvGrpSpPr/>
          <p:nvPr/>
        </p:nvGrpSpPr>
        <p:grpSpPr>
          <a:xfrm>
            <a:off x="14534629" y="7159138"/>
            <a:ext cx="9449338" cy="5040890"/>
            <a:chOff x="0" y="0"/>
            <a:chExt cx="9449337" cy="5040888"/>
          </a:xfrm>
        </p:grpSpPr>
        <p:pic>
          <p:nvPicPr>
            <p:cNvPr id="180" name="droppedImage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449338" cy="504088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</p:pic>
        <p:sp>
          <p:nvSpPr>
            <p:cNvPr id="181" name="Shape 181"/>
            <p:cNvSpPr/>
            <p:nvPr/>
          </p:nvSpPr>
          <p:spPr>
            <a:xfrm>
              <a:off x="2046988" y="166632"/>
              <a:ext cx="7049777" cy="5022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 defTabSz="584200">
                <a:defRPr b="1" sz="2200" u="sng">
                  <a:solidFill>
                    <a:srgbClr val="0433FF"/>
                  </a:solidFill>
                  <a:latin typeface="Helvetica Neue"/>
                  <a:ea typeface="Helvetica Neue"/>
                  <a:cs typeface="Helvetica Neue"/>
                  <a:sym typeface="Helvetica Neue"/>
                  <a:hlinkClick r:id="rId4" invalidUrl="" action="" tgtFrame="" tooltip="" history="1" highlightClick="0" endSnd="0"/>
                </a:defRPr>
              </a:lvl1pPr>
            </a:lstStyle>
            <a:p>
              <a:pPr>
                <a:defRPr u="none"/>
              </a:pPr>
              <a:r>
                <a:rPr u="sng">
                  <a:hlinkClick r:id="rId4" invalidUrl="" action="" tgtFrame="" tooltip="" history="1" highlightClick="0" endSnd="0"/>
                </a:rPr>
                <a:t>http://arxiv.org/pdf/1401.2777v1.pdf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6"/>
          <p:cNvGrpSpPr/>
          <p:nvPr/>
        </p:nvGrpSpPr>
        <p:grpSpPr>
          <a:xfrm>
            <a:off x="5030094" y="7741511"/>
            <a:ext cx="7101752" cy="5134795"/>
            <a:chOff x="0" y="0"/>
            <a:chExt cx="7101751" cy="5134793"/>
          </a:xfrm>
        </p:grpSpPr>
        <p:pic>
          <p:nvPicPr>
            <p:cNvPr id="184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7101752" cy="513479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76200" dir="5520000">
                <a:srgbClr val="000000">
                  <a:alpha val="60000"/>
                </a:srgbClr>
              </a:outerShdw>
            </a:effectLst>
          </p:spPr>
        </p:pic>
        <p:sp>
          <p:nvSpPr>
            <p:cNvPr id="185" name="Shape 185"/>
            <p:cNvSpPr/>
            <p:nvPr/>
          </p:nvSpPr>
          <p:spPr>
            <a:xfrm>
              <a:off x="2139622" y="188024"/>
              <a:ext cx="4617404" cy="473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500" u="sng">
                  <a:solidFill>
                    <a:srgbClr val="0433FF"/>
                  </a:solidFill>
                  <a:latin typeface="Helvetica Neue"/>
                  <a:ea typeface="Helvetica Neue"/>
                  <a:cs typeface="Helvetica Neue"/>
                  <a:sym typeface="Helvetica Neue"/>
                  <a:hlinkClick r:id="rId3" invalidUrl="" action="" tgtFrame="" tooltip="" history="1" highlightClick="0" endSnd="0"/>
                </a:defRPr>
              </a:lvl1pPr>
            </a:lstStyle>
            <a:p>
              <a:pPr>
                <a:defRPr u="none"/>
              </a:pPr>
              <a:r>
                <a:rPr u="sng">
                  <a:hlinkClick r:id="rId3" invalidUrl="" action="" tgtFrame="" tooltip="" history="1" highlightClick="0" endSnd="0"/>
                </a:rPr>
                <a:t>http://arxiv.org/abs/1406.3929</a:t>
              </a:r>
            </a:p>
          </p:txBody>
        </p:sp>
      </p:grpSp>
      <p:pic>
        <p:nvPicPr>
          <p:cNvPr id="18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92762" y="705578"/>
            <a:ext cx="11924868" cy="787007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pic>
        <p:nvPicPr>
          <p:cNvPr id="188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4681" y="7091303"/>
            <a:ext cx="3944496" cy="63076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189" name="Shape 1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Recent R&amp;D:  LHEP Bern</a:t>
            </a:r>
          </a:p>
        </p:txBody>
      </p:sp>
      <p:sp>
        <p:nvSpPr>
          <p:cNvPr id="190" name="Shape 190"/>
          <p:cNvSpPr/>
          <p:nvPr>
            <p:ph type="body" sz="quarter" idx="1"/>
          </p:nvPr>
        </p:nvSpPr>
        <p:spPr>
          <a:xfrm>
            <a:off x="500827" y="3056154"/>
            <a:ext cx="11717230" cy="406760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0"/>
              </a:spcBef>
            </a:pPr>
            <a:r>
              <a:t>The Bern group also reported on much lower observed dielectric strength measurements</a:t>
            </a:r>
          </a:p>
          <a:p>
            <a:pPr>
              <a:spcBef>
                <a:spcPts val="4000"/>
              </a:spcBef>
            </a:pPr>
            <a:r>
              <a:t>Used a sphere-plate geometry</a:t>
            </a:r>
          </a:p>
        </p:txBody>
      </p:sp>
      <p:sp>
        <p:nvSpPr>
          <p:cNvPr id="191" name="Shape 191"/>
          <p:cNvSpPr/>
          <p:nvPr>
            <p:ph type="sldNum" sz="quarter" idx="2"/>
          </p:nvPr>
        </p:nvSpPr>
        <p:spPr>
          <a:xfrm>
            <a:off x="23343323" y="12992100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94" name="Group 194"/>
          <p:cNvGrpSpPr/>
          <p:nvPr/>
        </p:nvGrpSpPr>
        <p:grpSpPr>
          <a:xfrm>
            <a:off x="10992423" y="8051143"/>
            <a:ext cx="12148754" cy="4387961"/>
            <a:chOff x="0" y="0"/>
            <a:chExt cx="12148753" cy="4387959"/>
          </a:xfrm>
        </p:grpSpPr>
        <p:pic>
          <p:nvPicPr>
            <p:cNvPr id="192" name="dropped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2205120"/>
              <a:ext cx="12148754" cy="218284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</p:pic>
        <p:sp>
          <p:nvSpPr>
            <p:cNvPr id="193" name="Shape 193"/>
            <p:cNvSpPr/>
            <p:nvPr/>
          </p:nvSpPr>
          <p:spPr>
            <a:xfrm>
              <a:off x="1841960" y="0"/>
              <a:ext cx="7089503" cy="1932013"/>
            </a:xfrm>
            <a:prstGeom prst="wedgeEllipseCallout">
              <a:avLst>
                <a:gd name="adj1" fmla="val 47592"/>
                <a:gd name="adj2" fmla="val 123830"/>
              </a:avLst>
            </a:prstGeom>
            <a:solidFill>
              <a:srgbClr val="CBCBCB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/>
              </a:pPr>
              <a:r>
                <a:t>Breakdowns at fields as low as </a:t>
              </a:r>
              <a:r>
                <a:rPr b="1">
                  <a:latin typeface="Helvetica Neue"/>
                  <a:ea typeface="Helvetica Neue"/>
                  <a:cs typeface="Helvetica Neue"/>
                  <a:sym typeface="Helvetica Neue"/>
                </a:rPr>
                <a:t>40 kV/cm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74851" y="705578"/>
            <a:ext cx="11924867" cy="787007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sp>
        <p:nvSpPr>
          <p:cNvPr id="197" name="Shape 1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Recent R&amp;D:  LHEP Bern</a:t>
            </a:r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xfrm>
            <a:off x="1066799" y="3098981"/>
            <a:ext cx="9030517" cy="717944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0"/>
              </a:spcBef>
            </a:pPr>
            <a:r>
              <a:t>Also observed a purity effect.</a:t>
            </a:r>
          </a:p>
          <a:p>
            <a:pPr>
              <a:spcBef>
                <a:spcPts val="4000"/>
              </a:spcBef>
            </a:pPr>
            <a:r>
              <a:t>Breakdown field for the r=20 mm sphere at 5 mm spacing increased by ~40% when O</a:t>
            </a:r>
            <a:r>
              <a:rPr baseline="-5999"/>
              <a:t>2  </a:t>
            </a:r>
            <a:r>
              <a:t>contamination went from 1 ppb to &gt; 1 ppm</a:t>
            </a:r>
          </a:p>
          <a:p>
            <a:pPr lvl="1">
              <a:spcBef>
                <a:spcPts val="4000"/>
              </a:spcBef>
            </a:pPr>
            <a:r>
              <a:t>Oxygen absorbs electrons</a:t>
            </a:r>
          </a:p>
        </p:txBody>
      </p:sp>
      <p:sp>
        <p:nvSpPr>
          <p:cNvPr id="199" name="Shape 199"/>
          <p:cNvSpPr/>
          <p:nvPr>
            <p:ph type="sldNum" sz="quarter" idx="2"/>
          </p:nvPr>
        </p:nvSpPr>
        <p:spPr>
          <a:xfrm>
            <a:off x="23343323" y="12992100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0" name="Shape 200"/>
          <p:cNvSpPr/>
          <p:nvPr/>
        </p:nvSpPr>
        <p:spPr>
          <a:xfrm>
            <a:off x="16108365" y="1800270"/>
            <a:ext cx="5585545" cy="3273475"/>
          </a:xfrm>
          <a:prstGeom prst="rect">
            <a:avLst/>
          </a:prstGeom>
          <a:ln w="63500">
            <a:solidFill>
              <a:srgbClr val="008F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1" name="Shape 201"/>
          <p:cNvSpPr/>
          <p:nvPr/>
        </p:nvSpPr>
        <p:spPr>
          <a:xfrm flipV="1">
            <a:off x="10606198" y="1860291"/>
            <a:ext cx="5569476" cy="5348404"/>
          </a:xfrm>
          <a:prstGeom prst="line">
            <a:avLst/>
          </a:prstGeom>
          <a:ln w="38100">
            <a:solidFill>
              <a:srgbClr val="008F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2" name="Shape 202"/>
          <p:cNvSpPr/>
          <p:nvPr/>
        </p:nvSpPr>
        <p:spPr>
          <a:xfrm flipV="1">
            <a:off x="20873546" y="1836710"/>
            <a:ext cx="782289" cy="5372999"/>
          </a:xfrm>
          <a:prstGeom prst="line">
            <a:avLst/>
          </a:prstGeom>
          <a:ln w="38100">
            <a:solidFill>
              <a:srgbClr val="008F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3" name="Shape 203"/>
          <p:cNvSpPr/>
          <p:nvPr/>
        </p:nvSpPr>
        <p:spPr>
          <a:xfrm flipV="1">
            <a:off x="20873546" y="5052978"/>
            <a:ext cx="782289" cy="7753789"/>
          </a:xfrm>
          <a:prstGeom prst="line">
            <a:avLst/>
          </a:prstGeom>
          <a:ln w="38100">
            <a:solidFill>
              <a:srgbClr val="008F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4" name="Shape 204"/>
          <p:cNvSpPr/>
          <p:nvPr/>
        </p:nvSpPr>
        <p:spPr>
          <a:xfrm flipV="1">
            <a:off x="10544540" y="5052241"/>
            <a:ext cx="5593059" cy="7801690"/>
          </a:xfrm>
          <a:prstGeom prst="line">
            <a:avLst/>
          </a:prstGeom>
          <a:ln w="38100">
            <a:solidFill>
              <a:srgbClr val="008F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0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2896" y="7170719"/>
            <a:ext cx="10342185" cy="5703872"/>
          </a:xfrm>
          <a:prstGeom prst="rect">
            <a:avLst/>
          </a:prstGeom>
          <a:ln w="63500">
            <a:solidFill>
              <a:srgbClr val="008F00"/>
            </a:solidFill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Recent R&amp;D:  LHEP Bern</a:t>
            </a:r>
          </a:p>
        </p:txBody>
      </p:sp>
      <p:sp>
        <p:nvSpPr>
          <p:cNvPr id="208" name="Shape 208"/>
          <p:cNvSpPr/>
          <p:nvPr>
            <p:ph type="body" sz="half" idx="1"/>
          </p:nvPr>
        </p:nvSpPr>
        <p:spPr>
          <a:xfrm>
            <a:off x="1066800" y="3124200"/>
            <a:ext cx="14468728" cy="5638800"/>
          </a:xfrm>
          <a:prstGeom prst="rect">
            <a:avLst/>
          </a:prstGeom>
        </p:spPr>
        <p:txBody>
          <a:bodyPr/>
          <a:lstStyle/>
          <a:p>
            <a:pPr marL="571500" indent="-571500" defTabSz="742950">
              <a:spcBef>
                <a:spcPts val="5300"/>
              </a:spcBef>
              <a:defRPr sz="4500"/>
            </a:pPr>
            <a:r>
              <a:t>The Bern group has investigated increasing the max field a component can withstand under HV with a polymer coating (http://arxiv.org/abs/1406.3929v1)</a:t>
            </a:r>
          </a:p>
          <a:p>
            <a:pPr marL="571500" indent="-571500" defTabSz="742950">
              <a:spcBef>
                <a:spcPts val="5300"/>
              </a:spcBef>
              <a:defRPr sz="4500"/>
            </a:pPr>
            <a:r>
              <a:t>Fields as high as 400 kV/cm were reached over several mm before breakdown</a:t>
            </a:r>
          </a:p>
          <a:p>
            <a:pPr marL="571500" indent="-571500" defTabSz="742950">
              <a:spcBef>
                <a:spcPts val="5300"/>
              </a:spcBef>
              <a:defRPr sz="4500"/>
            </a:pPr>
            <a:r>
              <a:t>This could remedy some issues with cathode discharge</a:t>
            </a:r>
          </a:p>
        </p:txBody>
      </p:sp>
      <p:sp>
        <p:nvSpPr>
          <p:cNvPr id="209" name="Shape 209"/>
          <p:cNvSpPr/>
          <p:nvPr>
            <p:ph type="sldNum" sz="quarter" idx="2"/>
          </p:nvPr>
        </p:nvSpPr>
        <p:spPr>
          <a:xfrm>
            <a:off x="23343323" y="12992100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0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68885" y="1398399"/>
            <a:ext cx="7835955" cy="63981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grpSp>
        <p:nvGrpSpPr>
          <p:cNvPr id="213" name="Group 213"/>
          <p:cNvGrpSpPr/>
          <p:nvPr/>
        </p:nvGrpSpPr>
        <p:grpSpPr>
          <a:xfrm rot="5400000">
            <a:off x="16868362" y="5853625"/>
            <a:ext cx="4255585" cy="9973439"/>
            <a:chOff x="0" y="0"/>
            <a:chExt cx="4255583" cy="9973437"/>
          </a:xfrm>
        </p:grpSpPr>
        <p:pic>
          <p:nvPicPr>
            <p:cNvPr id="211" name="dropped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5400000">
              <a:off x="-2858928" y="2858927"/>
              <a:ext cx="9973439" cy="425558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</p:pic>
        <p:sp>
          <p:nvSpPr>
            <p:cNvPr id="212" name="Shape 212"/>
            <p:cNvSpPr/>
            <p:nvPr/>
          </p:nvSpPr>
          <p:spPr>
            <a:xfrm rot="16200000">
              <a:off x="-2214731" y="7033683"/>
              <a:ext cx="4965948" cy="4428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 defTabSz="584200">
                <a:defRPr b="1" sz="1300" u="sng">
                  <a:solidFill>
                    <a:srgbClr val="011993"/>
                  </a:solidFill>
                  <a:latin typeface="Helvetica Neue"/>
                  <a:ea typeface="Helvetica Neue"/>
                  <a:cs typeface="Helvetica Neue"/>
                  <a:sym typeface="Helvetica Neue"/>
                  <a:hlinkClick r:id="rId4" invalidUrl="" action="" tgtFrame="" tooltip="" history="1" highlightClick="0" endSnd="0"/>
                </a:defRPr>
              </a:lvl1pPr>
            </a:lstStyle>
            <a:p>
              <a:pPr>
                <a:defRPr u="none"/>
              </a:pPr>
              <a:r>
                <a:rPr u="sng">
                  <a:hlinkClick r:id="rId4" invalidUrl="" action="" tgtFrame="" tooltip="" history="1" highlightClick="0" endSnd="0"/>
                </a:rPr>
                <a:t>From http://arxiv.org/pdf/1406.3929v1.pdf</a:t>
              </a:r>
            </a:p>
          </p:txBody>
        </p:sp>
      </p:grpSp>
      <p:pic>
        <p:nvPicPr>
          <p:cNvPr id="214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295" y="9725115"/>
            <a:ext cx="12785440" cy="32108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215" name="Shape 215"/>
          <p:cNvSpPr/>
          <p:nvPr/>
        </p:nvSpPr>
        <p:spPr>
          <a:xfrm>
            <a:off x="4506243" y="9461500"/>
            <a:ext cx="7668420" cy="2223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2" y="0"/>
                </a:moveTo>
                <a:cubicBezTo>
                  <a:pt x="5987" y="0"/>
                  <a:pt x="5667" y="1105"/>
                  <a:pt x="5667" y="2467"/>
                </a:cubicBezTo>
                <a:lnTo>
                  <a:pt x="5667" y="14210"/>
                </a:lnTo>
                <a:lnTo>
                  <a:pt x="0" y="21600"/>
                </a:lnTo>
                <a:lnTo>
                  <a:pt x="5905" y="16577"/>
                </a:lnTo>
                <a:cubicBezTo>
                  <a:pt x="6032" y="16971"/>
                  <a:pt x="6198" y="17217"/>
                  <a:pt x="6382" y="17217"/>
                </a:cubicBezTo>
                <a:lnTo>
                  <a:pt x="20885" y="17217"/>
                </a:lnTo>
                <a:cubicBezTo>
                  <a:pt x="21280" y="17217"/>
                  <a:pt x="21600" y="16112"/>
                  <a:pt x="21600" y="14750"/>
                </a:cubicBezTo>
                <a:lnTo>
                  <a:pt x="21600" y="2467"/>
                </a:lnTo>
                <a:cubicBezTo>
                  <a:pt x="21600" y="1105"/>
                  <a:pt x="21280" y="0"/>
                  <a:pt x="20885" y="0"/>
                </a:cubicBezTo>
                <a:lnTo>
                  <a:pt x="6382" y="0"/>
                </a:lnTo>
                <a:close/>
              </a:path>
            </a:pathLst>
          </a:custGeom>
          <a:solidFill>
            <a:srgbClr val="CBCBCB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000"/>
            </a:lvl1pPr>
          </a:lstStyle>
          <a:p>
            <a:pPr/>
            <a:r>
              <a:t>This is significantly higher than the previous breakdown measurement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Recent R&amp;D:  FNAL</a:t>
            </a:r>
          </a:p>
        </p:txBody>
      </p:sp>
      <p:sp>
        <p:nvSpPr>
          <p:cNvPr id="218" name="Shape 218"/>
          <p:cNvSpPr/>
          <p:nvPr>
            <p:ph type="body" sz="half" idx="1"/>
          </p:nvPr>
        </p:nvSpPr>
        <p:spPr>
          <a:xfrm>
            <a:off x="1066800" y="3124200"/>
            <a:ext cx="11100372" cy="9372600"/>
          </a:xfrm>
          <a:prstGeom prst="rect">
            <a:avLst/>
          </a:prstGeom>
        </p:spPr>
        <p:txBody>
          <a:bodyPr/>
          <a:lstStyle/>
          <a:p>
            <a:pPr marL="501650" indent="-501650" defTabSz="652145">
              <a:spcBef>
                <a:spcPts val="4600"/>
              </a:spcBef>
              <a:defRPr sz="3950"/>
            </a:pPr>
            <a:r>
              <a:t>At FNAL, we measured breakdown vs distance and varied contamination level (commercial to ~ms) and cathode size (http://arxiv.org/abs/1408.0264)</a:t>
            </a:r>
          </a:p>
          <a:p>
            <a:pPr marL="501650" indent="-501650" defTabSz="652145">
              <a:spcBef>
                <a:spcPts val="4600"/>
              </a:spcBef>
              <a:defRPr sz="3950"/>
            </a:pPr>
            <a:r>
              <a:t>We had breakdowns with Emax between </a:t>
            </a:r>
            <a:br/>
            <a:r>
              <a:t>~ 40 kV/cm (lowest data point) to &gt; 1 MV/cm</a:t>
            </a:r>
          </a:p>
          <a:p>
            <a:pPr marL="501650" indent="-501650" defTabSz="652145">
              <a:spcBef>
                <a:spcPts val="4600"/>
              </a:spcBef>
              <a:defRPr sz="3950"/>
            </a:pPr>
            <a:r>
              <a:t>We found a LAr purity effect with only the smallest cathode at distances ≳ cm</a:t>
            </a:r>
          </a:p>
          <a:p>
            <a:pPr lvl="1" marL="1003300" indent="-501650" defTabSz="652145">
              <a:spcBef>
                <a:spcPts val="4600"/>
              </a:spcBef>
              <a:defRPr sz="3950"/>
            </a:pPr>
            <a:r>
              <a:t>Breakdown V</a:t>
            </a:r>
            <a:r>
              <a:rPr baseline="-5999"/>
              <a:t>~1ppb</a:t>
            </a:r>
            <a:r>
              <a:t> = ~60% V</a:t>
            </a:r>
            <a:r>
              <a:rPr baseline="-5999"/>
              <a:t>100s ppb</a:t>
            </a:r>
            <a:r>
              <a:t> </a:t>
            </a:r>
          </a:p>
          <a:p>
            <a:pPr marL="501650" indent="-501650" defTabSz="652145">
              <a:spcBef>
                <a:spcPts val="4600"/>
              </a:spcBef>
              <a:defRPr sz="3950"/>
            </a:pPr>
            <a:r>
              <a:t>Across cathode sizes, the parameter of interest seemed to be stressed area (or volume)</a:t>
            </a:r>
          </a:p>
        </p:txBody>
      </p:sp>
      <p:sp>
        <p:nvSpPr>
          <p:cNvPr id="219" name="Shape 219"/>
          <p:cNvSpPr/>
          <p:nvPr>
            <p:ph type="sldNum" sz="quarter" idx="2"/>
          </p:nvPr>
        </p:nvSpPr>
        <p:spPr>
          <a:xfrm>
            <a:off x="23343323" y="12992100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0" name="dropped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11823" y="224288"/>
            <a:ext cx="6441168" cy="56689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" name="Group 228"/>
          <p:cNvGrpSpPr/>
          <p:nvPr/>
        </p:nvGrpSpPr>
        <p:grpSpPr>
          <a:xfrm>
            <a:off x="18897643" y="688136"/>
            <a:ext cx="5094504" cy="4741285"/>
            <a:chOff x="0" y="0"/>
            <a:chExt cx="5094503" cy="4741284"/>
          </a:xfrm>
        </p:grpSpPr>
        <p:pic>
          <p:nvPicPr>
            <p:cNvPr id="221" name="droppedImage.jp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909" t="18778" r="8644" b="2262"/>
            <a:stretch>
              <a:fillRect/>
            </a:stretch>
          </p:blipFill>
          <p:spPr>
            <a:xfrm>
              <a:off x="489072" y="0"/>
              <a:ext cx="4605432" cy="4741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2" name="Shape 222"/>
            <p:cNvSpPr/>
            <p:nvPr/>
          </p:nvSpPr>
          <p:spPr>
            <a:xfrm>
              <a:off x="492468" y="3474451"/>
              <a:ext cx="910219" cy="326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21600"/>
                    <a:pt x="5915" y="21226"/>
                    <a:pt x="10719" y="16650"/>
                  </a:cubicBezTo>
                  <a:cubicBezTo>
                    <a:pt x="16144" y="11483"/>
                    <a:pt x="21600" y="0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40FF"/>
              </a:solidFill>
              <a:prstDash val="solid"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b">
              <a:noAutofit/>
            </a:bodyPr>
            <a:lstStyle/>
            <a:p>
              <a:pPr defTabSz="584200">
                <a:defRPr sz="4200"/>
              </a:pPr>
            </a:p>
          </p:txBody>
        </p:sp>
        <p:sp>
          <p:nvSpPr>
            <p:cNvPr id="223" name="Shape 223"/>
            <p:cNvSpPr/>
            <p:nvPr/>
          </p:nvSpPr>
          <p:spPr>
            <a:xfrm>
              <a:off x="489072" y="3450676"/>
              <a:ext cx="894179" cy="35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21600"/>
                    <a:pt x="6075" y="20330"/>
                    <a:pt x="11450" y="15215"/>
                  </a:cubicBezTo>
                  <a:cubicBezTo>
                    <a:pt x="17460" y="9498"/>
                    <a:pt x="21600" y="809"/>
                    <a:pt x="21600" y="809"/>
                  </a:cubicBez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40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b">
              <a:noAutofit/>
            </a:bodyPr>
            <a:lstStyle/>
            <a:p>
              <a:pPr defTabSz="584200">
                <a:defRPr sz="4200"/>
              </a:pPr>
            </a:p>
          </p:txBody>
        </p:sp>
        <p:sp>
          <p:nvSpPr>
            <p:cNvPr id="224" name="Shape 224"/>
            <p:cNvSpPr/>
            <p:nvPr/>
          </p:nvSpPr>
          <p:spPr>
            <a:xfrm>
              <a:off x="0" y="2920848"/>
              <a:ext cx="1684583" cy="1331365"/>
            </a:xfrm>
            <a:prstGeom prst="ellips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/>
              </a:pPr>
            </a:p>
          </p:txBody>
        </p:sp>
        <p:sp>
          <p:nvSpPr>
            <p:cNvPr id="225" name="Shape 225"/>
            <p:cNvSpPr/>
            <p:nvPr/>
          </p:nvSpPr>
          <p:spPr>
            <a:xfrm>
              <a:off x="1576721" y="838231"/>
              <a:ext cx="2907264" cy="240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/>
            <a:p>
              <a:pPr defTabSz="584200">
                <a:defRPr b="1" sz="2800">
                  <a:solidFill>
                    <a:srgbClr val="FFFFFF"/>
                  </a:solidFill>
                  <a:effectLst>
                    <a:outerShdw sx="100000" sy="100000" kx="0" ky="0" algn="b" rotWithShape="0" blurRad="127000" dist="76200" dir="2700000">
                      <a:srgbClr val="000000">
                        <a:alpha val="75000"/>
                      </a:srgbClr>
                    </a:outerShdw>
                  </a:effectLst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Stressed area, peak field is at the star, shaded pink has E&gt;80%*E</a:t>
              </a:r>
              <a:r>
                <a:rPr baseline="-5999"/>
                <a:t>max</a:t>
              </a:r>
            </a:p>
          </p:txBody>
        </p:sp>
        <p:sp>
          <p:nvSpPr>
            <p:cNvPr id="226" name="Shape 226"/>
            <p:cNvSpPr/>
            <p:nvPr/>
          </p:nvSpPr>
          <p:spPr>
            <a:xfrm>
              <a:off x="374118" y="3668042"/>
              <a:ext cx="284250" cy="270338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/>
              </a:pPr>
            </a:p>
          </p:txBody>
        </p:sp>
        <p:sp>
          <p:nvSpPr>
            <p:cNvPr id="227" name="Shape 227"/>
            <p:cNvSpPr/>
            <p:nvPr/>
          </p:nvSpPr>
          <p:spPr>
            <a:xfrm>
              <a:off x="1698875" y="3394637"/>
              <a:ext cx="1957988" cy="695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39" fill="norm" stroke="1" extrusionOk="0">
                  <a:moveTo>
                    <a:pt x="21600" y="0"/>
                  </a:moveTo>
                  <a:cubicBezTo>
                    <a:pt x="21600" y="0"/>
                    <a:pt x="20224" y="13907"/>
                    <a:pt x="15786" y="17694"/>
                  </a:cubicBezTo>
                  <a:cubicBezTo>
                    <a:pt x="11208" y="21600"/>
                    <a:pt x="0" y="14257"/>
                    <a:pt x="0" y="14257"/>
                  </a:cubicBezTo>
                </a:path>
              </a:pathLst>
            </a:custGeom>
            <a:noFill/>
            <a:ln w="635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b">
              <a:noAutofit/>
            </a:bodyPr>
            <a:lstStyle/>
            <a:p>
              <a:pPr defTabSz="584200">
                <a:defRPr sz="4200"/>
              </a:pPr>
            </a:p>
          </p:txBody>
        </p:sp>
      </p:grpSp>
      <p:grpSp>
        <p:nvGrpSpPr>
          <p:cNvPr id="231" name="Group 231"/>
          <p:cNvGrpSpPr/>
          <p:nvPr/>
        </p:nvGrpSpPr>
        <p:grpSpPr>
          <a:xfrm>
            <a:off x="13046255" y="5983523"/>
            <a:ext cx="10679969" cy="6667919"/>
            <a:chOff x="0" y="0"/>
            <a:chExt cx="10679968" cy="6667917"/>
          </a:xfrm>
        </p:grpSpPr>
        <p:pic>
          <p:nvPicPr>
            <p:cNvPr id="229" name="EFieldVsArea_all_log_fit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400000">
              <a:off x="2006025" y="-2006026"/>
              <a:ext cx="6667918" cy="1067996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</p:pic>
        <p:sp>
          <p:nvSpPr>
            <p:cNvPr id="230" name="Shape 230"/>
            <p:cNvSpPr/>
            <p:nvPr/>
          </p:nvSpPr>
          <p:spPr>
            <a:xfrm>
              <a:off x="1021049" y="5256566"/>
              <a:ext cx="7640542" cy="563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 defTabSz="584200">
                <a:defRPr b="1" sz="27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Shapes correspond to different purities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