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73" r:id="rId2"/>
    <p:sldMasterId id="2147483685" r:id="rId3"/>
    <p:sldMasterId id="2147483709" r:id="rId4"/>
    <p:sldMasterId id="2147483721" r:id="rId5"/>
    <p:sldMasterId id="2147483774" r:id="rId6"/>
  </p:sldMasterIdLst>
  <p:notesMasterIdLst>
    <p:notesMasterId r:id="rId35"/>
  </p:notesMasterIdLst>
  <p:handoutMasterIdLst>
    <p:handoutMasterId r:id="rId36"/>
  </p:handoutMasterIdLst>
  <p:sldIdLst>
    <p:sldId id="790" r:id="rId7"/>
    <p:sldId id="791" r:id="rId8"/>
    <p:sldId id="771" r:id="rId9"/>
    <p:sldId id="792" r:id="rId10"/>
    <p:sldId id="769" r:id="rId11"/>
    <p:sldId id="758" r:id="rId12"/>
    <p:sldId id="760" r:id="rId13"/>
    <p:sldId id="772" r:id="rId14"/>
    <p:sldId id="730" r:id="rId15"/>
    <p:sldId id="675" r:id="rId16"/>
    <p:sldId id="770" r:id="rId17"/>
    <p:sldId id="779" r:id="rId18"/>
    <p:sldId id="723" r:id="rId19"/>
    <p:sldId id="773" r:id="rId20"/>
    <p:sldId id="736" r:id="rId21"/>
    <p:sldId id="744" r:id="rId22"/>
    <p:sldId id="820" r:id="rId23"/>
    <p:sldId id="823" r:id="rId24"/>
    <p:sldId id="794" r:id="rId25"/>
    <p:sldId id="775" r:id="rId26"/>
    <p:sldId id="706" r:id="rId27"/>
    <p:sldId id="801" r:id="rId28"/>
    <p:sldId id="784" r:id="rId29"/>
    <p:sldId id="785" r:id="rId30"/>
    <p:sldId id="787" r:id="rId31"/>
    <p:sldId id="800" r:id="rId32"/>
    <p:sldId id="812" r:id="rId33"/>
    <p:sldId id="826" r:id="rId34"/>
  </p:sldIdLst>
  <p:sldSz cx="9906000" cy="6858000" type="A4"/>
  <p:notesSz cx="68580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5pPr>
    <a:lvl6pPr marL="22860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6pPr>
    <a:lvl7pPr marL="27432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7pPr>
    <a:lvl8pPr marL="32004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8pPr>
    <a:lvl9pPr marL="3657600" algn="l" defTabSz="457200" rtl="0" eaLnBrk="1" latinLnBrk="0" hangingPunct="1">
      <a:defRPr sz="1600" kern="1200" baseline="-25000">
        <a:solidFill>
          <a:schemeClr val="tx1"/>
        </a:solidFill>
        <a:latin typeface="Helvetic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B212"/>
    <a:srgbClr val="FEC517"/>
    <a:srgbClr val="FFC738"/>
    <a:srgbClr val="F0D74C"/>
    <a:srgbClr val="98183B"/>
    <a:srgbClr val="C30224"/>
    <a:srgbClr val="16165C"/>
    <a:srgbClr val="16175E"/>
    <a:srgbClr val="1717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01" autoAdjust="0"/>
    <p:restoredTop sz="98980" autoAdjust="0"/>
  </p:normalViewPr>
  <p:slideViewPr>
    <p:cSldViewPr showGuides="1">
      <p:cViewPr>
        <p:scale>
          <a:sx n="70" d="100"/>
          <a:sy n="70" d="100"/>
        </p:scale>
        <p:origin x="-1482" y="-162"/>
      </p:cViewPr>
      <p:guideLst>
        <p:guide orient="horz" pos="2160"/>
        <p:guide pos="3120"/>
      </p:guideLst>
    </p:cSldViewPr>
  </p:slideViewPr>
  <p:outlineViewPr>
    <p:cViewPr>
      <p:scale>
        <a:sx n="100" d="100"/>
        <a:sy n="100" d="100"/>
      </p:scale>
      <p:origin x="112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howGuides="1">
      <p:cViewPr varScale="1">
        <p:scale>
          <a:sx n="50" d="100"/>
          <a:sy n="50" d="100"/>
        </p:scale>
        <p:origin x="-1992" y="-108"/>
      </p:cViewPr>
      <p:guideLst>
        <p:guide orient="horz" pos="312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71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71013"/>
            <a:ext cx="2971800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7B82A7B-F487-3148-809A-7D72B097E1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3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4612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05350"/>
            <a:ext cx="5029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10700"/>
            <a:ext cx="29718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Times" charset="0"/>
              </a:defRPr>
            </a:lvl1pPr>
          </a:lstStyle>
          <a:p>
            <a:pPr>
              <a:defRPr/>
            </a:pPr>
            <a:fld id="{BB8B0BFD-D931-FB46-A565-213BA1919A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540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02003-6FC5-42CE-9EFD-2E374FC2791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4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D4CCD-20F6-FF4A-87C4-46AB805AB9BB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1524000"/>
            <a:ext cx="72644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Wingdings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26D79638-33C1-D847-964B-6DBCECEFFC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83536344-AE6D-674E-AFA3-6B434CD41C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500" y="0"/>
            <a:ext cx="24765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72771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F91CC7D9-E1F7-B848-9B21-7AF9A1699C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10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41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55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99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45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82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7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A86CEAE1-7B07-CE4F-A20C-236EDAD9CE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68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72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5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82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44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5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46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54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355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756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680CC8D7-B184-5D45-9441-F27E722268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681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723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01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5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40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521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907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749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05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62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09600"/>
            <a:ext cx="4572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609600"/>
            <a:ext cx="4572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BDD4BEDE-D40E-4549-86DF-49EA7E4226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797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323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329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0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42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221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94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43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45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0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15BBACF8-7C48-1D4F-89A1-624411AAA2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910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980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749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624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538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A. Menegollii - NNN2015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38250" y="1524000"/>
            <a:ext cx="7264400" cy="1524000"/>
          </a:xfrm>
        </p:spPr>
        <p:txBody>
          <a:bodyPr/>
          <a:lstStyle>
            <a:lvl1pPr marL="0" indent="0" algn="ctr">
              <a:lnSpc>
                <a:spcPct val="128000"/>
              </a:lnSpc>
              <a:buFont typeface="Zapf Dingbats" pitchFamily="1" charset="2"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Times" charset="0"/>
              </a:defRPr>
            </a:lvl1pPr>
          </a:lstStyle>
          <a:p>
            <a:endParaRPr lang="en-GB" baseline="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</p:spPr>
        <p:txBody>
          <a:bodyPr/>
          <a:lstStyle>
            <a:lvl1pPr algn="ctr">
              <a:defRPr sz="1400" i="0" smtClean="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Menegollii - NNN2015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</p:spPr>
        <p:txBody>
          <a:bodyPr/>
          <a:lstStyle>
            <a:lvl1pPr>
              <a:defRPr sz="1400" i="0">
                <a:solidFill>
                  <a:schemeClr val="tx1"/>
                </a:solidFill>
                <a:latin typeface="Times" charset="0"/>
              </a:defRPr>
            </a:lvl1pPr>
          </a:lstStyle>
          <a:p>
            <a:fld id="{BEBFC4ED-8E6F-ED43-A724-E3F24B758230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447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Wingdings" pitchFamily="2" charset="2"/>
              <a:buChar char="Ø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</a:rPr>
              <a:t>A. Menegollii - NNN2015</a:t>
            </a:r>
            <a:endParaRPr lang="en-GB" dirty="0">
              <a:solidFill>
                <a:srgbClr val="3333CC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3333CC"/>
                </a:solidFill>
              </a:rPr>
              <a:t>Slide: </a:t>
            </a:r>
            <a:fld id="{C0367892-4C36-1744-A726-262AF37AA8B7}" type="slidenum">
              <a:rPr lang="en-GB">
                <a:solidFill>
                  <a:srgbClr val="3333CC"/>
                </a:solidFill>
              </a:rPr>
              <a:pPr/>
              <a:t>‹#›</a:t>
            </a:fld>
            <a:endParaRPr lang="en-GB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308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3333CC"/>
                </a:solidFill>
              </a:rPr>
              <a:t>A. Menegollii - NNN2015</a:t>
            </a:r>
            <a:endParaRPr lang="en-GB" dirty="0">
              <a:solidFill>
                <a:srgbClr val="3333CC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srgbClr val="3333CC"/>
                </a:solidFill>
              </a:rPr>
              <a:t>Slide: </a:t>
            </a:r>
            <a:fld id="{376D9610-EE21-EF47-B0E0-B514E2693501}" type="slidenum">
              <a:rPr lang="en-GB">
                <a:solidFill>
                  <a:srgbClr val="3333CC"/>
                </a:solidFill>
              </a:rPr>
              <a:pPr/>
              <a:t>‹#›</a:t>
            </a:fld>
            <a:endParaRPr lang="en-GB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7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DD1D2092-0777-BF4C-88E2-1340A00003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4C531B78-991B-8F42-B930-01AC4862E0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25F82D41-45D3-5B43-9969-AC02E2EA88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Slide# : </a:t>
            </a:r>
            <a:fld id="{590E3617-DCC1-9141-916C-B24AFA9CDB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609600"/>
            <a:ext cx="9296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400800"/>
            <a:ext cx="3136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1" baseline="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Menegollii - NNN2015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81850" y="6400800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 baseline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GB"/>
              <a:t>Slide# : </a:t>
            </a:r>
            <a:fld id="{740F9DD0-2E84-1144-8C3B-A5A0169651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l"/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Wingdings" charset="2"/>
        <a:buChar char="è"/>
        <a:defRPr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 Menegollii - NNN2015</a:t>
            </a: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97992E-8836-4A93-8808-810F6069D51C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88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 Menegollii - NNN2015</a:t>
            </a: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97992E-8836-4A93-8808-810F6069D51C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044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 Menegollii - NNN2015</a:t>
            </a: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97992E-8836-4A93-8808-810F6069D51C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65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A. Menegollii - NNN2015</a:t>
            </a:r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97992E-8836-4A93-8808-810F6069D51C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04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1" y="685800"/>
            <a:ext cx="9448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962" y="6629400"/>
            <a:ext cx="36516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accent2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i="1" baseline="0" smtClean="0">
                <a:solidFill>
                  <a:srgbClr val="3333CC"/>
                </a:solidFill>
              </a:rPr>
              <a:t>A. Menegollii - NNN2015</a:t>
            </a:r>
            <a:endParaRPr lang="en-GB" i="1" baseline="0" dirty="0">
              <a:solidFill>
                <a:srgbClr val="3333CC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2250" y="6629400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2"/>
                </a:solidFill>
                <a:latin typeface="Helvetica" charset="0"/>
              </a:defRPr>
            </a:lvl1pPr>
          </a:lstStyle>
          <a:p>
            <a:r>
              <a:rPr lang="en-GB" i="1" baseline="0" dirty="0" smtClean="0">
                <a:solidFill>
                  <a:srgbClr val="3333CC"/>
                </a:solidFill>
                <a:ea typeface="ＭＳ Ｐゴシック" charset="-128"/>
              </a:rPr>
              <a:t>Slide: </a:t>
            </a:r>
            <a:fld id="{D05931B6-DFFB-0A40-833F-329CB0688972}" type="slidenum">
              <a:rPr lang="en-GB" i="1" baseline="0">
                <a:solidFill>
                  <a:srgbClr val="3333CC"/>
                </a:solidFill>
                <a:ea typeface="ＭＳ Ｐゴシック" charset="-128"/>
              </a:rPr>
              <a:pPr/>
              <a:t>‹#›</a:t>
            </a:fld>
            <a:endParaRPr lang="en-GB" i="1" baseline="0" dirty="0">
              <a:solidFill>
                <a:srgbClr val="00CC99"/>
              </a:solidFill>
              <a:ea typeface="ＭＳ Ｐゴシック" charset="-128"/>
            </a:endParaRPr>
          </a:p>
        </p:txBody>
      </p:sp>
      <p:sp>
        <p:nvSpPr>
          <p:cNvPr id="2" name="AutoShape 8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51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ＭＳ Ｐゴシック" charset="0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  <a:ea typeface="ＭＳ Ｐゴシック" charset="0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Helvetica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Font typeface="Zapf Dingbats" charset="2"/>
        <a:buChar char="l"/>
        <a:defRPr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55000"/>
        <a:buFont typeface="Zapf Dingbats" charset="2"/>
        <a:buChar char=""/>
        <a:defRPr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j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Run9081Event98_Collection_right_I_zoo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04" y="1352208"/>
            <a:ext cx="4946012" cy="242088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2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939" y="3881982"/>
            <a:ext cx="7670485" cy="2859386"/>
          </a:xfrm>
          <a:prstGeom prst="rect">
            <a:avLst/>
          </a:prstGeom>
          <a:ln w="28575" cmpd="sng">
            <a:solidFill>
              <a:srgbClr val="008080"/>
            </a:solidFill>
          </a:ln>
          <a:effectLst>
            <a:outerShdw sx="1000" sy="1000" algn="tl" rotWithShape="0">
              <a:prstClr val="black"/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116633"/>
            <a:ext cx="9705528" cy="1080119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ICARUS T600:status and perspectives </a:t>
            </a:r>
            <a:b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for sterile neutrino searches at FNAL</a:t>
            </a:r>
            <a:endParaRPr lang="en-US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32092" y="5963808"/>
            <a:ext cx="9229420" cy="921576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International Workshop for the Next Generation Nucleon Decay and Neutrino Detector (</a:t>
            </a:r>
            <a:r>
              <a:rPr lang="en-US" sz="24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NNN2015</a:t>
            </a:r>
            <a:r>
              <a:rPr lang="en-US" sz="2400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 – 28/10/2015</a:t>
            </a:r>
            <a:endParaRPr lang="en-US" sz="24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5601072" y="1556792"/>
            <a:ext cx="3816424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i="1" baseline="0" dirty="0" smtClean="0">
                <a:solidFill>
                  <a:srgbClr val="0069B8"/>
                </a:solidFill>
                <a:latin typeface="Comic Sans MS" panose="030F0702030302020204" pitchFamily="66" charset="0"/>
              </a:rPr>
              <a:t>Alessandro </a:t>
            </a:r>
            <a:r>
              <a:rPr lang="en-US" sz="2400" i="1" baseline="0" dirty="0" err="1" smtClean="0">
                <a:solidFill>
                  <a:srgbClr val="0069B8"/>
                </a:solidFill>
                <a:latin typeface="Comic Sans MS" panose="030F0702030302020204" pitchFamily="66" charset="0"/>
              </a:rPr>
              <a:t>Menegolli</a:t>
            </a:r>
            <a:endParaRPr lang="en-US" sz="2400" i="1" baseline="0" dirty="0" smtClean="0">
              <a:solidFill>
                <a:srgbClr val="0069B8"/>
              </a:solidFill>
              <a:latin typeface="Comic Sans MS" panose="030F0702030302020204" pitchFamily="66" charset="0"/>
            </a:endParaRPr>
          </a:p>
          <a:p>
            <a:pPr fontAlgn="auto">
              <a:spcAft>
                <a:spcPts val="0"/>
              </a:spcAft>
            </a:pPr>
            <a:r>
              <a:rPr lang="en-US" sz="1800" i="1" baseline="0" dirty="0" smtClean="0">
                <a:solidFill>
                  <a:srgbClr val="0069B8"/>
                </a:solidFill>
                <a:latin typeface="Comic Sans MS" panose="030F0702030302020204" pitchFamily="66" charset="0"/>
              </a:rPr>
              <a:t>University and INFN Pavia</a:t>
            </a:r>
          </a:p>
          <a:p>
            <a:pPr fontAlgn="auto">
              <a:spcAft>
                <a:spcPts val="0"/>
              </a:spcAft>
            </a:pPr>
            <a:endParaRPr lang="en-US" sz="1800" i="1" baseline="0" dirty="0" smtClean="0">
              <a:solidFill>
                <a:srgbClr val="0069B8"/>
              </a:solidFill>
              <a:latin typeface="Comic Sans MS" panose="030F0702030302020204" pitchFamily="66" charset="0"/>
            </a:endParaRPr>
          </a:p>
          <a:p>
            <a:pPr fontAlgn="auto">
              <a:spcAft>
                <a:spcPts val="0"/>
              </a:spcAft>
            </a:pPr>
            <a:r>
              <a:rPr lang="en-US" sz="2000" i="1" baseline="0" dirty="0" smtClean="0">
                <a:solidFill>
                  <a:srgbClr val="0069B8"/>
                </a:solidFill>
                <a:latin typeface="Comic Sans MS" panose="030F0702030302020204" pitchFamily="66" charset="0"/>
              </a:rPr>
              <a:t>on behalf of the ICARUS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598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917330"/>
            <a:ext cx="6732984" cy="246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identification in ICARUS LAr-TPC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97000"/>
            <a:ext cx="7783513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3276600"/>
            <a:ext cx="9906000" cy="144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200" dirty="0" smtClean="0">
                <a:latin typeface="Comic Sans MS" charset="0"/>
                <a:ea typeface="MS PGothic" charset="0"/>
                <a:cs typeface="MS PGothic" charset="0"/>
              </a:rPr>
              <a:t>The </a:t>
            </a:r>
            <a:r>
              <a:rPr lang="en-GB" sz="2200" dirty="0">
                <a:latin typeface="Comic Sans MS" charset="0"/>
                <a:ea typeface="MS PGothic" charset="0"/>
                <a:cs typeface="MS PGothic" charset="0"/>
              </a:rPr>
              <a:t>evolution of the actual </a:t>
            </a:r>
            <a:r>
              <a:rPr lang="en-GB" sz="2200" dirty="0" err="1">
                <a:latin typeface="Comic Sans MS" charset="0"/>
                <a:ea typeface="MS PGothic" charset="0"/>
                <a:cs typeface="MS PGothic" charset="0"/>
              </a:rPr>
              <a:t>dE</a:t>
            </a:r>
            <a:r>
              <a:rPr lang="en-GB" sz="2200" dirty="0">
                <a:latin typeface="Comic Sans MS" charset="0"/>
                <a:ea typeface="MS PGothic" charset="0"/>
                <a:cs typeface="MS PGothic" charset="0"/>
              </a:rPr>
              <a:t>/dx from a single track to an </a:t>
            </a:r>
            <a:r>
              <a:rPr lang="en-GB" sz="2200" dirty="0" err="1">
                <a:latin typeface="Comic Sans MS" charset="0"/>
                <a:ea typeface="MS PGothic" charset="0"/>
                <a:cs typeface="MS PGothic" charset="0"/>
              </a:rPr>
              <a:t>e.m</a:t>
            </a:r>
            <a:r>
              <a:rPr lang="en-GB" sz="2200" dirty="0">
                <a:latin typeface="Comic Sans MS" charset="0"/>
                <a:ea typeface="MS PGothic" charset="0"/>
                <a:cs typeface="MS PGothic" charset="0"/>
              </a:rPr>
              <a:t>. shower for the electron shower is clearly apparent from individual wires. </a:t>
            </a:r>
          </a:p>
          <a:p>
            <a:pPr>
              <a:lnSpc>
                <a:spcPct val="90000"/>
              </a:lnSpc>
              <a:buFont typeface="Zapf Dingbats" charset="0"/>
              <a:buNone/>
            </a:pPr>
            <a:endParaRPr lang="en-US" sz="2000" dirty="0">
              <a:solidFill>
                <a:srgbClr val="FF0000"/>
              </a:solidFill>
              <a:latin typeface="Comic Sans MS" charset="0"/>
              <a:ea typeface="MS PGothic" charset="0"/>
              <a:cs typeface="MS PGothic" charset="0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56456" y="5610726"/>
            <a:ext cx="1787525" cy="338554"/>
            <a:chOff x="-35055" y="5867400"/>
            <a:chExt cx="1787655" cy="338971"/>
          </a:xfrm>
        </p:grpSpPr>
        <p:sp>
          <p:nvSpPr>
            <p:cNvPr id="10" name="Right Arrow 7"/>
            <p:cNvSpPr>
              <a:spLocks noChangeArrowheads="1"/>
            </p:cNvSpPr>
            <p:nvPr/>
          </p:nvSpPr>
          <p:spPr bwMode="auto">
            <a:xfrm>
              <a:off x="1295400" y="5994400"/>
              <a:ext cx="457200" cy="152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GB" i="0">
                <a:solidFill>
                  <a:srgbClr val="FF0000"/>
                </a:solidFill>
              </a:endParaRPr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-35055" y="5867400"/>
              <a:ext cx="1333014" cy="338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GB" baseline="0" dirty="0">
                  <a:solidFill>
                    <a:srgbClr val="FF0000"/>
                  </a:solidFill>
                </a:rPr>
                <a:t>Single M.I.P</a:t>
              </a:r>
            </a:p>
          </p:txBody>
        </p:sp>
      </p:grpSp>
      <p:grpSp>
        <p:nvGrpSpPr>
          <p:cNvPr id="12" name="Gruppo 1"/>
          <p:cNvGrpSpPr>
            <a:grpSpLocks/>
          </p:cNvGrpSpPr>
          <p:nvPr/>
        </p:nvGrpSpPr>
        <p:grpSpPr bwMode="auto">
          <a:xfrm>
            <a:off x="5867400" y="1282700"/>
            <a:ext cx="3581400" cy="1485900"/>
            <a:chOff x="5867400" y="1790700"/>
            <a:chExt cx="3581400" cy="1485900"/>
          </a:xfrm>
        </p:grpSpPr>
        <p:cxnSp>
          <p:nvCxnSpPr>
            <p:cNvPr id="13" name="Straight Connector 7"/>
            <p:cNvCxnSpPr>
              <a:cxnSpLocks noChangeShapeType="1"/>
            </p:cNvCxnSpPr>
            <p:nvPr/>
          </p:nvCxnSpPr>
          <p:spPr bwMode="auto">
            <a:xfrm flipV="1">
              <a:off x="6934200" y="2743200"/>
              <a:ext cx="2514600" cy="53340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15"/>
            <p:cNvCxnSpPr>
              <a:cxnSpLocks noChangeShapeType="1"/>
            </p:cNvCxnSpPr>
            <p:nvPr/>
          </p:nvCxnSpPr>
          <p:spPr bwMode="auto">
            <a:xfrm flipV="1">
              <a:off x="5867400" y="1790700"/>
              <a:ext cx="1295400" cy="110490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5867400" y="2895600"/>
              <a:ext cx="1047750" cy="381000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hangingPunct="0"/>
              <a:endParaRPr lang="it-IT" i="0">
                <a:solidFill>
                  <a:srgbClr val="000000"/>
                </a:solidFill>
              </a:endParaRPr>
            </a:p>
          </p:txBody>
        </p:sp>
        <p:pic>
          <p:nvPicPr>
            <p:cNvPr id="16" name="Picture 2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811338"/>
              <a:ext cx="2286000" cy="914400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87560" y="609600"/>
            <a:ext cx="999356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342900" lvl="1" indent="-342900">
              <a:lnSpc>
                <a:spcPct val="90000"/>
              </a:lnSpc>
              <a:buSzPct val="200000"/>
              <a:buFont typeface="Comic Sans MS" pitchFamily="66" charset="0"/>
              <a:buChar char="●"/>
            </a:pPr>
            <a:r>
              <a:rPr lang="en-US" sz="2200" i="0" baseline="0" dirty="0" smtClean="0">
                <a:latin typeface="Comic Sans MS" charset="0"/>
                <a:ea typeface="MS PGothic" charset="0"/>
              </a:rPr>
              <a:t>The unique detection properties of </a:t>
            </a:r>
            <a:r>
              <a:rPr lang="en-US" sz="2200" i="0" baseline="0" dirty="0" err="1" smtClean="0">
                <a:latin typeface="Comic Sans MS" charset="0"/>
                <a:ea typeface="MS PGothic" charset="0"/>
              </a:rPr>
              <a:t>LAr</a:t>
            </a:r>
            <a:r>
              <a:rPr lang="en-US" sz="2200" i="0" baseline="0" dirty="0" smtClean="0">
                <a:latin typeface="Comic Sans MS" charset="0"/>
                <a:ea typeface="MS PGothic" charset="0"/>
              </a:rPr>
              <a:t>-TPC technique allow to identify unambiguously individual e-events with high efficiency</a:t>
            </a:r>
            <a:r>
              <a:rPr lang="en-US" sz="2200" baseline="0" dirty="0" smtClean="0">
                <a:latin typeface="Comic Sans MS" charset="0"/>
                <a:ea typeface="MS PGothic" charset="0"/>
              </a:rPr>
              <a:t>.</a:t>
            </a:r>
          </a:p>
          <a:p>
            <a:pPr>
              <a:lnSpc>
                <a:spcPct val="90000"/>
              </a:lnSpc>
              <a:buFont typeface="Zapf Dingbats" charset="0"/>
              <a:buNone/>
            </a:pPr>
            <a:endParaRPr lang="en-US" sz="2000" baseline="0" dirty="0">
              <a:solidFill>
                <a:srgbClr val="FF0000"/>
              </a:solidFill>
              <a:latin typeface="Comic Sans MS" charset="0"/>
              <a:ea typeface="MS PGothic" charset="0"/>
              <a:cs typeface="MS PGothic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85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/>
          <p:cNvGrpSpPr>
            <a:grpSpLocks/>
          </p:cNvGrpSpPr>
          <p:nvPr/>
        </p:nvGrpSpPr>
        <p:grpSpPr bwMode="auto">
          <a:xfrm>
            <a:off x="2232248" y="3068960"/>
            <a:ext cx="7617296" cy="3528392"/>
            <a:chOff x="1102486" y="577374"/>
            <a:chExt cx="8359751" cy="3948633"/>
          </a:xfrm>
        </p:grpSpPr>
        <p:pic>
          <p:nvPicPr>
            <p:cNvPr id="42" name="Picture 4" descr="alltan2011B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435" y="577374"/>
              <a:ext cx="6725802" cy="3948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Prostokąt 13"/>
            <p:cNvSpPr/>
            <p:nvPr/>
          </p:nvSpPr>
          <p:spPr bwMode="auto">
            <a:xfrm>
              <a:off x="1102486" y="628742"/>
              <a:ext cx="1861944" cy="10107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  <p:cxnSp>
          <p:nvCxnSpPr>
            <p:cNvPr id="44" name="Straight Arrow Connector 13"/>
            <p:cNvCxnSpPr>
              <a:cxnSpLocks noChangeShapeType="1"/>
              <a:stCxn id="49" idx="3"/>
            </p:cNvCxnSpPr>
            <p:nvPr/>
          </p:nvCxnSpPr>
          <p:spPr bwMode="auto">
            <a:xfrm>
              <a:off x="2975363" y="787613"/>
              <a:ext cx="1205030" cy="38633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Straight Arrow Connector 13"/>
            <p:cNvCxnSpPr>
              <a:cxnSpLocks noChangeShapeType="1"/>
            </p:cNvCxnSpPr>
            <p:nvPr/>
          </p:nvCxnSpPr>
          <p:spPr bwMode="auto">
            <a:xfrm>
              <a:off x="2964431" y="1185493"/>
              <a:ext cx="1215964" cy="291079"/>
            </a:xfrm>
            <a:prstGeom prst="straightConnector1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Straight Arrow Connector 13"/>
            <p:cNvCxnSpPr>
              <a:cxnSpLocks noChangeShapeType="1"/>
            </p:cNvCxnSpPr>
            <p:nvPr/>
          </p:nvCxnSpPr>
          <p:spPr bwMode="auto">
            <a:xfrm>
              <a:off x="2964431" y="1424101"/>
              <a:ext cx="994367" cy="106113"/>
            </a:xfrm>
            <a:prstGeom prst="straightConnector1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Straight Arrow Connector 13"/>
            <p:cNvCxnSpPr>
              <a:cxnSpLocks noChangeShapeType="1"/>
            </p:cNvCxnSpPr>
            <p:nvPr/>
          </p:nvCxnSpPr>
          <p:spPr bwMode="auto">
            <a:xfrm flipV="1">
              <a:off x="2774436" y="1662710"/>
              <a:ext cx="1367959" cy="1511186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TextBox 9"/>
            <p:cNvSpPr txBox="1">
              <a:spLocks noChangeArrowheads="1"/>
            </p:cNvSpPr>
            <p:nvPr/>
          </p:nvSpPr>
          <p:spPr bwMode="auto">
            <a:xfrm>
              <a:off x="1634470" y="3145725"/>
              <a:ext cx="1282462" cy="61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 eaLnBrk="0" hangingPunct="0"/>
              <a:r>
                <a:rPr lang="pl-PL" i="0" baseline="0" dirty="0">
                  <a:solidFill>
                    <a:srgbClr val="000000"/>
                  </a:solidFill>
                </a:rPr>
                <a:t>limit of KARMEN</a:t>
              </a:r>
            </a:p>
          </p:txBody>
        </p:sp>
        <p:sp>
          <p:nvSpPr>
            <p:cNvPr id="49" name="TextBox 9"/>
            <p:cNvSpPr txBox="1">
              <a:spLocks noChangeArrowheads="1"/>
            </p:cNvSpPr>
            <p:nvPr/>
          </p:nvSpPr>
          <p:spPr bwMode="auto">
            <a:xfrm>
              <a:off x="1155093" y="610925"/>
              <a:ext cx="1820270" cy="35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pl-PL" i="0" baseline="0" dirty="0" smtClean="0">
                  <a:solidFill>
                    <a:srgbClr val="FF0000"/>
                  </a:solidFill>
                  <a:latin typeface="Calibri" charset="0"/>
                </a:rPr>
                <a:t>a</a:t>
              </a:r>
              <a:r>
                <a:rPr lang="en-US" i="0" baseline="0" dirty="0" err="1" smtClean="0">
                  <a:solidFill>
                    <a:srgbClr val="FF0000"/>
                  </a:solidFill>
                  <a:latin typeface="Calibri" charset="0"/>
                </a:rPr>
                <a:t>llowed</a:t>
              </a:r>
              <a:r>
                <a:rPr lang="en-US" i="0" baseline="0" dirty="0" smtClean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i="0" baseline="0" dirty="0" err="1">
                  <a:solidFill>
                    <a:srgbClr val="FF0000"/>
                  </a:solidFill>
                  <a:latin typeface="Calibri" charset="0"/>
                </a:rPr>
                <a:t>MiniBooNE</a:t>
              </a:r>
              <a:endParaRPr lang="en-US" i="0" baseline="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50" name="TextBox 9"/>
            <p:cNvSpPr txBox="1">
              <a:spLocks noChangeArrowheads="1"/>
            </p:cNvSpPr>
            <p:nvPr/>
          </p:nvSpPr>
          <p:spPr bwMode="auto">
            <a:xfrm>
              <a:off x="1160056" y="1022047"/>
              <a:ext cx="1724346" cy="610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>
                <a:defRPr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4pPr>
              <a:lvl5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5pPr>
              <a:lvl6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6pPr>
              <a:lvl7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7pPr>
              <a:lvl8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8pPr>
              <a:lvl9pPr>
                <a:defRPr>
                  <a:solidFill>
                    <a:schemeClr val="tx1"/>
                  </a:solidFill>
                  <a:latin typeface="Helvetica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pl-PL" i="0" baseline="0" dirty="0">
                  <a:solidFill>
                    <a:srgbClr val="00B0F0"/>
                  </a:solidFill>
                  <a:latin typeface="Calibri" charset="0"/>
                </a:rPr>
                <a:t>a</a:t>
              </a:r>
              <a:r>
                <a:rPr lang="en-US" i="0" baseline="0" dirty="0" err="1">
                  <a:solidFill>
                    <a:srgbClr val="00B0F0"/>
                  </a:solidFill>
                  <a:latin typeface="Calibri" charset="0"/>
                </a:rPr>
                <a:t>llowed</a:t>
              </a:r>
              <a:r>
                <a:rPr lang="en-US" i="0" baseline="0" dirty="0">
                  <a:solidFill>
                    <a:srgbClr val="00B0F0"/>
                  </a:solidFill>
                  <a:latin typeface="Calibri" charset="0"/>
                </a:rPr>
                <a:t> </a:t>
              </a:r>
              <a:r>
                <a:rPr lang="pl-PL" i="0" baseline="0" dirty="0">
                  <a:solidFill>
                    <a:srgbClr val="00B0F0"/>
                  </a:solidFill>
                  <a:latin typeface="Calibri" charset="0"/>
                </a:rPr>
                <a:t>LSND 90%</a:t>
              </a:r>
            </a:p>
            <a:p>
              <a:pPr algn="ctr"/>
              <a:r>
                <a:rPr lang="pl-PL" i="0" baseline="0" dirty="0" err="1">
                  <a:solidFill>
                    <a:srgbClr val="FFC000"/>
                  </a:solidFill>
                  <a:latin typeface="Calibri" charset="0"/>
                </a:rPr>
                <a:t>allowed</a:t>
              </a:r>
              <a:r>
                <a:rPr lang="pl-PL" i="0" baseline="0" dirty="0">
                  <a:solidFill>
                    <a:srgbClr val="FFC000"/>
                  </a:solidFill>
                  <a:latin typeface="Calibri" charset="0"/>
                </a:rPr>
                <a:t> LSND 99%</a:t>
              </a:r>
              <a:endParaRPr lang="en-US" i="0" baseline="0" dirty="0">
                <a:solidFill>
                  <a:srgbClr val="FFC000"/>
                </a:solidFill>
                <a:latin typeface="Calibri" charset="0"/>
              </a:endParaRPr>
            </a:p>
          </p:txBody>
        </p:sp>
        <p:sp>
          <p:nvSpPr>
            <p:cNvPr id="51" name="Prostokąt 44"/>
            <p:cNvSpPr/>
            <p:nvPr/>
          </p:nvSpPr>
          <p:spPr bwMode="auto">
            <a:xfrm>
              <a:off x="1786466" y="3173895"/>
              <a:ext cx="987971" cy="55675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 (Headings)"/>
                <a:ea typeface="MS PGothic" charset="0"/>
                <a:cs typeface="Helvetica (Headings)"/>
              </a:rPr>
              <a:t>Search for LSND-like anomaly by ICARUS at LNGS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15552" y="548679"/>
            <a:ext cx="9921552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342900" lvl="1" indent="-342900" algn="just">
              <a:lnSpc>
                <a:spcPts val="2500"/>
              </a:lnSpc>
              <a:buSzPct val="200000"/>
              <a:buFont typeface="Comic Sans MS" pitchFamily="66" charset="0"/>
              <a:buChar char="●"/>
            </a:pPr>
            <a:r>
              <a:rPr lang="en-US" sz="2000" baseline="0" dirty="0" smtClean="0">
                <a:latin typeface="Comic Sans MS" charset="0"/>
                <a:ea typeface="MS PGothic" charset="0"/>
              </a:rPr>
              <a:t>ICARUS searched for </a:t>
            </a:r>
            <a:r>
              <a:rPr lang="en-US" sz="2000" baseline="0" dirty="0" smtClean="0">
                <a:latin typeface="Symbol" pitchFamily="18" charset="2"/>
                <a:ea typeface="MS PGothic" charset="0"/>
              </a:rPr>
              <a:t>n</a:t>
            </a:r>
            <a:r>
              <a:rPr lang="en-US" sz="2000" dirty="0" smtClean="0">
                <a:latin typeface="Comic Sans MS" charset="0"/>
                <a:ea typeface="MS PGothic" charset="0"/>
              </a:rPr>
              <a:t>e</a:t>
            </a:r>
            <a:r>
              <a:rPr lang="en-US" sz="2000" baseline="0" dirty="0" smtClean="0">
                <a:latin typeface="Comic Sans MS" charset="0"/>
                <a:ea typeface="MS PGothic" charset="0"/>
              </a:rPr>
              <a:t> excess related to LSND-like anomaly on the CNGS       </a:t>
            </a:r>
            <a:r>
              <a:rPr lang="en-US" sz="2000" baseline="0" dirty="0" smtClean="0">
                <a:latin typeface="Symbol" pitchFamily="18" charset="2"/>
                <a:ea typeface="MS PGothic" charset="0"/>
              </a:rPr>
              <a:t>n </a:t>
            </a:r>
            <a:r>
              <a:rPr lang="en-US" sz="2000" baseline="0" dirty="0" smtClean="0">
                <a:latin typeface="Comic Sans MS" charset="0"/>
                <a:ea typeface="MS PGothic" charset="0"/>
              </a:rPr>
              <a:t>beam </a:t>
            </a:r>
            <a:r>
              <a:rPr lang="en-US" sz="2000" baseline="0" dirty="0" smtClean="0">
                <a:sym typeface="Wingdings" charset="0"/>
              </a:rPr>
              <a:t>(~1% intrinsic </a:t>
            </a:r>
            <a:r>
              <a:rPr lang="en-US" sz="2000" baseline="0" dirty="0" smtClean="0">
                <a:latin typeface="Symbol" pitchFamily="18" charset="2"/>
                <a:sym typeface="Wingdings" charset="0"/>
              </a:rPr>
              <a:t>n</a:t>
            </a:r>
            <a:r>
              <a:rPr lang="en-US" sz="2000" dirty="0" smtClean="0">
                <a:sym typeface="Wingdings" charset="0"/>
              </a:rPr>
              <a:t>e</a:t>
            </a:r>
            <a:r>
              <a:rPr lang="en-US" sz="2000" baseline="0" dirty="0">
                <a:sym typeface="Wingdings" charset="0"/>
              </a:rPr>
              <a:t> </a:t>
            </a:r>
            <a:r>
              <a:rPr lang="en-US" sz="2000" baseline="0" dirty="0" smtClean="0">
                <a:sym typeface="Wingdings" charset="0"/>
              </a:rPr>
              <a:t>contamination,</a:t>
            </a:r>
            <a:r>
              <a:rPr lang="en-US" sz="2000" dirty="0" smtClean="0">
                <a:latin typeface="Comic Sans MS" charset="0"/>
                <a:ea typeface="MS PGothic" charset="0"/>
              </a:rPr>
              <a:t> </a:t>
            </a:r>
            <a:r>
              <a:rPr lang="en-US" sz="2000" baseline="0" dirty="0" smtClean="0">
                <a:latin typeface="Comic Sans MS" charset="0"/>
                <a:ea typeface="MS PGothic" charset="0"/>
              </a:rPr>
              <a:t>L/</a:t>
            </a:r>
            <a:r>
              <a:rPr lang="en-US" sz="2000" baseline="0" dirty="0" err="1" smtClean="0">
                <a:latin typeface="Comic Sans MS" charset="0"/>
                <a:ea typeface="MS PGothic" charset="0"/>
              </a:rPr>
              <a:t>E</a:t>
            </a:r>
            <a:r>
              <a:rPr lang="en-US" sz="2000" baseline="0" dirty="0" err="1" smtClean="0">
                <a:latin typeface="Symbol" charset="0"/>
                <a:sym typeface="Wingdings" charset="0"/>
              </a:rPr>
              <a:t>n</a:t>
            </a:r>
            <a:r>
              <a:rPr lang="en-US" sz="2000" baseline="0" dirty="0" smtClean="0">
                <a:latin typeface="Symbol" charset="0"/>
                <a:ea typeface="MS PGothic" charset="0"/>
              </a:rPr>
              <a:t> </a:t>
            </a:r>
            <a:r>
              <a:rPr lang="en-US" sz="2000" baseline="0" dirty="0" smtClean="0">
                <a:latin typeface="Comic Sans MS" charset="0"/>
                <a:ea typeface="MS PGothic" charset="0"/>
              </a:rPr>
              <a:t>~36.5 m/MeV</a:t>
            </a:r>
            <a:r>
              <a:rPr lang="en-US" sz="2000" baseline="0" dirty="0" smtClean="0">
                <a:sym typeface="Wingdings" charset="0"/>
              </a:rPr>
              <a:t>). No </a:t>
            </a:r>
            <a:r>
              <a:rPr lang="en-US" sz="2000" baseline="0" dirty="0">
                <a:sym typeface="Wingdings" charset="0"/>
              </a:rPr>
              <a:t>excess </a:t>
            </a:r>
            <a:r>
              <a:rPr lang="en-US" sz="2000" baseline="0" dirty="0" smtClean="0">
                <a:sym typeface="Wingdings" charset="0"/>
              </a:rPr>
              <a:t>was observed</a:t>
            </a:r>
            <a:r>
              <a:rPr lang="en-US" sz="2000" baseline="0" dirty="0">
                <a:sym typeface="Wingdings" charset="0"/>
              </a:rPr>
              <a:t>: </a:t>
            </a:r>
            <a:r>
              <a:rPr lang="en-US" sz="2000" baseline="0" dirty="0" smtClean="0">
                <a:sym typeface="Wingdings" charset="0"/>
              </a:rPr>
              <a:t>number </a:t>
            </a:r>
            <a:r>
              <a:rPr lang="en-US" sz="2000" baseline="0" dirty="0">
                <a:sym typeface="Wingdings" charset="0"/>
              </a:rPr>
              <a:t>of </a:t>
            </a:r>
            <a:r>
              <a:rPr lang="en-US" sz="2000" baseline="0" dirty="0">
                <a:latin typeface="Symbol" pitchFamily="18" charset="2"/>
                <a:ea typeface="MS PGothic" charset="0"/>
              </a:rPr>
              <a:t>n</a:t>
            </a:r>
            <a:r>
              <a:rPr lang="en-US" sz="2000" dirty="0">
                <a:latin typeface="Comic Sans MS" charset="0"/>
                <a:ea typeface="MS PGothic" charset="0"/>
              </a:rPr>
              <a:t>e </a:t>
            </a:r>
            <a:r>
              <a:rPr lang="en-US" sz="2000" baseline="0" dirty="0" smtClean="0">
                <a:sym typeface="Wingdings" charset="0"/>
              </a:rPr>
              <a:t>events as expected in </a:t>
            </a:r>
            <a:r>
              <a:rPr lang="en-US" sz="2000" baseline="0" dirty="0">
                <a:sym typeface="Wingdings" charset="0"/>
              </a:rPr>
              <a:t>absence of LSND signal</a:t>
            </a:r>
            <a:r>
              <a:rPr lang="en-US" sz="2000" baseline="0" dirty="0" smtClean="0">
                <a:sym typeface="Wingdings" charset="0"/>
              </a:rPr>
              <a:t>.</a:t>
            </a:r>
          </a:p>
          <a:p>
            <a:pPr marL="342900" lvl="1" indent="-342900" algn="just">
              <a:lnSpc>
                <a:spcPts val="2500"/>
              </a:lnSpc>
              <a:buSzPct val="200000"/>
              <a:buFont typeface="Comic Sans MS" pitchFamily="66" charset="0"/>
              <a:buChar char="●"/>
            </a:pPr>
            <a:r>
              <a:rPr lang="en-US" sz="2000" kern="0" baseline="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Analysis on 7.23 x 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19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 pot event sample 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 charset="0"/>
                <a:ea typeface="MS PGothic" charset="0"/>
                <a:cs typeface="MS PGothic" charset="0"/>
              </a:rPr>
              <a:t>provided the limit on the oscillation probability 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P(</a:t>
            </a:r>
            <a:r>
              <a:rPr lang="en-US" sz="2000" baseline="0" dirty="0" smtClean="0">
                <a:latin typeface="Symbol" charset="0"/>
                <a:sym typeface="Wingdings" charset="0"/>
              </a:rPr>
              <a:t>n</a:t>
            </a:r>
            <a:r>
              <a:rPr lang="en-US" sz="2000" dirty="0" smtClean="0">
                <a:latin typeface="Symbol" charset="0"/>
                <a:sym typeface="Wingdings" charset="0"/>
              </a:rPr>
              <a:t>m</a:t>
            </a:r>
            <a:r>
              <a:rPr lang="en-US" sz="2000" kern="0" baseline="0" dirty="0" smtClean="0">
                <a:solidFill>
                  <a:srgbClr val="000000"/>
                </a:solidFill>
                <a:latin typeface="Courier New" charset="0"/>
                <a:ea typeface="MS PGothic" charset="0"/>
              </a:rPr>
              <a:t>→</a:t>
            </a:r>
            <a:r>
              <a:rPr lang="en-US" sz="2000" baseline="0" dirty="0" smtClean="0">
                <a:latin typeface="Symbol" charset="0"/>
                <a:sym typeface="Wingdings" charset="0"/>
              </a:rPr>
              <a:t>n</a:t>
            </a:r>
            <a:r>
              <a:rPr lang="en-US" sz="2000" dirty="0" smtClean="0">
                <a:sym typeface="Wingdings" charset="0"/>
              </a:rPr>
              <a:t>e</a:t>
            </a:r>
            <a:r>
              <a:rPr lang="en-US" sz="2000" kern="0" baseline="0" dirty="0" smtClean="0">
                <a:solidFill>
                  <a:srgbClr val="000000"/>
                </a:solidFill>
                <a:ea typeface="MS PGothic" charset="0"/>
              </a:rPr>
              <a:t>) 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≤ 3.85 (7.60) x 10</a:t>
            </a:r>
            <a:r>
              <a:rPr lang="en-US" sz="2000" kern="0" baseline="3000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-3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 charset="0"/>
                <a:ea typeface="MS PGothic" charset="0"/>
              </a:rPr>
              <a:t> at 90 (99) % C.L.</a:t>
            </a:r>
            <a:r>
              <a:rPr lang="en-US" sz="2000" baseline="0" dirty="0" smtClean="0">
                <a:sym typeface="Wingdings" charset="0"/>
              </a:rPr>
              <a:t> </a:t>
            </a:r>
          </a:p>
          <a:p>
            <a:pPr marL="342900" lvl="1" indent="-342900" algn="just">
              <a:lnSpc>
                <a:spcPts val="2500"/>
              </a:lnSpc>
              <a:buSzPct val="200000"/>
              <a:buFont typeface="Comic Sans MS" pitchFamily="66" charset="0"/>
              <a:buChar char="●"/>
            </a:pPr>
            <a:r>
              <a:rPr lang="en-US" sz="2000" kern="0" baseline="0" dirty="0" smtClean="0">
                <a:solidFill>
                  <a:srgbClr val="FF0000"/>
                </a:solidFill>
                <a:latin typeface="Comic Sans MS" charset="0"/>
                <a:ea typeface="MS PGothic" charset="0"/>
              </a:rPr>
              <a:t>ICARUS result indicates </a:t>
            </a:r>
            <a:r>
              <a:rPr lang="en-US" sz="2000" baseline="0" dirty="0" smtClean="0">
                <a:solidFill>
                  <a:srgbClr val="FF0000"/>
                </a:solidFill>
              </a:rPr>
              <a:t>a very narrow region </a:t>
            </a:r>
            <a:r>
              <a:rPr lang="en-US" sz="2000" baseline="0" dirty="0">
                <a:solidFill>
                  <a:srgbClr val="FF0000"/>
                </a:solidFill>
              </a:rPr>
              <a:t>(</a:t>
            </a:r>
            <a:r>
              <a:rPr lang="en-US" sz="2000" baseline="0" dirty="0" smtClean="0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sz="2000" baseline="0" dirty="0" smtClean="0">
                <a:solidFill>
                  <a:srgbClr val="FF0000"/>
                </a:solidFill>
              </a:rPr>
              <a:t>m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aseline="0" dirty="0" smtClean="0">
                <a:solidFill>
                  <a:srgbClr val="FF0000"/>
                </a:solidFill>
              </a:rPr>
              <a:t>~0.5 eV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aseline="0" dirty="0" smtClean="0">
                <a:solidFill>
                  <a:srgbClr val="FF0000"/>
                </a:solidFill>
              </a:rPr>
              <a:t>, sin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baseline="0" dirty="0" smtClean="0">
                <a:solidFill>
                  <a:srgbClr val="FF0000"/>
                </a:solidFill>
              </a:rPr>
              <a:t>2</a:t>
            </a:r>
            <a:r>
              <a:rPr lang="en-US" sz="2000" baseline="0" dirty="0" smtClean="0">
                <a:solidFill>
                  <a:srgbClr val="FF0000"/>
                </a:solidFill>
                <a:latin typeface="Symbol" charset="0"/>
              </a:rPr>
              <a:t>q</a:t>
            </a:r>
            <a:r>
              <a:rPr lang="en-US" sz="2000" baseline="0" dirty="0" smtClean="0">
                <a:solidFill>
                  <a:srgbClr val="FF0000"/>
                </a:solidFill>
              </a:rPr>
              <a:t>~0.005) where all experimental results can be accommodated  at 90% CL. </a:t>
            </a:r>
            <a:endParaRPr lang="en-US" sz="2200" baseline="0" dirty="0" smtClean="0">
              <a:solidFill>
                <a:srgbClr val="000000"/>
              </a:solidFill>
              <a:latin typeface="Comic Sans MS" charset="0"/>
              <a:ea typeface="MS PGothic" charset="0"/>
            </a:endParaRPr>
          </a:p>
          <a:p>
            <a:pPr marL="342900" lvl="1" indent="-342900" algn="just">
              <a:lnSpc>
                <a:spcPct val="90000"/>
              </a:lnSpc>
              <a:buSzPct val="200000"/>
              <a:buFont typeface="Comic Sans MS" pitchFamily="66" charset="0"/>
              <a:buChar char="●"/>
            </a:pPr>
            <a:endParaRPr lang="en-US" sz="2200" baseline="0" dirty="0" smtClean="0">
              <a:solidFill>
                <a:srgbClr val="000000"/>
              </a:solidFill>
              <a:latin typeface="Comic Sans MS" charset="0"/>
              <a:ea typeface="MS PGothic" charset="0"/>
            </a:endParaRPr>
          </a:p>
          <a:p>
            <a:pPr marL="342900" lvl="1" indent="-342900" algn="just">
              <a:lnSpc>
                <a:spcPct val="90000"/>
              </a:lnSpc>
              <a:buSzPct val="200000"/>
              <a:buNone/>
            </a:pPr>
            <a:endParaRPr lang="en-US" sz="2200" baseline="0" dirty="0" smtClean="0">
              <a:solidFill>
                <a:srgbClr val="000000"/>
              </a:solidFill>
              <a:latin typeface="Comic Sans MS" charset="0"/>
              <a:ea typeface="MS PGothic" charset="0"/>
            </a:endParaRPr>
          </a:p>
          <a:p>
            <a:pPr algn="just">
              <a:lnSpc>
                <a:spcPct val="90000"/>
              </a:lnSpc>
              <a:buFont typeface="Zapf Dingbats" charset="0"/>
              <a:buNone/>
            </a:pPr>
            <a:endParaRPr lang="en-US" sz="2200" baseline="0" dirty="0">
              <a:solidFill>
                <a:srgbClr val="FF0000"/>
              </a:solidFill>
              <a:latin typeface="Comic Sans MS" charset="0"/>
              <a:ea typeface="MS PGothic" charset="0"/>
              <a:cs typeface="MS P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73" y="4163640"/>
            <a:ext cx="358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800" i="1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Need for a definitive experiment on sterile neutrinos to clarify all the reported neutrino anomalies .</a:t>
            </a:r>
            <a:endParaRPr lang="it-IT" sz="1800" i="1" baseline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85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0" y="764704"/>
            <a:ext cx="9906000" cy="56166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685800" indent="-342900"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342900" indent="-342900"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r>
              <a:rPr lang="en-US" sz="2000" baseline="0" dirty="0" smtClean="0">
                <a:latin typeface="+mn-lt"/>
                <a:ea typeface="ＭＳ Ｐゴシック" charset="0"/>
              </a:rPr>
              <a:t>J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oint ICARUS/SBND/</a:t>
            </a:r>
            <a:r>
              <a:rPr lang="en-US" sz="2000" i="0" baseline="0" dirty="0" err="1" smtClean="0">
                <a:latin typeface="+mn-lt"/>
                <a:ea typeface="ＭＳ Ｐゴシック" charset="0"/>
              </a:rPr>
              <a:t>MicroBooNE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 </a:t>
            </a:r>
            <a:r>
              <a:rPr lang="en-US" sz="2000" baseline="0" dirty="0" smtClean="0">
                <a:latin typeface="+mn-lt"/>
                <a:ea typeface="ＭＳ Ｐゴシック" charset="0"/>
              </a:rPr>
              <a:t>CDR 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 </a:t>
            </a:r>
            <a:r>
              <a:rPr lang="en-US" sz="2000" baseline="0" dirty="0" smtClean="0">
                <a:latin typeface="+mn-lt"/>
                <a:ea typeface="ＭＳ Ｐゴシック" charset="0"/>
              </a:rPr>
              <a:t>received </a:t>
            </a:r>
            <a:r>
              <a:rPr lang="en-US" sz="2000" i="1" baseline="0" dirty="0" smtClean="0">
                <a:latin typeface="+mn-lt"/>
                <a:ea typeface="ＭＳ Ｐゴシック" charset="0"/>
              </a:rPr>
              <a:t>Stage 1 Approval from  FNAL PAC Jan 2015</a:t>
            </a:r>
            <a:r>
              <a:rPr lang="en-US" sz="2000" baseline="0" dirty="0" smtClean="0">
                <a:latin typeface="+mn-lt"/>
                <a:ea typeface="ＭＳ Ｐゴシック" charset="0"/>
              </a:rPr>
              <a:t>. Three </a:t>
            </a:r>
            <a:r>
              <a:rPr lang="en-US" sz="2000" i="0" baseline="0" dirty="0" err="1" smtClean="0">
                <a:latin typeface="+mn-lt"/>
                <a:ea typeface="ＭＳ Ｐゴシック" charset="0"/>
              </a:rPr>
              <a:t>LAr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-TPC’s at different distances from target:          </a:t>
            </a:r>
            <a:r>
              <a:rPr lang="en-US" sz="2000" baseline="0" dirty="0" smtClean="0">
                <a:solidFill>
                  <a:srgbClr val="FF0000"/>
                </a:solidFill>
                <a:latin typeface="+mn-lt"/>
                <a:ea typeface="ＭＳ Ｐゴシック" charset="0"/>
              </a:rPr>
              <a:t>SBND (82 t), </a:t>
            </a:r>
            <a:r>
              <a:rPr lang="en-US" sz="2000" baseline="0" dirty="0" err="1" smtClean="0">
                <a:solidFill>
                  <a:srgbClr val="FF0000"/>
                </a:solidFill>
                <a:latin typeface="+mn-lt"/>
                <a:ea typeface="ＭＳ Ｐゴシック" charset="0"/>
              </a:rPr>
              <a:t>MicroBooNE</a:t>
            </a:r>
            <a:r>
              <a:rPr lang="en-US" sz="2000" baseline="0" dirty="0" smtClean="0">
                <a:solidFill>
                  <a:srgbClr val="FF0000"/>
                </a:solidFill>
                <a:latin typeface="+mn-lt"/>
                <a:ea typeface="ＭＳ Ｐゴシック" charset="0"/>
              </a:rPr>
              <a:t> (89 t) and ICARUS (476 t) at 100, 470 and 600 m.</a:t>
            </a:r>
            <a:endParaRPr lang="en-GB" sz="2000" kern="0" baseline="0" dirty="0" smtClean="0">
              <a:solidFill>
                <a:srgbClr val="FF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228600" lvl="2" indent="-228600" algn="just">
              <a:lnSpc>
                <a:spcPts val="28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r>
              <a:rPr lang="en-US" sz="2000" i="0" baseline="0" dirty="0" smtClean="0">
                <a:latin typeface="+mn-lt"/>
                <a:ea typeface="ＭＳ Ｐゴシック" charset="0"/>
              </a:rPr>
              <a:t>The experiment will likely clarify</a:t>
            </a:r>
            <a:r>
              <a:rPr lang="en-US" sz="2000" i="0" baseline="0" dirty="0" smtClean="0">
                <a:solidFill>
                  <a:srgbClr val="000000"/>
                </a:solidFill>
                <a:latin typeface="+mn-lt"/>
                <a:ea typeface="ＭＳ Ｐゴシック" charset="0"/>
              </a:rPr>
              <a:t> LSND/</a:t>
            </a:r>
            <a:r>
              <a:rPr lang="en-US" sz="2000" i="0" baseline="0" dirty="0" err="1" smtClean="0">
                <a:solidFill>
                  <a:srgbClr val="000000"/>
                </a:solidFill>
                <a:latin typeface="+mn-lt"/>
                <a:ea typeface="ＭＳ Ｐゴシック" charset="0"/>
              </a:rPr>
              <a:t>MiniBooNE</a:t>
            </a:r>
            <a:r>
              <a:rPr lang="en-US" sz="2000" baseline="0" dirty="0" smtClean="0">
                <a:solidFill>
                  <a:srgbClr val="000000"/>
                </a:solidFill>
                <a:latin typeface="+mn-lt"/>
                <a:ea typeface="ＭＳ Ｐゴシック" charset="0"/>
              </a:rPr>
              <a:t>,</a:t>
            </a:r>
            <a:r>
              <a:rPr lang="en-US" sz="2000" i="0" baseline="0" dirty="0" smtClean="0">
                <a:solidFill>
                  <a:srgbClr val="000000"/>
                </a:solidFill>
                <a:latin typeface="+mn-lt"/>
                <a:ea typeface="ＭＳ Ｐゴシック" charset="0"/>
              </a:rPr>
              <a:t> </a:t>
            </a:r>
            <a:r>
              <a:rPr lang="en-US" sz="2000" i="0" baseline="0" dirty="0" err="1" smtClean="0">
                <a:solidFill>
                  <a:srgbClr val="000000"/>
                </a:solidFill>
                <a:latin typeface="+mn-lt"/>
                <a:ea typeface="ＭＳ Ｐゴシック" charset="0"/>
              </a:rPr>
              <a:t>Gallex</a:t>
            </a:r>
            <a:r>
              <a:rPr lang="en-US" sz="2000" baseline="0" dirty="0" smtClean="0">
                <a:solidFill>
                  <a:srgbClr val="000000"/>
                </a:solidFill>
                <a:latin typeface="+mn-lt"/>
                <a:ea typeface="ＭＳ Ｐゴシック" charset="0"/>
              </a:rPr>
              <a:t>, </a:t>
            </a:r>
            <a:r>
              <a:rPr lang="en-US" sz="2000" i="0" baseline="0" dirty="0" smtClean="0">
                <a:solidFill>
                  <a:srgbClr val="000000"/>
                </a:solidFill>
                <a:latin typeface="+mn-lt"/>
                <a:ea typeface="ＭＳ Ｐゴシック" charset="0"/>
              </a:rPr>
              <a:t>reactor anomalies by 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precisely/independently measuring both </a:t>
            </a:r>
            <a:r>
              <a:rPr lang="en-US" sz="2000" i="0" baseline="0" dirty="0" smtClean="0">
                <a:latin typeface="Symbol" panose="05050102010706020507" pitchFamily="18" charset="2"/>
              </a:rPr>
              <a:t>n</a:t>
            </a:r>
            <a:r>
              <a:rPr lang="en-US" sz="2000" i="0" dirty="0" smtClean="0">
                <a:latin typeface="+mn-lt"/>
              </a:rPr>
              <a:t>e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 appearance </a:t>
            </a:r>
            <a:r>
              <a:rPr lang="en-US" sz="2000" baseline="0" dirty="0" smtClean="0">
                <a:latin typeface="+mn-lt"/>
                <a:ea typeface="ＭＳ Ｐゴシック" charset="0"/>
              </a:rPr>
              <a:t>and </a:t>
            </a:r>
            <a:r>
              <a:rPr lang="en-US" sz="2000" i="0" baseline="0" dirty="0" smtClean="0">
                <a:latin typeface="Symbol" panose="05050102010706020507" pitchFamily="18" charset="2"/>
              </a:rPr>
              <a:t>n</a:t>
            </a:r>
            <a:r>
              <a:rPr lang="en-US" sz="2000" i="0" dirty="0" smtClean="0">
                <a:latin typeface="Symbol" panose="05050102010706020507" pitchFamily="18" charset="2"/>
              </a:rPr>
              <a:t>m</a:t>
            </a:r>
            <a:r>
              <a:rPr lang="en-US" sz="2000" i="0" baseline="0" dirty="0" smtClean="0">
                <a:latin typeface="+mn-lt"/>
                <a:ea typeface="ＭＳ Ｐゴシック" charset="0"/>
              </a:rPr>
              <a:t> disappearance, mutually related through </a:t>
            </a:r>
          </a:p>
          <a:p>
            <a:pPr marL="0" lvl="2" indent="0" algn="just">
              <a:lnSpc>
                <a:spcPts val="2800"/>
              </a:lnSpc>
              <a:spcBef>
                <a:spcPts val="300"/>
              </a:spcBef>
              <a:buClr>
                <a:srgbClr val="FF0000"/>
              </a:buClr>
              <a:buSzPct val="65000"/>
            </a:pPr>
            <a:endParaRPr lang="en-US" sz="2000" baseline="0" dirty="0">
              <a:latin typeface="+mn-lt"/>
              <a:ea typeface="ＭＳ Ｐゴシック" charset="0"/>
            </a:endParaRPr>
          </a:p>
          <a:p>
            <a:pPr marL="228600" lvl="2" indent="-228600" algn="just">
              <a:lnSpc>
                <a:spcPts val="28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kern="0" baseline="0" dirty="0" smtClean="0">
              <a:solidFill>
                <a:srgbClr val="000000"/>
              </a:solidFill>
              <a:latin typeface="+mn-lt"/>
              <a:ea typeface="ＭＳ Ｐゴシック" charset="0"/>
              <a:cs typeface="ＭＳ Ｐゴシック" charset="-128"/>
            </a:endParaRPr>
          </a:p>
          <a:p>
            <a:pPr marL="228600" lvl="2" indent="-228600" algn="just">
              <a:lnSpc>
                <a:spcPts val="28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r>
              <a:rPr lang="en-GB" sz="2000" kern="0" baseline="0" dirty="0" smtClean="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rPr>
              <a:t>In absence of “anomalies”, three detector signals should be a close copy of each other for all experimental signatures. </a:t>
            </a:r>
            <a:endParaRPr lang="en-GB" sz="2000" kern="0" baseline="0" dirty="0">
              <a:solidFill>
                <a:srgbClr val="000000"/>
              </a:solidFill>
              <a:latin typeface="+mn-lt"/>
              <a:ea typeface="ＭＳ Ｐゴシック" charset="-128"/>
              <a:cs typeface="ＭＳ Ｐゴシック" charset="-128"/>
            </a:endParaRPr>
          </a:p>
          <a:p>
            <a:pPr marL="228600" lvl="2" indent="-228600" algn="just">
              <a:lnSpc>
                <a:spcPts val="28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r>
              <a:rPr lang="en-US" sz="2000" baseline="0" dirty="0" smtClean="0">
                <a:latin typeface="+mn-lt"/>
              </a:rPr>
              <a:t>During its SBN operations, ICARUS will collect also ~ 2 GeV </a:t>
            </a:r>
            <a:r>
              <a:rPr lang="en-US" sz="2000" baseline="0" dirty="0" smtClean="0">
                <a:latin typeface="Symbol" panose="05050102010706020507" pitchFamily="18" charset="2"/>
                <a:cs typeface="Symbol" charset="2"/>
              </a:rPr>
              <a:t>n</a:t>
            </a:r>
            <a:r>
              <a:rPr lang="en-US" sz="2000" dirty="0" smtClean="0">
                <a:latin typeface="+mn-lt"/>
              </a:rPr>
              <a:t>e</a:t>
            </a:r>
            <a:r>
              <a:rPr lang="en-US" sz="2000" baseline="0" dirty="0" smtClean="0">
                <a:latin typeface="+mn-lt"/>
              </a:rPr>
              <a:t>CC events with NUMI Off-Axis beam, an asset for the long baseline </a:t>
            </a:r>
            <a:r>
              <a:rPr lang="en-US" sz="2000" baseline="0" dirty="0" err="1" smtClean="0">
                <a:latin typeface="+mn-lt"/>
              </a:rPr>
              <a:t>LAr</a:t>
            </a:r>
            <a:r>
              <a:rPr lang="en-US" sz="2000" baseline="0" dirty="0" smtClean="0">
                <a:latin typeface="+mn-lt"/>
              </a:rPr>
              <a:t> project at FNAL</a:t>
            </a:r>
            <a:r>
              <a:rPr lang="en-US" sz="2000" baseline="0" dirty="0">
                <a:latin typeface="+mn-lt"/>
              </a:rPr>
              <a:t>:</a:t>
            </a:r>
            <a:endParaRPr lang="en-US" sz="2000" baseline="0" dirty="0" smtClean="0">
              <a:latin typeface="+mn-lt"/>
            </a:endParaRPr>
          </a:p>
          <a:p>
            <a:pPr marL="463550" lvl="3" indent="-231775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sz="2000" baseline="0" dirty="0" smtClean="0">
                <a:latin typeface="+mn-lt"/>
              </a:rPr>
              <a:t>accurate determination of cross sections in </a:t>
            </a:r>
            <a:r>
              <a:rPr lang="en-US" sz="2000" baseline="0" dirty="0" err="1" smtClean="0">
                <a:latin typeface="+mn-lt"/>
              </a:rPr>
              <a:t>LAr</a:t>
            </a:r>
            <a:r>
              <a:rPr lang="en-US" sz="2000" baseline="0" dirty="0" smtClean="0">
                <a:latin typeface="+mn-lt"/>
              </a:rPr>
              <a:t> ;</a:t>
            </a:r>
          </a:p>
          <a:p>
            <a:pPr marL="463550" lvl="3" indent="-231775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sz="2000" baseline="0" dirty="0" smtClean="0">
                <a:latin typeface="+mn-lt"/>
              </a:rPr>
              <a:t>experimental study of all individual CC/NC channels  to realize algorithms improving the identification of </a:t>
            </a:r>
            <a:r>
              <a:rPr lang="en-US" sz="2000" baseline="0" dirty="0" smtClean="0">
                <a:latin typeface="Symbol" panose="05050102010706020507" pitchFamily="18" charset="2"/>
              </a:rPr>
              <a:t>n</a:t>
            </a:r>
            <a:r>
              <a:rPr lang="en-US" sz="2000" baseline="0" dirty="0" smtClean="0">
                <a:latin typeface="+mn-lt"/>
              </a:rPr>
              <a:t>  interactions.</a:t>
            </a: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</a:pPr>
            <a:endParaRPr lang="en-US" sz="2000" baseline="0" dirty="0" smtClean="0">
              <a:latin typeface="+mn-lt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baseline="0" dirty="0" smtClean="0">
              <a:latin typeface="+mn-lt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baseline="0" dirty="0" smtClean="0">
              <a:latin typeface="+mn-lt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baseline="0" dirty="0" smtClean="0">
              <a:latin typeface="+mn-lt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baseline="0" dirty="0" smtClean="0">
              <a:latin typeface="+mn-lt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i="0" baseline="0" dirty="0" smtClean="0">
              <a:latin typeface="+mn-lt"/>
              <a:ea typeface="ＭＳ Ｐゴシック" charset="0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i="0" baseline="0" dirty="0" smtClean="0">
              <a:latin typeface="+mn-lt"/>
              <a:ea typeface="ＭＳ Ｐゴシック" charset="0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endParaRPr lang="en-US" sz="2000" i="0" baseline="0" dirty="0" smtClean="0">
              <a:latin typeface="+mn-lt"/>
              <a:ea typeface="ＭＳ Ｐゴシック" charset="0"/>
            </a:endParaRPr>
          </a:p>
          <a:p>
            <a:pPr lvl="2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</a:pPr>
            <a:endParaRPr lang="en-US" sz="2000" i="0" baseline="0" dirty="0">
              <a:solidFill>
                <a:srgbClr val="000000"/>
              </a:solidFill>
              <a:latin typeface="+mn-lt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</a:rPr>
              <a:t>SBN Sterile </a:t>
            </a:r>
            <a:r>
              <a:rPr lang="en-US" dirty="0">
                <a:ea typeface="ＭＳ Ｐゴシック" charset="-128"/>
              </a:rPr>
              <a:t>neutrino search at </a:t>
            </a:r>
            <a:r>
              <a:rPr lang="en-US" dirty="0" smtClean="0">
                <a:ea typeface="ＭＳ Ｐゴシック" charset="-128"/>
              </a:rPr>
              <a:t>FNAL </a:t>
            </a:r>
            <a:r>
              <a:rPr lang="en-US" dirty="0">
                <a:ea typeface="ＭＳ Ｐゴシック" charset="-128"/>
              </a:rPr>
              <a:t>Booster </a:t>
            </a:r>
            <a:r>
              <a:rPr lang="en-US" dirty="0" smtClean="0">
                <a:latin typeface="Symbol" charset="2"/>
                <a:ea typeface="ＭＳ Ｐゴシック" charset="-128"/>
                <a:cs typeface="Symbol" charset="2"/>
              </a:rPr>
              <a:t>n </a:t>
            </a:r>
            <a:r>
              <a:rPr lang="en-US" dirty="0" err="1" smtClean="0">
                <a:ea typeface="ＭＳ Ｐゴシック" charset="-128"/>
              </a:rPr>
              <a:t>beamline</a:t>
            </a:r>
            <a:endParaRPr lang="en-US" dirty="0"/>
          </a:p>
        </p:txBody>
      </p:sp>
      <p:graphicFrame>
        <p:nvGraphicFramePr>
          <p:cNvPr id="1259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223912"/>
              </p:ext>
            </p:extLst>
          </p:nvPr>
        </p:nvGraphicFramePr>
        <p:xfrm>
          <a:off x="3405320" y="2780928"/>
          <a:ext cx="4139968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99" name="Equation" r:id="rId3" imgW="2133360" imgH="393480" progId="Equation.3">
                  <p:embed/>
                </p:oleObj>
              </mc:Choice>
              <mc:Fallback>
                <p:oleObj name="Equation" r:id="rId3" imgW="21333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5320" y="2780928"/>
                        <a:ext cx="4139968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2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uFill>
                  <a:solidFill>
                    <a:srgbClr val="953735"/>
                  </a:solidFill>
                </a:uFill>
              </a:rPr>
              <a:t>ν</a:t>
            </a:r>
            <a:r>
              <a:rPr lang="en-US" baseline="-5999" dirty="0" err="1" smtClean="0">
                <a:uFill>
                  <a:solidFill>
                    <a:srgbClr val="953735"/>
                  </a:solidFill>
                </a:uFill>
              </a:rPr>
              <a:t>μ</a:t>
            </a:r>
            <a:r>
              <a:rPr lang="en-US" dirty="0" smtClean="0">
                <a:uFill>
                  <a:solidFill>
                    <a:srgbClr val="953735"/>
                  </a:solidFill>
                </a:uFill>
              </a:rPr>
              <a:t> → </a:t>
            </a:r>
            <a:r>
              <a:rPr lang="en-US" dirty="0" err="1" smtClean="0">
                <a:uFill>
                  <a:solidFill>
                    <a:srgbClr val="953735"/>
                  </a:solidFill>
                </a:uFill>
              </a:rPr>
              <a:t>ν</a:t>
            </a:r>
            <a:r>
              <a:rPr lang="en-US" baseline="-5999" dirty="0" err="1" smtClean="0">
                <a:uFill>
                  <a:solidFill>
                    <a:srgbClr val="953735"/>
                  </a:solidFill>
                </a:uFill>
              </a:rPr>
              <a:t>e</a:t>
            </a:r>
            <a:r>
              <a:rPr lang="en-US" dirty="0" smtClean="0">
                <a:uFill>
                  <a:solidFill>
                    <a:srgbClr val="953735"/>
                  </a:solidFill>
                </a:uFill>
              </a:rPr>
              <a:t> appearance sensitivity</a:t>
            </a:r>
            <a:endParaRPr lang="en-GB" dirty="0"/>
          </a:p>
        </p:txBody>
      </p:sp>
      <p:sp>
        <p:nvSpPr>
          <p:cNvPr id="286" name="Shape 286"/>
          <p:cNvSpPr/>
          <p:nvPr/>
        </p:nvSpPr>
        <p:spPr>
          <a:xfrm>
            <a:off x="7268418" y="1362866"/>
            <a:ext cx="166212" cy="1431491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7293355" y="4587083"/>
            <a:ext cx="166213" cy="1431492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7720724" y="1147663"/>
            <a:ext cx="524875" cy="23889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l" defTabSz="456892"/>
            <a:endParaRPr/>
          </a:p>
        </p:txBody>
      </p:sp>
      <p:pic>
        <p:nvPicPr>
          <p:cNvPr id="5" name="Immagine 4" descr="ND_100m_uB_T600_onaxis_nue_appearance_ecalo2_nu_vePhot0.05_gap3_lessCosmics_xsec_0_flux_6_dirt_cos_sensPlo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57" y="1425659"/>
            <a:ext cx="4342359" cy="4288156"/>
          </a:xfrm>
          <a:prstGeom prst="rect">
            <a:avLst/>
          </a:prstGeom>
        </p:spPr>
      </p:pic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5853316" y="5548930"/>
            <a:ext cx="3886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 eaLnBrk="0" hangingPunct="0"/>
            <a:r>
              <a:rPr lang="en-US" sz="2200" baseline="0" dirty="0" smtClean="0">
                <a:solidFill>
                  <a:srgbClr val="FF0000"/>
                </a:solidFill>
                <a:cs typeface="Arial" charset="0"/>
              </a:rPr>
              <a:t>T</a:t>
            </a:r>
            <a:r>
              <a:rPr lang="it-IT" sz="2200" baseline="0" dirty="0" smtClean="0">
                <a:solidFill>
                  <a:srgbClr val="FF0000"/>
                </a:solidFill>
                <a:cs typeface="Arial" charset="0"/>
              </a:rPr>
              <a:t>h</a:t>
            </a:r>
            <a:r>
              <a:rPr lang="en-US" sz="2200" baseline="0" dirty="0" smtClean="0">
                <a:solidFill>
                  <a:srgbClr val="FF0000"/>
                </a:solidFill>
                <a:cs typeface="Arial" charset="0"/>
              </a:rPr>
              <a:t>e LSND 99%CL region </a:t>
            </a:r>
          </a:p>
          <a:p>
            <a:pPr algn="ctr" eaLnBrk="0" hangingPunct="0"/>
            <a:r>
              <a:rPr lang="en-US" sz="2200" baseline="0" dirty="0" smtClean="0">
                <a:solidFill>
                  <a:srgbClr val="FF0000"/>
                </a:solidFill>
                <a:cs typeface="Arial" charset="0"/>
              </a:rPr>
              <a:t>is covered at ~5</a:t>
            </a:r>
            <a:r>
              <a:rPr lang="en-US" sz="2200" baseline="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 </a:t>
            </a:r>
            <a:r>
              <a:rPr lang="en-US" sz="2200" baseline="0" dirty="0" smtClean="0">
                <a:solidFill>
                  <a:srgbClr val="FF0000"/>
                </a:solidFill>
                <a:latin typeface="+mn-lt"/>
                <a:cs typeface="Symbol" charset="2"/>
              </a:rPr>
              <a:t>level</a:t>
            </a:r>
            <a:endParaRPr lang="en-US" sz="2200" baseline="0" dirty="0">
              <a:solidFill>
                <a:srgbClr val="FF0000"/>
              </a:solidFill>
              <a:latin typeface="+mn-lt"/>
              <a:cs typeface="Arial" charset="0"/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3276600" y="609600"/>
            <a:ext cx="6324600" cy="1371600"/>
          </a:xfrm>
        </p:spPr>
        <p:txBody>
          <a:bodyPr/>
          <a:lstStyle/>
          <a:p>
            <a:pPr marL="287338" indent="-287338" algn="just">
              <a:lnSpc>
                <a:spcPts val="2780"/>
              </a:lnSpc>
              <a:spcBef>
                <a:spcPts val="0"/>
              </a:spcBef>
              <a:spcAft>
                <a:spcPts val="600"/>
              </a:spcAft>
              <a:buSzPct val="80000"/>
            </a:pPr>
            <a:r>
              <a:rPr lang="en-US" sz="2200" dirty="0"/>
              <a:t>Expected </a:t>
            </a:r>
            <a:r>
              <a:rPr lang="en-US" sz="2200" dirty="0" smtClean="0"/>
              <a:t>exposure sensitivity of </a:t>
            </a:r>
            <a:r>
              <a:rPr lang="en-US" sz="2200" dirty="0" smtClean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200" dirty="0" smtClean="0"/>
              <a:t> -&gt; </a:t>
            </a:r>
            <a:r>
              <a:rPr lang="en-US" sz="2200" dirty="0">
                <a:latin typeface="Symbol" charset="2"/>
                <a:cs typeface="Symbol" charset="2"/>
              </a:rPr>
              <a:t>n</a:t>
            </a:r>
            <a:r>
              <a:rPr lang="en-US" sz="2200" baseline="-25000" dirty="0" smtClean="0"/>
              <a:t>e </a:t>
            </a:r>
            <a:r>
              <a:rPr lang="en-US" sz="2200" dirty="0"/>
              <a:t>oscillations for 3 years - 6.6 </a:t>
            </a:r>
            <a:r>
              <a:rPr lang="en-US" sz="2200" dirty="0" smtClean="0"/>
              <a:t>10</a:t>
            </a:r>
            <a:r>
              <a:rPr lang="en-US" sz="2200" baseline="30000" dirty="0" smtClean="0"/>
              <a:t>20</a:t>
            </a:r>
            <a:r>
              <a:rPr lang="en-US" sz="2200" dirty="0" smtClean="0"/>
              <a:t> pot BNB </a:t>
            </a:r>
            <a:r>
              <a:rPr lang="en-US" sz="2200" dirty="0"/>
              <a:t>positive </a:t>
            </a:r>
            <a:r>
              <a:rPr lang="en-US" sz="2200" dirty="0" smtClean="0"/>
              <a:t>focusing (6 years for </a:t>
            </a:r>
            <a:r>
              <a:rPr lang="en-US" sz="2200" dirty="0" err="1" smtClean="0"/>
              <a:t>MicroBooNE</a:t>
            </a:r>
            <a:r>
              <a:rPr lang="en-US" sz="2200" dirty="0" smtClean="0"/>
              <a:t>).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7512" y="548680"/>
            <a:ext cx="4885488" cy="6248400"/>
            <a:chOff x="-8688" y="609600"/>
            <a:chExt cx="4885488" cy="6248400"/>
          </a:xfrm>
        </p:grpSpPr>
        <p:pic>
          <p:nvPicPr>
            <p:cNvPr id="12" name="Immagine 11" descr="lessCosmics_100m_globBF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09600"/>
              <a:ext cx="3048000" cy="2244090"/>
            </a:xfrm>
            <a:prstGeom prst="rect">
              <a:avLst/>
            </a:prstGeom>
          </p:spPr>
        </p:pic>
        <p:pic>
          <p:nvPicPr>
            <p:cNvPr id="13" name="Immagine 12" descr="essCosmics_470m_globBF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688" y="2590800"/>
              <a:ext cx="3084515" cy="2286000"/>
            </a:xfrm>
            <a:prstGeom prst="rect">
              <a:avLst/>
            </a:prstGeom>
          </p:spPr>
        </p:pic>
        <p:pic>
          <p:nvPicPr>
            <p:cNvPr id="14" name="Immagine 13" descr="lessCosmics_600m_onaxis_globBF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72000"/>
              <a:ext cx="3048000" cy="2286000"/>
            </a:xfrm>
            <a:prstGeom prst="rect">
              <a:avLst/>
            </a:prstGeom>
          </p:spPr>
        </p:pic>
        <p:sp>
          <p:nvSpPr>
            <p:cNvPr id="19" name="Content Placeholder 2"/>
            <p:cNvSpPr txBox="1">
              <a:spLocks/>
            </p:cNvSpPr>
            <p:nvPr/>
          </p:nvSpPr>
          <p:spPr bwMode="auto">
            <a:xfrm>
              <a:off x="3200400" y="3849960"/>
              <a:ext cx="167640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Font typeface="Zapf Dingbats" charset="2"/>
                <a:buChar char="l"/>
                <a:defRPr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-128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0000"/>
                </a:buClr>
                <a:buSzPct val="155000"/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+mj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  <a:ea typeface="ＭＳ Ｐゴシック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+mj-lt"/>
                </a:defRPr>
              </a:lvl9pPr>
            </a:lstStyle>
            <a:p>
              <a:pPr marL="0" indent="0">
                <a:lnSpc>
                  <a:spcPts val="278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aseline="0" dirty="0" smtClean="0"/>
                <a:t>Example for</a:t>
              </a:r>
            </a:p>
            <a:p>
              <a:pPr marL="0" indent="0">
                <a:lnSpc>
                  <a:spcPts val="278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aseline="0" dirty="0" smtClean="0"/>
                <a:t>(sin</a:t>
              </a:r>
              <a:r>
                <a:rPr lang="en-US" baseline="30000" dirty="0" smtClean="0"/>
                <a:t>2</a:t>
              </a:r>
              <a:r>
                <a:rPr lang="en-US" baseline="0" dirty="0" smtClean="0"/>
                <a:t>(2θ)=0.013</a:t>
              </a:r>
            </a:p>
            <a:p>
              <a:pPr marL="0" indent="0">
                <a:lnSpc>
                  <a:spcPts val="278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aseline="0" dirty="0" smtClean="0"/>
                <a:t>Δm</a:t>
              </a:r>
              <a:r>
                <a:rPr lang="en-US" baseline="30000" dirty="0" smtClean="0"/>
                <a:t>2</a:t>
              </a:r>
              <a:r>
                <a:rPr lang="en-US" baseline="0" dirty="0" smtClean="0"/>
                <a:t>=0.43 eV</a:t>
              </a:r>
              <a:r>
                <a:rPr lang="en-US" baseline="30000" dirty="0" smtClean="0"/>
                <a:t>2</a:t>
              </a:r>
              <a:r>
                <a:rPr lang="en-US" baseline="0" dirty="0" smtClean="0"/>
                <a:t>)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>
              <a:off x="1981200" y="5002088"/>
              <a:ext cx="1239416" cy="101771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H="1" flipV="1">
              <a:off x="2068488" y="4137992"/>
              <a:ext cx="1080120" cy="21602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4" name="Shape 269"/>
          <p:cNvSpPr/>
          <p:nvPr/>
        </p:nvSpPr>
        <p:spPr>
          <a:xfrm>
            <a:off x="1712640" y="1773396"/>
            <a:ext cx="127438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800">
                <a:uFillTx/>
              </a:defRPr>
            </a:pPr>
            <a:r>
              <a:rPr lang="it-IT"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SBND</a:t>
            </a:r>
            <a:r>
              <a:rPr lang="en-US"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@ </a:t>
            </a:r>
            <a:r>
              <a:rPr lang="it-IT"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10</a:t>
            </a:r>
            <a:r>
              <a:rPr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0 </a:t>
            </a:r>
            <a:r>
              <a:rPr sz="1400" i="1" baseline="0" dirty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m </a:t>
            </a:r>
          </a:p>
        </p:txBody>
      </p:sp>
      <p:sp>
        <p:nvSpPr>
          <p:cNvPr id="26" name="Shape 269"/>
          <p:cNvSpPr/>
          <p:nvPr/>
        </p:nvSpPr>
        <p:spPr>
          <a:xfrm>
            <a:off x="1208584" y="3645604"/>
            <a:ext cx="188513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800">
                <a:uFillTx/>
              </a:defRPr>
            </a:pPr>
            <a:r>
              <a:rPr sz="1400" i="1" baseline="0" dirty="0" err="1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MicroBooNE</a:t>
            </a:r>
            <a:r>
              <a:rPr lang="en-US"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@ </a:t>
            </a:r>
            <a:r>
              <a:rPr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470 </a:t>
            </a:r>
            <a:r>
              <a:rPr sz="1400" i="1" baseline="0" dirty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m </a:t>
            </a:r>
          </a:p>
        </p:txBody>
      </p:sp>
      <p:sp>
        <p:nvSpPr>
          <p:cNvPr id="27" name="Shape 269"/>
          <p:cNvSpPr/>
          <p:nvPr/>
        </p:nvSpPr>
        <p:spPr>
          <a:xfrm>
            <a:off x="1119988" y="5445804"/>
            <a:ext cx="124072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 sz="1800">
                <a:uFillTx/>
              </a:defRPr>
            </a:pPr>
            <a:r>
              <a:rPr lang="it-IT"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T600</a:t>
            </a:r>
            <a:r>
              <a:rPr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@ </a:t>
            </a:r>
            <a:r>
              <a:rPr lang="it-IT"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60</a:t>
            </a:r>
            <a:r>
              <a:rPr sz="1400" i="1" baseline="0" dirty="0" smtClean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0 </a:t>
            </a:r>
            <a:r>
              <a:rPr sz="1400" i="1" baseline="0" dirty="0">
                <a:solidFill>
                  <a:srgbClr val="000000"/>
                </a:solidFill>
                <a:uFill>
                  <a:solidFill/>
                </a:uFill>
                <a:latin typeface="Comic Sans MS" charset="0"/>
                <a:ea typeface="ＭＳ Ｐゴシック" charset="-128"/>
              </a:rPr>
              <a:t>m </a:t>
            </a:r>
          </a:p>
        </p:txBody>
      </p:sp>
      <p:sp>
        <p:nvSpPr>
          <p:cNvPr id="30" name="CasellaDiTesto 5"/>
          <p:cNvSpPr txBox="1"/>
          <p:nvPr/>
        </p:nvSpPr>
        <p:spPr>
          <a:xfrm>
            <a:off x="3045948" y="5497215"/>
            <a:ext cx="303277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 i="1" baseline="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In absence of oscillations, the spectra should be copies of each 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832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build="p"/>
      <p:bldP spid="24" grpId="0" animBg="1"/>
      <p:bldP spid="26" grpId="0" animBg="1"/>
      <p:bldP spid="27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016896" y="3573016"/>
            <a:ext cx="5925713" cy="2924945"/>
            <a:chOff x="4016896" y="3573016"/>
            <a:chExt cx="5925713" cy="2924945"/>
          </a:xfrm>
        </p:grpSpPr>
        <p:grpSp>
          <p:nvGrpSpPr>
            <p:cNvPr id="26" name="Group 25"/>
            <p:cNvGrpSpPr/>
            <p:nvPr/>
          </p:nvGrpSpPr>
          <p:grpSpPr>
            <a:xfrm>
              <a:off x="4016896" y="3573016"/>
              <a:ext cx="5925713" cy="2924945"/>
              <a:chOff x="4067847" y="3573016"/>
              <a:chExt cx="5925713" cy="292494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4067847" y="3573016"/>
                <a:ext cx="5925713" cy="2924945"/>
                <a:chOff x="4016896" y="3761657"/>
                <a:chExt cx="5925713" cy="2924945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016896" y="3761658"/>
                  <a:ext cx="5925713" cy="2924944"/>
                  <a:chOff x="3800872" y="3761658"/>
                  <a:chExt cx="5925713" cy="2924944"/>
                </a:xfrm>
              </p:grpSpPr>
              <p:pic>
                <p:nvPicPr>
                  <p:cNvPr id="12" name="Picture 11" descr="pix 38.tiff"/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800872" y="3761658"/>
                    <a:ext cx="2956220" cy="2924944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  <p:pic>
                <p:nvPicPr>
                  <p:cNvPr id="13" name="Picture 12" descr="pix37.png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753200" y="3905673"/>
                    <a:ext cx="2973385" cy="2780928"/>
                  </a:xfrm>
                  <a:prstGeom prst="rect">
                    <a:avLst/>
                  </a:prstGeom>
                  <a:ln>
                    <a:solidFill>
                      <a:schemeClr val="bg1"/>
                    </a:solidFill>
                  </a:ln>
                </p:spPr>
              </p:pic>
            </p:grpSp>
            <p:sp>
              <p:nvSpPr>
                <p:cNvPr id="16" name="TextBox 15"/>
                <p:cNvSpPr txBox="1"/>
                <p:nvPr/>
              </p:nvSpPr>
              <p:spPr>
                <a:xfrm>
                  <a:off x="5673080" y="3761657"/>
                  <a:ext cx="838691" cy="2564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                 </a:t>
                  </a:r>
                  <a:endParaRPr lang="en-US" dirty="0"/>
                </a:p>
              </p:txBody>
            </p:sp>
          </p:grpSp>
          <p:sp>
            <p:nvSpPr>
              <p:cNvPr id="21" name="CasellaDiTesto 53"/>
              <p:cNvSpPr txBox="1"/>
              <p:nvPr/>
            </p:nvSpPr>
            <p:spPr>
              <a:xfrm>
                <a:off x="5652023" y="4193705"/>
                <a:ext cx="2448272" cy="307777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i="1" baseline="0" dirty="0" smtClean="0">
                    <a:latin typeface="Symbol" pitchFamily="18" charset="2"/>
                  </a:rPr>
                  <a:t>D</a:t>
                </a:r>
                <a:r>
                  <a:rPr lang="en-US" sz="1400" i="1" baseline="0" dirty="0" smtClean="0"/>
                  <a:t>m</a:t>
                </a:r>
                <a:r>
                  <a:rPr lang="en-US" sz="1400" i="1" baseline="30000" dirty="0" smtClean="0"/>
                  <a:t>2</a:t>
                </a:r>
                <a:r>
                  <a:rPr lang="en-US" sz="1400" i="1" baseline="0" dirty="0" smtClean="0"/>
                  <a:t> = 0.44 eV</a:t>
                </a:r>
                <a:r>
                  <a:rPr lang="en-US" sz="1400" i="1" baseline="30000" dirty="0" smtClean="0"/>
                  <a:t>2</a:t>
                </a:r>
                <a:r>
                  <a:rPr lang="en-US" sz="1400" i="1" baseline="0" dirty="0" smtClean="0"/>
                  <a:t>  Sin</a:t>
                </a:r>
                <a:r>
                  <a:rPr lang="en-US" sz="1400" i="1" baseline="30000" dirty="0" smtClean="0"/>
                  <a:t>2</a:t>
                </a:r>
                <a:r>
                  <a:rPr lang="en-US" sz="1400" i="1" baseline="0" dirty="0" smtClean="0"/>
                  <a:t>2</a:t>
                </a:r>
                <a:r>
                  <a:rPr lang="en-US" sz="1400" i="1" baseline="0" dirty="0" smtClean="0">
                    <a:latin typeface="Symbol" pitchFamily="18" charset="2"/>
                  </a:rPr>
                  <a:t>q</a:t>
                </a:r>
                <a:r>
                  <a:rPr lang="en-US" sz="1400" i="1" baseline="0" dirty="0" smtClean="0"/>
                  <a:t> = 0.1</a:t>
                </a:r>
                <a:endParaRPr lang="en-US" sz="1400" i="1" baseline="0" dirty="0"/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8769424" y="4509120"/>
                <a:ext cx="792088" cy="28803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Helvetica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 bwMode="auto">
            <a:xfrm>
              <a:off x="5745088" y="4733528"/>
              <a:ext cx="936104" cy="2076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0" y="2996952"/>
            <a:ext cx="6753200" cy="936104"/>
          </a:xfrm>
          <a:prstGeom prst="rect">
            <a:avLst/>
          </a:prstGeom>
        </p:spPr>
        <p:txBody>
          <a:bodyPr/>
          <a:lstStyle/>
          <a:p>
            <a:pPr marL="231775" indent="-231775">
              <a:lnSpc>
                <a:spcPts val="2500"/>
              </a:lnSpc>
            </a:pPr>
            <a:r>
              <a:rPr lang="it-IT" sz="2000" dirty="0" smtClean="0"/>
              <a:t>H</a:t>
            </a:r>
            <a:r>
              <a:rPr lang="it-IT" sz="2000" dirty="0" smtClean="0">
                <a:ea typeface="ＭＳ Ｐゴシック" charset="-128"/>
              </a:rPr>
              <a:t>igh event rates</a:t>
            </a:r>
            <a:r>
              <a:rPr lang="it-IT" sz="2000" dirty="0" smtClean="0"/>
              <a:t>/ </a:t>
            </a:r>
            <a:r>
              <a:rPr lang="it-IT" sz="2000" dirty="0" smtClean="0">
                <a:ea typeface="ＭＳ Ｐゴシック" charset="-128"/>
              </a:rPr>
              <a:t>correlations between </a:t>
            </a:r>
            <a:r>
              <a:rPr lang="it-IT" sz="2000" dirty="0" smtClean="0"/>
              <a:t>3 </a:t>
            </a:r>
            <a:r>
              <a:rPr lang="it-IT" sz="2000" dirty="0" smtClean="0">
                <a:ea typeface="ＭＳ Ｐゴシック" charset="-128"/>
              </a:rPr>
              <a:t>LAr-TPC ‘s will allow extending sensitivity by one order of magnitude beyond</a:t>
            </a:r>
            <a:r>
              <a:rPr lang="it-IT" sz="2000" dirty="0" smtClean="0"/>
              <a:t> present limits. </a:t>
            </a:r>
          </a:p>
          <a:p>
            <a:pPr marL="231775" indent="-231775">
              <a:lnSpc>
                <a:spcPct val="90000"/>
              </a:lnSpc>
              <a:buNone/>
            </a:pPr>
            <a:endParaRPr lang="it-IT" sz="2000" dirty="0" smtClean="0"/>
          </a:p>
          <a:p>
            <a:pPr marL="231775" indent="-231775">
              <a:lnSpc>
                <a:spcPct val="90000"/>
              </a:lnSpc>
            </a:pPr>
            <a:endParaRPr lang="it-IT" sz="2000" baseline="30000" dirty="0" smtClean="0">
              <a:ea typeface="ＭＳ Ｐゴシック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2400" dirty="0" smtClean="0"/>
          </a:p>
        </p:txBody>
      </p:sp>
      <p:pic>
        <p:nvPicPr>
          <p:cNvPr id="8" name="Immagine 7" descr="SyyZTKx4SLysUgSWhKIQ_numu_dis_sensitivity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69" y="476672"/>
            <a:ext cx="3739631" cy="30963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476672"/>
          </a:xfrm>
        </p:spPr>
        <p:txBody>
          <a:bodyPr/>
          <a:lstStyle/>
          <a:p>
            <a:r>
              <a:rPr lang="en-US" dirty="0" smtClean="0">
                <a:latin typeface="Symbol" pitchFamily="18" charset="2"/>
              </a:rPr>
              <a:t>n</a:t>
            </a:r>
            <a:r>
              <a:rPr lang="en-US" baseline="-25000" dirty="0" smtClean="0">
                <a:latin typeface="Symbol" pitchFamily="18" charset="2"/>
              </a:rPr>
              <a:t>m</a:t>
            </a:r>
            <a:r>
              <a:rPr lang="en-US" dirty="0" smtClean="0"/>
              <a:t> disappearance sensitivity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4294967295"/>
          </p:nvPr>
        </p:nvSpPr>
        <p:spPr>
          <a:xfrm>
            <a:off x="-15552" y="4077072"/>
            <a:ext cx="4248472" cy="2664296"/>
          </a:xfrm>
          <a:prstGeom prst="rect">
            <a:avLst/>
          </a:prstGeom>
        </p:spPr>
        <p:txBody>
          <a:bodyPr/>
          <a:lstStyle/>
          <a:p>
            <a:pPr marL="231775" indent="-231775">
              <a:lnSpc>
                <a:spcPts val="2500"/>
              </a:lnSpc>
            </a:pPr>
            <a:r>
              <a:rPr lang="en-US" sz="2000" dirty="0" smtClean="0"/>
              <a:t>However for </a:t>
            </a:r>
            <a:r>
              <a:rPr lang="en-GB" sz="2000" dirty="0" smtClean="0">
                <a:latin typeface="Symbol" charset="2"/>
                <a:cs typeface="Symbol" charset="2"/>
              </a:rPr>
              <a:t>D</a:t>
            </a:r>
            <a:r>
              <a:rPr lang="en-GB" sz="2000" dirty="0" smtClean="0"/>
              <a:t>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&lt; 0.5 eV</a:t>
            </a:r>
            <a:r>
              <a:rPr lang="en-GB" sz="2000" baseline="30000" dirty="0" smtClean="0"/>
              <a:t>2          </a:t>
            </a:r>
            <a:r>
              <a:rPr lang="en-US" sz="2000" dirty="0" smtClean="0"/>
              <a:t> </a:t>
            </a:r>
            <a:r>
              <a:rPr lang="en-US" sz="2000" dirty="0" err="1" smtClean="0">
                <a:latin typeface="Symbol" charset="2"/>
              </a:rPr>
              <a:t>n</a:t>
            </a:r>
            <a:r>
              <a:rPr lang="en-US" sz="2000" baseline="-25000" dirty="0" err="1" smtClean="0"/>
              <a:t>μ</a:t>
            </a:r>
            <a:r>
              <a:rPr lang="en-US" sz="2000" dirty="0" smtClean="0">
                <a:latin typeface="Symbol" charset="2"/>
                <a:cs typeface="Symbol" charset="2"/>
              </a:rPr>
              <a:t> </a:t>
            </a:r>
            <a:r>
              <a:rPr lang="en-US" sz="2000" dirty="0" smtClean="0"/>
              <a:t>disappearance at 600 m will be limited at lowest </a:t>
            </a:r>
            <a:r>
              <a:rPr lang="en-US" sz="2000" dirty="0" smtClean="0">
                <a:latin typeface="Symbol" charset="2"/>
              </a:rPr>
              <a:t>n</a:t>
            </a:r>
            <a:r>
              <a:rPr lang="en-US" sz="2000" dirty="0" smtClean="0"/>
              <a:t> energy bins   0.2-0.4 </a:t>
            </a:r>
            <a:r>
              <a:rPr lang="en-US" sz="2000" dirty="0" err="1" smtClean="0"/>
              <a:t>GeV</a:t>
            </a:r>
            <a:r>
              <a:rPr lang="en-US" sz="2000" dirty="0" smtClean="0"/>
              <a:t>.</a:t>
            </a:r>
          </a:p>
          <a:p>
            <a:pPr marL="231775" indent="-231775">
              <a:lnSpc>
                <a:spcPts val="2500"/>
              </a:lnSpc>
            </a:pPr>
            <a:r>
              <a:rPr lang="en-US" sz="2000" i="1" dirty="0" smtClean="0">
                <a:solidFill>
                  <a:srgbClr val="0000FF"/>
                </a:solidFill>
              </a:rPr>
              <a:t>In order to amplify the effect    we may move at a later stage one ICARUS T300 module to 1500 m distance.</a:t>
            </a:r>
            <a:endParaRPr lang="it-IT" sz="2000" i="1" baseline="30000" dirty="0" smtClean="0">
              <a:ea typeface="ＭＳ Ｐゴシック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sz="2400" dirty="0" smtClean="0"/>
          </a:p>
        </p:txBody>
      </p:sp>
      <p:grpSp>
        <p:nvGrpSpPr>
          <p:cNvPr id="24" name="Group 23"/>
          <p:cNvGrpSpPr/>
          <p:nvPr/>
        </p:nvGrpSpPr>
        <p:grpSpPr>
          <a:xfrm>
            <a:off x="128464" y="476672"/>
            <a:ext cx="5817096" cy="2520280"/>
            <a:chOff x="128464" y="476672"/>
            <a:chExt cx="5817096" cy="2520280"/>
          </a:xfrm>
        </p:grpSpPr>
        <p:grpSp>
          <p:nvGrpSpPr>
            <p:cNvPr id="2" name="Group 9"/>
            <p:cNvGrpSpPr/>
            <p:nvPr/>
          </p:nvGrpSpPr>
          <p:grpSpPr>
            <a:xfrm>
              <a:off x="128464" y="476672"/>
              <a:ext cx="5817096" cy="2520280"/>
              <a:chOff x="0" y="476672"/>
              <a:chExt cx="6643768" cy="2514600"/>
            </a:xfrm>
          </p:grpSpPr>
          <p:pic>
            <p:nvPicPr>
              <p:cNvPr id="19" name="Immagine 18" descr="Evt_Dis_100m_1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76672"/>
                <a:ext cx="3308184" cy="2514600"/>
              </a:xfrm>
              <a:prstGeom prst="rect">
                <a:avLst/>
              </a:prstGeom>
            </p:spPr>
          </p:pic>
          <p:pic>
            <p:nvPicPr>
              <p:cNvPr id="23" name="Immagine 22" descr="Evt_Dis_600m_1.png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7168" y="476672"/>
                <a:ext cx="3276600" cy="2514599"/>
              </a:xfrm>
              <a:prstGeom prst="rect">
                <a:avLst/>
              </a:prstGeom>
            </p:spPr>
          </p:pic>
        </p:grpSp>
        <p:sp>
          <p:nvSpPr>
            <p:cNvPr id="17" name="CasellaDiTesto 53"/>
            <p:cNvSpPr txBox="1"/>
            <p:nvPr/>
          </p:nvSpPr>
          <p:spPr>
            <a:xfrm>
              <a:off x="1640632" y="980728"/>
              <a:ext cx="1224136" cy="49244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i="1" baseline="0" dirty="0" smtClean="0">
                  <a:latin typeface="Symbol" pitchFamily="18" charset="2"/>
                </a:rPr>
                <a:t>D</a:t>
              </a:r>
              <a:r>
                <a:rPr lang="en-US" sz="1300" i="1" baseline="0" dirty="0" smtClean="0"/>
                <a:t>m</a:t>
              </a:r>
              <a:r>
                <a:rPr lang="en-US" sz="1300" i="1" baseline="30000" dirty="0" smtClean="0"/>
                <a:t>2</a:t>
              </a:r>
              <a:r>
                <a:rPr lang="en-US" sz="1300" i="1" baseline="0" dirty="0" smtClean="0"/>
                <a:t> = 1.1 eV</a:t>
              </a:r>
              <a:r>
                <a:rPr lang="en-US" sz="1300" i="1" baseline="30000" dirty="0" smtClean="0"/>
                <a:t>2</a:t>
              </a:r>
            </a:p>
            <a:p>
              <a:r>
                <a:rPr lang="en-US" sz="1300" i="1" baseline="0" dirty="0" smtClean="0"/>
                <a:t>Sin</a:t>
              </a:r>
              <a:r>
                <a:rPr lang="en-US" sz="1300" i="1" baseline="30000" dirty="0" smtClean="0"/>
                <a:t>2</a:t>
              </a:r>
              <a:r>
                <a:rPr lang="en-US" sz="1300" i="1" baseline="0" dirty="0" smtClean="0"/>
                <a:t>2</a:t>
              </a:r>
              <a:r>
                <a:rPr lang="en-US" sz="1300" i="1" baseline="0" dirty="0" smtClean="0">
                  <a:latin typeface="Symbol" pitchFamily="18" charset="2"/>
                </a:rPr>
                <a:t>q</a:t>
              </a:r>
              <a:r>
                <a:rPr lang="en-US" sz="1300" i="1" baseline="0" dirty="0" smtClean="0"/>
                <a:t> = 0.1</a:t>
              </a:r>
              <a:endParaRPr lang="en-US" sz="1300" i="1" baseline="0" dirty="0"/>
            </a:p>
          </p:txBody>
        </p:sp>
        <p:sp>
          <p:nvSpPr>
            <p:cNvPr id="20" name="CasellaDiTesto 53"/>
            <p:cNvSpPr txBox="1"/>
            <p:nvPr/>
          </p:nvSpPr>
          <p:spPr>
            <a:xfrm>
              <a:off x="4592960" y="980728"/>
              <a:ext cx="1224136" cy="49244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300" i="1" baseline="0" dirty="0" smtClean="0">
                  <a:latin typeface="Symbol" pitchFamily="18" charset="2"/>
                </a:rPr>
                <a:t>D</a:t>
              </a:r>
              <a:r>
                <a:rPr lang="en-US" sz="1300" i="1" baseline="0" dirty="0" smtClean="0"/>
                <a:t>m</a:t>
              </a:r>
              <a:r>
                <a:rPr lang="en-US" sz="1300" i="1" baseline="30000" dirty="0" smtClean="0"/>
                <a:t>2</a:t>
              </a:r>
              <a:r>
                <a:rPr lang="en-US" sz="1300" i="1" baseline="0" dirty="0" smtClean="0"/>
                <a:t> = 1.1 eV</a:t>
              </a:r>
              <a:r>
                <a:rPr lang="en-US" sz="1300" i="1" baseline="30000" dirty="0" smtClean="0"/>
                <a:t>2</a:t>
              </a:r>
            </a:p>
            <a:p>
              <a:r>
                <a:rPr lang="en-US" sz="1300" i="1" baseline="0" dirty="0" smtClean="0"/>
                <a:t>Sin</a:t>
              </a:r>
              <a:r>
                <a:rPr lang="en-US" sz="1300" i="1" baseline="30000" dirty="0" smtClean="0"/>
                <a:t>2</a:t>
              </a:r>
              <a:r>
                <a:rPr lang="en-US" sz="1300" i="1" baseline="0" dirty="0" smtClean="0"/>
                <a:t>2</a:t>
              </a:r>
              <a:r>
                <a:rPr lang="en-US" sz="1300" i="1" baseline="0" dirty="0" smtClean="0">
                  <a:latin typeface="Symbol" pitchFamily="18" charset="2"/>
                </a:rPr>
                <a:t>q</a:t>
              </a:r>
              <a:r>
                <a:rPr lang="en-US" sz="1300" i="1" baseline="0" dirty="0" smtClean="0"/>
                <a:t> = 0.1</a:t>
              </a:r>
              <a:endParaRPr lang="en-US" sz="1300" i="1" baseline="0" dirty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49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Facing a new situation: the LAr-TPC near the surface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560784"/>
            <a:ext cx="9906000" cy="6324600"/>
          </a:xfrm>
        </p:spPr>
        <p:txBody>
          <a:bodyPr/>
          <a:lstStyle/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GB" sz="2000" dirty="0" smtClean="0"/>
              <a:t>At shallow depth </a:t>
            </a:r>
            <a:r>
              <a:rPr lang="en-US" sz="2000" dirty="0" smtClean="0"/>
              <a:t>~12 uncorrelated cosmic rays will occur in T600 during 1 ms drift window readout at each triggering event. </a:t>
            </a:r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This </a:t>
            </a:r>
            <a:r>
              <a:rPr lang="en-US" sz="2000" dirty="0"/>
              <a:t>represents a new problem compared </a:t>
            </a:r>
            <a:r>
              <a:rPr lang="en-US" sz="2000" dirty="0" smtClean="0"/>
              <a:t>to </a:t>
            </a:r>
            <a:r>
              <a:rPr lang="en-US" sz="2000" dirty="0"/>
              <a:t>underground operation </a:t>
            </a:r>
            <a:r>
              <a:rPr lang="en-US" sz="2000" dirty="0" smtClean="0"/>
              <a:t>at LNGS:  the reconstruction of the </a:t>
            </a:r>
            <a:r>
              <a:rPr lang="en-US" sz="2000" dirty="0"/>
              <a:t>true position of each </a:t>
            </a:r>
            <a:r>
              <a:rPr lang="en-US" sz="2000" dirty="0" smtClean="0"/>
              <a:t>track requires associating to each element of TPC image the occurrence time with respect </a:t>
            </a:r>
            <a:r>
              <a:rPr lang="en-US" sz="2000" dirty="0"/>
              <a:t>to </a:t>
            </a:r>
            <a:r>
              <a:rPr lang="en-US" sz="2000" dirty="0" smtClean="0"/>
              <a:t>trigger </a:t>
            </a:r>
            <a:r>
              <a:rPr lang="en-US" sz="2000" dirty="0"/>
              <a:t>time</a:t>
            </a:r>
            <a:r>
              <a:rPr lang="en-US" sz="2000" dirty="0" smtClean="0"/>
              <a:t>. </a:t>
            </a:r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/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/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225425" lvl="1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sz="2000" dirty="0" smtClean="0"/>
              <a:t>Moreover, </a:t>
            </a:r>
            <a:r>
              <a:rPr lang="en-US" sz="2000" dirty="0" smtClean="0">
                <a:latin typeface="Symbol" pitchFamily="18" charset="2"/>
              </a:rPr>
              <a:t>g</a:t>
            </a:r>
            <a:r>
              <a:rPr lang="en-US" sz="2000" dirty="0" smtClean="0"/>
              <a:t>’s associated with cosmic </a:t>
            </a:r>
            <a:r>
              <a:rPr lang="en-US" sz="2000" dirty="0" smtClean="0">
                <a:latin typeface="Symbol" pitchFamily="18" charset="2"/>
              </a:rPr>
              <a:t>m</a:t>
            </a:r>
            <a:r>
              <a:rPr lang="en-US" sz="2000" dirty="0" smtClean="0"/>
              <a:t>’s represent a serious background for the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appearance search since </a:t>
            </a:r>
            <a:r>
              <a:rPr lang="en-US" sz="2000" i="1" dirty="0" smtClean="0"/>
              <a:t>electron</a:t>
            </a:r>
            <a:r>
              <a:rPr lang="en-US" sz="2000" dirty="0" smtClean="0"/>
              <a:t>s generated in </a:t>
            </a:r>
            <a:r>
              <a:rPr lang="en-US" sz="2000" dirty="0" err="1" smtClean="0"/>
              <a:t>LAr</a:t>
            </a:r>
            <a:r>
              <a:rPr lang="en-US" sz="2000" dirty="0" smtClean="0"/>
              <a:t> via Compton scattering/ pair production can mimic a </a:t>
            </a:r>
            <a:r>
              <a:rPr lang="en-US" sz="2000" dirty="0" smtClean="0">
                <a:latin typeface="Symbol" pitchFamily="18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CC genuine signal.</a:t>
            </a:r>
            <a:endParaRPr lang="en-US" altLang="ja-JP" sz="2000" dirty="0" smtClean="0">
              <a:solidFill>
                <a:srgbClr val="000000"/>
              </a:solidFill>
              <a:ea typeface="ＭＳ Ｐゴシック" charset="0"/>
            </a:endParaRPr>
          </a:p>
          <a:p>
            <a:pPr marL="225425" lvl="1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Wingdings" charset="2"/>
              <a:buChar char="l"/>
            </a:pPr>
            <a:r>
              <a:rPr lang="en-US" altLang="ja-JP" sz="2000" dirty="0" smtClean="0">
                <a:solidFill>
                  <a:srgbClr val="000000"/>
                </a:solidFill>
                <a:ea typeface="ＭＳ Ｐゴシック" charset="0"/>
              </a:rPr>
              <a:t>A 4</a:t>
            </a:r>
            <a:r>
              <a:rPr lang="en-US" altLang="ja-JP" sz="2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  <a:ea typeface="ＭＳ Ｐゴシック" charset="0"/>
              </a:rPr>
              <a:t> Cosmic Rays Tagger (total surface ~ 1200 m</a:t>
            </a:r>
            <a:r>
              <a:rPr lang="en-US" altLang="ja-JP" sz="2000" baseline="30000" dirty="0" smtClean="0">
                <a:solidFill>
                  <a:srgbClr val="000000"/>
                </a:solidFill>
                <a:ea typeface="ＭＳ Ｐゴシック" charset="0"/>
              </a:rPr>
              <a:t>2</a:t>
            </a:r>
            <a:r>
              <a:rPr lang="en-US" altLang="ja-JP" sz="2000" dirty="0" smtClean="0">
                <a:solidFill>
                  <a:srgbClr val="000000"/>
                </a:solidFill>
                <a:ea typeface="ＭＳ Ｐゴシック" charset="0"/>
              </a:rPr>
              <a:t>) of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plastic scintillators </a:t>
            </a:r>
            <a:r>
              <a:rPr lang="en-US" altLang="ja-JP" sz="2000" dirty="0" smtClean="0">
                <a:solidFill>
                  <a:srgbClr val="000000"/>
                </a:solidFill>
                <a:ea typeface="ＭＳ Ｐゴシック" charset="0"/>
              </a:rPr>
              <a:t>around the </a:t>
            </a:r>
            <a:r>
              <a:rPr lang="en-US" altLang="ja-JP" sz="2000" dirty="0" err="1" smtClean="0">
                <a:solidFill>
                  <a:srgbClr val="000000"/>
                </a:solidFill>
                <a:ea typeface="ＭＳ Ｐゴシック" charset="0"/>
              </a:rPr>
              <a:t>LAr</a:t>
            </a:r>
            <a:r>
              <a:rPr lang="en-US" altLang="ja-JP" sz="2000" dirty="0" smtClean="0">
                <a:solidFill>
                  <a:srgbClr val="000000"/>
                </a:solidFill>
                <a:ea typeface="ＭＳ Ｐゴシック" charset="0"/>
              </a:rPr>
              <a:t> active volume will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unambiguously identify all cosmic ray particles entering the detector providing timing/position to be combined with the TPC reconstructed image. </a:t>
            </a:r>
            <a:endParaRPr lang="en-GB" sz="2000" dirty="0" smtClean="0">
              <a:solidFill>
                <a:srgbClr val="000000"/>
              </a:solidFill>
              <a:ea typeface="ＭＳ Ｐゴシック" charset="0"/>
            </a:endParaRPr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225425" indent="-225425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endParaRPr lang="en-US" sz="2000" dirty="0" smtClean="0"/>
          </a:p>
        </p:txBody>
      </p:sp>
      <p:pic>
        <p:nvPicPr>
          <p:cNvPr id="13" name="Picture 15" descr="Run841Event89_Collection_left_mod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488" y="2348880"/>
            <a:ext cx="9144000" cy="1260000"/>
          </a:xfrm>
          <a:prstGeom prst="rect">
            <a:avLst/>
          </a:prstGeom>
        </p:spPr>
      </p:pic>
      <p:pic>
        <p:nvPicPr>
          <p:cNvPr id="17" name="Picture 20" descr="Untitled-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971" y="2450232"/>
            <a:ext cx="3169157" cy="829223"/>
          </a:xfrm>
          <a:prstGeom prst="rect">
            <a:avLst/>
          </a:prstGeom>
        </p:spPr>
      </p:pic>
      <p:sp>
        <p:nvSpPr>
          <p:cNvPr id="19" name="Rectangle 19"/>
          <p:cNvSpPr/>
          <p:nvPr/>
        </p:nvSpPr>
        <p:spPr bwMode="auto">
          <a:xfrm>
            <a:off x="2989200" y="2600952"/>
            <a:ext cx="1008000" cy="396000"/>
          </a:xfrm>
          <a:prstGeom prst="rect">
            <a:avLst/>
          </a:prstGeom>
          <a:solidFill>
            <a:srgbClr val="00CC99">
              <a:lumMod val="75000"/>
              <a:alpha val="20000"/>
            </a:srgbClr>
          </a:solidFill>
          <a:ln w="9525" cap="flat" cmpd="sng" algn="ctr">
            <a:solidFill>
              <a:srgbClr val="00CC9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solidFill>
                  <a:srgbClr val="FF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 pitchFamily="1" charset="0"/>
              <a:ea typeface="ＭＳ Ｐゴシック" charset="-128"/>
            </a:endParaRPr>
          </a:p>
        </p:txBody>
      </p:sp>
      <p:sp>
        <p:nvSpPr>
          <p:cNvPr id="22" name="Rectangle 17"/>
          <p:cNvSpPr/>
          <p:nvPr/>
        </p:nvSpPr>
        <p:spPr bwMode="auto">
          <a:xfrm>
            <a:off x="4521064" y="2744968"/>
            <a:ext cx="1008000" cy="396000"/>
          </a:xfrm>
          <a:prstGeom prst="rect">
            <a:avLst/>
          </a:prstGeom>
          <a:solidFill>
            <a:srgbClr val="00CC99">
              <a:lumMod val="75000"/>
              <a:alpha val="20000"/>
            </a:srgbClr>
          </a:solidFill>
          <a:ln w="9525" cap="flat" cmpd="sng" algn="ctr">
            <a:solidFill>
              <a:srgbClr val="00CC99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solidFill>
                  <a:srgbClr val="FF0000"/>
                </a:solidFill>
              </a:ln>
              <a:solidFill>
                <a:srgbClr val="000000"/>
              </a:solidFill>
              <a:effectLst/>
              <a:uLnTx/>
              <a:uFillTx/>
              <a:latin typeface="Comic Sans MS" pitchFamily="1" charset="0"/>
              <a:ea typeface="ＭＳ Ｐゴシック" charset="-128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 bwMode="auto">
          <a:xfrm>
            <a:off x="1676400" y="3645024"/>
            <a:ext cx="739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0" indent="0">
              <a:buFont typeface="Zapf Dingbats" charset="2"/>
              <a:buNone/>
            </a:pPr>
            <a:r>
              <a:rPr lang="en-US" sz="2200" i="1" baseline="0" dirty="0" smtClean="0">
                <a:solidFill>
                  <a:srgbClr val="000000"/>
                </a:solidFill>
                <a:latin typeface="Comic Sans MS"/>
              </a:rPr>
              <a:t>Cosmic rays  </a:t>
            </a:r>
            <a:r>
              <a:rPr lang="en-US" sz="2200" i="1" baseline="0" dirty="0" smtClean="0">
                <a:solidFill>
                  <a:srgbClr val="FF0000"/>
                </a:solidFill>
                <a:latin typeface="Comic Sans MS"/>
              </a:rPr>
              <a:t>+ low energy CNGS beam events</a:t>
            </a:r>
            <a:endParaRPr lang="en-US" sz="2200" i="1" baseline="0" dirty="0">
              <a:solidFill>
                <a:srgbClr val="FF0000"/>
              </a:solidFill>
              <a:latin typeface="Comic Sans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76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MS PGothic" charset="0"/>
                <a:cs typeface="MS PGothic" charset="0"/>
              </a:rPr>
              <a:t>WA104 Project at CERN: overhauling of the T600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-56456" y="5085184"/>
            <a:ext cx="990600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342900" indent="-342900"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341313" lvl="2" indent="-231775">
              <a:spcBef>
                <a:spcPct val="20000"/>
              </a:spcBef>
              <a:buClr>
                <a:srgbClr val="FF0000"/>
              </a:buClr>
              <a:buSzPct val="65000"/>
              <a:buFontTx/>
              <a:buChar char="●"/>
            </a:pPr>
            <a:r>
              <a:rPr lang="en-GB" sz="2000" baseline="0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 charset="0"/>
              </a:rPr>
              <a:t>Common items for ICARUS and other SBN </a:t>
            </a:r>
            <a:r>
              <a:rPr lang="en-GB" sz="2000" baseline="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 charset="0"/>
              </a:rPr>
              <a:t>LAr</a:t>
            </a:r>
            <a:r>
              <a:rPr lang="en-GB" sz="2000" baseline="0" dirty="0" smtClean="0">
                <a:solidFill>
                  <a:srgbClr val="FF0000"/>
                </a:solidFill>
                <a:latin typeface="Comic Sans MS" panose="030F0702030302020204" pitchFamily="66" charset="0"/>
                <a:ea typeface="ＭＳ Ｐゴシック" charset="0"/>
              </a:rPr>
              <a:t>-TPCs</a:t>
            </a:r>
            <a:r>
              <a:rPr lang="en-GB" sz="2000" baseline="0" dirty="0" smtClean="0">
                <a:solidFill>
                  <a:srgbClr val="000000"/>
                </a:solidFill>
                <a:latin typeface="Comic Sans MS" panose="030F0702030302020204" pitchFamily="66" charset="0"/>
                <a:ea typeface="ＭＳ Ｐゴシック" charset="0"/>
              </a:rPr>
              <a:t>: </a:t>
            </a:r>
            <a:r>
              <a:rPr lang="en-GB" sz="2000" i="0" baseline="0" dirty="0" smtClean="0">
                <a:solidFill>
                  <a:srgbClr val="000000"/>
                </a:solidFill>
                <a:ea typeface="ＭＳ Ｐゴシック" charset="0"/>
              </a:rPr>
              <a:t>muon tagging systems </a:t>
            </a:r>
            <a:r>
              <a:rPr lang="en-GB" sz="2000" baseline="0" dirty="0" smtClean="0">
                <a:solidFill>
                  <a:srgbClr val="000000"/>
                </a:solidFill>
                <a:ea typeface="ＭＳ Ｐゴシック" charset="0"/>
              </a:rPr>
              <a:t>to</a:t>
            </a:r>
            <a:r>
              <a:rPr lang="en-GB" sz="2000" i="0" baseline="0" dirty="0" smtClean="0">
                <a:solidFill>
                  <a:srgbClr val="000000"/>
                </a:solidFill>
                <a:ea typeface="ＭＳ Ｐゴシック" charset="0"/>
              </a:rPr>
              <a:t> be designed/constructed;</a:t>
            </a:r>
            <a:r>
              <a:rPr lang="en-US" sz="2000" baseline="0" dirty="0" smtClean="0">
                <a:solidFill>
                  <a:srgbClr val="000000"/>
                </a:solidFill>
                <a:ea typeface="ＭＳ Ｐゴシック" charset="0"/>
              </a:rPr>
              <a:t> t</a:t>
            </a:r>
            <a:r>
              <a:rPr lang="en-US" sz="2000" i="0" baseline="0" dirty="0" smtClean="0">
                <a:solidFill>
                  <a:srgbClr val="000000"/>
                </a:solidFill>
                <a:ea typeface="ＭＳ Ｐゴシック" charset="0"/>
              </a:rPr>
              <a:t>ools for event reconstruction have to be developed</a:t>
            </a:r>
          </a:p>
          <a:p>
            <a:pPr marL="109538" lvl="2" indent="0">
              <a:spcBef>
                <a:spcPct val="20000"/>
              </a:spcBef>
              <a:buClr>
                <a:srgbClr val="FF0000"/>
              </a:buClr>
              <a:buSzPct val="60000"/>
            </a:pPr>
            <a:r>
              <a:rPr lang="en-US" sz="2200" i="1" baseline="0" dirty="0" smtClean="0">
                <a:solidFill>
                  <a:srgbClr val="0000FF"/>
                </a:solidFill>
                <a:ea typeface="ＭＳ Ｐゴシック" charset="0"/>
              </a:rPr>
              <a:t>The detector is expected to be transferred to FNAL before end 2016 for installation, commissioning and start of data taking (end 2017)</a:t>
            </a:r>
            <a:r>
              <a:rPr lang="en-US" sz="2100" i="1" baseline="0" dirty="0" smtClean="0">
                <a:solidFill>
                  <a:srgbClr val="0000FF"/>
                </a:solidFill>
                <a:ea typeface="ＭＳ Ｐゴシック" charset="0"/>
              </a:rPr>
              <a:t>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15552" y="1628800"/>
            <a:ext cx="588910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342900" indent="-342900"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285750" lvl="2" indent="-285750" algn="just">
              <a:spcBef>
                <a:spcPct val="20000"/>
              </a:spcBef>
              <a:buClr>
                <a:srgbClr val="FF0000"/>
              </a:buClr>
              <a:buSzPct val="200000"/>
              <a:buFont typeface="Comic Sans MS" pitchFamily="66" charset="0"/>
              <a:buChar char="●"/>
            </a:pPr>
            <a:r>
              <a:rPr lang="en-US" sz="2000" i="0" baseline="0" dirty="0" smtClean="0">
                <a:ea typeface="ＭＳ Ｐゴシック" charset="0"/>
              </a:rPr>
              <a:t>T600 is being upgraded introducing technology </a:t>
            </a:r>
            <a:r>
              <a:rPr lang="en-US" sz="2000" i="0" baseline="0" dirty="0">
                <a:ea typeface="ＭＳ Ｐゴシック" charset="0"/>
              </a:rPr>
              <a:t>developments </a:t>
            </a:r>
            <a:r>
              <a:rPr lang="en-US" sz="2000" i="0" baseline="0" dirty="0" smtClean="0">
                <a:ea typeface="ＭＳ Ｐゴシック" charset="0"/>
              </a:rPr>
              <a:t> </a:t>
            </a:r>
            <a:r>
              <a:rPr lang="en-US" sz="2000" i="0" baseline="0" dirty="0" smtClean="0">
                <a:solidFill>
                  <a:srgbClr val="FF0000"/>
                </a:solidFill>
                <a:ea typeface="ＭＳ Ｐゴシック" charset="0"/>
              </a:rPr>
              <a:t>while </a:t>
            </a:r>
            <a:r>
              <a:rPr lang="en-US" sz="2000" i="0" baseline="0" dirty="0">
                <a:solidFill>
                  <a:srgbClr val="FF0000"/>
                </a:solidFill>
                <a:ea typeface="ＭＳ Ｐゴシック" charset="0"/>
              </a:rPr>
              <a:t>maintaining the already achieved </a:t>
            </a:r>
            <a:r>
              <a:rPr lang="en-US" sz="2000" i="0" baseline="0" dirty="0" smtClean="0">
                <a:solidFill>
                  <a:srgbClr val="FF0000"/>
                </a:solidFill>
                <a:ea typeface="ＭＳ Ｐゴシック" charset="0"/>
              </a:rPr>
              <a:t>performance</a:t>
            </a:r>
            <a:r>
              <a:rPr lang="en-US" sz="2000" i="0" baseline="0" dirty="0" smtClean="0">
                <a:ea typeface="ＭＳ Ｐゴシック" charset="0"/>
              </a:rPr>
              <a:t>:</a:t>
            </a:r>
            <a:endParaRPr lang="en-US" sz="2000" i="0" baseline="0" dirty="0">
              <a:ea typeface="ＭＳ Ｐゴシック" charset="0"/>
            </a:endParaRPr>
          </a:p>
          <a:p>
            <a:pPr marL="576263" lvl="1" indent="-219075">
              <a:spcBef>
                <a:spcPts val="6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GB" sz="2000" i="0" baseline="0" dirty="0">
                <a:solidFill>
                  <a:srgbClr val="000000"/>
                </a:solidFill>
                <a:ea typeface="ＭＳ Ｐゴシック" charset="0"/>
              </a:rPr>
              <a:t>new cold </a:t>
            </a:r>
            <a:r>
              <a:rPr lang="en-GB" sz="2000" i="0" baseline="0" dirty="0" smtClean="0">
                <a:solidFill>
                  <a:srgbClr val="000000"/>
                </a:solidFill>
                <a:ea typeface="ＭＳ Ｐゴシック" charset="0"/>
              </a:rPr>
              <a:t>vessels (purely </a:t>
            </a:r>
            <a:r>
              <a:rPr lang="en-GB" sz="2000" i="0" baseline="0" dirty="0">
                <a:solidFill>
                  <a:srgbClr val="000000"/>
                </a:solidFill>
                <a:ea typeface="ＭＳ Ｐゴシック" charset="0"/>
              </a:rPr>
              <a:t>passive </a:t>
            </a:r>
            <a:r>
              <a:rPr lang="en-GB" sz="2000" i="0" baseline="0" dirty="0" smtClean="0">
                <a:solidFill>
                  <a:srgbClr val="000000"/>
                </a:solidFill>
                <a:ea typeface="ＭＳ Ｐゴシック" charset="0"/>
              </a:rPr>
              <a:t>insulation); </a:t>
            </a:r>
            <a:endParaRPr lang="en-GB" sz="2000" i="0" baseline="0" dirty="0">
              <a:solidFill>
                <a:srgbClr val="000000"/>
              </a:solidFill>
              <a:ea typeface="ＭＳ Ｐゴシック" charset="0"/>
            </a:endParaRPr>
          </a:p>
          <a:p>
            <a:pPr marL="576263" lvl="1" indent="-219075">
              <a:spcBef>
                <a:spcPts val="6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GB" sz="2000" i="0" baseline="0" dirty="0">
                <a:solidFill>
                  <a:srgbClr val="000000"/>
                </a:solidFill>
                <a:ea typeface="ＭＳ Ｐゴシック" charset="0"/>
              </a:rPr>
              <a:t>refurbishing of </a:t>
            </a:r>
            <a:r>
              <a:rPr lang="en-GB" sz="2000" i="0" baseline="0" dirty="0" smtClean="0">
                <a:solidFill>
                  <a:srgbClr val="000000"/>
                </a:solidFill>
                <a:ea typeface="ＭＳ Ｐゴシック" charset="0"/>
              </a:rPr>
              <a:t>cryogenics</a:t>
            </a:r>
            <a:r>
              <a:rPr lang="en-GB" sz="2000" baseline="0" dirty="0" smtClean="0">
                <a:solidFill>
                  <a:srgbClr val="000000"/>
                </a:solidFill>
                <a:ea typeface="ＭＳ Ｐゴシック" charset="0"/>
              </a:rPr>
              <a:t>/</a:t>
            </a:r>
            <a:r>
              <a:rPr lang="en-GB" sz="2000" i="0" baseline="0" dirty="0" smtClean="0">
                <a:solidFill>
                  <a:srgbClr val="000000"/>
                </a:solidFill>
                <a:ea typeface="ＭＳ Ｐゴシック" charset="0"/>
              </a:rPr>
              <a:t>purification </a:t>
            </a:r>
            <a:r>
              <a:rPr lang="en-GB" sz="2000" i="0" baseline="0" dirty="0">
                <a:solidFill>
                  <a:srgbClr val="000000"/>
                </a:solidFill>
                <a:ea typeface="ＭＳ Ｐゴシック" charset="0"/>
              </a:rPr>
              <a:t>equipment;</a:t>
            </a:r>
          </a:p>
          <a:p>
            <a:pPr marL="576263" lvl="1" indent="-219075">
              <a:spcBef>
                <a:spcPts val="6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US" sz="2000" baseline="0" dirty="0" smtClean="0">
                <a:solidFill>
                  <a:srgbClr val="000000"/>
                </a:solidFill>
                <a:ea typeface="ＭＳ Ｐゴシック" charset="0"/>
              </a:rPr>
              <a:t>a </a:t>
            </a:r>
            <a:r>
              <a:rPr lang="en-US" sz="2000" i="0" baseline="0" dirty="0" smtClean="0">
                <a:solidFill>
                  <a:srgbClr val="000000"/>
                </a:solidFill>
                <a:ea typeface="ＭＳ Ｐゴシック" charset="0"/>
              </a:rPr>
              <a:t>cathode </a:t>
            </a:r>
            <a:r>
              <a:rPr lang="en-US" sz="2000" i="0" baseline="0" dirty="0">
                <a:solidFill>
                  <a:srgbClr val="000000"/>
                </a:solidFill>
                <a:ea typeface="ＭＳ Ｐゴシック" charset="0"/>
              </a:rPr>
              <a:t>with better planarity</a:t>
            </a:r>
            <a:r>
              <a:rPr lang="en-US" sz="2000" i="0" baseline="0" dirty="0" smtClean="0">
                <a:solidFill>
                  <a:srgbClr val="000000"/>
                </a:solidFill>
                <a:ea typeface="ＭＳ Ｐゴシック" charset="0"/>
              </a:rPr>
              <a:t>;</a:t>
            </a:r>
          </a:p>
          <a:p>
            <a:pPr marL="576263" lvl="1" indent="-219075">
              <a:spcBef>
                <a:spcPts val="6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US" sz="2000" baseline="0" dirty="0" smtClean="0">
                <a:solidFill>
                  <a:srgbClr val="000000"/>
                </a:solidFill>
                <a:ea typeface="ＭＳ Ｐゴシック" charset="0"/>
              </a:rPr>
              <a:t>upgrade of the light collection system;</a:t>
            </a:r>
          </a:p>
          <a:p>
            <a:pPr marL="576263" lvl="1" indent="-219075">
              <a:spcBef>
                <a:spcPts val="600"/>
              </a:spcBef>
              <a:buClr>
                <a:srgbClr val="FF0000"/>
              </a:buClr>
              <a:buFont typeface="Wingdings" charset="0"/>
              <a:buChar char="Ø"/>
            </a:pPr>
            <a:r>
              <a:rPr lang="en-US" sz="2000" baseline="0" dirty="0" smtClean="0">
                <a:solidFill>
                  <a:srgbClr val="000000"/>
                </a:solidFill>
                <a:ea typeface="ＭＳ Ｐゴシック" charset="0"/>
              </a:rPr>
              <a:t>new faster, higher-performance read-out electronics.</a:t>
            </a:r>
            <a:endParaRPr lang="en-US" sz="2000" i="0" baseline="0" dirty="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9" name="Picture 8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9" y="1564196"/>
            <a:ext cx="4039582" cy="344898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7560" y="548680"/>
            <a:ext cx="9906000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685800" indent="-342900"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342900" indent="-342900" defTabSz="4572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defTabSz="457200"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171450" lvl="2" indent="-17145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  <a:buFontTx/>
              <a:buChar char="●"/>
            </a:pPr>
            <a:r>
              <a:rPr lang="en-US" sz="2000" baseline="0" dirty="0" smtClean="0">
                <a:cs typeface="Comic Sans MS"/>
              </a:rPr>
              <a:t> INFN has signed a MoU for </a:t>
            </a:r>
            <a:r>
              <a:rPr lang="en-US" sz="2000" baseline="0" dirty="0" smtClean="0">
                <a:solidFill>
                  <a:srgbClr val="FF0000"/>
                </a:solidFill>
                <a:cs typeface="Comic Sans MS"/>
              </a:rPr>
              <a:t>WA104 project at CERN</a:t>
            </a:r>
            <a:r>
              <a:rPr lang="en-US" sz="2000" baseline="0" dirty="0" smtClean="0">
                <a:cs typeface="Comic Sans MS"/>
              </a:rPr>
              <a:t> for T600 overhauling in the framework of CERN Neutrino Platform for </a:t>
            </a:r>
            <a:r>
              <a:rPr lang="en-US" sz="2000" baseline="0" dirty="0" err="1" smtClean="0">
                <a:cs typeface="Comic Sans MS"/>
              </a:rPr>
              <a:t>LAr</a:t>
            </a:r>
            <a:r>
              <a:rPr lang="en-US" sz="2000" baseline="0" dirty="0" smtClean="0">
                <a:cs typeface="Comic Sans MS"/>
              </a:rPr>
              <a:t>-TPC development for short/ long baseline neutrino experiment.</a:t>
            </a:r>
            <a:endParaRPr lang="en-US" sz="2000" i="0" baseline="0" dirty="0" smtClean="0">
              <a:ea typeface="ＭＳ Ｐゴシック" charset="0"/>
            </a:endParaRPr>
          </a:p>
          <a:p>
            <a:pPr marL="228600" lvl="2" indent="-228600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</a:pPr>
            <a:endParaRPr lang="en-US" sz="2000" i="0" baseline="0" dirty="0" smtClean="0">
              <a:ea typeface="ＭＳ Ｐゴシック" charset="0"/>
            </a:endParaRPr>
          </a:p>
          <a:p>
            <a:pPr lvl="2" algn="just">
              <a:lnSpc>
                <a:spcPct val="110000"/>
              </a:lnSpc>
              <a:spcBef>
                <a:spcPts val="300"/>
              </a:spcBef>
              <a:buClr>
                <a:srgbClr val="FF0000"/>
              </a:buClr>
              <a:buSzPct val="65000"/>
            </a:pPr>
            <a:endParaRPr lang="en-US" sz="2000" i="0" baseline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13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9"/>
          <p:cNvSpPr txBox="1"/>
          <p:nvPr/>
        </p:nvSpPr>
        <p:spPr>
          <a:xfrm>
            <a:off x="14914" y="664910"/>
            <a:ext cx="5154110" cy="1972002"/>
          </a:xfrm>
          <a:prstGeom prst="rect">
            <a:avLst/>
          </a:prstGeom>
          <a:noFill/>
          <a:ln>
            <a:noFill/>
          </a:ln>
        </p:spPr>
        <p:txBody>
          <a:bodyPr wrap="square" lIns="124130" tIns="62065" rIns="124130" bIns="62065" rtlCol="0">
            <a:spAutoFit/>
          </a:bodyPr>
          <a:lstStyle/>
          <a:p>
            <a:pPr marL="342900" lvl="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latin typeface="Comic Sans MS" panose="030F0702030302020204" pitchFamily="66" charset="0"/>
              </a:rPr>
              <a:t>New </a:t>
            </a:r>
            <a:r>
              <a:rPr lang="en-US" sz="2000" baseline="0" dirty="0" err="1" smtClean="0">
                <a:latin typeface="Comic Sans MS" panose="030F0702030302020204" pitchFamily="66" charset="0"/>
              </a:rPr>
              <a:t>LAr</a:t>
            </a:r>
            <a:r>
              <a:rPr lang="en-US" sz="2000" baseline="0" dirty="0" smtClean="0">
                <a:latin typeface="Comic Sans MS" panose="030F0702030302020204" pitchFamily="66" charset="0"/>
              </a:rPr>
              <a:t> cold vessels </a:t>
            </a:r>
            <a:r>
              <a:rPr lang="en-US" sz="2000" baseline="0" dirty="0">
                <a:latin typeface="Comic Sans MS" panose="030F0702030302020204" pitchFamily="66" charset="0"/>
              </a:rPr>
              <a:t>made by extruded aluminum profiles welded </a:t>
            </a:r>
            <a:r>
              <a:rPr lang="en-US" sz="2000" baseline="0" dirty="0" smtClean="0">
                <a:latin typeface="Comic Sans MS" panose="030F0702030302020204" pitchFamily="66" charset="0"/>
              </a:rPr>
              <a:t>together: vacuum-tight double-walled container. </a:t>
            </a:r>
            <a:r>
              <a:rPr lang="en-US" sz="2000" baseline="0" dirty="0">
                <a:latin typeface="Comic Sans MS" panose="030F0702030302020204" pitchFamily="66" charset="0"/>
              </a:rPr>
              <a:t>Completion of the first vessel foreseen by the start of 2016; </a:t>
            </a:r>
            <a:r>
              <a:rPr lang="en-US" sz="2000" baseline="0" dirty="0" smtClean="0">
                <a:latin typeface="Comic Sans MS" panose="030F0702030302020204" pitchFamily="66" charset="0"/>
              </a:rPr>
              <a:t>second </a:t>
            </a:r>
            <a:r>
              <a:rPr lang="en-US" sz="2000" baseline="0" dirty="0">
                <a:latin typeface="Comic Sans MS" panose="030F0702030302020204" pitchFamily="66" charset="0"/>
              </a:rPr>
              <a:t>one </a:t>
            </a:r>
            <a:r>
              <a:rPr lang="en-US" sz="2000" baseline="0" dirty="0" smtClean="0">
                <a:latin typeface="Comic Sans MS" panose="030F0702030302020204" pitchFamily="66" charset="0"/>
              </a:rPr>
              <a:t>ready </a:t>
            </a:r>
            <a:r>
              <a:rPr lang="en-US" sz="2000" baseline="0" dirty="0">
                <a:latin typeface="Comic Sans MS" panose="030F0702030302020204" pitchFamily="66" charset="0"/>
              </a:rPr>
              <a:t>~6 months later</a:t>
            </a:r>
            <a:r>
              <a:rPr lang="en-US" sz="2000" baseline="0" dirty="0" smtClean="0">
                <a:latin typeface="Comic Sans MS" panose="030F0702030302020204" pitchFamily="66" charset="0"/>
              </a:rPr>
              <a:t>.</a:t>
            </a:r>
            <a:endParaRPr lang="en-US" sz="2000" baseline="0" dirty="0">
              <a:latin typeface="Comic Sans MS" panose="030F0702030302020204" pitchFamily="66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0" y="3059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 algn="l">
              <a:defRPr/>
            </a:pPr>
            <a:r>
              <a:rPr lang="en-US" kern="0" baseline="0" dirty="0" smtClean="0">
                <a:solidFill>
                  <a:srgbClr val="FFFFFF"/>
                </a:solidFill>
                <a:latin typeface="Helvetica"/>
              </a:rPr>
              <a:t>            Cold vessels, thermal insulation and cryogenic plant</a:t>
            </a:r>
            <a:endParaRPr lang="en-US" kern="0" baseline="0" dirty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9" name="Immagine 2" descr="fig_1.tif"/>
          <p:cNvPicPr/>
          <p:nvPr/>
        </p:nvPicPr>
        <p:blipFill rotWithShape="1">
          <a:blip r:embed="rId2"/>
          <a:srcRect t="4160" b="6536"/>
          <a:stretch/>
        </p:blipFill>
        <p:spPr>
          <a:xfrm>
            <a:off x="5601072" y="548680"/>
            <a:ext cx="3877293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14914" y="2996952"/>
            <a:ext cx="4953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2" indent="-342900" algn="just" eaLnBrk="1" fontAlgn="auto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baseline="0" dirty="0">
                <a:latin typeface="Comic Sans MS" panose="030F0702030302020204" pitchFamily="66" charset="0"/>
                <a:cs typeface="Helvetica"/>
              </a:rPr>
              <a:t>Purely passive insulation </a:t>
            </a:r>
            <a:r>
              <a:rPr lang="en-GB" sz="2000" baseline="0" dirty="0" smtClean="0">
                <a:latin typeface="Comic Sans MS" panose="030F0702030302020204" pitchFamily="66" charset="0"/>
                <a:cs typeface="Helvetica"/>
              </a:rPr>
              <a:t>coupled </a:t>
            </a:r>
            <a:r>
              <a:rPr lang="en-GB" sz="2000" baseline="0" dirty="0">
                <a:latin typeface="Comic Sans MS" panose="030F0702030302020204" pitchFamily="66" charset="0"/>
                <a:cs typeface="Helvetica"/>
              </a:rPr>
              <a:t>to a renovated, standard cooling shield with two-phase </a:t>
            </a:r>
            <a:r>
              <a:rPr lang="en-GB" sz="2000" baseline="0" dirty="0" smtClean="0">
                <a:latin typeface="Comic Sans MS" panose="030F0702030302020204" pitchFamily="66" charset="0"/>
                <a:cs typeface="Helvetica"/>
              </a:rPr>
              <a:t>Nitrogen</a:t>
            </a:r>
            <a:r>
              <a:rPr lang="en-US" sz="2000" baseline="0" dirty="0" smtClean="0">
                <a:latin typeface="Comic Sans MS" panose="030F0702030302020204" pitchFamily="66" charset="0"/>
                <a:cs typeface="Helvetica"/>
              </a:rPr>
              <a:t>. Expected </a:t>
            </a:r>
            <a:r>
              <a:rPr lang="en-US" sz="2000" baseline="0" dirty="0">
                <a:latin typeface="Comic Sans MS" panose="030F0702030302020204" pitchFamily="66" charset="0"/>
                <a:cs typeface="Helvetica"/>
              </a:rPr>
              <a:t>heat loss through </a:t>
            </a:r>
            <a:r>
              <a:rPr lang="en-US" sz="2000" baseline="0" dirty="0" smtClean="0">
                <a:latin typeface="Comic Sans MS" panose="030F0702030302020204" pitchFamily="66" charset="0"/>
                <a:cs typeface="Helvetica"/>
              </a:rPr>
              <a:t>the insulation</a:t>
            </a:r>
            <a:r>
              <a:rPr lang="en-US" sz="2000" baseline="0" dirty="0">
                <a:latin typeface="Comic Sans MS" panose="030F0702030302020204" pitchFamily="66" charset="0"/>
                <a:cs typeface="Helvetica"/>
              </a:rPr>
              <a:t>: ≈ 6.6 kW (10-15 W/m</a:t>
            </a:r>
            <a:r>
              <a:rPr lang="en-US" sz="2000" baseline="30000" dirty="0">
                <a:latin typeface="Comic Sans MS" panose="030F0702030302020204" pitchFamily="66" charset="0"/>
                <a:cs typeface="Helvetica"/>
              </a:rPr>
              <a:t>2</a:t>
            </a:r>
            <a:r>
              <a:rPr lang="en-US" sz="2000" baseline="0" dirty="0">
                <a:latin typeface="Comic Sans MS" panose="030F0702030302020204" pitchFamily="66" charset="0"/>
                <a:cs typeface="Helvetica"/>
              </a:rPr>
              <a:t>)</a:t>
            </a:r>
          </a:p>
        </p:txBody>
      </p:sp>
      <p:pic>
        <p:nvPicPr>
          <p:cNvPr id="18" name="Picture 11" descr="T600_insula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71" y="2976214"/>
            <a:ext cx="3877293" cy="2180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9"/>
          <p:cNvSpPr txBox="1"/>
          <p:nvPr/>
        </p:nvSpPr>
        <p:spPr>
          <a:xfrm>
            <a:off x="15552" y="5229200"/>
            <a:ext cx="9906000" cy="1356448"/>
          </a:xfrm>
          <a:prstGeom prst="rect">
            <a:avLst/>
          </a:prstGeom>
          <a:noFill/>
        </p:spPr>
        <p:txBody>
          <a:bodyPr wrap="square" lIns="124130" tIns="62065" rIns="124130" bIns="62065" rtlCol="0">
            <a:spAutoFit/>
          </a:bodyPr>
          <a:lstStyle/>
          <a:p>
            <a:pPr marL="342900" indent="-342900" algn="just">
              <a:buClr>
                <a:srgbClr val="FF0000"/>
              </a:buClr>
              <a:buSzPct val="200000"/>
              <a:buFont typeface="Arial" panose="020B0604020202020204" pitchFamily="34" charset="0"/>
              <a:buChar char="•"/>
            </a:pPr>
            <a:r>
              <a:rPr lang="en-GB" sz="20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The </a:t>
            </a:r>
            <a:r>
              <a:rPr lang="en-GB" sz="20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original layout of the </a:t>
            </a:r>
            <a:r>
              <a:rPr lang="en-GB" sz="20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T600 cryogenic/purification </a:t>
            </a:r>
            <a:r>
              <a:rPr lang="en-GB" sz="20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plant </a:t>
            </a:r>
            <a:r>
              <a:rPr lang="en-GB" sz="20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is </a:t>
            </a:r>
            <a:r>
              <a:rPr lang="en-GB" sz="20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being revised: it will be re-organized into self-consistent sub-units (skids) to be built and fully </a:t>
            </a:r>
            <a:r>
              <a:rPr lang="en-GB" sz="20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tested at CERN, </a:t>
            </a:r>
            <a:r>
              <a:rPr lang="en-GB" sz="20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prior to delivery to FNAL</a:t>
            </a:r>
            <a:r>
              <a:rPr lang="en-GB" sz="20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. Re-usable components from the old installation are being selected.</a:t>
            </a: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7181850" y="6584776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 baseline="0">
                <a:solidFill>
                  <a:schemeClr val="accent1"/>
                </a:solidFill>
                <a:latin typeface="Helvetic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Slide# : </a:t>
            </a:r>
            <a:fld id="{A86CEAE1-7B07-CE4F-A20C-236EDAD9CE90}" type="slidenum"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797B7E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96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 bwMode="auto">
          <a:xfrm>
            <a:off x="0" y="3059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kern="0" baseline="0" dirty="0" smtClean="0">
                <a:solidFill>
                  <a:srgbClr val="FFFFFF"/>
                </a:solidFill>
                <a:latin typeface="Helvetica"/>
              </a:rPr>
              <a:t>Cathode panel flattening</a:t>
            </a:r>
            <a:endParaRPr lang="en-US" kern="0" baseline="0" dirty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94"/>
          <a:stretch/>
        </p:blipFill>
        <p:spPr>
          <a:xfrm>
            <a:off x="5579832" y="764704"/>
            <a:ext cx="4125696" cy="53252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/>
          <p:cNvSpPr txBox="1"/>
          <p:nvPr/>
        </p:nvSpPr>
        <p:spPr>
          <a:xfrm>
            <a:off x="0" y="836712"/>
            <a:ext cx="5300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old cathode panels were dismounted and thermally flattened with the help of CERN main workshop.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2000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Original deformations were reduced from around 2.5 cm to few mm.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2000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re-installation inside the TPC will be completed within October.</a:t>
            </a:r>
            <a:endParaRPr lang="en-US" sz="2000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 t="36300" r="7273" b="16759"/>
          <a:stretch/>
        </p:blipFill>
        <p:spPr>
          <a:xfrm>
            <a:off x="128464" y="3933056"/>
            <a:ext cx="6264696" cy="24802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7181850" y="6584776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 baseline="0">
                <a:solidFill>
                  <a:schemeClr val="accent1"/>
                </a:solidFill>
                <a:latin typeface="Helvetic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Slide# : </a:t>
            </a:r>
            <a:fld id="{A86CEAE1-7B07-CE4F-A20C-236EDAD9CE90}" type="slidenum"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797B7E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0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92" y="3356992"/>
            <a:ext cx="1821422" cy="310481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573" y="2830589"/>
            <a:ext cx="7614853" cy="175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5"/>
          <p:cNvSpPr txBox="1">
            <a:spLocks noChangeArrowheads="1"/>
          </p:cNvSpPr>
          <p:nvPr/>
        </p:nvSpPr>
        <p:spPr bwMode="auto">
          <a:xfrm>
            <a:off x="0" y="670332"/>
            <a:ext cx="9906000" cy="466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342900" indent="-342900">
              <a:defRPr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marL="0" lvl="2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Large surface, Hamamatsu </a:t>
            </a:r>
            <a:r>
              <a:rPr lang="nb-NO" sz="2000" baseline="0" dirty="0" smtClean="0">
                <a:solidFill>
                  <a:prstClr val="black"/>
                </a:solidFill>
                <a:ea typeface="ＭＳ Ｐゴシック" charset="0"/>
              </a:rPr>
              <a:t>8” </a:t>
            </a: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PMTs will be adopted, as in LNGS, but major improvements in space/time event localization capabilities will be required to reject cosmic backgrounds:</a:t>
            </a:r>
          </a:p>
          <a:p>
            <a:pPr marL="0" lvl="2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endParaRPr lang="en-US" sz="600" baseline="0" dirty="0" smtClean="0">
              <a:solidFill>
                <a:prstClr val="black"/>
              </a:solidFill>
              <a:ea typeface="ＭＳ Ｐゴシック" charset="0"/>
            </a:endParaRPr>
          </a:p>
          <a:p>
            <a:pPr lvl="2" algn="just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higher quantum efficiency 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/>
                <a:ea typeface="ＭＳ Ｐゴシック" charset="-128"/>
              </a:rPr>
              <a:t>HAMAMATSU </a:t>
            </a:r>
            <a:r>
              <a:rPr lang="en-US" sz="2000" kern="0" baseline="0" dirty="0">
                <a:solidFill>
                  <a:srgbClr val="000000"/>
                </a:solidFill>
                <a:latin typeface="Comic Sans MS"/>
                <a:ea typeface="ＭＳ Ｐゴシック" charset="-128"/>
              </a:rPr>
              <a:t>R5912-MOD</a:t>
            </a: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;</a:t>
            </a:r>
          </a:p>
          <a:p>
            <a:pPr lvl="2" algn="just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kern="0" baseline="0" dirty="0">
                <a:solidFill>
                  <a:srgbClr val="000000"/>
                </a:solidFill>
                <a:latin typeface="Comic Sans MS"/>
                <a:ea typeface="ＭＳ Ｐゴシック" charset="-128"/>
              </a:rPr>
              <a:t>t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/>
                <a:ea typeface="ＭＳ Ｐゴシック" charset="-128"/>
              </a:rPr>
              <a:t>he T600 </a:t>
            </a:r>
            <a:r>
              <a:rPr lang="en-US" sz="2000" kern="0" baseline="0" dirty="0">
                <a:solidFill>
                  <a:srgbClr val="000000"/>
                </a:solidFill>
                <a:latin typeface="Comic Sans MS"/>
                <a:ea typeface="ＭＳ Ｐゴシック" charset="-128"/>
              </a:rPr>
              <a:t>light detection system 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/>
                <a:ea typeface="ＭＳ Ｐゴシック" charset="-128"/>
              </a:rPr>
              <a:t>will </a:t>
            </a:r>
            <a:r>
              <a:rPr lang="en-US" sz="2000" kern="0" baseline="0" dirty="0">
                <a:solidFill>
                  <a:srgbClr val="000000"/>
                </a:solidFill>
                <a:latin typeface="Comic Sans MS"/>
                <a:ea typeface="ＭＳ Ｐゴシック" charset="-128"/>
              </a:rPr>
              <a:t>be extended to 90 PMT per TPC, </a:t>
            </a:r>
            <a:r>
              <a:rPr lang="en-GB" sz="2000" kern="0" baseline="0" dirty="0">
                <a:solidFill>
                  <a:srgbClr val="FF0000"/>
                </a:solidFill>
                <a:latin typeface="Comic Sans MS"/>
                <a:ea typeface="ＭＳ Ｐゴシック" charset="-128"/>
              </a:rPr>
              <a:t>(5% area coverage)</a:t>
            </a:r>
            <a:r>
              <a:rPr lang="en-GB" sz="2000" kern="0" baseline="0" dirty="0">
                <a:solidFill>
                  <a:srgbClr val="000000"/>
                </a:solidFill>
                <a:latin typeface="Comic Sans MS"/>
                <a:ea typeface="ＭＳ Ｐゴシック" charset="-128"/>
              </a:rPr>
              <a:t>.  ~15 </a:t>
            </a:r>
            <a:r>
              <a:rPr lang="en-GB" sz="2000" kern="0" baseline="0" dirty="0" err="1">
                <a:solidFill>
                  <a:srgbClr val="000000"/>
                </a:solidFill>
                <a:latin typeface="Comic Sans MS"/>
                <a:ea typeface="ＭＳ Ｐゴシック" charset="-128"/>
              </a:rPr>
              <a:t>phe</a:t>
            </a:r>
            <a:r>
              <a:rPr lang="en-GB" sz="2000" kern="0" baseline="0" dirty="0">
                <a:solidFill>
                  <a:srgbClr val="000000"/>
                </a:solidFill>
                <a:latin typeface="Comic Sans MS"/>
                <a:ea typeface="ＭＳ Ｐゴシック" charset="-128"/>
              </a:rPr>
              <a:t>/MeV allowing to efficiently </a:t>
            </a:r>
            <a:r>
              <a:rPr lang="en-GB" sz="2000" kern="0" baseline="0" dirty="0" smtClean="0">
                <a:solidFill>
                  <a:srgbClr val="000000"/>
                </a:solidFill>
                <a:latin typeface="Comic Sans MS"/>
                <a:ea typeface="ＭＳ Ｐゴシック" charset="-128"/>
              </a:rPr>
              <a:t>trigger low energy events.</a:t>
            </a:r>
          </a:p>
          <a:p>
            <a:pPr lvl="2" algn="just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GB" sz="2000" kern="0" baseline="0" dirty="0" smtClean="0">
              <a:solidFill>
                <a:srgbClr val="000000"/>
              </a:solidFill>
              <a:latin typeface="Comic Sans MS"/>
              <a:ea typeface="ＭＳ Ｐゴシック" charset="-128"/>
            </a:endParaRPr>
          </a:p>
          <a:p>
            <a:pPr lvl="2" eaLnBrk="1" fontAlgn="auto" hangingPunct="1">
              <a:spcBef>
                <a:spcPts val="2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GB" sz="2000" kern="0" baseline="0" dirty="0">
              <a:solidFill>
                <a:srgbClr val="000000"/>
              </a:solidFill>
              <a:latin typeface="Comic Sans MS"/>
              <a:ea typeface="ＭＳ Ｐゴシック" charset="-128"/>
            </a:endParaRPr>
          </a:p>
          <a:p>
            <a:pPr lvl="2" eaLnBrk="1" fontAlgn="auto" hangingPunct="1">
              <a:spcBef>
                <a:spcPts val="50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2000" baseline="0" dirty="0" smtClean="0">
              <a:solidFill>
                <a:prstClr val="black"/>
              </a:solidFill>
              <a:latin typeface="Comic Sans MS" pitchFamily="66" charset="0"/>
              <a:ea typeface="MS PGothic" pitchFamily="34" charset="-128"/>
              <a:cs typeface="MS PGothic" pitchFamily="34" charset="-128"/>
            </a:endParaRPr>
          </a:p>
          <a:p>
            <a:pPr marL="355600" lvl="2" indent="-355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2000" baseline="0" dirty="0" smtClean="0">
              <a:solidFill>
                <a:prstClr val="black"/>
              </a:solidFill>
              <a:ea typeface="ＭＳ Ｐゴシック" charset="0"/>
            </a:endParaRPr>
          </a:p>
          <a:p>
            <a:pPr marL="355600" lvl="2" indent="-355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2000" baseline="0" dirty="0">
              <a:solidFill>
                <a:prstClr val="black"/>
              </a:solidFill>
              <a:ea typeface="ＭＳ Ｐゴシック" charset="0"/>
            </a:endParaRP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endParaRPr lang="en-US" sz="2000" baseline="0" dirty="0" smtClean="0">
              <a:solidFill>
                <a:prstClr val="black"/>
              </a:solidFill>
              <a:ea typeface="ＭＳ Ｐゴシック" charset="0"/>
            </a:endParaRPr>
          </a:p>
          <a:p>
            <a:pPr marL="355600" lvl="2" indent="-3556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new </a:t>
            </a:r>
            <a:r>
              <a:rPr lang="en-US" sz="2000" baseline="0" dirty="0">
                <a:solidFill>
                  <a:prstClr val="black"/>
                </a:solidFill>
                <a:ea typeface="ＭＳ Ｐゴシック" charset="0"/>
              </a:rPr>
              <a:t>voltage </a:t>
            </a: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divider and shielding, </a:t>
            </a:r>
            <a:r>
              <a:rPr lang="en-US" sz="2000" baseline="0" dirty="0">
                <a:solidFill>
                  <a:prstClr val="black"/>
                </a:solidFill>
                <a:ea typeface="ＭＳ Ｐゴシック" charset="0"/>
              </a:rPr>
              <a:t>to </a:t>
            </a: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avoid induced </a:t>
            </a:r>
          </a:p>
          <a:p>
            <a:pPr marL="0" lvl="2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</a:pPr>
            <a:r>
              <a:rPr lang="en-US" sz="2000" baseline="0" dirty="0">
                <a:solidFill>
                  <a:prstClr val="black"/>
                </a:solidFill>
                <a:ea typeface="ＭＳ Ｐゴシック" charset="0"/>
              </a:rPr>
              <a:t> </a:t>
            </a: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    spurious signals </a:t>
            </a:r>
            <a:r>
              <a:rPr lang="en-US" sz="2000" baseline="0" dirty="0">
                <a:solidFill>
                  <a:prstClr val="black"/>
                </a:solidFill>
                <a:ea typeface="ＭＳ Ｐゴシック" charset="0"/>
              </a:rPr>
              <a:t>on TPC wire </a:t>
            </a:r>
            <a:r>
              <a:rPr lang="en-US" sz="2000" baseline="0" dirty="0" smtClean="0">
                <a:solidFill>
                  <a:prstClr val="black"/>
                </a:solidFill>
                <a:ea typeface="ＭＳ Ｐゴシック" charset="0"/>
              </a:rPr>
              <a:t>planes;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0" y="3059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kern="0" baseline="0" dirty="0" smtClean="0">
                <a:solidFill>
                  <a:srgbClr val="FFFFFF"/>
                </a:solidFill>
                <a:latin typeface="Helvetica"/>
              </a:rPr>
              <a:t>Upgraded Light Collection System </a:t>
            </a:r>
            <a:endParaRPr lang="en-US" kern="0" baseline="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1352" y="4203307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0" dirty="0" smtClean="0">
                <a:solidFill>
                  <a:srgbClr val="000000"/>
                </a:solidFill>
                <a:latin typeface="Comic Sans MS"/>
              </a:rPr>
              <a:t>Shielding grid</a:t>
            </a:r>
            <a:endParaRPr lang="en-US" sz="2000" i="1" baseline="0" dirty="0">
              <a:solidFill>
                <a:srgbClr val="000000"/>
              </a:solidFill>
              <a:latin typeface="Comic Sans MS"/>
            </a:endParaRPr>
          </a:p>
        </p:txBody>
      </p:sp>
      <p:pic>
        <p:nvPicPr>
          <p:cNvPr id="22" name="Picture 21" descr="T600PM_9900030_revA_ensemble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10556" r="4926" b="22222"/>
          <a:stretch/>
        </p:blipFill>
        <p:spPr>
          <a:xfrm>
            <a:off x="8358280" y="4808152"/>
            <a:ext cx="1419256" cy="1533303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flipH="1" flipV="1">
            <a:off x="7844752" y="5044616"/>
            <a:ext cx="708648" cy="3299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394871" y="5979447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baseline="0" dirty="0" smtClean="0">
                <a:solidFill>
                  <a:srgbClr val="000000"/>
                </a:solidFill>
                <a:latin typeface="Comic Sans MS"/>
              </a:rPr>
              <a:t>PMT</a:t>
            </a:r>
            <a:endParaRPr lang="en-US" sz="2000" i="1" baseline="0" dirty="0">
              <a:solidFill>
                <a:srgbClr val="000000"/>
              </a:solidFill>
              <a:latin typeface="Comic Sans MS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7977336" y="5574803"/>
            <a:ext cx="1067506" cy="4046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9067908" y="4581128"/>
            <a:ext cx="333972" cy="4759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5457056" y="2979848"/>
            <a:ext cx="360040" cy="13672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5961112" y="3717032"/>
            <a:ext cx="1414768" cy="9725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ectangle 37"/>
          <p:cNvSpPr/>
          <p:nvPr/>
        </p:nvSpPr>
        <p:spPr>
          <a:xfrm>
            <a:off x="-15552" y="5269293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en-US" sz="2000" kern="0" baseline="0" dirty="0">
                <a:solidFill>
                  <a:srgbClr val="000000"/>
                </a:solidFill>
                <a:latin typeface="Comic Sans MS" pitchFamily="66" charset="0"/>
              </a:rPr>
              <a:t>new mechanical design of the scintillation light 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50000"/>
              <a:defRPr/>
            </a:pPr>
            <a:r>
              <a:rPr lang="en-US" sz="2000" kern="0" baseline="0" dirty="0">
                <a:solidFill>
                  <a:srgbClr val="000000"/>
                </a:solidFill>
                <a:latin typeface="Comic Sans MS" pitchFamily="66" charset="0"/>
              </a:rPr>
              <a:t>     collection </a:t>
            </a:r>
            <a:r>
              <a:rPr lang="en-US" sz="2000" kern="0" baseline="0" dirty="0" smtClean="0">
                <a:solidFill>
                  <a:srgbClr val="000000"/>
                </a:solidFill>
                <a:latin typeface="Comic Sans MS" pitchFamily="66" charset="0"/>
              </a:rPr>
              <a:t>system;</a:t>
            </a:r>
            <a:endParaRPr lang="it-IT" sz="1800" kern="0" baseline="0" dirty="0">
              <a:solidFill>
                <a:sysClr val="windowText" lastClr="00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56" y="5961474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000" i="1" kern="0" baseline="0" dirty="0">
                <a:solidFill>
                  <a:srgbClr val="0000FF"/>
                </a:solidFill>
                <a:latin typeface="Comic Sans MS" pitchFamily="66" charset="0"/>
              </a:rPr>
              <a:t>T</a:t>
            </a:r>
            <a:r>
              <a:rPr lang="en-US" sz="2000" i="1" kern="0" baseline="0" dirty="0" smtClean="0">
                <a:solidFill>
                  <a:srgbClr val="0000FF"/>
                </a:solidFill>
                <a:latin typeface="Comic Sans MS" pitchFamily="66" charset="0"/>
              </a:rPr>
              <a:t>est, characterization and TPB deposition of all 400 PMTs underway in CERN dedicated labs.</a:t>
            </a:r>
            <a:endParaRPr lang="it-IT" sz="1800" i="1" kern="0" baseline="0" dirty="0">
              <a:solidFill>
                <a:srgbClr val="0000FF"/>
              </a:solidFill>
            </a:endParaRPr>
          </a:p>
        </p:txBody>
      </p:sp>
      <p:sp>
        <p:nvSpPr>
          <p:cNvPr id="44" name="Slide Number Placeholder 5"/>
          <p:cNvSpPr txBox="1">
            <a:spLocks/>
          </p:cNvSpPr>
          <p:nvPr/>
        </p:nvSpPr>
        <p:spPr bwMode="auto">
          <a:xfrm>
            <a:off x="7181850" y="6584776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 baseline="0">
                <a:solidFill>
                  <a:schemeClr val="accent1"/>
                </a:solidFill>
                <a:latin typeface="Helvetic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Slide# : </a:t>
            </a:r>
            <a:fld id="{A86CEAE1-7B07-CE4F-A20C-236EDAD9CE90}" type="slidenum"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797B7E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4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7" grpId="0" animBg="1"/>
      <p:bldP spid="38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712640" y="3068960"/>
            <a:ext cx="9705528" cy="3600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</a:t>
            </a:r>
            <a:r>
              <a:rPr lang="en-US" sz="1200" baseline="0" dirty="0" smtClean="0">
                <a:solidFill>
                  <a:srgbClr val="000000"/>
                </a:solidFill>
              </a:rPr>
              <a:t>CERN,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Geneve</a:t>
            </a:r>
            <a:r>
              <a:rPr lang="en-US" sz="1200" baseline="0" dirty="0" smtClean="0">
                <a:solidFill>
                  <a:srgbClr val="000000"/>
                </a:solidFill>
              </a:rPr>
              <a:t>, Switzerland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2</a:t>
            </a:r>
            <a:r>
              <a:rPr lang="en-US" sz="1200" baseline="0" dirty="0" smtClean="0">
                <a:solidFill>
                  <a:srgbClr val="000000"/>
                </a:solidFill>
              </a:rPr>
              <a:t>Department of Physics, Catania University and INFN, Catania,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3</a:t>
            </a:r>
            <a:r>
              <a:rPr lang="en-US" sz="1200" baseline="0" dirty="0" smtClean="0">
                <a:solidFill>
                  <a:srgbClr val="000000"/>
                </a:solidFill>
              </a:rPr>
              <a:t>Department of Physics, Pavia University and INFN, Pavia,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4</a:t>
            </a:r>
            <a:r>
              <a:rPr lang="en-US" sz="1200" baseline="0" dirty="0" smtClean="0">
                <a:solidFill>
                  <a:srgbClr val="000000"/>
                </a:solidFill>
              </a:rPr>
              <a:t>Department of Physics and Astronomy,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Padova</a:t>
            </a:r>
            <a:r>
              <a:rPr lang="en-US" sz="1200" baseline="0" dirty="0" smtClean="0">
                <a:solidFill>
                  <a:srgbClr val="000000"/>
                </a:solidFill>
              </a:rPr>
              <a:t> University and INFN,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Padova</a:t>
            </a:r>
            <a:r>
              <a:rPr lang="en-US" sz="1200" baseline="0" dirty="0" smtClean="0">
                <a:solidFill>
                  <a:srgbClr val="000000"/>
                </a:solidFill>
              </a:rPr>
              <a:t>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5</a:t>
            </a:r>
            <a:r>
              <a:rPr lang="en-US" sz="1200" baseline="0" dirty="0" smtClean="0">
                <a:solidFill>
                  <a:srgbClr val="000000"/>
                </a:solidFill>
              </a:rPr>
              <a:t>GSSI, Gran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Sasso</a:t>
            </a:r>
            <a:r>
              <a:rPr lang="en-US" sz="1200" baseline="0" dirty="0" smtClean="0">
                <a:solidFill>
                  <a:srgbClr val="000000"/>
                </a:solidFill>
              </a:rPr>
              <a:t> Science Institute, L’Aquila,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6</a:t>
            </a:r>
            <a:r>
              <a:rPr lang="en-US" sz="1200" baseline="0" dirty="0" smtClean="0">
                <a:solidFill>
                  <a:srgbClr val="000000"/>
                </a:solidFill>
              </a:rPr>
              <a:t>Henryk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Niewodniczański</a:t>
            </a:r>
            <a:r>
              <a:rPr lang="en-US" sz="1200" baseline="0" dirty="0" smtClean="0">
                <a:solidFill>
                  <a:srgbClr val="000000"/>
                </a:solidFill>
              </a:rPr>
              <a:t> Institute of Nuclear Physics, Polish Academy of Science,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Kraków</a:t>
            </a:r>
            <a:r>
              <a:rPr lang="en-US" sz="1200" baseline="0" dirty="0" smtClean="0">
                <a:solidFill>
                  <a:srgbClr val="000000"/>
                </a:solidFill>
              </a:rPr>
              <a:t>, Poland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7</a:t>
            </a:r>
            <a:r>
              <a:rPr lang="en-US" sz="1200" baseline="0" dirty="0" smtClean="0">
                <a:solidFill>
                  <a:srgbClr val="000000"/>
                </a:solidFill>
              </a:rPr>
              <a:t>INFN LNF,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Frascati</a:t>
            </a:r>
            <a:r>
              <a:rPr lang="en-US" sz="1200" baseline="0" dirty="0" smtClean="0">
                <a:solidFill>
                  <a:srgbClr val="000000"/>
                </a:solidFill>
              </a:rPr>
              <a:t> (Roma),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8</a:t>
            </a:r>
            <a:r>
              <a:rPr lang="en-US" sz="1200" baseline="0" dirty="0" smtClean="0">
                <a:solidFill>
                  <a:srgbClr val="000000"/>
                </a:solidFill>
              </a:rPr>
              <a:t>INFN LNGS,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Assergi</a:t>
            </a:r>
            <a:r>
              <a:rPr lang="en-US" sz="1200" baseline="0" dirty="0" smtClean="0">
                <a:solidFill>
                  <a:srgbClr val="000000"/>
                </a:solidFill>
              </a:rPr>
              <a:t> (AQ),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9</a:t>
            </a:r>
            <a:r>
              <a:rPr lang="en-US" sz="1200" baseline="0" dirty="0" smtClean="0">
                <a:solidFill>
                  <a:srgbClr val="000000"/>
                </a:solidFill>
              </a:rPr>
              <a:t>INFN Milano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Bicocca</a:t>
            </a:r>
            <a:r>
              <a:rPr lang="en-US" sz="1200" baseline="0" dirty="0" smtClean="0">
                <a:solidFill>
                  <a:srgbClr val="000000"/>
                </a:solidFill>
              </a:rPr>
              <a:t>, Milano, Italy</a:t>
            </a:r>
          </a:p>
          <a:p>
            <a:pPr algn="ctr"/>
            <a:r>
              <a:rPr lang="en-US" sz="1200" baseline="0" dirty="0" smtClean="0">
                <a:solidFill>
                  <a:srgbClr val="000000"/>
                </a:solidFill>
              </a:rPr>
              <a:t>10Politecnico and INFN Milano, Milano, Italy</a:t>
            </a:r>
          </a:p>
          <a:p>
            <a:pPr algn="ctr"/>
            <a:r>
              <a:rPr lang="en-US" sz="1200" baseline="0" dirty="0" smtClean="0">
                <a:solidFill>
                  <a:srgbClr val="000000"/>
                </a:solidFill>
              </a:rPr>
              <a:t>11INFN Napoli, Napoli, Italy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12</a:t>
            </a:r>
            <a:r>
              <a:rPr lang="en-US" sz="1200" baseline="0" dirty="0" smtClean="0">
                <a:solidFill>
                  <a:srgbClr val="000000"/>
                </a:solidFill>
              </a:rPr>
              <a:t>Institute for Nuclear Research of the Russian Academy of Sciences, Moscow, Russia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13</a:t>
            </a:r>
            <a:r>
              <a:rPr lang="en-US" sz="1200" baseline="0" dirty="0" smtClean="0">
                <a:solidFill>
                  <a:srgbClr val="000000"/>
                </a:solidFill>
              </a:rPr>
              <a:t>Institute for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Radioelectronics</a:t>
            </a:r>
            <a:r>
              <a:rPr lang="en-US" sz="1200" baseline="0" dirty="0" smtClean="0">
                <a:solidFill>
                  <a:srgbClr val="000000"/>
                </a:solidFill>
              </a:rPr>
              <a:t>, Warsaw University of Technology, Warsaw, Poland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14</a:t>
            </a:r>
            <a:r>
              <a:rPr lang="en-US" sz="1200" baseline="0" dirty="0" smtClean="0">
                <a:solidFill>
                  <a:srgbClr val="000000"/>
                </a:solidFill>
              </a:rPr>
              <a:t>Institute of Physics, University of Silesia, Katowice, Poland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15</a:t>
            </a:r>
            <a:r>
              <a:rPr lang="en-US" sz="1200" baseline="0" dirty="0" smtClean="0">
                <a:solidFill>
                  <a:srgbClr val="000000"/>
                </a:solidFill>
              </a:rPr>
              <a:t>Institute of Theoretical Physics, Wroclaw University, Wroclaw, Poland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16</a:t>
            </a:r>
            <a:r>
              <a:rPr lang="en-US" sz="1200" baseline="0" dirty="0" smtClean="0">
                <a:solidFill>
                  <a:srgbClr val="000000"/>
                </a:solidFill>
              </a:rPr>
              <a:t>National Centre for Nuclear Research, Warsaw, Poland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17</a:t>
            </a:r>
            <a:r>
              <a:rPr lang="en-US" sz="1200" baseline="0" dirty="0" smtClean="0">
                <a:solidFill>
                  <a:srgbClr val="000000"/>
                </a:solidFill>
              </a:rPr>
              <a:t>Department of Physics, UCLA, Los Angeles, California, USA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18</a:t>
            </a:r>
            <a:r>
              <a:rPr lang="en-US" sz="1200" baseline="0" dirty="0" smtClean="0">
                <a:solidFill>
                  <a:srgbClr val="000000"/>
                </a:solidFill>
              </a:rPr>
              <a:t>National </a:t>
            </a:r>
            <a:r>
              <a:rPr lang="en-US" sz="1200" baseline="0" dirty="0">
                <a:solidFill>
                  <a:srgbClr val="000000"/>
                </a:solidFill>
              </a:rPr>
              <a:t>Centre for Nuclear Research,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Otwock</a:t>
            </a:r>
            <a:r>
              <a:rPr lang="en-US" sz="1200" baseline="0" dirty="0" smtClean="0">
                <a:solidFill>
                  <a:srgbClr val="000000"/>
                </a:solidFill>
              </a:rPr>
              <a:t>, </a:t>
            </a:r>
            <a:r>
              <a:rPr lang="en-US" sz="1200" baseline="0" dirty="0" err="1" smtClean="0">
                <a:solidFill>
                  <a:srgbClr val="000000"/>
                </a:solidFill>
              </a:rPr>
              <a:t>Swierk</a:t>
            </a:r>
            <a:r>
              <a:rPr lang="en-US" sz="1200" baseline="0" dirty="0" smtClean="0">
                <a:solidFill>
                  <a:srgbClr val="000000"/>
                </a:solidFill>
              </a:rPr>
              <a:t>, Poland</a:t>
            </a:r>
          </a:p>
          <a:p>
            <a:pPr algn="ctr"/>
            <a:r>
              <a:rPr lang="en-US" sz="1200" baseline="30000" dirty="0" smtClean="0">
                <a:solidFill>
                  <a:srgbClr val="000000"/>
                </a:solidFill>
              </a:rPr>
              <a:t>19</a:t>
            </a:r>
            <a:r>
              <a:rPr lang="en-US" sz="1200" baseline="0" dirty="0" smtClean="0">
                <a:solidFill>
                  <a:srgbClr val="000000"/>
                </a:solidFill>
              </a:rPr>
              <a:t>University of Pisa and INFN, Pisa, Italy</a:t>
            </a:r>
            <a:endParaRPr lang="en-US" sz="1200" baseline="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ICARUS Collaboration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2500154"/>
            <a:ext cx="977753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algn="just"/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V. Bellini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P. Benetti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S. Bertolucci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H. Bilokon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7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Bonesini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9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J. Bremer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N. Golubev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U. Kose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F. Mammoliti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G. Mannocchi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7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D. Mladenov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Nessi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Nicoletto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F. Noto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R. Potenza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J. Sobczyk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15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 M. Spanu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C.M. Sutera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F. Tortorici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T. Wachala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 rot="20906351">
            <a:off x="52458" y="3455349"/>
            <a:ext cx="3949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baseline="0" dirty="0" smtClean="0">
                <a:solidFill>
                  <a:srgbClr val="FF0000"/>
                </a:solidFill>
              </a:rPr>
              <a:t>+  ICAR-US :  6 new US groups:</a:t>
            </a:r>
          </a:p>
          <a:p>
            <a:r>
              <a:rPr lang="en-US" sz="1800" i="1" baseline="0" dirty="0" smtClean="0">
                <a:solidFill>
                  <a:srgbClr val="FF0000"/>
                </a:solidFill>
              </a:rPr>
              <a:t>Colorado Univ., Pittsburgh Univ., SLAC, FNAL, Argonne, Los Alamos   </a:t>
            </a:r>
            <a:endParaRPr lang="en-US" sz="2000" i="1" baseline="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2480" y="5523329"/>
            <a:ext cx="170271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aseline="0" dirty="0" smtClean="0">
                <a:solidFill>
                  <a:srgbClr val="0000FF"/>
                </a:solidFill>
                <a:latin typeface="Comic Sans MS"/>
              </a:rPr>
              <a:t>*Spokesperson</a:t>
            </a:r>
            <a:endParaRPr lang="en-US" sz="1700" baseline="0" dirty="0">
              <a:solidFill>
                <a:srgbClr val="0000FF"/>
              </a:solidFill>
              <a:latin typeface="Comic Sans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48680"/>
            <a:ext cx="9906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algn="just"/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M. Antonello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P. Aprili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B. Baibussinov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F. Boffelli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3,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 A. Bubak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E. Calligarich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N. Canci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S. Centro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Cesana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10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K. Cieslik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6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A.G. Cocco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Dabrowska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6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Dermenev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Falcone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C. Farnese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Fava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Ferrari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D. Gibin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S. Gninenko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Guglielmi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Haranczyk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6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J. Holeczek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Ivashkin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Kirsanov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12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J. Kisiel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J. Lagoda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S. Mania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Menegolli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G. Meng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C. Montanari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S. Otwinowski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17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P. Picchi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7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F. Pietropaolo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P. Płoński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Rappoldi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G. L. Raselli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Rossella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C. Rubbia</a:t>
            </a:r>
            <a:r>
              <a:rPr lang="en-US" sz="1500" baseline="0" dirty="0" smtClean="0">
                <a:solidFill>
                  <a:srgbClr val="0000FF"/>
                </a:solidFill>
                <a:latin typeface="Comic Sans MS"/>
              </a:rPr>
              <a:t>*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1,5,8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P. Sala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10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Scaramelli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10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 E. Segreto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 F. Sergiampietri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19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 D. Stefan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10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 R. Sulej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16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Szarska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6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Terrani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10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M. Torti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F. Varanini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S. Ventura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4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C. Vignoli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8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H.G. Wang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17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X. Yang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17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Zalewska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6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A. Zani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3</a:t>
            </a:r>
            <a:r>
              <a:rPr lang="en-US" sz="1500" baseline="0" dirty="0" smtClean="0">
                <a:solidFill>
                  <a:srgbClr val="000000"/>
                </a:solidFill>
                <a:latin typeface="Comic Sans MS"/>
              </a:rPr>
              <a:t>, K. Zaremba</a:t>
            </a:r>
            <a:r>
              <a:rPr lang="en-US" sz="1500" baseline="30000" dirty="0" smtClean="0">
                <a:solidFill>
                  <a:srgbClr val="000000"/>
                </a:solidFill>
                <a:latin typeface="Comic Sans MS"/>
              </a:rPr>
              <a:t>13</a:t>
            </a:r>
          </a:p>
        </p:txBody>
      </p:sp>
      <p:sp>
        <p:nvSpPr>
          <p:cNvPr id="3" name="Rectangle 2"/>
          <p:cNvSpPr/>
          <p:nvPr/>
        </p:nvSpPr>
        <p:spPr>
          <a:xfrm>
            <a:off x="3512840" y="2148551"/>
            <a:ext cx="2758988" cy="416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en-US" sz="1800" i="1" baseline="0" dirty="0" smtClean="0">
                <a:solidFill>
                  <a:srgbClr val="FF0000"/>
                </a:solidFill>
              </a:rPr>
              <a:t>+ new WA104 members:</a:t>
            </a:r>
            <a:endParaRPr lang="en-GB" sz="1800" i="1" baseline="0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73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22" grpId="0"/>
      <p:bldP spid="23" grpId="0"/>
      <p:bldP spid="8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1"/>
          <p:cNvGrpSpPr/>
          <p:nvPr/>
        </p:nvGrpSpPr>
        <p:grpSpPr>
          <a:xfrm>
            <a:off x="15156" y="2348880"/>
            <a:ext cx="4001740" cy="3280915"/>
            <a:chOff x="-462118" y="2132856"/>
            <a:chExt cx="5176265" cy="4436867"/>
          </a:xfrm>
        </p:grpSpPr>
        <p:pic>
          <p:nvPicPr>
            <p:cNvPr id="15" name="Immagine 7" descr="bordi_nosoglia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62118" y="3550996"/>
              <a:ext cx="5176265" cy="3018727"/>
            </a:xfrm>
            <a:prstGeom prst="rect">
              <a:avLst/>
            </a:prstGeom>
          </p:spPr>
        </p:pic>
        <p:sp>
          <p:nvSpPr>
            <p:cNvPr id="17" name="Rectangle 20"/>
            <p:cNvSpPr/>
            <p:nvPr/>
          </p:nvSpPr>
          <p:spPr bwMode="auto">
            <a:xfrm>
              <a:off x="3224808" y="2132856"/>
              <a:ext cx="1440160" cy="1152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7560" y="-27384"/>
            <a:ext cx="10027427" cy="533400"/>
          </a:xfrm>
        </p:spPr>
        <p:txBody>
          <a:bodyPr/>
          <a:lstStyle/>
          <a:p>
            <a:r>
              <a:rPr lang="en-US" dirty="0" smtClean="0">
                <a:latin typeface="Helvetica" charset="0"/>
                <a:ea typeface="MS PGothic" charset="0"/>
                <a:cs typeface="MS PGothic" charset="0"/>
              </a:rPr>
              <a:t>Event localization and identification with PMTs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5553" y="830662"/>
            <a:ext cx="99215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marR="0" lvl="0" indent="-2317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75000"/>
              <a:buFont typeface="Comic Sans MS" pitchFamily="66" charset="0"/>
              <a:buChar char="●"/>
              <a:tabLst/>
              <a:defRPr/>
            </a:pPr>
            <a:r>
              <a:rPr lang="en-GB" sz="2100" kern="0" baseline="0" dirty="0" smtClean="0">
                <a:latin typeface="+mn-lt"/>
                <a:ea typeface="ＭＳ Ｐゴシック" charset="-128"/>
                <a:cs typeface="ＭＳ Ｐゴシック" charset="-128"/>
              </a:rPr>
              <a:t>M</a:t>
            </a:r>
            <a:r>
              <a:rPr kumimoji="0" lang="en-GB" sz="2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ain requirements for the refurbished light detection system:</a:t>
            </a:r>
          </a:p>
          <a:p>
            <a:pPr marL="519113" marR="0" lvl="1" indent="-2317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detection coverage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to be sensitive to low 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</a:rPr>
              <a:t>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deposition (~ 100 MeV) </a:t>
            </a:r>
          </a:p>
          <a:p>
            <a:pPr marL="519113" marR="0" lvl="1" indent="-231775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charset="2"/>
              <a:buChar char="Ø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detection granularity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to localize events and </a:t>
            </a:r>
            <a:r>
              <a:rPr lang="en-GB" sz="2000" kern="0" baseline="0" dirty="0" smtClean="0">
                <a:latin typeface="+mn-lt"/>
                <a:ea typeface="ＭＳ Ｐゴシック" charset="-128"/>
              </a:rPr>
              <a:t>unambiguously               associate the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collected light to deposited charge;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-87560" y="2276872"/>
            <a:ext cx="99060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3088" lvl="1" indent="-231775" algn="just">
              <a:spcBef>
                <a:spcPct val="20000"/>
              </a:spcBef>
              <a:buClr>
                <a:srgbClr val="FF0000"/>
              </a:buClr>
              <a:buSzPct val="100000"/>
              <a:buFont typeface="Wingdings" charset="2"/>
              <a:buChar char="Ø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Fast response - high time resolution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to be sensitive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</a:rPr>
              <a:t>to </a:t>
            </a:r>
            <a:r>
              <a:rPr lang="en-US" sz="2000" kern="0" baseline="0" dirty="0" smtClean="0">
                <a:latin typeface="Comic Sans MS" pitchFamily="66" charset="0"/>
                <a:ea typeface="ＭＳ Ｐゴシック" charset="-128"/>
              </a:rPr>
              <a:t>timing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</a:rPr>
              <a:t>of each event in the T600 DAQ windows (</a:t>
            </a:r>
            <a:r>
              <a:rPr lang="en-US" sz="2000" kern="0" baseline="0" dirty="0" smtClean="0">
                <a:latin typeface="Comic Sans MS" pitchFamily="66" charset="0"/>
                <a:ea typeface="ＭＳ Ｐゴシック" charset="-128"/>
              </a:rPr>
              <a:t>~ 1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</a:rPr>
              <a:t>ms);  </a:t>
            </a:r>
            <a:r>
              <a:rPr lang="en-US" sz="2000" kern="0" baseline="0" dirty="0" smtClean="0">
                <a:latin typeface="Comic Sans MS" pitchFamily="66" charset="0"/>
                <a:ea typeface="ＭＳ Ｐゴシック" charset="-128"/>
              </a:rPr>
              <a:t>a ~1 ns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</a:rPr>
              <a:t>precision is advisable to exploit the </a:t>
            </a:r>
            <a:r>
              <a:rPr lang="en-US" sz="2000" kern="0" baseline="0" dirty="0" smtClean="0">
                <a:latin typeface="Comic Sans MS" pitchFamily="66" charset="0"/>
                <a:ea typeface="ＭＳ Ｐゴシック" charset="-128"/>
              </a:rPr>
              <a:t>2ns/19ns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ＭＳ Ｐゴシック" charset="-128"/>
              </a:rPr>
              <a:t>bunched beam </a:t>
            </a:r>
            <a:r>
              <a:rPr lang="en-US" sz="2000" kern="0" baseline="0" dirty="0" smtClean="0">
                <a:latin typeface="Comic Sans MS" pitchFamily="66" charset="0"/>
                <a:ea typeface="ＭＳ Ｐゴシック" charset="-128"/>
              </a:rPr>
              <a:t>structure </a:t>
            </a:r>
            <a:r>
              <a:rPr lang="en-US" sz="2100" kern="0" baseline="0" dirty="0" smtClean="0">
                <a:latin typeface="Comic Sans MS" pitchFamily="66" charset="0"/>
                <a:ea typeface="ＭＳ Ｐゴシック" charset="-128"/>
              </a:rPr>
              <a:t>.</a:t>
            </a: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18" name="Rectangle 22"/>
          <p:cNvSpPr/>
          <p:nvPr/>
        </p:nvSpPr>
        <p:spPr>
          <a:xfrm>
            <a:off x="0" y="5701803"/>
            <a:ext cx="4808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baseline="0" dirty="0" smtClean="0">
                <a:latin typeface="+mn-lt"/>
              </a:rPr>
              <a:t>95 % </a:t>
            </a:r>
            <a:r>
              <a:rPr lang="it-IT" sz="2000" i="1" baseline="0" dirty="0" err="1" smtClean="0">
                <a:latin typeface="+mn-lt"/>
              </a:rPr>
              <a:t>events</a:t>
            </a:r>
            <a:r>
              <a:rPr lang="it-IT" sz="2000" i="1" baseline="0" dirty="0" smtClean="0">
                <a:latin typeface="+mn-lt"/>
              </a:rPr>
              <a:t> </a:t>
            </a:r>
            <a:r>
              <a:rPr lang="it-IT" sz="2000" i="1" baseline="0" dirty="0" err="1" smtClean="0">
                <a:latin typeface="+mn-lt"/>
              </a:rPr>
              <a:t>localized</a:t>
            </a:r>
            <a:r>
              <a:rPr lang="it-IT" sz="2000" i="1" baseline="0" dirty="0" smtClean="0">
                <a:latin typeface="+mn-lt"/>
              </a:rPr>
              <a:t> </a:t>
            </a:r>
            <a:r>
              <a:rPr lang="it-IT" sz="2000" i="1" baseline="0" dirty="0" err="1" smtClean="0">
                <a:latin typeface="+mn-lt"/>
              </a:rPr>
              <a:t>within</a:t>
            </a:r>
            <a:r>
              <a:rPr lang="it-IT" sz="2000" i="1" baseline="0" dirty="0" smtClean="0">
                <a:latin typeface="+mn-lt"/>
              </a:rPr>
              <a:t> 30 cm</a:t>
            </a:r>
            <a:endParaRPr lang="it-IT" sz="2000" i="1" baseline="0" dirty="0"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88903" y="3253531"/>
            <a:ext cx="5817096" cy="2376264"/>
            <a:chOff x="2355424" y="2060848"/>
            <a:chExt cx="6030661" cy="3730352"/>
          </a:xfrm>
        </p:grpSpPr>
        <p:grpSp>
          <p:nvGrpSpPr>
            <p:cNvPr id="20" name="Group 17"/>
            <p:cNvGrpSpPr/>
            <p:nvPr/>
          </p:nvGrpSpPr>
          <p:grpSpPr>
            <a:xfrm>
              <a:off x="2355424" y="2060848"/>
              <a:ext cx="6030661" cy="3730352"/>
              <a:chOff x="2419796" y="2060848"/>
              <a:chExt cx="6030661" cy="3730352"/>
            </a:xfrm>
          </p:grpSpPr>
          <p:grpSp>
            <p:nvGrpSpPr>
              <p:cNvPr id="22" name="Group 16"/>
              <p:cNvGrpSpPr/>
              <p:nvPr/>
            </p:nvGrpSpPr>
            <p:grpSpPr>
              <a:xfrm>
                <a:off x="2419796" y="2060848"/>
                <a:ext cx="6030661" cy="3730352"/>
                <a:chOff x="2419796" y="2060848"/>
                <a:chExt cx="6030661" cy="3730352"/>
              </a:xfrm>
            </p:grpSpPr>
            <p:pic>
              <p:nvPicPr>
                <p:cNvPr id="24" name="Immagine 7" descr="NN_muoni.pd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19796" y="2060848"/>
                  <a:ext cx="6030661" cy="3730352"/>
                </a:xfrm>
                <a:prstGeom prst="rect">
                  <a:avLst/>
                </a:prstGeom>
              </p:spPr>
            </p:pic>
            <p:sp>
              <p:nvSpPr>
                <p:cNvPr id="25" name="CasellaDiTesto 24"/>
                <p:cNvSpPr txBox="1"/>
                <p:nvPr/>
              </p:nvSpPr>
              <p:spPr>
                <a:xfrm>
                  <a:off x="5313040" y="3068960"/>
                  <a:ext cx="2151856" cy="60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aseline="0" dirty="0" smtClean="0">
                      <a:solidFill>
                        <a:srgbClr val="FF0000"/>
                      </a:solidFill>
                      <a:latin typeface="+mn-lt"/>
                    </a:rPr>
                    <a:t>Cosmic </a:t>
                  </a:r>
                  <a:r>
                    <a:rPr lang="it-IT" baseline="0" dirty="0" smtClean="0">
                      <a:solidFill>
                        <a:srgbClr val="FF0000"/>
                      </a:solidFill>
                      <a:latin typeface="Symbol" pitchFamily="18" charset="2"/>
                    </a:rPr>
                    <a:t>m</a:t>
                  </a:r>
                  <a:r>
                    <a:rPr lang="it-IT" baseline="0" dirty="0" smtClean="0">
                      <a:solidFill>
                        <a:srgbClr val="FF0000"/>
                      </a:solidFill>
                      <a:latin typeface="+mn-lt"/>
                    </a:rPr>
                    <a:t>’s: 96%</a:t>
                  </a:r>
                </a:p>
                <a:p>
                  <a:r>
                    <a:rPr lang="it-IT" baseline="0" dirty="0" smtClean="0">
                      <a:latin typeface="Symbol" pitchFamily="18" charset="2"/>
                    </a:rPr>
                    <a:t>nm</a:t>
                  </a:r>
                  <a:r>
                    <a:rPr lang="it-IT" baseline="0" dirty="0" smtClean="0">
                      <a:latin typeface="+mn-lt"/>
                    </a:rPr>
                    <a:t>CC+showers:7%</a:t>
                  </a:r>
                </a:p>
              </p:txBody>
            </p:sp>
          </p:grpSp>
          <p:cxnSp>
            <p:nvCxnSpPr>
              <p:cNvPr id="23" name="Connettore 1 12"/>
              <p:cNvCxnSpPr/>
              <p:nvPr/>
            </p:nvCxnSpPr>
            <p:spPr bwMode="auto">
              <a:xfrm flipV="1">
                <a:off x="5313040" y="2492896"/>
                <a:ext cx="0" cy="288032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CasellaDiTesto 14"/>
            <p:cNvSpPr txBox="1"/>
            <p:nvPr/>
          </p:nvSpPr>
          <p:spPr>
            <a:xfrm>
              <a:off x="3013499" y="2359276"/>
              <a:ext cx="2178688" cy="6885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aseline="0" dirty="0" smtClean="0">
                  <a:solidFill>
                    <a:srgbClr val="FF0000"/>
                  </a:solidFill>
                  <a:latin typeface="+mn-lt"/>
                </a:rPr>
                <a:t>Cosmic </a:t>
              </a:r>
              <a:r>
                <a:rPr lang="it-IT" baseline="0" dirty="0" smtClean="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it-IT" baseline="0" dirty="0" smtClean="0">
                  <a:solidFill>
                    <a:srgbClr val="FF0000"/>
                  </a:solidFill>
                  <a:latin typeface="+mn-lt"/>
                </a:rPr>
                <a:t>’s: 4%</a:t>
              </a:r>
            </a:p>
            <a:p>
              <a:r>
                <a:rPr lang="it-IT" baseline="0" dirty="0" smtClean="0">
                  <a:latin typeface="Symbol" pitchFamily="18" charset="2"/>
                </a:rPr>
                <a:t>nm</a:t>
              </a:r>
              <a:r>
                <a:rPr lang="it-IT" baseline="0" dirty="0" smtClean="0">
                  <a:latin typeface="+mn-lt"/>
                </a:rPr>
                <a:t>CC+showers: 93%</a:t>
              </a:r>
            </a:p>
          </p:txBody>
        </p:sp>
      </p:grpSp>
      <p:sp>
        <p:nvSpPr>
          <p:cNvPr id="4" name="Rettangolo 3"/>
          <p:cNvSpPr/>
          <p:nvPr/>
        </p:nvSpPr>
        <p:spPr>
          <a:xfrm>
            <a:off x="4520952" y="5701803"/>
            <a:ext cx="5385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baseline="0" dirty="0" smtClean="0">
                <a:solidFill>
                  <a:srgbClr val="000000"/>
                </a:solidFill>
                <a:latin typeface="+mn-lt"/>
              </a:rPr>
              <a:t>Neural Networks </a:t>
            </a:r>
            <a:r>
              <a:rPr lang="en-US" sz="2000" i="1" baseline="0" dirty="0">
                <a:solidFill>
                  <a:srgbClr val="000000"/>
                </a:solidFill>
                <a:latin typeface="+mn-lt"/>
              </a:rPr>
              <a:t>can provide a clear </a:t>
            </a:r>
            <a:endParaRPr lang="en-US" sz="2000" i="1" baseline="0" dirty="0" smtClean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en-US" sz="2000" i="1" baseline="0" dirty="0" smtClean="0">
                <a:solidFill>
                  <a:srgbClr val="000000"/>
                </a:solidFill>
                <a:latin typeface="+mn-lt"/>
              </a:rPr>
              <a:t>cosmic </a:t>
            </a:r>
            <a:r>
              <a:rPr lang="en-US" sz="2000" i="1" baseline="0" dirty="0" smtClean="0">
                <a:solidFill>
                  <a:srgbClr val="000000"/>
                </a:solidFill>
                <a:latin typeface="+mn-lt"/>
              </a:rPr>
              <a:t>muon </a:t>
            </a:r>
            <a:r>
              <a:rPr lang="en-US" sz="2000" i="1" baseline="0" dirty="0" smtClean="0">
                <a:solidFill>
                  <a:srgbClr val="000000"/>
                </a:solidFill>
                <a:latin typeface="+mn-lt"/>
              </a:rPr>
              <a:t>identification</a:t>
            </a:r>
            <a:endParaRPr lang="it-IT" sz="2000" dirty="0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02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849544" cy="5904656"/>
          </a:xfrm>
        </p:spPr>
        <p:txBody>
          <a:bodyPr/>
          <a:lstStyle/>
          <a:p>
            <a:pPr marL="234950" indent="-234950" algn="just">
              <a:lnSpc>
                <a:spcPts val="2600"/>
              </a:lnSpc>
              <a:spcAft>
                <a:spcPts val="600"/>
              </a:spcAft>
            </a:pPr>
            <a:r>
              <a:rPr lang="en-US" altLang="it-IT" sz="2000" dirty="0"/>
              <a:t>ICARUS T600 detector has successfully completed the LNGS operation with the CNGS beam, demonstrating that </a:t>
            </a:r>
            <a:r>
              <a:rPr lang="en-US" altLang="it-IT" sz="2000" dirty="0" err="1"/>
              <a:t>LAr</a:t>
            </a:r>
            <a:r>
              <a:rPr lang="en-US" altLang="it-IT" sz="2000" dirty="0"/>
              <a:t>-TPC </a:t>
            </a:r>
            <a:r>
              <a:rPr lang="en-US" altLang="it-IT" sz="2000" dirty="0" smtClean="0"/>
              <a:t>is </a:t>
            </a:r>
            <a:r>
              <a:rPr lang="en-US" altLang="it-IT" sz="2000" i="1" dirty="0" smtClean="0">
                <a:solidFill>
                  <a:srgbClr val="0000FF"/>
                </a:solidFill>
              </a:rPr>
              <a:t>a </a:t>
            </a:r>
            <a:r>
              <a:rPr lang="en-US" altLang="it-IT" sz="2000" i="1" dirty="0">
                <a:solidFill>
                  <a:srgbClr val="0000FF"/>
                </a:solidFill>
              </a:rPr>
              <a:t>leading technology for future short/long baseline accelerator driven neutrino physics</a:t>
            </a:r>
            <a:r>
              <a:rPr lang="en-US" altLang="it-IT" sz="2000" i="1" dirty="0"/>
              <a:t>. </a:t>
            </a:r>
            <a:r>
              <a:rPr lang="en-US" altLang="it-IT" sz="2000" dirty="0"/>
              <a:t> </a:t>
            </a:r>
            <a:endParaRPr lang="en-US" altLang="it-IT" sz="2000" dirty="0" smtClean="0"/>
          </a:p>
          <a:p>
            <a:pPr marL="234950" indent="-234950" algn="just">
              <a:lnSpc>
                <a:spcPts val="2600"/>
              </a:lnSpc>
              <a:spcAft>
                <a:spcPts val="600"/>
              </a:spcAft>
            </a:pPr>
            <a:r>
              <a:rPr lang="en-US" altLang="it-IT" sz="2000" dirty="0"/>
              <a:t>The accurate analysis of the CNGS </a:t>
            </a:r>
            <a:r>
              <a:rPr lang="en-US" altLang="it-IT" sz="2000" dirty="0" smtClean="0">
                <a:latin typeface="Symbol" panose="05050102010706020507" pitchFamily="18" charset="2"/>
              </a:rPr>
              <a:t>n</a:t>
            </a:r>
            <a:r>
              <a:rPr lang="en-US" altLang="it-IT" sz="2000" dirty="0" smtClean="0"/>
              <a:t> events provided </a:t>
            </a:r>
            <a:r>
              <a:rPr lang="en-US" altLang="it-IT" sz="2000" dirty="0">
                <a:solidFill>
                  <a:srgbClr val="0000FF"/>
                </a:solidFill>
              </a:rPr>
              <a:t>no evidence of oscillation into sterile neutrinos in ICARUS L/E </a:t>
            </a:r>
            <a:r>
              <a:rPr lang="en-US" altLang="it-IT" sz="2000" dirty="0" smtClean="0">
                <a:solidFill>
                  <a:srgbClr val="0000FF"/>
                </a:solidFill>
              </a:rPr>
              <a:t>interval</a:t>
            </a:r>
            <a:r>
              <a:rPr lang="en-US" altLang="it-IT" sz="2000" dirty="0" smtClean="0"/>
              <a:t>: the </a:t>
            </a:r>
            <a:r>
              <a:rPr lang="en-US" altLang="it-IT" sz="2000" dirty="0"/>
              <a:t>global fit of all SBL data + ICARUS limits the window of parameters for a possible LSND anomaly to a very narrow region around 0.5 eV</a:t>
            </a:r>
            <a:r>
              <a:rPr lang="en-US" altLang="it-IT" sz="2000" baseline="30000" dirty="0"/>
              <a:t>2</a:t>
            </a:r>
            <a:r>
              <a:rPr lang="en-US" altLang="it-IT" sz="2000" dirty="0" smtClean="0"/>
              <a:t>.</a:t>
            </a:r>
          </a:p>
          <a:p>
            <a:pPr marL="234950" indent="-234950" algn="just">
              <a:lnSpc>
                <a:spcPts val="2600"/>
              </a:lnSpc>
              <a:spcAft>
                <a:spcPts val="600"/>
              </a:spcAft>
            </a:pPr>
            <a:r>
              <a:rPr lang="en-US" altLang="it-IT" sz="2000" dirty="0" smtClean="0"/>
              <a:t>A joint </a:t>
            </a:r>
            <a:r>
              <a:rPr lang="en-US" sz="2000" dirty="0" smtClean="0">
                <a:ea typeface="ＭＳ Ｐゴシック" charset="0"/>
              </a:rPr>
              <a:t>ICARUS/SBND/</a:t>
            </a:r>
            <a:r>
              <a:rPr lang="en-US" sz="2000" dirty="0" err="1" smtClean="0">
                <a:ea typeface="ＭＳ Ｐゴシック" charset="0"/>
              </a:rPr>
              <a:t>MicroBooNE</a:t>
            </a:r>
            <a:r>
              <a:rPr lang="en-US" sz="2000" dirty="0" smtClean="0">
                <a:ea typeface="ＭＳ Ｐゴシック" charset="0"/>
              </a:rPr>
              <a:t> collaboration (SBN neutrino experiment at FNAL Booster) has been set up to definitively clarify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 LSND/</a:t>
            </a:r>
            <a:r>
              <a:rPr lang="en-US" sz="2000" dirty="0" err="1">
                <a:solidFill>
                  <a:srgbClr val="000000"/>
                </a:solidFill>
                <a:ea typeface="ＭＳ Ｐゴシック" charset="0"/>
              </a:rPr>
              <a:t>MiniBooNE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ea typeface="ＭＳ Ｐゴシック" charset="0"/>
              </a:rPr>
              <a:t>,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ＭＳ Ｐゴシック" charset="0"/>
              </a:rPr>
              <a:t>Gallex</a:t>
            </a:r>
            <a:r>
              <a:rPr lang="en-US" sz="2000" dirty="0">
                <a:solidFill>
                  <a:srgbClr val="000000"/>
                </a:solidFill>
                <a:ea typeface="ＭＳ Ｐゴシック" charset="0"/>
              </a:rPr>
              <a:t>, reactor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</a:rPr>
              <a:t>anomalies, profiting of the presence of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0"/>
              </a:rPr>
              <a:t>three </a:t>
            </a:r>
            <a:r>
              <a:rPr lang="en-US" sz="2000" dirty="0" err="1" smtClean="0">
                <a:solidFill>
                  <a:srgbClr val="0000FF"/>
                </a:solidFill>
                <a:ea typeface="ＭＳ Ｐゴシック" charset="0"/>
              </a:rPr>
              <a:t>LAr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0"/>
              </a:rPr>
              <a:t>-TPCs at different baselines.</a:t>
            </a:r>
          </a:p>
          <a:p>
            <a:pPr marL="234950" indent="-234950" algn="just">
              <a:lnSpc>
                <a:spcPts val="2600"/>
              </a:lnSpc>
              <a:spcAft>
                <a:spcPts val="600"/>
              </a:spcAft>
            </a:pPr>
            <a:r>
              <a:rPr lang="en-US" sz="2100" dirty="0" smtClean="0"/>
              <a:t>The T600 detector has now been </a:t>
            </a:r>
            <a:r>
              <a:rPr lang="en-US" sz="2100" dirty="0" smtClean="0">
                <a:solidFill>
                  <a:srgbClr val="0000FF"/>
                </a:solidFill>
              </a:rPr>
              <a:t>moved to CERN for a significant  overhauling</a:t>
            </a:r>
            <a:r>
              <a:rPr lang="en-US" sz="2100" dirty="0" smtClean="0"/>
              <a:t> in view of its transportation to FNAL, where it is </a:t>
            </a:r>
            <a:r>
              <a:rPr lang="en-GB" sz="2100" dirty="0" smtClean="0"/>
              <a:t>expected to start data taking by end 2017  with the Booster Neutrino Beam. </a:t>
            </a:r>
          </a:p>
          <a:p>
            <a:pPr marL="234950" indent="-234950" algn="just">
              <a:lnSpc>
                <a:spcPts val="2600"/>
              </a:lnSpc>
              <a:spcAft>
                <a:spcPts val="600"/>
              </a:spcAft>
            </a:pPr>
            <a:r>
              <a:rPr lang="en-GB" sz="2100" dirty="0" smtClean="0"/>
              <a:t>ICARUS will also provide a </a:t>
            </a:r>
            <a:r>
              <a:rPr lang="en-GB" sz="2100" dirty="0" smtClean="0">
                <a:solidFill>
                  <a:srgbClr val="0000FF"/>
                </a:solidFill>
              </a:rPr>
              <a:t>significant amount of data </a:t>
            </a:r>
            <a:r>
              <a:rPr lang="en-GB" sz="2100" dirty="0" smtClean="0"/>
              <a:t>in the energy range of interest for the next Long Baseline experiment. </a:t>
            </a:r>
            <a:endParaRPr lang="en-GB" sz="2200" dirty="0" smtClean="0"/>
          </a:p>
          <a:p>
            <a:pPr marL="287338" indent="-287338" algn="just"/>
            <a:endParaRPr lang="en-GB" sz="2200" i="1" dirty="0" smtClean="0">
              <a:solidFill>
                <a:srgbClr val="0000FF"/>
              </a:solidFill>
            </a:endParaRPr>
          </a:p>
          <a:p>
            <a:pPr algn="just">
              <a:buNone/>
            </a:pPr>
            <a:endParaRPr lang="en-GB" sz="2200" dirty="0" smtClean="0">
              <a:solidFill>
                <a:srgbClr val="0000FF"/>
              </a:solidFill>
            </a:endParaRPr>
          </a:p>
          <a:p>
            <a:pPr algn="just"/>
            <a:endParaRPr lang="en-US" sz="2200" dirty="0" smtClean="0"/>
          </a:p>
          <a:p>
            <a:pPr algn="just"/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6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" y="1"/>
            <a:ext cx="9905999" cy="6857999"/>
            <a:chOff x="0" y="1"/>
            <a:chExt cx="9906001" cy="7234239"/>
          </a:xfrm>
        </p:grpSpPr>
        <p:pic>
          <p:nvPicPr>
            <p:cNvPr id="8" name="Picture 6" descr="Run9179Event107_Collection_left_I_zoom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957765"/>
              <a:ext cx="9906000" cy="2276475"/>
            </a:xfrm>
            <a:prstGeom prst="rect">
              <a:avLst/>
            </a:prstGeom>
            <a:noFill/>
            <a:ln w="6350">
              <a:solidFill>
                <a:srgbClr val="FA012E"/>
              </a:solidFill>
              <a:miter lim="800000"/>
              <a:headEnd/>
              <a:tailEnd/>
            </a:ln>
          </p:spPr>
        </p:pic>
        <p:pic>
          <p:nvPicPr>
            <p:cNvPr id="9" name="Picture 7" descr="Picture2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33601" y="2"/>
              <a:ext cx="7772400" cy="2849563"/>
            </a:xfrm>
            <a:prstGeom prst="rect">
              <a:avLst/>
            </a:prstGeom>
            <a:noFill/>
            <a:ln w="6350">
              <a:solidFill>
                <a:srgbClr val="FA012E"/>
              </a:solidFill>
              <a:miter lim="800000"/>
              <a:headEnd/>
              <a:tailEnd/>
            </a:ln>
          </p:spPr>
        </p:pic>
        <p:pic>
          <p:nvPicPr>
            <p:cNvPr id="10" name="Picture 8" descr="Run9839Event1398_Collection_left_II_zoom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1" y="2133602"/>
              <a:ext cx="9067800" cy="2824163"/>
            </a:xfrm>
            <a:prstGeom prst="rect">
              <a:avLst/>
            </a:prstGeom>
            <a:noFill/>
            <a:ln w="6350">
              <a:solidFill>
                <a:srgbClr val="FA012E"/>
              </a:solidFill>
              <a:miter lim="800000"/>
              <a:headEnd/>
              <a:tailEnd/>
            </a:ln>
          </p:spPr>
        </p:pic>
        <p:pic>
          <p:nvPicPr>
            <p:cNvPr id="11" name="Picture 9" descr="Picture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1"/>
              <a:ext cx="4467225" cy="2030413"/>
            </a:xfrm>
            <a:prstGeom prst="rect">
              <a:avLst/>
            </a:prstGeom>
            <a:solidFill>
              <a:srgbClr val="FA012E"/>
            </a:solidFill>
            <a:ln w="38100">
              <a:noFill/>
              <a:miter lim="800000"/>
              <a:headEnd/>
              <a:tailEnd/>
            </a:ln>
          </p:spPr>
        </p:pic>
        <p:pic>
          <p:nvPicPr>
            <p:cNvPr id="12" name="Picture 10" descr="Picture4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524000"/>
              <a:ext cx="2246313" cy="4114800"/>
            </a:xfrm>
            <a:prstGeom prst="rect">
              <a:avLst/>
            </a:prstGeom>
            <a:noFill/>
            <a:ln w="6350">
              <a:solidFill>
                <a:srgbClr val="FA012E"/>
              </a:solidFill>
              <a:miter lim="800000"/>
              <a:headEnd/>
              <a:tailEnd/>
            </a:ln>
          </p:spPr>
        </p:pic>
        <p:sp>
          <p:nvSpPr>
            <p:cNvPr id="13" name="Rectangle 2"/>
            <p:cNvSpPr>
              <a:spLocks noChangeArrowheads="1"/>
            </p:cNvSpPr>
            <p:nvPr/>
          </p:nvSpPr>
          <p:spPr bwMode="auto">
            <a:xfrm>
              <a:off x="2315714" y="2249869"/>
              <a:ext cx="4665511" cy="987460"/>
            </a:xfrm>
            <a:prstGeom prst="rect">
              <a:avLst/>
            </a:prstGeom>
            <a:solidFill>
              <a:srgbClr val="F8FF4D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 algn="ctr">
                <a:spcBef>
                  <a:spcPct val="20000"/>
                </a:spcBef>
                <a:buClr>
                  <a:srgbClr val="FF0000"/>
                </a:buClr>
                <a:buFont typeface="Zapf Dingbats" charset="2"/>
                <a:buNone/>
              </a:pPr>
              <a:r>
                <a:rPr lang="en-GB" sz="6000" i="1" dirty="0">
                  <a:solidFill>
                    <a:srgbClr val="FF0000"/>
                  </a:solidFill>
                  <a:latin typeface="Marker Felt" charset="0"/>
                </a:rPr>
                <a:t>Thank you !</a:t>
              </a:r>
              <a:endParaRPr lang="en-GB" sz="60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300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849544" cy="6048672"/>
          </a:xfrm>
        </p:spPr>
        <p:txBody>
          <a:bodyPr/>
          <a:lstStyle/>
          <a:p>
            <a:pPr marL="0" indent="0">
              <a:buNone/>
            </a:pPr>
            <a:endParaRPr lang="en-GB" sz="2200" i="1" dirty="0" smtClean="0">
              <a:solidFill>
                <a:srgbClr val="0000FF"/>
              </a:solidFill>
            </a:endParaRPr>
          </a:p>
          <a:p>
            <a:pPr marL="287338" indent="-287338"/>
            <a:endParaRPr lang="en-GB" sz="2200" i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GB" sz="2200" dirty="0" smtClean="0">
              <a:solidFill>
                <a:srgbClr val="0000FF"/>
              </a:solidFill>
            </a:endParaRPr>
          </a:p>
          <a:p>
            <a:endParaRPr lang="en-US" sz="2200" dirty="0" smtClean="0"/>
          </a:p>
          <a:p>
            <a:endParaRPr lang="en-US" sz="2400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181850" y="6400800"/>
            <a:ext cx="2063750" cy="228600"/>
          </a:xfrm>
          <a:ln/>
        </p:spPr>
        <p:txBody>
          <a:bodyPr/>
          <a:lstStyle/>
          <a:p>
            <a:r>
              <a:rPr lang="en-GB" dirty="0"/>
              <a:t>Slide#  : </a:t>
            </a:r>
            <a:fld id="{92DFE799-70EC-5A4A-A291-183CEA56DD64}" type="slidenum">
              <a:rPr lang="en-GB"/>
              <a:pPr/>
              <a:t>23</a:t>
            </a:fld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92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2114550"/>
            <a:ext cx="5688013" cy="477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5384800" cy="384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7842250" y="6553200"/>
            <a:ext cx="2063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pPr algn="r" eaLnBrk="0" hangingPunct="0">
              <a:defRPr/>
            </a:pPr>
            <a:r>
              <a:rPr lang="en-GB" sz="1200" i="1" dirty="0">
                <a:solidFill>
                  <a:srgbClr val="00CC99"/>
                </a:solidFill>
                <a:latin typeface="Arial" charset="0"/>
                <a:cs typeface="ＭＳ Ｐゴシック" charset="0"/>
              </a:rPr>
              <a:t>Slide: </a:t>
            </a:r>
            <a:fld id="{A8F8361B-B592-244E-8663-FED8FAE959D2}" type="slidenum">
              <a:rPr lang="en-GB" sz="1200" i="1">
                <a:solidFill>
                  <a:srgbClr val="00CC99"/>
                </a:solidFill>
                <a:latin typeface="Arial" charset="0"/>
                <a:cs typeface="ＭＳ Ｐゴシック" charset="0"/>
              </a:rPr>
              <a:pPr algn="r" eaLnBrk="0" hangingPunct="0">
                <a:defRPr/>
              </a:pPr>
              <a:t>24</a:t>
            </a:fld>
            <a:endParaRPr lang="en-GB" sz="1200" i="1" dirty="0">
              <a:solidFill>
                <a:srgbClr val="00CC99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989388" y="311785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711450" y="611188"/>
            <a:ext cx="274796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  <a:defRPr/>
            </a:pPr>
            <a:r>
              <a:rPr lang="it-IT" sz="1800" i="1" baseline="0" dirty="0">
                <a:cs typeface="ＭＳ Ｐゴシック" charset="0"/>
              </a:rPr>
              <a:t>30 m</a:t>
            </a:r>
            <a:r>
              <a:rPr lang="it-IT" sz="1800" i="1" baseline="30000" dirty="0">
                <a:cs typeface="ＭＳ Ｐゴシック" charset="0"/>
              </a:rPr>
              <a:t>3 </a:t>
            </a:r>
            <a:r>
              <a:rPr lang="it-IT" sz="1800" i="1" baseline="0" dirty="0" err="1" smtClean="0">
                <a:cs typeface="ＭＳ Ｐゴシック" charset="0"/>
              </a:rPr>
              <a:t>Vessels</a:t>
            </a:r>
            <a:r>
              <a:rPr lang="it-IT" sz="1800" i="1" baseline="0" dirty="0" smtClean="0">
                <a:cs typeface="ＭＳ Ｐゴシック" charset="0"/>
              </a:rPr>
              <a:t> for LN2 </a:t>
            </a:r>
            <a:r>
              <a:rPr lang="it-IT" sz="1800" i="1" baseline="0" dirty="0" err="1" smtClean="0">
                <a:cs typeface="ＭＳ Ｐゴシック" charset="0"/>
              </a:rPr>
              <a:t>cooling</a:t>
            </a:r>
            <a:r>
              <a:rPr lang="it-IT" sz="1800" i="1" baseline="0" dirty="0" smtClean="0">
                <a:cs typeface="ＭＳ Ｐゴシック" charset="0"/>
              </a:rPr>
              <a:t> </a:t>
            </a:r>
            <a:r>
              <a:rPr lang="it-IT" sz="1800" i="1" baseline="0" dirty="0" err="1" smtClean="0">
                <a:cs typeface="ＭＳ Ｐゴシック" charset="0"/>
              </a:rPr>
              <a:t>circuit</a:t>
            </a:r>
            <a:endParaRPr lang="it-IT" sz="1800" i="1" baseline="0" dirty="0">
              <a:cs typeface="ＭＳ Ｐゴシック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2719388" y="1260475"/>
            <a:ext cx="84137" cy="4397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2932113" y="1260475"/>
            <a:ext cx="0" cy="379413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7938" y="3141663"/>
            <a:ext cx="2795587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  <a:defRPr/>
            </a:pPr>
            <a:r>
              <a:rPr lang="it-IT" sz="1800" i="1" baseline="0" dirty="0">
                <a:cs typeface="ＭＳ Ｐゴシック" charset="0"/>
              </a:rPr>
              <a:t>N2 </a:t>
            </a:r>
            <a:r>
              <a:rPr lang="it-IT" sz="1800" i="1" baseline="0" dirty="0" err="1">
                <a:cs typeface="ＭＳ Ｐゴシック" charset="0"/>
              </a:rPr>
              <a:t>liquefiers</a:t>
            </a:r>
            <a:r>
              <a:rPr lang="it-IT" sz="1800" i="1" baseline="0" dirty="0">
                <a:cs typeface="ＭＳ Ｐゴシック" charset="0"/>
              </a:rPr>
              <a:t>: 12 </a:t>
            </a:r>
            <a:r>
              <a:rPr lang="it-IT" sz="1800" i="1" baseline="0" dirty="0" err="1">
                <a:cs typeface="ＭＳ Ｐゴシック" charset="0"/>
              </a:rPr>
              <a:t>units</a:t>
            </a:r>
            <a:r>
              <a:rPr lang="it-IT" sz="1800" i="1" baseline="0" dirty="0">
                <a:cs typeface="ＭＳ Ｐゴシック" charset="0"/>
              </a:rPr>
              <a:t>,      48 kW </a:t>
            </a:r>
            <a:r>
              <a:rPr lang="it-IT" sz="1800" i="1" baseline="0" dirty="0" err="1">
                <a:cs typeface="ＭＳ Ｐゴシック" charset="0"/>
              </a:rPr>
              <a:t>total</a:t>
            </a:r>
            <a:r>
              <a:rPr lang="it-IT" sz="1800" i="1" baseline="0" dirty="0">
                <a:cs typeface="ＭＳ Ｐゴシック" charset="0"/>
              </a:rPr>
              <a:t> </a:t>
            </a:r>
            <a:r>
              <a:rPr lang="it-IT" sz="1800" i="1" baseline="0" dirty="0" err="1">
                <a:cs typeface="ＭＳ Ｐゴシック" charset="0"/>
              </a:rPr>
              <a:t>cryo-power</a:t>
            </a:r>
            <a:endParaRPr lang="it-IT" sz="1800" i="1" baseline="0" dirty="0">
              <a:cs typeface="ＭＳ Ｐゴシック" charset="0"/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774700" y="2420938"/>
            <a:ext cx="479425" cy="72072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1714500" y="909638"/>
            <a:ext cx="360363" cy="6477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0" y="549275"/>
            <a:ext cx="24796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 i="1" baseline="0" dirty="0">
                <a:solidFill>
                  <a:srgbClr val="000000"/>
                </a:solidFill>
                <a:latin typeface="Comic Sans MS"/>
                <a:cs typeface="Comic Sans MS"/>
              </a:rPr>
              <a:t>N2 </a:t>
            </a:r>
            <a:r>
              <a:rPr lang="it-IT" sz="1800" i="1" baseline="0" dirty="0" err="1">
                <a:solidFill>
                  <a:srgbClr val="000000"/>
                </a:solidFill>
                <a:latin typeface="Comic Sans MS"/>
                <a:cs typeface="Comic Sans MS"/>
              </a:rPr>
              <a:t>Phase</a:t>
            </a:r>
            <a:r>
              <a:rPr lang="it-IT" sz="1800" i="1" baseline="0" dirty="0">
                <a:solidFill>
                  <a:srgbClr val="000000"/>
                </a:solidFill>
                <a:latin typeface="Comic Sans MS"/>
                <a:cs typeface="Comic Sans MS"/>
              </a:rPr>
              <a:t> separator</a:t>
            </a:r>
          </a:p>
        </p:txBody>
      </p:sp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975" y="620688"/>
            <a:ext cx="4402138" cy="2622550"/>
          </a:xfrm>
          <a:prstGeom prst="rect">
            <a:avLst/>
          </a:prstGeom>
          <a:noFill/>
          <a:ln w="9360">
            <a:solidFill>
              <a:srgbClr val="FA012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457056" y="3356992"/>
            <a:ext cx="432048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  <a:defRPr/>
            </a:pPr>
            <a:r>
              <a:rPr lang="it-IT" sz="1800" i="1" baseline="0" dirty="0" smtClean="0">
                <a:cs typeface="ＭＳ Ｐゴシック" charset="0"/>
              </a:rPr>
              <a:t>54000 electronic ch, low noise charge amplifiers + digitizers, S/N &gt; 10</a:t>
            </a:r>
            <a:endParaRPr lang="it-IT" sz="1800" i="1" baseline="0" dirty="0">
              <a:cs typeface="ＭＳ Ｐゴシック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H="1">
            <a:off x="3511550" y="3716338"/>
            <a:ext cx="619125" cy="461962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34925" y="5638800"/>
            <a:ext cx="1582738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  <a:defRPr/>
            </a:pPr>
            <a:r>
              <a:rPr lang="it-IT" sz="1800" i="1" baseline="0" dirty="0">
                <a:cs typeface="ＭＳ Ｐゴシック" charset="0"/>
              </a:rPr>
              <a:t>LAr </a:t>
            </a:r>
            <a:r>
              <a:rPr lang="it-IT" sz="1800" i="1" baseline="0" dirty="0" err="1">
                <a:cs typeface="ＭＳ Ｐゴシック" charset="0"/>
              </a:rPr>
              <a:t>purification</a:t>
            </a:r>
            <a:r>
              <a:rPr lang="it-IT" sz="1800" i="1" baseline="0" dirty="0">
                <a:cs typeface="ＭＳ Ｐゴシック" charset="0"/>
              </a:rPr>
              <a:t> </a:t>
            </a:r>
            <a:r>
              <a:rPr lang="it-IT" sz="1800" i="1" baseline="0" dirty="0" err="1">
                <a:cs typeface="ＭＳ Ｐゴシック" charset="0"/>
              </a:rPr>
              <a:t>systems</a:t>
            </a:r>
            <a:endParaRPr lang="it-IT" sz="1800" i="1" baseline="0" dirty="0">
              <a:cs typeface="ＭＳ Ｐゴシック" charset="0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V="1">
            <a:off x="762000" y="4722813"/>
            <a:ext cx="1233488" cy="11461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379662" y="5791200"/>
            <a:ext cx="1582738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Comic Sans MS" charset="0"/>
                <a:ea typeface="ＭＳ Ｐゴシック" charset="0"/>
                <a:cs typeface="Arial" charset="0"/>
              </a:defRPr>
            </a:lvl9pPr>
          </a:lstStyle>
          <a:p>
            <a:pPr>
              <a:spcBef>
                <a:spcPts val="1125"/>
              </a:spcBef>
              <a:defRPr/>
            </a:pPr>
            <a:r>
              <a:rPr lang="it-IT" sz="1800" i="1" baseline="0" dirty="0" err="1">
                <a:cs typeface="ＭＳ Ｐゴシック" charset="0"/>
              </a:rPr>
              <a:t>GAr</a:t>
            </a:r>
            <a:r>
              <a:rPr lang="it-IT" sz="1800" i="1" baseline="0" dirty="0">
                <a:cs typeface="ＭＳ Ｐゴシック" charset="0"/>
              </a:rPr>
              <a:t> </a:t>
            </a:r>
            <a:r>
              <a:rPr lang="it-IT" sz="1800" i="1" baseline="0" dirty="0" err="1">
                <a:cs typeface="ＭＳ Ｐゴシック" charset="0"/>
              </a:rPr>
              <a:t>purification</a:t>
            </a:r>
            <a:r>
              <a:rPr lang="it-IT" sz="1800" i="1" baseline="0" dirty="0">
                <a:cs typeface="ＭＳ Ｐゴシック" charset="0"/>
              </a:rPr>
              <a:t> </a:t>
            </a:r>
            <a:r>
              <a:rPr lang="it-IT" sz="1800" i="1" baseline="0" dirty="0" err="1">
                <a:cs typeface="ＭＳ Ｐゴシック" charset="0"/>
              </a:rPr>
              <a:t>systems</a:t>
            </a:r>
            <a:endParaRPr lang="it-IT" sz="1800" i="1" baseline="0" dirty="0">
              <a:cs typeface="ＭＳ Ｐゴシック" charset="0"/>
            </a:endParaRP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H="1" flipV="1">
            <a:off x="2438400" y="4435475"/>
            <a:ext cx="139700" cy="144303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6300" y="3919538"/>
            <a:ext cx="3922713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ICARUS-T600 @ </a:t>
            </a:r>
            <a:r>
              <a:rPr lang="en-US" dirty="0" smtClean="0">
                <a:solidFill>
                  <a:srgbClr val="FFFFFF"/>
                </a:solidFill>
                <a:latin typeface="Arial" charset="0"/>
                <a:cs typeface="ＭＳ Ｐゴシック" charset="0"/>
              </a:rPr>
              <a:t>LNGS Hall B:  </a:t>
            </a:r>
            <a:r>
              <a:rPr lang="en-US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0.77 </a:t>
            </a:r>
            <a:r>
              <a:rPr lang="en-US" dirty="0" err="1">
                <a:solidFill>
                  <a:srgbClr val="FFFFFF"/>
                </a:solidFill>
                <a:latin typeface="Arial" charset="0"/>
                <a:cs typeface="ＭＳ Ｐゴシック" charset="0"/>
              </a:rPr>
              <a:t>kton</a:t>
            </a:r>
            <a:r>
              <a:rPr lang="en-US" dirty="0">
                <a:solidFill>
                  <a:srgbClr val="FFFFFF"/>
                </a:solidFill>
                <a:latin typeface="Arial" charset="0"/>
                <a:cs typeface="ＭＳ Ｐゴシック" charset="0"/>
              </a:rPr>
              <a:t> LAr-TPC </a:t>
            </a:r>
            <a:endParaRPr lang="en-US" dirty="0"/>
          </a:p>
        </p:txBody>
      </p:sp>
      <p:sp>
        <p:nvSpPr>
          <p:cNvPr id="2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181850" y="6400800"/>
            <a:ext cx="2063750" cy="228600"/>
          </a:xfrm>
          <a:ln/>
        </p:spPr>
        <p:txBody>
          <a:bodyPr/>
          <a:lstStyle/>
          <a:p>
            <a:r>
              <a:rPr lang="en-GB" dirty="0"/>
              <a:t>Slide#  : </a:t>
            </a:r>
            <a:fld id="{92DFE799-70EC-5A4A-A291-183CEA56DD64}" type="slidenum">
              <a:rPr lang="en-GB"/>
              <a:pPr/>
              <a:t>24</a:t>
            </a:fld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7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7"/>
          <p:cNvGrpSpPr/>
          <p:nvPr/>
        </p:nvGrpSpPr>
        <p:grpSpPr>
          <a:xfrm>
            <a:off x="200472" y="2636912"/>
            <a:ext cx="7704856" cy="3384376"/>
            <a:chOff x="1697772" y="692696"/>
            <a:chExt cx="7503700" cy="2736304"/>
          </a:xfrm>
        </p:grpSpPr>
        <p:grpSp>
          <p:nvGrpSpPr>
            <p:cNvPr id="4" name="Group 15"/>
            <p:cNvGrpSpPr/>
            <p:nvPr/>
          </p:nvGrpSpPr>
          <p:grpSpPr>
            <a:xfrm>
              <a:off x="1697772" y="722743"/>
              <a:ext cx="3672408" cy="2706257"/>
              <a:chOff x="1625764" y="722743"/>
              <a:chExt cx="3672408" cy="2706257"/>
            </a:xfrm>
          </p:grpSpPr>
          <p:pic>
            <p:nvPicPr>
              <p:cNvPr id="41" name="Picture 10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5764" y="722743"/>
                <a:ext cx="3672408" cy="2706257"/>
              </a:xfrm>
              <a:prstGeom prst="rect">
                <a:avLst/>
              </a:prstGeom>
            </p:spPr>
          </p:pic>
          <p:sp>
            <p:nvSpPr>
              <p:cNvPr id="42" name="pole tekstowe 10"/>
              <p:cNvSpPr txBox="1"/>
              <p:nvPr/>
            </p:nvSpPr>
            <p:spPr>
              <a:xfrm>
                <a:off x="2288704" y="1010775"/>
                <a:ext cx="680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i="1" baseline="0" dirty="0" smtClean="0">
                    <a:solidFill>
                      <a:srgbClr val="002060"/>
                    </a:solidFill>
                  </a:rPr>
                  <a:t>2011</a:t>
                </a:r>
                <a:endParaRPr lang="pl-PL" sz="1800" i="1" baseline="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5" name="Group 18"/>
            <p:cNvGrpSpPr/>
            <p:nvPr/>
          </p:nvGrpSpPr>
          <p:grpSpPr>
            <a:xfrm>
              <a:off x="5169024" y="692696"/>
              <a:ext cx="4032448" cy="2736304"/>
              <a:chOff x="3800872" y="3789040"/>
              <a:chExt cx="4032448" cy="2736304"/>
            </a:xfrm>
          </p:grpSpPr>
          <p:pic>
            <p:nvPicPr>
              <p:cNvPr id="39" name="Picture 11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0872" y="3789040"/>
                <a:ext cx="4032448" cy="2736304"/>
              </a:xfrm>
              <a:prstGeom prst="rect">
                <a:avLst/>
              </a:prstGeom>
            </p:spPr>
          </p:pic>
          <p:sp>
            <p:nvSpPr>
              <p:cNvPr id="40" name="pole tekstowe 10"/>
              <p:cNvSpPr txBox="1"/>
              <p:nvPr/>
            </p:nvSpPr>
            <p:spPr>
              <a:xfrm>
                <a:off x="4992573" y="4139788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i="1" baseline="0" dirty="0" smtClean="0">
                    <a:solidFill>
                      <a:srgbClr val="002060"/>
                    </a:solidFill>
                  </a:rPr>
                  <a:t>201</a:t>
                </a:r>
                <a:r>
                  <a:rPr lang="en-US" sz="1800" i="1" baseline="0" dirty="0" smtClean="0">
                    <a:solidFill>
                      <a:srgbClr val="002060"/>
                    </a:solidFill>
                  </a:rPr>
                  <a:t>2</a:t>
                </a:r>
                <a:endParaRPr lang="pl-PL" sz="1800" i="1" baseline="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ICARUS: summary of collected data with CNGS </a:t>
            </a:r>
            <a:endParaRPr lang="en-US" dirty="0"/>
          </a:p>
        </p:txBody>
      </p:sp>
      <p:sp>
        <p:nvSpPr>
          <p:cNvPr id="2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181850" y="6400800"/>
            <a:ext cx="2063750" cy="228600"/>
          </a:xfrm>
          <a:ln/>
        </p:spPr>
        <p:txBody>
          <a:bodyPr/>
          <a:lstStyle/>
          <a:p>
            <a:r>
              <a:rPr lang="en-GB" dirty="0"/>
              <a:t>Slide#  : </a:t>
            </a:r>
            <a:fld id="{92DFE799-70EC-5A4A-A291-183CEA56DD64}" type="slidenum">
              <a:rPr lang="en-GB"/>
              <a:pPr/>
              <a:t>25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15552" y="692696"/>
            <a:ext cx="992155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lvl="0" indent="-287338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200" kern="0" baseline="0" dirty="0" smtClean="0">
                <a:latin typeface="+mn-lt"/>
                <a:ea typeface="MS PGothic" pitchFamily="34" charset="-128"/>
              </a:rPr>
              <a:t>A total sample of 2650 </a:t>
            </a:r>
            <a:r>
              <a:rPr lang="en-US" sz="2200" kern="0" baseline="0" dirty="0" smtClean="0">
                <a:latin typeface="Symbol" pitchFamily="18" charset="2"/>
                <a:ea typeface="MS PGothic" pitchFamily="34" charset="-128"/>
              </a:rPr>
              <a:t>n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 interactions corresponding  to 7.93 10</a:t>
            </a:r>
            <a:r>
              <a:rPr lang="en-US" sz="2200" kern="0" baseline="30000" dirty="0" smtClean="0">
                <a:latin typeface="+mn-lt"/>
                <a:ea typeface="MS PGothic" pitchFamily="34" charset="-128"/>
              </a:rPr>
              <a:t>19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 over 8.6 10</a:t>
            </a:r>
            <a:r>
              <a:rPr lang="en-US" sz="2200" kern="0" baseline="30000" dirty="0" smtClean="0">
                <a:latin typeface="+mn-lt"/>
                <a:ea typeface="MS PGothic" pitchFamily="34" charset="-128"/>
              </a:rPr>
              <a:t>19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 pot collected has been filtered, scanned &amp; </a:t>
            </a:r>
            <a:r>
              <a:rPr lang="en-US" sz="2200" kern="0" baseline="0" dirty="0" err="1" smtClean="0">
                <a:latin typeface="+mn-lt"/>
                <a:ea typeface="MS PGothic" pitchFamily="34" charset="-128"/>
              </a:rPr>
              <a:t>preliminarly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 analyzed</a:t>
            </a:r>
          </a:p>
          <a:p>
            <a:pPr marL="287338" indent="-287338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200" kern="0" baseline="0" dirty="0" smtClean="0">
                <a:latin typeface="+mn-lt"/>
                <a:ea typeface="MS PGothic" pitchFamily="34" charset="-128"/>
              </a:rPr>
              <a:t>Distributions of collected neutrinos and of beam related </a:t>
            </a:r>
            <a:r>
              <a:rPr lang="en-US" sz="2200" kern="0" baseline="0" dirty="0" smtClean="0">
                <a:latin typeface="Symbol" pitchFamily="18" charset="2"/>
                <a:ea typeface="MS PGothic" pitchFamily="34" charset="-128"/>
              </a:rPr>
              <a:t>m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s normalized by 10</a:t>
            </a:r>
            <a:r>
              <a:rPr lang="en-US" sz="2200" kern="0" baseline="30000" dirty="0" smtClean="0">
                <a:latin typeface="+mn-lt"/>
                <a:ea typeface="MS PGothic" pitchFamily="34" charset="-128"/>
              </a:rPr>
              <a:t>17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pot statistics and DAQ efficiency: 3.4 </a:t>
            </a:r>
            <a:r>
              <a:rPr lang="en-US" sz="2200" kern="0" baseline="0" dirty="0" smtClean="0">
                <a:latin typeface="Symbol" pitchFamily="18" charset="2"/>
                <a:ea typeface="MS PGothic" pitchFamily="34" charset="-128"/>
              </a:rPr>
              <a:t>n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s 12 </a:t>
            </a:r>
            <a:r>
              <a:rPr lang="en-US" sz="2200" kern="0" baseline="0" dirty="0" smtClean="0">
                <a:latin typeface="Symbol" pitchFamily="18" charset="2"/>
                <a:ea typeface="MS PGothic" pitchFamily="34" charset="-128"/>
              </a:rPr>
              <a:t>m</a:t>
            </a:r>
            <a:r>
              <a:rPr lang="en-US" sz="2200" kern="0" baseline="0" dirty="0" smtClean="0">
                <a:latin typeface="+mn-lt"/>
                <a:ea typeface="MS PGothic" pitchFamily="34" charset="-128"/>
              </a:rPr>
              <a:t>s events on average </a:t>
            </a:r>
          </a:p>
          <a:p>
            <a:pPr marL="287338" lvl="0" indent="-287338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i="0" kern="0" baseline="3000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776536" y="6165304"/>
            <a:ext cx="848139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lvl="0" indent="-287338" algn="ctr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kern="0" baseline="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287338" lvl="0" indent="-287338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i="0" kern="0" baseline="3000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848544" y="6048672"/>
            <a:ext cx="7632848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indent="-287338" algn="ctr">
              <a:spcBef>
                <a:spcPct val="20000"/>
              </a:spcBef>
              <a:buClr>
                <a:srgbClr val="FF0000"/>
              </a:buClr>
              <a:buSzPct val="175000"/>
            </a:pPr>
            <a:r>
              <a:rPr lang="en-US" sz="2400" i="1" kern="0" baseline="0" dirty="0" smtClean="0">
                <a:solidFill>
                  <a:srgbClr val="FF0000"/>
                </a:solidFill>
                <a:latin typeface="+mn-lt"/>
                <a:ea typeface="MS PGothic" pitchFamily="34" charset="-128"/>
              </a:rPr>
              <a:t>Data are consistent within 6% with MC predictions for corresponding exposure</a:t>
            </a:r>
          </a:p>
          <a:p>
            <a:pPr marL="287338" lvl="0" indent="-287338" algn="ctr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kern="0" baseline="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287338" lvl="0" indent="-287338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i="0" kern="0" baseline="3000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049344" y="2636912"/>
            <a:ext cx="1872208" cy="3384376"/>
            <a:chOff x="8049344" y="2564904"/>
            <a:chExt cx="1872208" cy="3384376"/>
          </a:xfrm>
        </p:grpSpPr>
        <p:pic>
          <p:nvPicPr>
            <p:cNvPr id="14" name="Picture 13" descr="C:\Users\jkisiel\JKisiel_kopia_danych_31_03_2015\MOJE_SEMINARIA_KONFERENCJE\2015\SPSC_23_June_2015\muon_all_new (1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9344" y="2564904"/>
              <a:ext cx="1872208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jkisiel\JKisiel_kopia_danych_31_03_2015\MOJE_SEMINARIA_KONFERENCJE\2015\SPSC_23_June_2015\neutrino_all_new (1)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5800" y="4221088"/>
              <a:ext cx="1800200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896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fig2rap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4237857"/>
            <a:ext cx="4543885" cy="2575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13" descr="fig1rap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1683033"/>
            <a:ext cx="4526967" cy="25519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itolo 1"/>
          <p:cNvSpPr txBox="1">
            <a:spLocks/>
          </p:cNvSpPr>
          <p:nvPr/>
        </p:nvSpPr>
        <p:spPr bwMode="auto">
          <a:xfrm>
            <a:off x="0" y="3059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kern="0" baseline="0" dirty="0" smtClean="0">
                <a:solidFill>
                  <a:srgbClr val="FFFFFF"/>
                </a:solidFill>
                <a:latin typeface="Helvetica"/>
              </a:rPr>
              <a:t>Cosmic Ray Tagger</a:t>
            </a:r>
            <a:endParaRPr lang="en-US" kern="0" baseline="0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99300" y="6520259"/>
            <a:ext cx="2311400" cy="365125"/>
          </a:xfrm>
        </p:spPr>
        <p:txBody>
          <a:bodyPr/>
          <a:lstStyle/>
          <a:p>
            <a:fld id="{8A97992E-8836-4A93-8808-810F6069D5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8021" y="651131"/>
            <a:ext cx="966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Design and development of the CRT is under way, as a common tool to be applied to the three SBN detectors (T600, SBND, </a:t>
            </a:r>
            <a:r>
              <a:rPr lang="en-US" sz="2000" baseline="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MicroBooNE</a:t>
            </a: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0428" y="1447276"/>
            <a:ext cx="52452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present solution involves plastic scintillators, with embedded optical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fibres</a:t>
            </a: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read by </a:t>
            </a:r>
            <a:r>
              <a:rPr lang="en-US" sz="2000" baseline="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SiPMs</a:t>
            </a: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The amount of coverage results from the balance between the need to efficiently tag external CR muons and not veto internal </a:t>
            </a:r>
            <a:r>
              <a:rPr lang="en-US" sz="2000" baseline="0" dirty="0" err="1">
                <a:solidFill>
                  <a:prstClr val="black"/>
                </a:solidFill>
                <a:latin typeface="Symbol" panose="05050102010706020507" pitchFamily="18" charset="2"/>
              </a:rPr>
              <a:t>n</a:t>
            </a:r>
            <a:r>
              <a:rPr lang="en-US" sz="2000" baseline="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CC</a:t>
            </a: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events with outgoing muons.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Presently 95% coverage is foreseen; US groups and CERN are working on material testing and electronics development</a:t>
            </a:r>
            <a:endParaRPr lang="en-US" sz="2000" baseline="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" t="4672" r="4180" b="6591"/>
          <a:stretch/>
        </p:blipFill>
        <p:spPr bwMode="auto">
          <a:xfrm>
            <a:off x="920552" y="2564904"/>
            <a:ext cx="3168352" cy="145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889104" y="198884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baseline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Foreseen detector CRT coverage</a:t>
            </a:r>
            <a:endParaRPr lang="en-US" sz="1800" i="1" baseline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22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calibration system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749424"/>
            <a:ext cx="9525000" cy="5703912"/>
          </a:xfrm>
          <a:prstGeom prst="rect">
            <a:avLst/>
          </a:prstGeom>
        </p:spPr>
        <p:txBody>
          <a:bodyPr/>
          <a:lstStyle/>
          <a:p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A time resolution of~1 ns is required for an efficient rejection of the background but </a:t>
            </a:r>
            <a:r>
              <a:rPr lang="en-US" sz="2200" baseline="0" dirty="0" smtClean="0">
                <a:solidFill>
                  <a:srgbClr val="FF0000"/>
                </a:solidFill>
                <a:latin typeface="Comic Sans MS" charset="0"/>
                <a:ea typeface="ＭＳ Ｐゴシック" charset="-128"/>
              </a:rPr>
              <a:t>PMT are affected by transit-time drift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.</a:t>
            </a:r>
          </a:p>
          <a:p>
            <a:endParaRPr lang="en-US" sz="800" baseline="0" dirty="0" smtClean="0">
              <a:solidFill>
                <a:srgbClr val="000000"/>
              </a:solidFill>
              <a:latin typeface="Comic Sans MS" charset="0"/>
              <a:ea typeface="ＭＳ Ｐゴシック" charset="-128"/>
            </a:endParaRPr>
          </a:p>
          <a:p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Equalization of each single channel may be obtained by analyzing crossing </a:t>
            </a:r>
            <a:r>
              <a:rPr lang="en-US" sz="2200" baseline="0" dirty="0" err="1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muons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 or by routinely delivering a fast laser pulse to each PMT. </a:t>
            </a:r>
          </a:p>
          <a:p>
            <a:endParaRPr lang="en-US" sz="800" baseline="0" dirty="0" smtClean="0">
              <a:solidFill>
                <a:srgbClr val="000000"/>
              </a:solidFill>
              <a:latin typeface="Comic Sans MS" charset="0"/>
              <a:ea typeface="ＭＳ Ｐゴシック" charset="-128"/>
            </a:endParaRPr>
          </a:p>
          <a:p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A </a:t>
            </a:r>
            <a:r>
              <a:rPr lang="en-US" sz="2200" baseline="0" dirty="0" smtClean="0">
                <a:solidFill>
                  <a:srgbClr val="FF0000"/>
                </a:solidFill>
                <a:latin typeface="Comic Sans MS" charset="0"/>
                <a:ea typeface="ＭＳ Ｐゴシック" charset="-128"/>
              </a:rPr>
              <a:t>calibration system,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 made by fused fiber splitters, optical switches and optical patch-cords, has been designed and an optical fiber will be installed for each PMT.</a:t>
            </a:r>
          </a:p>
          <a:p>
            <a:endParaRPr lang="en-US" sz="800" baseline="0" dirty="0" smtClean="0">
              <a:solidFill>
                <a:srgbClr val="000000"/>
              </a:solidFill>
              <a:latin typeface="Comic Sans MS" charset="0"/>
              <a:ea typeface="ＭＳ Ｐゴシック" charset="-128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sz="800" baseline="0" dirty="0" smtClean="0">
              <a:solidFill>
                <a:srgbClr val="000000"/>
              </a:solidFill>
              <a:latin typeface="Comic Sans MS" charset="0"/>
              <a:ea typeface="ＭＳ Ｐゴシック" charset="-128"/>
            </a:endParaRPr>
          </a:p>
          <a:p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The system will include a fast laser diode, a 1x</a:t>
            </a:r>
            <a:r>
              <a:rPr lang="en-US" sz="2200" i="1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N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 optical switch and 25 (1x16) or 50 (1x8) fused optical splitters, in addition to the necessary optical feed-</a:t>
            </a:r>
            <a:r>
              <a:rPr lang="en-US" sz="2200" baseline="0" dirty="0" err="1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throughs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 and patch-cords. </a:t>
            </a:r>
          </a:p>
          <a:p>
            <a:pPr>
              <a:spcBef>
                <a:spcPts val="1200"/>
              </a:spcBef>
            </a:pP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The internal part has been 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defined (50/125 optical fibers),  </a:t>
            </a: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but some </a:t>
            </a:r>
            <a:r>
              <a:rPr lang="en-US" sz="2200" baseline="0" dirty="0">
                <a:solidFill>
                  <a:srgbClr val="FF0000"/>
                </a:solidFill>
                <a:latin typeface="Comic Sans MS" charset="0"/>
                <a:ea typeface="ＭＳ Ｐゴシック" charset="-128"/>
              </a:rPr>
              <a:t>critical issues, </a:t>
            </a: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such 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as the </a:t>
            </a: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availability of 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high-performance (vacuum tight) fiber </a:t>
            </a: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feed </a:t>
            </a:r>
            <a:r>
              <a:rPr lang="en-US" sz="2200" baseline="0" dirty="0" err="1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throughs</a:t>
            </a:r>
            <a:r>
              <a:rPr lang="en-US" sz="2200" baseline="0" dirty="0" smtClean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 </a:t>
            </a: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are </a:t>
            </a:r>
            <a:r>
              <a:rPr lang="en-US" sz="2200" baseline="0" dirty="0">
                <a:solidFill>
                  <a:srgbClr val="FF0000"/>
                </a:solidFill>
                <a:latin typeface="Comic Sans MS" charset="0"/>
                <a:ea typeface="ＭＳ Ｐゴシック" charset="-128"/>
              </a:rPr>
              <a:t>under study</a:t>
            </a:r>
            <a:r>
              <a:rPr lang="en-US" sz="2200" baseline="0" dirty="0">
                <a:solidFill>
                  <a:srgbClr val="000000"/>
                </a:solidFill>
                <a:latin typeface="Comic Sans MS" charset="0"/>
                <a:ea typeface="ＭＳ Ｐゴシック" charset="-128"/>
              </a:rPr>
              <a:t>.</a:t>
            </a:r>
          </a:p>
          <a:p>
            <a:endParaRPr lang="en-US" sz="2200" baseline="0" dirty="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  <a:p>
            <a:pPr>
              <a:buSzPct val="175000"/>
            </a:pPr>
            <a:endParaRPr lang="en-US" sz="2200" baseline="0" dirty="0" smtClean="0">
              <a:solidFill>
                <a:srgbClr val="000000"/>
              </a:solidFill>
              <a:latin typeface="Comic Sans MS" pitchFamily="66" charset="0"/>
              <a:ea typeface="ＭＳ Ｐゴシック" charset="-128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713786" y="6584776"/>
            <a:ext cx="2063750" cy="228600"/>
          </a:xfrm>
        </p:spPr>
        <p:txBody>
          <a:bodyPr/>
          <a:lstStyle/>
          <a:p>
            <a:r>
              <a:rPr lang="en-GB" i="1" baseline="0" dirty="0" smtClean="0">
                <a:solidFill>
                  <a:srgbClr val="3333CC"/>
                </a:solidFill>
              </a:rPr>
              <a:t>Slide: </a:t>
            </a:r>
            <a:fld id="{C0367892-4C36-1744-A726-262AF37AA8B7}" type="slidenum">
              <a:rPr lang="en-GB" i="1" baseline="0" smtClean="0">
                <a:solidFill>
                  <a:srgbClr val="3333CC"/>
                </a:solidFill>
              </a:rPr>
              <a:pPr/>
              <a:t>27</a:t>
            </a:fld>
            <a:endParaRPr lang="en-GB" i="1" baseline="0" dirty="0">
              <a:solidFill>
                <a:srgbClr val="00CC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7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upgraded electronics</a:t>
            </a: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12700" y="548680"/>
            <a:ext cx="9893300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25425" indent="-225425">
              <a:lnSpc>
                <a:spcPts val="2500"/>
              </a:lnSpc>
              <a:buSzPct val="65000"/>
              <a:buFontTx/>
              <a:buChar char="●"/>
            </a:pPr>
            <a:r>
              <a:rPr lang="en-US" sz="2000" baseline="0" dirty="0">
                <a:solidFill>
                  <a:srgbClr val="000000"/>
                </a:solidFill>
              </a:rPr>
              <a:t>Architecture of </a:t>
            </a:r>
            <a:r>
              <a:rPr lang="en-US" sz="2000" baseline="0" dirty="0" smtClean="0">
                <a:solidFill>
                  <a:srgbClr val="000000"/>
                </a:solidFill>
              </a:rPr>
              <a:t>ICARUS electronics is based on </a:t>
            </a:r>
            <a:r>
              <a:rPr lang="en-US" sz="2000" baseline="0" dirty="0">
                <a:solidFill>
                  <a:srgbClr val="000000"/>
                </a:solidFill>
              </a:rPr>
              <a:t>analogue low noise “warm” front-end </a:t>
            </a:r>
            <a:r>
              <a:rPr lang="en-US" sz="2000" baseline="0" dirty="0" smtClean="0">
                <a:solidFill>
                  <a:srgbClr val="000000"/>
                </a:solidFill>
              </a:rPr>
              <a:t>amplifier, </a:t>
            </a:r>
            <a:r>
              <a:rPr lang="en-US" sz="2000" baseline="0" dirty="0">
                <a:solidFill>
                  <a:srgbClr val="000000"/>
                </a:solidFill>
              </a:rPr>
              <a:t>a multiplexed </a:t>
            </a:r>
            <a:r>
              <a:rPr lang="en-US" sz="2000" baseline="0" dirty="0" smtClean="0">
                <a:solidFill>
                  <a:srgbClr val="000000"/>
                </a:solidFill>
              </a:rPr>
              <a:t>10-bit 2.5 MHz AD converter and </a:t>
            </a:r>
            <a:r>
              <a:rPr lang="en-US" sz="2000" baseline="0" dirty="0">
                <a:solidFill>
                  <a:srgbClr val="000000"/>
                </a:solidFill>
              </a:rPr>
              <a:t>a digital VME module </a:t>
            </a:r>
            <a:r>
              <a:rPr lang="en-US" sz="2000" baseline="0" dirty="0" smtClean="0">
                <a:solidFill>
                  <a:srgbClr val="000000"/>
                </a:solidFill>
              </a:rPr>
              <a:t>for local </a:t>
            </a:r>
            <a:r>
              <a:rPr lang="en-US" sz="2000" baseline="0" dirty="0">
                <a:solidFill>
                  <a:srgbClr val="000000"/>
                </a:solidFill>
              </a:rPr>
              <a:t>storage, data </a:t>
            </a:r>
            <a:r>
              <a:rPr lang="en-US" sz="2000" baseline="0" dirty="0" smtClean="0">
                <a:solidFill>
                  <a:srgbClr val="000000"/>
                </a:solidFill>
              </a:rPr>
              <a:t>compression &amp; trigger.</a:t>
            </a:r>
          </a:p>
          <a:p>
            <a:pPr marL="225425" indent="-225425">
              <a:lnSpc>
                <a:spcPts val="2500"/>
              </a:lnSpc>
              <a:buSzPct val="65000"/>
              <a:buFontTx/>
              <a:buChar char="●"/>
            </a:pPr>
            <a:r>
              <a:rPr lang="en-US" sz="2000" baseline="0" dirty="0" smtClean="0">
                <a:solidFill>
                  <a:srgbClr val="0000FF"/>
                </a:solidFill>
              </a:rPr>
              <a:t>A </a:t>
            </a:r>
            <a:r>
              <a:rPr lang="en-US" sz="2000" baseline="0" dirty="0">
                <a:solidFill>
                  <a:srgbClr val="0000FF"/>
                </a:solidFill>
              </a:rPr>
              <a:t>signal to noise </a:t>
            </a:r>
            <a:r>
              <a:rPr lang="en-US" sz="2000" baseline="0" dirty="0" smtClean="0">
                <a:solidFill>
                  <a:srgbClr val="0000FF"/>
                </a:solidFill>
              </a:rPr>
              <a:t>ratio &gt; </a:t>
            </a:r>
            <a:r>
              <a:rPr lang="en-US" sz="2000" baseline="0" dirty="0">
                <a:solidFill>
                  <a:srgbClr val="0000FF"/>
                </a:solidFill>
              </a:rPr>
              <a:t>10 </a:t>
            </a:r>
            <a:r>
              <a:rPr lang="en-US" sz="2000" baseline="0" dirty="0" smtClean="0">
                <a:solidFill>
                  <a:srgbClr val="0000FF"/>
                </a:solidFill>
              </a:rPr>
              <a:t>and ~ 0.7 mm single point resolution were </a:t>
            </a:r>
            <a:r>
              <a:rPr lang="en-US" sz="2000" baseline="0" dirty="0">
                <a:solidFill>
                  <a:srgbClr val="0000FF"/>
                </a:solidFill>
              </a:rPr>
              <a:t>obtained </a:t>
            </a:r>
            <a:r>
              <a:rPr lang="en-US" sz="2000" baseline="0" dirty="0" smtClean="0">
                <a:solidFill>
                  <a:srgbClr val="0000FF"/>
                </a:solidFill>
              </a:rPr>
              <a:t>at </a:t>
            </a:r>
            <a:r>
              <a:rPr lang="en-US" sz="2000" baseline="0" dirty="0">
                <a:solidFill>
                  <a:srgbClr val="0000FF"/>
                </a:solidFill>
              </a:rPr>
              <a:t>LNGS </a:t>
            </a:r>
            <a:r>
              <a:rPr lang="en-US" sz="2000" baseline="0" dirty="0" smtClean="0">
                <a:solidFill>
                  <a:srgbClr val="0000FF"/>
                </a:solidFill>
              </a:rPr>
              <a:t>run, resulting in precise spatial event reconstruction and </a:t>
            </a:r>
            <a:r>
              <a:rPr lang="en-US" sz="2000" baseline="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sz="2000" baseline="0" dirty="0" smtClean="0">
                <a:solidFill>
                  <a:srgbClr val="0000FF"/>
                </a:solidFill>
              </a:rPr>
              <a:t> momentum by multiple scattering. </a:t>
            </a:r>
            <a:endParaRPr lang="en-US" sz="2000" baseline="0" dirty="0" smtClean="0">
              <a:solidFill>
                <a:srgbClr val="000000"/>
              </a:solidFill>
            </a:endParaRPr>
          </a:p>
          <a:p>
            <a:pPr marL="225425" indent="-225425">
              <a:lnSpc>
                <a:spcPts val="2500"/>
              </a:lnSpc>
              <a:buSzPct val="65000"/>
              <a:buFontTx/>
              <a:buChar char="●"/>
            </a:pPr>
            <a:r>
              <a:rPr lang="en-US" sz="2000" i="1" baseline="0" dirty="0" smtClean="0">
                <a:solidFill>
                  <a:srgbClr val="FF0000"/>
                </a:solidFill>
              </a:rPr>
              <a:t>Some limitations:  </a:t>
            </a:r>
            <a:r>
              <a:rPr lang="en-US" sz="2000" baseline="0" dirty="0" smtClean="0">
                <a:solidFill>
                  <a:srgbClr val="000000"/>
                </a:solidFill>
              </a:rPr>
              <a:t>asynchronous </a:t>
            </a:r>
            <a:r>
              <a:rPr lang="en-US" sz="2000" baseline="0" dirty="0">
                <a:solidFill>
                  <a:srgbClr val="000000"/>
                </a:solidFill>
              </a:rPr>
              <a:t>sampling of </a:t>
            </a:r>
            <a:r>
              <a:rPr lang="en-US" sz="2000" baseline="0" dirty="0" err="1" smtClean="0">
                <a:solidFill>
                  <a:srgbClr val="000000"/>
                </a:solidFill>
              </a:rPr>
              <a:t>ch.s</a:t>
            </a:r>
            <a:r>
              <a:rPr lang="en-US" sz="2000" baseline="0" dirty="0" smtClean="0">
                <a:solidFill>
                  <a:srgbClr val="000000"/>
                </a:solidFill>
              </a:rPr>
              <a:t> within 400 ns sampling-time slightly affecting MCS measurement, data throughput mainly due to VME.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2700" y="3284984"/>
            <a:ext cx="6812508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Zapf Dingbats" charset="2"/>
              <a:buChar char="l"/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5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marL="225425" indent="-225425">
              <a:buSzPct val="65000"/>
              <a:buFontTx/>
              <a:buChar char="●"/>
            </a:pPr>
            <a:r>
              <a:rPr lang="en-US" sz="2000" i="1" baseline="0" dirty="0" smtClean="0">
                <a:solidFill>
                  <a:srgbClr val="FF0000"/>
                </a:solidFill>
              </a:rPr>
              <a:t>Some relevant ongoing changes/improvements: </a:t>
            </a:r>
          </a:p>
          <a:p>
            <a:pPr marL="393700" lvl="1" indent="-168275">
              <a:buSzPct val="65000"/>
            </a:pPr>
            <a:r>
              <a:rPr lang="en-US" sz="2000" baseline="0" dirty="0" smtClean="0">
                <a:solidFill>
                  <a:srgbClr val="000000"/>
                </a:solidFill>
              </a:rPr>
              <a:t>Serial ADCs (10-12 bits, one per channel) in place  of the multiplexed ones;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393700" lvl="1" indent="-168275">
              <a:buSzPct val="65000"/>
            </a:pPr>
            <a:r>
              <a:rPr lang="en-US" sz="2000" i="1" baseline="0" dirty="0" smtClean="0">
                <a:solidFill>
                  <a:srgbClr val="000000"/>
                </a:solidFill>
              </a:rPr>
              <a:t>Synchronous</a:t>
            </a:r>
            <a:r>
              <a:rPr lang="en-US" sz="2000" baseline="0" dirty="0" smtClean="0">
                <a:solidFill>
                  <a:srgbClr val="000000"/>
                </a:solidFill>
              </a:rPr>
              <a:t> sampling of all channels (400 ns sampling time) of whole detector;</a:t>
            </a:r>
          </a:p>
          <a:p>
            <a:pPr marL="393700" lvl="1" indent="-168275">
              <a:buSzPct val="65000"/>
            </a:pPr>
            <a:r>
              <a:rPr lang="en-US" sz="2000" baseline="0" dirty="0" smtClean="0">
                <a:solidFill>
                  <a:srgbClr val="000000"/>
                </a:solidFill>
              </a:rPr>
              <a:t>Digital part contained in a single, high performance FPGA per board, that </a:t>
            </a:r>
            <a:r>
              <a:rPr lang="en-US" sz="2000" baseline="0" dirty="0" smtClean="0">
                <a:solidFill>
                  <a:srgbClr val="000000"/>
                </a:solidFill>
                <a:cs typeface="Comic Sans MS"/>
              </a:rPr>
              <a:t>handles signal filtering, organizes information provided by the serial ADCs</a:t>
            </a:r>
            <a:r>
              <a:rPr lang="en-US" sz="2000" baseline="0" dirty="0" smtClean="0">
                <a:solidFill>
                  <a:srgbClr val="000000"/>
                </a:solidFill>
              </a:rPr>
              <a:t>;</a:t>
            </a:r>
          </a:p>
          <a:p>
            <a:pPr marL="393700" lvl="1" indent="-168275">
              <a:buSzPct val="65000"/>
            </a:pPr>
            <a:r>
              <a:rPr lang="en-US" sz="2000" baseline="0" dirty="0" smtClean="0">
                <a:solidFill>
                  <a:srgbClr val="1C1C1C"/>
                </a:solidFill>
                <a:cs typeface="Comic Sans MS"/>
              </a:rPr>
              <a:t>Housing/ integration of electronics onto detector;  serial </a:t>
            </a:r>
            <a:r>
              <a:rPr lang="en-US" sz="2000" baseline="0" dirty="0">
                <a:solidFill>
                  <a:srgbClr val="1C1C1C"/>
                </a:solidFill>
                <a:cs typeface="Comic Sans MS"/>
              </a:rPr>
              <a:t>bus </a:t>
            </a:r>
            <a:r>
              <a:rPr lang="en-US" sz="2000" baseline="0" dirty="0" smtClean="0">
                <a:solidFill>
                  <a:srgbClr val="1C1C1C"/>
                </a:solidFill>
                <a:cs typeface="Comic Sans MS"/>
              </a:rPr>
              <a:t>with </a:t>
            </a:r>
            <a:r>
              <a:rPr lang="en-US" sz="2000" baseline="0" dirty="0">
                <a:solidFill>
                  <a:srgbClr val="1C1C1C"/>
                </a:solidFill>
                <a:cs typeface="Comic Sans MS"/>
              </a:rPr>
              <a:t>optical links for </a:t>
            </a:r>
            <a:r>
              <a:rPr lang="en-US" sz="2000" baseline="0" dirty="0" smtClean="0">
                <a:solidFill>
                  <a:srgbClr val="1C1C1C"/>
                </a:solidFill>
                <a:cs typeface="Comic Sans MS"/>
              </a:rPr>
              <a:t>faster transmission.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353746" y="6584776"/>
            <a:ext cx="2063750" cy="228600"/>
          </a:xfrm>
          <a:ln/>
        </p:spPr>
        <p:txBody>
          <a:bodyPr/>
          <a:lstStyle/>
          <a:p>
            <a:r>
              <a:rPr lang="en-GB" dirty="0">
                <a:solidFill>
                  <a:srgbClr val="797B7E"/>
                </a:solidFill>
              </a:rPr>
              <a:t>Slide#  : </a:t>
            </a:r>
            <a:fld id="{92DFE799-70EC-5A4A-A291-183CEA56DD64}" type="slidenum">
              <a:rPr lang="en-GB">
                <a:solidFill>
                  <a:srgbClr val="797B7E"/>
                </a:solidFill>
              </a:rPr>
              <a:pPr/>
              <a:t>28</a:t>
            </a:fld>
            <a:endParaRPr lang="en-GB" dirty="0">
              <a:solidFill>
                <a:srgbClr val="797B7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753199" y="3645024"/>
            <a:ext cx="3168353" cy="2952328"/>
            <a:chOff x="6105128" y="3933056"/>
            <a:chExt cx="3371249" cy="2607568"/>
          </a:xfrm>
        </p:grpSpPr>
        <p:pic>
          <p:nvPicPr>
            <p:cNvPr id="16" name="Picture 15" descr="33a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5128" y="3933056"/>
              <a:ext cx="2016224" cy="2607568"/>
            </a:xfrm>
            <a:prstGeom prst="rect">
              <a:avLst/>
            </a:prstGeom>
          </p:spPr>
        </p:pic>
        <p:pic>
          <p:nvPicPr>
            <p:cNvPr id="17" name="Picture 16" descr="30b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849" y="5712202"/>
              <a:ext cx="1080791" cy="764797"/>
            </a:xfrm>
            <a:prstGeom prst="rect">
              <a:avLst/>
            </a:prstGeom>
          </p:spPr>
        </p:pic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 rot="2697604">
              <a:off x="8184002" y="4375255"/>
              <a:ext cx="629072" cy="233826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2200">
                <a:solidFill>
                  <a:srgbClr val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23775" y="4881354"/>
              <a:ext cx="1752602" cy="570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i="1" baseline="0" dirty="0" smtClean="0">
                  <a:solidFill>
                    <a:srgbClr val="FF0000"/>
                  </a:solidFill>
                  <a:latin typeface="Comic Sans MS"/>
                </a:rPr>
                <a:t>From 595</a:t>
              </a:r>
              <a:br>
                <a:rPr lang="en-US" sz="1800" i="1" baseline="0" dirty="0" smtClean="0">
                  <a:solidFill>
                    <a:srgbClr val="FF0000"/>
                  </a:solidFill>
                  <a:latin typeface="Comic Sans MS"/>
                </a:rPr>
              </a:br>
              <a:r>
                <a:rPr lang="en-US" sz="1800" i="1" baseline="0" dirty="0" smtClean="0">
                  <a:solidFill>
                    <a:srgbClr val="FF0000"/>
                  </a:solidFill>
                  <a:latin typeface="Comic Sans MS"/>
                </a:rPr>
                <a:t> to 10 liters</a:t>
              </a:r>
              <a:endParaRPr lang="en-US" sz="1800" i="1" baseline="0" dirty="0">
                <a:solidFill>
                  <a:srgbClr val="FF0000"/>
                </a:solidFill>
                <a:latin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7"/>
          <p:cNvGrpSpPr/>
          <p:nvPr/>
        </p:nvGrpSpPr>
        <p:grpSpPr>
          <a:xfrm>
            <a:off x="288032" y="4293096"/>
            <a:ext cx="9273480" cy="2232248"/>
            <a:chOff x="1697772" y="692696"/>
            <a:chExt cx="7503700" cy="2736304"/>
          </a:xfrm>
        </p:grpSpPr>
        <p:grpSp>
          <p:nvGrpSpPr>
            <p:cNvPr id="6" name="Group 15"/>
            <p:cNvGrpSpPr/>
            <p:nvPr/>
          </p:nvGrpSpPr>
          <p:grpSpPr>
            <a:xfrm>
              <a:off x="1697772" y="722743"/>
              <a:ext cx="3672408" cy="2706257"/>
              <a:chOff x="1625764" y="722743"/>
              <a:chExt cx="3672408" cy="2706257"/>
            </a:xfrm>
          </p:grpSpPr>
          <p:pic>
            <p:nvPicPr>
              <p:cNvPr id="10" name="Picture 10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25764" y="722743"/>
                <a:ext cx="3672408" cy="2706257"/>
              </a:xfrm>
              <a:prstGeom prst="rect">
                <a:avLst/>
              </a:prstGeom>
            </p:spPr>
          </p:pic>
          <p:sp>
            <p:nvSpPr>
              <p:cNvPr id="11" name="pole tekstowe 10"/>
              <p:cNvSpPr txBox="1"/>
              <p:nvPr/>
            </p:nvSpPr>
            <p:spPr>
              <a:xfrm>
                <a:off x="2288704" y="1010775"/>
                <a:ext cx="680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i="1" baseline="0" dirty="0" smtClean="0">
                    <a:solidFill>
                      <a:srgbClr val="002060"/>
                    </a:solidFill>
                  </a:rPr>
                  <a:t>2011</a:t>
                </a:r>
                <a:endParaRPr lang="pl-PL" sz="1800" i="1" baseline="0" dirty="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7" name="Group 18"/>
            <p:cNvGrpSpPr/>
            <p:nvPr/>
          </p:nvGrpSpPr>
          <p:grpSpPr>
            <a:xfrm>
              <a:off x="5169024" y="692696"/>
              <a:ext cx="4032448" cy="2736304"/>
              <a:chOff x="3800872" y="3789040"/>
              <a:chExt cx="4032448" cy="2736304"/>
            </a:xfrm>
          </p:grpSpPr>
          <p:pic>
            <p:nvPicPr>
              <p:cNvPr id="8" name="Picture 11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0872" y="3789040"/>
                <a:ext cx="4032448" cy="2736304"/>
              </a:xfrm>
              <a:prstGeom prst="rect">
                <a:avLst/>
              </a:prstGeom>
            </p:spPr>
          </p:pic>
          <p:sp>
            <p:nvSpPr>
              <p:cNvPr id="9" name="pole tekstowe 10"/>
              <p:cNvSpPr txBox="1"/>
              <p:nvPr/>
            </p:nvSpPr>
            <p:spPr>
              <a:xfrm>
                <a:off x="4992573" y="4139788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i="1" baseline="0" dirty="0" smtClean="0">
                    <a:solidFill>
                      <a:srgbClr val="002060"/>
                    </a:solidFill>
                  </a:rPr>
                  <a:t>201</a:t>
                </a:r>
                <a:r>
                  <a:rPr lang="en-US" sz="1800" i="1" baseline="0" dirty="0" smtClean="0">
                    <a:solidFill>
                      <a:srgbClr val="002060"/>
                    </a:solidFill>
                  </a:rPr>
                  <a:t>2</a:t>
                </a:r>
                <a:endParaRPr lang="pl-PL" sz="1800" i="1" baseline="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</a:t>
            </a:r>
            <a:r>
              <a:rPr lang="en-US" dirty="0" err="1" smtClean="0"/>
              <a:t>LAr</a:t>
            </a:r>
            <a:r>
              <a:rPr lang="en-US" dirty="0" smtClean="0"/>
              <a:t>-TPC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8680"/>
            <a:ext cx="9906000" cy="5904656"/>
          </a:xfrm>
        </p:spPr>
        <p:txBody>
          <a:bodyPr/>
          <a:lstStyle/>
          <a:p>
            <a:pPr marL="225425" lvl="0" indent="-225425" algn="just"/>
            <a:r>
              <a:rPr lang="it-IT" sz="2000" dirty="0" err="1" smtClean="0"/>
              <a:t>Cherenkov</a:t>
            </a:r>
            <a:r>
              <a:rPr lang="it-IT" sz="2000" dirty="0" smtClean="0"/>
              <a:t> detectors in water/</a:t>
            </a:r>
            <a:r>
              <a:rPr lang="it-IT" sz="2000" dirty="0" err="1" smtClean="0"/>
              <a:t>ice</a:t>
            </a:r>
            <a:r>
              <a:rPr lang="it-IT" sz="2000" dirty="0"/>
              <a:t> </a:t>
            </a:r>
            <a:r>
              <a:rPr lang="it-IT" sz="2000" dirty="0" smtClean="0"/>
              <a:t>and </a:t>
            </a:r>
            <a:r>
              <a:rPr lang="it-IT" sz="2000" dirty="0" err="1" smtClean="0"/>
              <a:t>liquid</a:t>
            </a:r>
            <a:r>
              <a:rPr lang="it-IT" sz="2000" dirty="0" smtClean="0"/>
              <a:t> </a:t>
            </a:r>
            <a:r>
              <a:rPr lang="it-IT" sz="2000" dirty="0" err="1" smtClean="0"/>
              <a:t>scintillator</a:t>
            </a:r>
            <a:r>
              <a:rPr lang="it-IT" sz="2000" dirty="0" smtClean="0"/>
              <a:t> detectors </a:t>
            </a: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err="1" smtClean="0"/>
              <a:t>been</a:t>
            </a:r>
            <a:r>
              <a:rPr lang="it-IT" sz="2000" dirty="0" smtClean="0"/>
              <a:t> </a:t>
            </a:r>
            <a:r>
              <a:rPr lang="it-IT" sz="2000" dirty="0" err="1" smtClean="0"/>
              <a:t>main</a:t>
            </a:r>
            <a:r>
              <a:rPr lang="it-IT" sz="2000" dirty="0" smtClean="0"/>
              <a:t> </a:t>
            </a:r>
            <a:r>
              <a:rPr lang="it-IT" sz="2000" dirty="0" err="1" smtClean="0"/>
              <a:t>technologies</a:t>
            </a:r>
            <a:r>
              <a:rPr lang="it-IT" sz="2000" dirty="0" smtClean="0"/>
              <a:t> so far for neutrino and rare </a:t>
            </a:r>
            <a:r>
              <a:rPr lang="it-IT" sz="2000" dirty="0" err="1" smtClean="0"/>
              <a:t>event</a:t>
            </a:r>
            <a:r>
              <a:rPr lang="it-IT" sz="2000" dirty="0" smtClean="0"/>
              <a:t> </a:t>
            </a:r>
            <a:r>
              <a:rPr lang="it-IT" sz="2000" dirty="0" err="1" smtClean="0"/>
              <a:t>physics</a:t>
            </a:r>
            <a:r>
              <a:rPr lang="it-IT" sz="2000" dirty="0" smtClean="0"/>
              <a:t>.</a:t>
            </a:r>
            <a:r>
              <a:rPr lang="en-GB" sz="2000" dirty="0" smtClean="0"/>
              <a:t> </a:t>
            </a:r>
            <a:r>
              <a:rPr lang="en-GB" sz="2000" i="1" dirty="0" smtClean="0"/>
              <a:t>Unfortunately these </a:t>
            </a:r>
            <a:r>
              <a:rPr lang="en-GB" sz="2000" i="1" dirty="0"/>
              <a:t>detectors do </a:t>
            </a:r>
            <a:r>
              <a:rPr lang="en-GB" sz="2000" i="1" dirty="0" smtClean="0"/>
              <a:t>not permit to identify unambiguously each ionizing track.</a:t>
            </a:r>
          </a:p>
          <a:p>
            <a:pPr marL="225425" indent="-225425" algn="just">
              <a:spcBef>
                <a:spcPts val="1200"/>
              </a:spcBef>
            </a:pPr>
            <a:r>
              <a:rPr lang="en-GB" sz="2000" i="1" dirty="0" smtClean="0">
                <a:solidFill>
                  <a:srgbClr val="0000FF"/>
                </a:solidFill>
              </a:rPr>
              <a:t>As an alternative, the </a:t>
            </a:r>
            <a:r>
              <a:rPr lang="en-GB" sz="2000" i="1" dirty="0" err="1" smtClean="0">
                <a:solidFill>
                  <a:srgbClr val="0000FF"/>
                </a:solidFill>
              </a:rPr>
              <a:t>LAr</a:t>
            </a:r>
            <a:r>
              <a:rPr lang="en-GB" sz="2000" i="1" dirty="0" smtClean="0">
                <a:solidFill>
                  <a:srgbClr val="0000FF"/>
                </a:solidFill>
              </a:rPr>
              <a:t>-TPC technique, effectively an electronic bubble-chamber, was originally proposed by C. Rubbia in 1977 [CERN-EP/77-08], supported by Italian Institute for Nuclear Research (INFN). </a:t>
            </a:r>
          </a:p>
          <a:p>
            <a:pPr marL="225425" lvl="2" indent="-225425" algn="just">
              <a:spcBef>
                <a:spcPts val="6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US" sz="2000" i="1" dirty="0" smtClean="0"/>
              <a:t>Thanks to ICARUS collaboration, L</a:t>
            </a:r>
            <a:r>
              <a:rPr lang="it-IT" sz="2000" i="1" dirty="0"/>
              <a:t>A</a:t>
            </a:r>
            <a:r>
              <a:rPr lang="en-US" sz="2000" i="1" dirty="0" smtClean="0"/>
              <a:t>r</a:t>
            </a:r>
            <a:r>
              <a:rPr lang="it-IT" sz="2000" i="1" dirty="0"/>
              <a:t>-</a:t>
            </a:r>
            <a:r>
              <a:rPr lang="en-US" sz="2000" i="1" dirty="0" smtClean="0"/>
              <a:t>TPC has been taken to full maturity with the T600 detector (0.6 </a:t>
            </a:r>
            <a:r>
              <a:rPr lang="en-US" sz="2000" i="1" dirty="0" err="1" smtClean="0"/>
              <a:t>kton</a:t>
            </a:r>
            <a:r>
              <a:rPr lang="en-US" sz="2000" i="1" dirty="0" smtClean="0"/>
              <a:t>) receiving CNGS neutrino beam and cosmic rays.</a:t>
            </a:r>
          </a:p>
          <a:p>
            <a:pPr marL="225425" lvl="2" indent="-225425" algn="just">
              <a:spcBef>
                <a:spcPts val="600"/>
              </a:spcBef>
              <a:buClr>
                <a:srgbClr val="FF0000"/>
              </a:buClr>
              <a:buFont typeface="Wingdings" charset="2"/>
              <a:buChar char="l"/>
            </a:pPr>
            <a:r>
              <a:rPr lang="en-GB" altLang="it-IT" sz="2000" i="1" dirty="0" smtClean="0">
                <a:solidFill>
                  <a:srgbClr val="FF0000"/>
                </a:solidFill>
                <a:ea typeface="ＭＳ Ｐゴシック" charset="0"/>
                <a:cs typeface="MS PGothic" pitchFamily="34" charset="-128"/>
              </a:rPr>
              <a:t>I</a:t>
            </a:r>
            <a:r>
              <a:rPr lang="en-US" sz="2000" i="1" dirty="0" smtClean="0">
                <a:solidFill>
                  <a:srgbClr val="FF0000"/>
                </a:solidFill>
              </a:rPr>
              <a:t>CARUS concluded in 2013 a very successful 3 years long run at LNGS, </a:t>
            </a:r>
            <a:r>
              <a:rPr lang="en-GB" altLang="it-IT" sz="2000" i="1" dirty="0" smtClean="0">
                <a:solidFill>
                  <a:srgbClr val="FF0000"/>
                </a:solidFill>
                <a:ea typeface="ＭＳ Ｐゴシック" charset="0"/>
                <a:cs typeface="MS PGothic" pitchFamily="34" charset="-128"/>
              </a:rPr>
              <a:t>collecting 8.6 x 10</a:t>
            </a:r>
            <a:r>
              <a:rPr lang="en-GB" altLang="it-IT" sz="2000" i="1" baseline="30000" dirty="0" smtClean="0">
                <a:solidFill>
                  <a:srgbClr val="FF0000"/>
                </a:solidFill>
                <a:ea typeface="ＭＳ Ｐゴシック" charset="0"/>
                <a:cs typeface="MS PGothic" pitchFamily="34" charset="-128"/>
              </a:rPr>
              <a:t>19</a:t>
            </a:r>
            <a:r>
              <a:rPr lang="en-GB" altLang="it-IT" sz="2000" i="1" dirty="0" smtClean="0">
                <a:solidFill>
                  <a:srgbClr val="FF0000"/>
                </a:solidFill>
                <a:ea typeface="ＭＳ Ｐゴシック" charset="0"/>
                <a:cs typeface="MS PGothic" pitchFamily="34" charset="-128"/>
              </a:rPr>
              <a:t> pot event with a detector live time &gt; 93%, recording 2650 CNGS neutrinos (in agreement with expectations) and cosmic rays (0.73 </a:t>
            </a:r>
            <a:r>
              <a:rPr lang="en-GB" altLang="it-IT" sz="2000" i="1" dirty="0" err="1" smtClean="0">
                <a:solidFill>
                  <a:srgbClr val="FF0000"/>
                </a:solidFill>
                <a:ea typeface="ＭＳ Ｐゴシック" charset="0"/>
                <a:cs typeface="MS PGothic" pitchFamily="34" charset="-128"/>
              </a:rPr>
              <a:t>kty</a:t>
            </a:r>
            <a:r>
              <a:rPr lang="en-GB" altLang="it-IT" sz="2000" i="1" dirty="0" smtClean="0">
                <a:solidFill>
                  <a:srgbClr val="FF0000"/>
                </a:solidFill>
                <a:ea typeface="ＭＳ Ｐゴシック" charset="0"/>
                <a:cs typeface="MS PGothic" pitchFamily="34" charset="-128"/>
              </a:rPr>
              <a:t>).</a:t>
            </a:r>
            <a:r>
              <a:rPr lang="en-US" sz="2000" i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58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arrotondato 7"/>
          <p:cNvSpPr/>
          <p:nvPr/>
        </p:nvSpPr>
        <p:spPr>
          <a:xfrm>
            <a:off x="50994" y="3512227"/>
            <a:ext cx="9726542" cy="3085125"/>
          </a:xfrm>
          <a:prstGeom prst="round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 bwMode="auto">
          <a:xfrm>
            <a:off x="0" y="3059"/>
            <a:ext cx="9906000" cy="533400"/>
          </a:xfrm>
          <a:prstGeom prst="bevel">
            <a:avLst>
              <a:gd name="adj" fmla="val 3787"/>
            </a:avLst>
          </a:prstGeom>
          <a:gradFill rotWithShape="0">
            <a:gsLst>
              <a:gs pos="0">
                <a:srgbClr val="002F47"/>
              </a:gs>
              <a:gs pos="100000">
                <a:srgbClr val="006699"/>
              </a:gs>
            </a:gsLst>
            <a:lin ang="0" scaled="1"/>
          </a:gradFill>
          <a:ln w="9525">
            <a:solidFill>
              <a:srgbClr val="006699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  <a:ea typeface="ＭＳ Ｐゴシック" charset="0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Helvetica" pitchFamily="1" charset="0"/>
              </a:defRPr>
            </a:lvl9pPr>
          </a:lstStyle>
          <a:p>
            <a:pPr>
              <a:defRPr/>
            </a:pPr>
            <a:r>
              <a:rPr lang="en-US" kern="0" baseline="0" dirty="0" smtClean="0">
                <a:solidFill>
                  <a:srgbClr val="FFFFFF"/>
                </a:solidFill>
                <a:latin typeface="Helvetica"/>
              </a:rPr>
              <a:t>The ICARUS detector @ LNGS</a:t>
            </a:r>
            <a:endParaRPr lang="en-US" kern="0" baseline="0" dirty="0">
              <a:solidFill>
                <a:srgbClr val="FFFFFF"/>
              </a:solidFill>
              <a:latin typeface="Helvetica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53377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242683" y="3540810"/>
            <a:ext cx="454086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smtClean="0">
                <a:solidFill>
                  <a:srgbClr val="FF0000"/>
                </a:solidFill>
                <a:latin typeface="Comic Sans MS" pitchFamily="66" charset="0"/>
              </a:rPr>
              <a:t>Two identical modules…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itchFamily="66" charset="0"/>
              </a:rPr>
              <a:t>3.6 x 3.9 x 19.6 m ≈ 275 m</a:t>
            </a:r>
            <a:r>
              <a:rPr lang="en-US" sz="2000" baseline="30000" dirty="0" smtClean="0">
                <a:solidFill>
                  <a:prstClr val="black"/>
                </a:solidFill>
                <a:latin typeface="Comic Sans MS" pitchFamily="66" charset="0"/>
              </a:rPr>
              <a:t>3</a:t>
            </a:r>
            <a:endParaRPr lang="en-US" sz="2000" baseline="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itchFamily="66" charset="0"/>
              </a:rPr>
              <a:t>Total active mass ≈ 476 ton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baseline="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aseline="0" dirty="0" smtClean="0">
                <a:solidFill>
                  <a:srgbClr val="FF0000"/>
                </a:solidFill>
                <a:latin typeface="Comic Sans MS" pitchFamily="66" charset="0"/>
              </a:rPr>
              <a:t>… and four wire chambers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itchFamily="66" charset="0"/>
              </a:rPr>
              <a:t>Two TPCs for each module, divided by the cathode -&gt; 1.5 m drift length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aseline="0" dirty="0" smtClean="0">
                <a:solidFill>
                  <a:prstClr val="black"/>
                </a:solidFill>
                <a:latin typeface="Comic Sans MS" pitchFamily="66" charset="0"/>
              </a:rPr>
              <a:t>HV = -75 kV -&gt; </a:t>
            </a:r>
            <a:r>
              <a:rPr lang="en-US" sz="2000" baseline="0" dirty="0" err="1" smtClean="0">
                <a:solidFill>
                  <a:prstClr val="black"/>
                </a:solidFill>
                <a:latin typeface="Comic Sans MS" pitchFamily="66" charset="0"/>
              </a:rPr>
              <a:t>E</a:t>
            </a:r>
            <a:r>
              <a:rPr lang="en-US" sz="2000" dirty="0" err="1" smtClean="0">
                <a:solidFill>
                  <a:prstClr val="black"/>
                </a:solidFill>
                <a:latin typeface="Comic Sans MS" pitchFamily="66" charset="0"/>
              </a:rPr>
              <a:t>drift</a:t>
            </a:r>
            <a:r>
              <a:rPr lang="en-US" sz="2000" baseline="0" dirty="0" smtClean="0">
                <a:solidFill>
                  <a:prstClr val="black"/>
                </a:solidFill>
                <a:latin typeface="Comic Sans MS" pitchFamily="66" charset="0"/>
              </a:rPr>
              <a:t> = </a:t>
            </a:r>
            <a:r>
              <a:rPr lang="en-US" sz="2000" baseline="0" smtClean="0">
                <a:solidFill>
                  <a:prstClr val="black"/>
                </a:solidFill>
                <a:latin typeface="Comic Sans MS" pitchFamily="66" charset="0"/>
              </a:rPr>
              <a:t>0.5 kV/cm</a:t>
            </a:r>
            <a:endParaRPr lang="en-US" sz="2000" baseline="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2000" baseline="0" dirty="0" err="1" smtClean="0">
                <a:solidFill>
                  <a:prstClr val="black"/>
                </a:solidFill>
                <a:latin typeface="Comic Sans MS" pitchFamily="66" charset="0"/>
              </a:rPr>
              <a:t>v</a:t>
            </a:r>
            <a:r>
              <a:rPr lang="en-US" sz="2000" dirty="0" err="1" smtClean="0">
                <a:solidFill>
                  <a:prstClr val="black"/>
                </a:solidFill>
                <a:latin typeface="Comic Sans MS" pitchFamily="66" charset="0"/>
              </a:rPr>
              <a:t>drift</a:t>
            </a:r>
            <a:r>
              <a:rPr lang="en-US" sz="2000" baseline="0" dirty="0" smtClean="0">
                <a:solidFill>
                  <a:prstClr val="black"/>
                </a:solidFill>
                <a:latin typeface="Comic Sans MS" pitchFamily="66" charset="0"/>
              </a:rPr>
              <a:t> = 1.55 mm/</a:t>
            </a:r>
            <a:r>
              <a:rPr lang="en-US" sz="2000" baseline="0" dirty="0" err="1" smtClean="0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sz="2000" baseline="0" dirty="0" err="1" smtClean="0">
                <a:solidFill>
                  <a:prstClr val="black"/>
                </a:solidFill>
                <a:latin typeface="Comic Sans MS" pitchFamily="66" charset="0"/>
              </a:rPr>
              <a:t>s</a:t>
            </a:r>
            <a:endParaRPr lang="en-US" sz="2000" baseline="0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4827006" y="3533845"/>
                <a:ext cx="4810277" cy="2708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aseline="0" dirty="0" smtClean="0">
                    <a:solidFill>
                      <a:srgbClr val="FF0000"/>
                    </a:solidFill>
                    <a:latin typeface="Comic Sans MS" pitchFamily="66" charset="0"/>
                  </a:rPr>
                  <a:t>Detectors</a:t>
                </a:r>
              </a:p>
              <a:p>
                <a:pPr marL="285750" indent="-28575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3 wire planes per TPC (0°, ±60°)</a:t>
                </a:r>
              </a:p>
              <a:p>
                <a:pPr marL="285750" indent="-28575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≈ 54000 total wires (150 </a:t>
                </a:r>
                <a:r>
                  <a:rPr lang="en-US" sz="2000" baseline="0" dirty="0" smtClean="0">
                    <a:solidFill>
                      <a:prstClr val="black"/>
                    </a:solidFill>
                    <a:latin typeface="Symbol" pitchFamily="18" charset="2"/>
                  </a:rPr>
                  <a:t>m</a:t>
                </a:r>
                <a:r>
                  <a:rPr lang="en-US" sz="2000" baseline="0" dirty="0">
                    <a:solidFill>
                      <a:prstClr val="black"/>
                    </a:solidFill>
                    <a:latin typeface="Comic Sans MS" pitchFamily="66" charset="0"/>
                  </a:rPr>
                  <a:t>m </a:t>
                </a: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Ø, 3 mm pitch)</a:t>
                </a:r>
              </a:p>
              <a:p>
                <a:pPr marL="285750" indent="-28575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54+20 photomultipliers (8’’ Ø) + </a:t>
                </a:r>
                <a:r>
                  <a:rPr lang="en-US" sz="2000" baseline="0" dirty="0" err="1" smtClean="0">
                    <a:solidFill>
                      <a:prstClr val="black"/>
                    </a:solidFill>
                    <a:latin typeface="Comic Sans MS" pitchFamily="66" charset="0"/>
                  </a:rPr>
                  <a:t>wls</a:t>
                </a: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 (TPB), sensitive at 128 nm (VUV)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000" baseline="0" dirty="0">
                  <a:solidFill>
                    <a:prstClr val="black"/>
                  </a:solidFill>
                  <a:latin typeface="Comic Sans MS" pitchFamily="66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aseline="0" dirty="0" smtClean="0">
                    <a:solidFill>
                      <a:srgbClr val="FF0000"/>
                    </a:solidFill>
                    <a:latin typeface="Comic Sans MS" pitchFamily="66" charset="0"/>
                  </a:rPr>
                  <a:t>Electronics</a:t>
                </a:r>
              </a:p>
              <a:p>
                <a:pPr marL="285750" indent="-285750" eaLnBrk="1" fontAlgn="auto" hangingPunct="1">
                  <a:spcBef>
                    <a:spcPts val="0"/>
                  </a:spcBef>
                  <a:spcAft>
                    <a:spcPts val="0"/>
                  </a:spcAft>
                  <a:buFont typeface="Arial" pitchFamily="34" charset="0"/>
                  <a:buChar char="•"/>
                </a:pP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FADC 10bit 1mV/ADC </a:t>
                </a:r>
                <a14:m>
                  <m:oMath xmlns:m="http://schemas.openxmlformats.org/officeDocument/2006/math">
                    <m:r>
                      <a:rPr lang="en-US" sz="2000" i="1" baseline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 1000e</a:t>
                </a:r>
                <a:r>
                  <a:rPr lang="en-US" sz="2000" baseline="30000" dirty="0" smtClean="0">
                    <a:solidFill>
                      <a:prstClr val="black"/>
                    </a:solidFill>
                    <a:latin typeface="Comic Sans MS" pitchFamily="66" charset="0"/>
                  </a:rPr>
                  <a:t>-</a:t>
                </a:r>
                <a:r>
                  <a:rPr lang="en-US" sz="2000" baseline="0" dirty="0" smtClean="0">
                    <a:solidFill>
                      <a:prstClr val="black"/>
                    </a:solidFill>
                    <a:latin typeface="Comic Sans MS" pitchFamily="66" charset="0"/>
                  </a:rPr>
                  <a:t>/ADC</a:t>
                </a: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006" y="3533845"/>
                <a:ext cx="4810277" cy="2708434"/>
              </a:xfrm>
              <a:prstGeom prst="rect">
                <a:avLst/>
              </a:prstGeom>
              <a:blipFill rotWithShape="1">
                <a:blip r:embed="rId3"/>
                <a:stretch>
                  <a:fillRect l="-1394" t="-1126" r="-1267" b="-3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48680"/>
            <a:ext cx="2952328" cy="286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5076056" y="1115452"/>
            <a:ext cx="9621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Comic Sans MS" pitchFamily="66" charset="0"/>
              </a:rPr>
              <a:t>cathode</a:t>
            </a:r>
            <a:endParaRPr lang="en-US" baseline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901920" y="2420888"/>
            <a:ext cx="1165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FF0000"/>
                </a:solidFill>
                <a:latin typeface="Comic Sans MS" pitchFamily="66" charset="0"/>
              </a:rPr>
              <a:t>TPC</a:t>
            </a:r>
            <a:r>
              <a:rPr lang="en-US" b="1" baseline="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baseline="0" dirty="0" smtClean="0">
                <a:solidFill>
                  <a:srgbClr val="FF0000"/>
                </a:solidFill>
                <a:latin typeface="Comic Sans MS" pitchFamily="66" charset="0"/>
              </a:rPr>
              <a:t>wires</a:t>
            </a:r>
            <a:endParaRPr lang="en-US" baseline="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4" name="Connettore 2 13"/>
          <p:cNvCxnSpPr/>
          <p:nvPr/>
        </p:nvCxnSpPr>
        <p:spPr>
          <a:xfrm>
            <a:off x="6012160" y="1264668"/>
            <a:ext cx="1476164" cy="43614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6012160" y="1700808"/>
            <a:ext cx="504056" cy="9047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6012160" y="1700808"/>
            <a:ext cx="2448272" cy="90474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5076056" y="1115452"/>
            <a:ext cx="93610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901920" y="2420888"/>
            <a:ext cx="111024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4067944" y="620688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smtClean="0">
                <a:solidFill>
                  <a:srgbClr val="00B050"/>
                </a:solidFill>
                <a:latin typeface="Comic Sans MS" pitchFamily="66" charset="0"/>
              </a:rPr>
              <a:t>LNGS -Hall B</a:t>
            </a:r>
            <a:endParaRPr lang="en-US" baseline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067944" y="620688"/>
            <a:ext cx="1584176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139952" y="1659106"/>
            <a:ext cx="1317088" cy="32021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051713" y="2924944"/>
            <a:ext cx="664303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white"/>
              </a:solidFill>
              <a:latin typeface="Comic Sans MS" pitchFamily="66" charset="0"/>
            </a:endParaRPr>
          </a:p>
        </p:txBody>
      </p:sp>
      <p:cxnSp>
        <p:nvCxnSpPr>
          <p:cNvPr id="23" name="Connettore 2 22"/>
          <p:cNvCxnSpPr/>
          <p:nvPr/>
        </p:nvCxnSpPr>
        <p:spPr>
          <a:xfrm flipH="1" flipV="1">
            <a:off x="2555776" y="2153181"/>
            <a:ext cx="1468634" cy="91168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4139952" y="1628800"/>
            <a:ext cx="1389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B050"/>
                </a:solidFill>
                <a:latin typeface="Comic Sans MS" pitchFamily="66" charset="0"/>
              </a:rPr>
              <a:t>LN</a:t>
            </a:r>
            <a:r>
              <a:rPr lang="en-US" dirty="0" smtClean="0">
                <a:solidFill>
                  <a:srgbClr val="00B050"/>
                </a:solidFill>
                <a:latin typeface="Comic Sans MS" pitchFamily="66" charset="0"/>
              </a:rPr>
              <a:t>2</a:t>
            </a:r>
            <a:r>
              <a:rPr lang="en-US" baseline="0" dirty="0" smtClean="0">
                <a:solidFill>
                  <a:srgbClr val="00B050"/>
                </a:solidFill>
                <a:latin typeface="Comic Sans MS" pitchFamily="66" charset="0"/>
              </a:rPr>
              <a:t> storage</a:t>
            </a:r>
            <a:endParaRPr lang="en-US" baseline="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cxnSp>
        <p:nvCxnSpPr>
          <p:cNvPr id="25" name="Connettore 2 24"/>
          <p:cNvCxnSpPr>
            <a:stCxn id="21" idx="1"/>
          </p:cNvCxnSpPr>
          <p:nvPr/>
        </p:nvCxnSpPr>
        <p:spPr>
          <a:xfrm flipH="1" flipV="1">
            <a:off x="2411760" y="1115452"/>
            <a:ext cx="1728192" cy="70376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H="1">
            <a:off x="1038224" y="805354"/>
            <a:ext cx="3029720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994165" y="2955722"/>
            <a:ext cx="73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aseline="0" dirty="0" smtClean="0">
                <a:solidFill>
                  <a:srgbClr val="00B050"/>
                </a:solidFill>
                <a:latin typeface="Comic Sans MS" pitchFamily="66" charset="0"/>
              </a:rPr>
              <a:t>T600</a:t>
            </a:r>
            <a:endParaRPr lang="en-US" baseline="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403648" y="1700808"/>
            <a:ext cx="1584176" cy="889357"/>
          </a:xfrm>
          <a:prstGeom prst="rect">
            <a:avLst/>
          </a:prstGeom>
          <a:noFill/>
          <a:ln w="28575">
            <a:solidFill>
              <a:srgbClr val="0FBD2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</a:endParaRPr>
          </a:p>
        </p:txBody>
      </p:sp>
      <p:sp>
        <p:nvSpPr>
          <p:cNvPr id="30" name="Slide Number Placeholder 5"/>
          <p:cNvSpPr txBox="1">
            <a:spLocks/>
          </p:cNvSpPr>
          <p:nvPr/>
        </p:nvSpPr>
        <p:spPr bwMode="auto">
          <a:xfrm>
            <a:off x="7181850" y="6584776"/>
            <a:ext cx="2063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 baseline="0">
                <a:solidFill>
                  <a:schemeClr val="accent1"/>
                </a:solidFill>
                <a:latin typeface="Helvetica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600" kern="1200" baseline="-250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t>Slide# : </a:t>
            </a:r>
            <a:fld id="{A86CEAE1-7B07-CE4F-A20C-236EDAD9CE90}" type="slidenum">
              <a:rPr kumimoji="0" lang="en-GB" sz="1200" b="0" i="1" u="none" strike="noStrike" kern="1200" cap="none" spc="0" normalizeH="0" baseline="0" noProof="0" smtClean="0">
                <a:ln>
                  <a:noFill/>
                </a:ln>
                <a:solidFill>
                  <a:srgbClr val="797B7E"/>
                </a:solidFill>
                <a:effectLst/>
                <a:uLnTx/>
                <a:uFillTx/>
                <a:latin typeface="Helvetica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srgbClr val="797B7E"/>
              </a:solidFill>
              <a:effectLst/>
              <a:uLnTx/>
              <a:uFillTx/>
              <a:latin typeface="Helvetic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3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2" grpId="0"/>
      <p:bldP spid="13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/>
      <p:bldP spid="27" grpId="0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1072" y="404664"/>
            <a:ext cx="41044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5817096" y="3528303"/>
            <a:ext cx="4088904" cy="2952328"/>
            <a:chOff x="5673080" y="716711"/>
            <a:chExt cx="4104456" cy="3384376"/>
          </a:xfrm>
        </p:grpSpPr>
        <p:grpSp>
          <p:nvGrpSpPr>
            <p:cNvPr id="3" name="Gruppo 1"/>
            <p:cNvGrpSpPr>
              <a:grpSpLocks/>
            </p:cNvGrpSpPr>
            <p:nvPr/>
          </p:nvGrpSpPr>
          <p:grpSpPr bwMode="auto">
            <a:xfrm>
              <a:off x="5673080" y="716711"/>
              <a:ext cx="4104456" cy="3384376"/>
              <a:chOff x="106327" y="2659715"/>
              <a:chExt cx="3398873" cy="3000374"/>
            </a:xfrm>
          </p:grpSpPr>
          <p:pic>
            <p:nvPicPr>
              <p:cNvPr id="10" name="Immagin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327" y="2659715"/>
                <a:ext cx="3398873" cy="3000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V="1">
                <a:off x="2212975" y="4948238"/>
                <a:ext cx="75882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06" tIns="45703" rIns="91406" bIns="45703"/>
              <a:lstStyle/>
              <a:p>
                <a:endParaRPr lang="en-GB"/>
              </a:p>
            </p:txBody>
          </p:sp>
          <p:grpSp>
            <p:nvGrpSpPr>
              <p:cNvPr id="4" name="Gruppo 42"/>
              <p:cNvGrpSpPr>
                <a:grpSpLocks/>
              </p:cNvGrpSpPr>
              <p:nvPr/>
            </p:nvGrpSpPr>
            <p:grpSpPr bwMode="auto">
              <a:xfrm>
                <a:off x="381000" y="4476827"/>
                <a:ext cx="1566372" cy="476173"/>
                <a:chOff x="3472779" y="1976285"/>
                <a:chExt cx="1523521" cy="476250"/>
              </a:xfrm>
            </p:grpSpPr>
            <p:sp>
              <p:nvSpPr>
                <p:cNvPr id="14" name="Content Placeholder 2"/>
                <p:cNvSpPr txBox="1">
                  <a:spLocks/>
                </p:cNvSpPr>
                <p:nvPr/>
              </p:nvSpPr>
              <p:spPr bwMode="auto">
                <a:xfrm>
                  <a:off x="3472779" y="1976285"/>
                  <a:ext cx="1523521" cy="476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6204" tIns="48102" rIns="96204" bIns="48102"/>
                <a:lstStyle>
                  <a:lvl1pPr eaLnBrk="0" hangingPunct="0"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1pPr>
                  <a:lvl2pPr marL="742950" indent="-285750" eaLnBrk="0" hangingPunct="0"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2pPr>
                  <a:lvl3pPr marL="1143000" indent="-228600" eaLnBrk="0" hangingPunct="0"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3pPr>
                  <a:lvl4pPr marL="1600200" indent="-228600" eaLnBrk="0" hangingPunct="0"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4pPr>
                  <a:lvl5pPr marL="2057400" indent="-228600" eaLnBrk="0" hangingPunct="0"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i="1">
                      <a:solidFill>
                        <a:schemeClr val="tx1"/>
                      </a:solidFill>
                      <a:latin typeface="Comic Sans MS" charset="0"/>
                      <a:ea typeface="MS PGothic" charset="0"/>
                      <a:cs typeface="MS PGothic" charset="0"/>
                    </a:defRPr>
                  </a:lvl9pPr>
                </a:lstStyle>
                <a:p>
                  <a:pPr algn="ctr">
                    <a:lnSpc>
                      <a:spcPct val="128000"/>
                    </a:lnSpc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FF0000"/>
                    </a:buClr>
                    <a:buSzPct val="150000"/>
                    <a:buFont typeface="Zapf Dingbats" charset="0"/>
                    <a:buNone/>
                  </a:pPr>
                  <a:r>
                    <a:rPr lang="en-US" baseline="0" dirty="0">
                      <a:solidFill>
                        <a:srgbClr val="FF0000"/>
                      </a:solidFill>
                      <a:sym typeface="Symbol" charset="0"/>
                    </a:rPr>
                    <a:t>Wires</a:t>
                  </a:r>
                </a:p>
              </p:txBody>
            </p:sp>
            <p:sp>
              <p:nvSpPr>
                <p:cNvPr id="15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3662228" y="2204922"/>
                  <a:ext cx="222346" cy="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91406" tIns="45703" rIns="91406" bIns="45703"/>
                <a:lstStyle/>
                <a:p>
                  <a:endParaRPr lang="en-GB"/>
                </a:p>
              </p:txBody>
            </p:sp>
          </p:grpSp>
          <p:sp>
            <p:nvSpPr>
              <p:cNvPr id="13" name="Content Placeholder 2"/>
              <p:cNvSpPr txBox="1">
                <a:spLocks/>
              </p:cNvSpPr>
              <p:nvPr/>
            </p:nvSpPr>
            <p:spPr bwMode="auto">
              <a:xfrm>
                <a:off x="757238" y="4713288"/>
                <a:ext cx="1985962" cy="468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6204" tIns="48102" rIns="96204" bIns="48102"/>
              <a:lstStyle>
                <a:lvl1pPr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algn="ctr">
                  <a:lnSpc>
                    <a:spcPct val="128000"/>
                  </a:lnSpc>
                  <a:spcBef>
                    <a:spcPct val="20000"/>
                  </a:spcBef>
                  <a:spcAft>
                    <a:spcPts val="1200"/>
                  </a:spcAft>
                  <a:buClr>
                    <a:srgbClr val="FF0000"/>
                  </a:buClr>
                  <a:buSzPct val="150000"/>
                  <a:buFont typeface="Zapf Dingbats" charset="0"/>
                  <a:buNone/>
                </a:pPr>
                <a:r>
                  <a:rPr lang="en-US" baseline="0" dirty="0">
                    <a:solidFill>
                      <a:srgbClr val="000000"/>
                    </a:solidFill>
                    <a:sym typeface="Symbol" charset="0"/>
                  </a:rPr>
                  <a:t>Cathode</a:t>
                </a:r>
              </a:p>
            </p:txBody>
          </p:sp>
        </p:grpSp>
        <p:sp>
          <p:nvSpPr>
            <p:cNvPr id="16" name="Content Placeholder 2"/>
            <p:cNvSpPr txBox="1">
              <a:spLocks/>
            </p:cNvSpPr>
            <p:nvPr/>
          </p:nvSpPr>
          <p:spPr bwMode="auto">
            <a:xfrm>
              <a:off x="6251335" y="1055675"/>
              <a:ext cx="2891275" cy="62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204" tIns="48102" rIns="96204" bIns="48102"/>
            <a:lstStyle>
              <a:lvl1pPr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ts val="1600"/>
                </a:lnSpc>
                <a:spcBef>
                  <a:spcPct val="20000"/>
                </a:spcBef>
                <a:spcAft>
                  <a:spcPts val="1200"/>
                </a:spcAft>
                <a:buClr>
                  <a:srgbClr val="FF0000"/>
                </a:buClr>
                <a:buSzPct val="150000"/>
                <a:buFont typeface="Zapf Dingbats" charset="0"/>
                <a:buNone/>
              </a:pPr>
              <a:r>
                <a:rPr lang="en-US" sz="1500" baseline="0" dirty="0" smtClean="0">
                  <a:solidFill>
                    <a:srgbClr val="000000"/>
                  </a:solidFill>
                  <a:sym typeface="Symbol" charset="0"/>
                </a:rPr>
                <a:t>Cross-check: </a:t>
              </a:r>
              <a:r>
                <a:rPr lang="en-US" sz="1500" baseline="0" dirty="0" err="1" smtClean="0">
                  <a:solidFill>
                    <a:srgbClr val="000000"/>
                  </a:solidFill>
                  <a:sym typeface="Symbol" charset="0"/>
                </a:rPr>
                <a:t>dE</a:t>
              </a:r>
              <a:r>
                <a:rPr lang="en-US" sz="1500" baseline="0" dirty="0" smtClean="0">
                  <a:solidFill>
                    <a:srgbClr val="000000"/>
                  </a:solidFill>
                  <a:sym typeface="Symbol" charset="0"/>
                </a:rPr>
                <a:t>/</a:t>
              </a:r>
              <a:r>
                <a:rPr lang="en-US" sz="1500" baseline="0" dirty="0" err="1" smtClean="0">
                  <a:solidFill>
                    <a:srgbClr val="000000"/>
                  </a:solidFill>
                  <a:sym typeface="Symbol" charset="0"/>
                </a:rPr>
                <a:t>dx</a:t>
              </a:r>
              <a:r>
                <a:rPr lang="en-US" sz="1500" baseline="0" dirty="0" smtClean="0">
                  <a:solidFill>
                    <a:srgbClr val="000000"/>
                  </a:solidFill>
                  <a:sym typeface="Symbol" charset="0"/>
                </a:rPr>
                <a:t> </a:t>
              </a:r>
              <a:r>
                <a:rPr lang="en-US" sz="1500" baseline="0" dirty="0">
                  <a:solidFill>
                    <a:srgbClr val="000000"/>
                  </a:solidFill>
                  <a:sym typeface="Symbol" charset="0"/>
                </a:rPr>
                <a:t>for CNGS </a:t>
              </a:r>
              <a:r>
                <a:rPr lang="en-US" sz="1500" baseline="0" dirty="0" err="1">
                  <a:solidFill>
                    <a:srgbClr val="000000"/>
                  </a:solidFill>
                  <a:sym typeface="Symbol" charset="0"/>
                </a:rPr>
                <a:t>muons</a:t>
              </a:r>
              <a:r>
                <a:rPr lang="en-US" sz="1500" baseline="0" dirty="0">
                  <a:solidFill>
                    <a:srgbClr val="000000"/>
                  </a:solidFill>
                  <a:sym typeface="Symbol" charset="0"/>
                </a:rPr>
                <a:t> after purity correction</a:t>
              </a:r>
            </a:p>
          </p:txBody>
        </p:sp>
        <p:sp>
          <p:nvSpPr>
            <p:cNvPr id="17" name="Content Placeholder 2"/>
            <p:cNvSpPr txBox="1">
              <a:spLocks/>
            </p:cNvSpPr>
            <p:nvPr/>
          </p:nvSpPr>
          <p:spPr bwMode="auto">
            <a:xfrm rot="809711">
              <a:off x="6170623" y="2281355"/>
              <a:ext cx="3101670" cy="31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6204" tIns="48102" rIns="96204" bIns="48102"/>
            <a:lstStyle>
              <a:lvl1pPr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ctr">
                <a:lnSpc>
                  <a:spcPct val="128000"/>
                </a:lnSpc>
                <a:spcBef>
                  <a:spcPct val="20000"/>
                </a:spcBef>
                <a:spcAft>
                  <a:spcPts val="1200"/>
                </a:spcAft>
                <a:buClr>
                  <a:srgbClr val="FF0000"/>
                </a:buClr>
                <a:buSzPct val="150000"/>
                <a:buFont typeface="Zapf Dingbats" charset="0"/>
                <a:buNone/>
              </a:pPr>
              <a:r>
                <a:rPr lang="en-US" sz="1500" baseline="0" dirty="0" err="1">
                  <a:solidFill>
                    <a:srgbClr val="C00000"/>
                  </a:solidFill>
                  <a:sym typeface="Symbol" charset="0"/>
                </a:rPr>
                <a:t>dE</a:t>
              </a:r>
              <a:r>
                <a:rPr lang="en-US" sz="1500" baseline="0" dirty="0">
                  <a:solidFill>
                    <a:srgbClr val="C00000"/>
                  </a:solidFill>
                  <a:sym typeface="Symbol" charset="0"/>
                </a:rPr>
                <a:t>/dx before purity correction</a:t>
              </a:r>
            </a:p>
          </p:txBody>
        </p:sp>
      </p:grpSp>
      <p:sp>
        <p:nvSpPr>
          <p:cNvPr id="4710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Helvetica" charset="0"/>
                <a:ea typeface="MS PGothic" charset="0"/>
                <a:cs typeface="MS PGothic" charset="0"/>
              </a:rPr>
              <a:t>The key features of LAr imaging: very long e-mobility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-15552" y="548680"/>
            <a:ext cx="5256584" cy="4680520"/>
          </a:xfrm>
        </p:spPr>
        <p:txBody>
          <a:bodyPr/>
          <a:lstStyle/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GB" sz="2000" dirty="0" smtClean="0">
                <a:latin typeface="Comic Sans MS" charset="0"/>
                <a:ea typeface="MS PGothic" charset="0"/>
              </a:rPr>
              <a:t>Level of electronegative impurities in </a:t>
            </a:r>
            <a:r>
              <a:rPr lang="en-GB" sz="2000" dirty="0" err="1" smtClean="0">
                <a:latin typeface="Comic Sans MS" charset="0"/>
                <a:ea typeface="MS PGothic" charset="0"/>
              </a:rPr>
              <a:t>LAr</a:t>
            </a:r>
            <a:r>
              <a:rPr lang="en-GB" sz="2000" dirty="0" smtClean="0">
                <a:latin typeface="Comic Sans MS" charset="0"/>
                <a:ea typeface="MS PGothic" charset="0"/>
              </a:rPr>
              <a:t> must be kept exceptionally low to ensure ~m long drift path of ionization e</a:t>
            </a:r>
            <a:r>
              <a:rPr lang="en-GB" sz="2000" baseline="30000" dirty="0" smtClean="0">
                <a:latin typeface="Comic Sans MS" charset="0"/>
                <a:ea typeface="MS PGothic" charset="0"/>
              </a:rPr>
              <a:t>-</a:t>
            </a:r>
            <a:r>
              <a:rPr lang="en-GB" sz="2000" dirty="0" smtClean="0">
                <a:latin typeface="Comic Sans MS" charset="0"/>
                <a:ea typeface="MS PGothic" charset="0"/>
              </a:rPr>
              <a:t> with very small attenuation.</a:t>
            </a:r>
            <a:endParaRPr lang="en-GB" sz="2000" dirty="0" smtClean="0">
              <a:solidFill>
                <a:srgbClr val="000000"/>
              </a:solidFill>
              <a:latin typeface="Comic Sans MS" charset="0"/>
              <a:ea typeface="MS PGothic" charset="0"/>
            </a:endParaRPr>
          </a:p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US" sz="2000" dirty="0" smtClean="0">
                <a:latin typeface="Comic Sans MS" charset="0"/>
                <a:ea typeface="MS PGothic" charset="0"/>
              </a:rPr>
              <a:t>New industrial purification methods developed to continuously filter and      re-circulate both in liquid (100 m</a:t>
            </a:r>
            <a:r>
              <a:rPr lang="en-US" sz="2000" baseline="30000" dirty="0" smtClean="0">
                <a:latin typeface="Comic Sans MS" charset="0"/>
                <a:ea typeface="MS PGothic" charset="0"/>
              </a:rPr>
              <a:t>3</a:t>
            </a:r>
            <a:r>
              <a:rPr lang="en-US" sz="2000" dirty="0" smtClean="0">
                <a:latin typeface="Comic Sans MS" charset="0"/>
                <a:ea typeface="MS PGothic" charset="0"/>
              </a:rPr>
              <a:t>/day) and gas (2.5 m</a:t>
            </a:r>
            <a:r>
              <a:rPr lang="en-US" sz="2000" baseline="30000" dirty="0" smtClean="0">
                <a:latin typeface="Comic Sans MS" charset="0"/>
                <a:ea typeface="MS PGothic" charset="0"/>
              </a:rPr>
              <a:t>3</a:t>
            </a:r>
            <a:r>
              <a:rPr lang="en-US" sz="2000" dirty="0" smtClean="0">
                <a:latin typeface="Comic Sans MS" charset="0"/>
                <a:ea typeface="MS PGothic" charset="0"/>
              </a:rPr>
              <a:t>/hour) phases. </a:t>
            </a:r>
            <a:endParaRPr lang="en-US" sz="2000" dirty="0" smtClean="0">
              <a:sym typeface="Symbol" charset="0"/>
            </a:endParaRPr>
          </a:p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US" sz="2000" dirty="0" smtClean="0">
                <a:sym typeface="Symbol" charset="0"/>
              </a:rPr>
              <a:t>Electron lifetime measured 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during ICARUS run at LNGS with cosmic </a:t>
            </a:r>
            <a:r>
              <a:rPr lang="en-US" sz="2000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  <a:cs typeface="ＭＳ Ｐゴシック" charset="0"/>
                <a:sym typeface="Symbol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  <a:sym typeface="Symbol" charset="0"/>
              </a:rPr>
              <a:t>’s:  </a:t>
            </a:r>
            <a:r>
              <a:rPr lang="en-US" sz="2000" dirty="0" smtClean="0">
                <a:solidFill>
                  <a:srgbClr val="FF0000"/>
                </a:solidFill>
                <a:latin typeface="Symbo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baseline="-25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ele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&gt;7 ms (~40 p.p.t. [O</a:t>
            </a:r>
            <a:r>
              <a:rPr lang="en-US" sz="2000" baseline="-25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]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eq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) </a:t>
            </a:r>
            <a:r>
              <a:rPr lang="en-US" dirty="0" smtClean="0">
                <a:solidFill>
                  <a:srgbClr val="FF0000"/>
                </a:solidFill>
                <a:latin typeface="OpenSymbol" charset="0"/>
                <a:ea typeface="ＭＳ Ｐゴシック" charset="0"/>
                <a:cs typeface="ＭＳ Ｐゴシック" charset="0"/>
              </a:rPr>
              <a:t>→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12% max. charge attenuation.</a:t>
            </a:r>
          </a:p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US" sz="2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With the new pump installed at the end of LNGS run: </a:t>
            </a:r>
            <a:r>
              <a:rPr lang="en-US" sz="2000" dirty="0" smtClean="0">
                <a:solidFill>
                  <a:srgbClr val="FF0000"/>
                </a:solidFill>
                <a:latin typeface="Symbol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000" baseline="-25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ele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&gt; 15 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ms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~20 </a:t>
            </a:r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p.p.t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.)</a:t>
            </a:r>
            <a:r>
              <a:rPr lang="en-US" sz="2000" dirty="0">
                <a:cs typeface="ＭＳ Ｐゴシック" charset="0"/>
              </a:rPr>
              <a:t>.</a:t>
            </a:r>
            <a:endParaRPr lang="en-US" sz="2000" dirty="0" smtClean="0">
              <a:solidFill>
                <a:srgbClr val="000000"/>
              </a:solidFill>
              <a:sym typeface="Symbo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456" y="5201905"/>
            <a:ext cx="5745088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ct val="20000"/>
              </a:spcBef>
              <a:buClr>
                <a:srgbClr val="FF0000"/>
              </a:buClr>
              <a:buFont typeface="Zapf Dingbats" charset="0"/>
              <a:buNone/>
            </a:pPr>
            <a:r>
              <a:rPr lang="en-US" sz="2000" i="1" baseline="0" dirty="0" smtClean="0">
                <a:solidFill>
                  <a:srgbClr val="FF0000"/>
                </a:solidFill>
                <a:latin typeface="+mn-lt"/>
              </a:rPr>
              <a:t>ICARUS demonstrated the effectiveness of single phase </a:t>
            </a:r>
            <a:r>
              <a:rPr lang="en-US" sz="2000" i="1" baseline="0" dirty="0" err="1" smtClean="0">
                <a:solidFill>
                  <a:srgbClr val="FF0000"/>
                </a:solidFill>
                <a:latin typeface="+mn-lt"/>
              </a:rPr>
              <a:t>LAr</a:t>
            </a:r>
            <a:r>
              <a:rPr lang="en-US" sz="2000" i="1" baseline="0" dirty="0" smtClean="0">
                <a:solidFill>
                  <a:srgbClr val="FF0000"/>
                </a:solidFill>
                <a:latin typeface="+mn-lt"/>
              </a:rPr>
              <a:t>-TPC technique, paving the way to huge detectors ~5 m drift as required for DUNE project.</a:t>
            </a:r>
            <a:endParaRPr lang="en-US" sz="2000" i="1" baseline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0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6825208" y="3672407"/>
            <a:ext cx="3080792" cy="2852937"/>
            <a:chOff x="6105128" y="4208136"/>
            <a:chExt cx="3080792" cy="2509679"/>
          </a:xfrm>
        </p:grpSpPr>
        <p:pic>
          <p:nvPicPr>
            <p:cNvPr id="23" name="Picture 1" descr="C:\Users\guglielm\Desktop\DeDx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05128" y="4208136"/>
              <a:ext cx="3080792" cy="2509679"/>
            </a:xfrm>
            <a:prstGeom prst="rect">
              <a:avLst/>
            </a:prstGeom>
            <a:noFill/>
          </p:spPr>
        </p:pic>
        <p:sp>
          <p:nvSpPr>
            <p:cNvPr id="24" name="Rectangle 23"/>
            <p:cNvSpPr/>
            <p:nvPr/>
          </p:nvSpPr>
          <p:spPr bwMode="auto">
            <a:xfrm>
              <a:off x="7905328" y="4365104"/>
              <a:ext cx="1008112" cy="100201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Helvetica" charset="0"/>
              </a:endParaRPr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7272809" y="4280867"/>
              <a:ext cx="1856655" cy="839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defTabSz="914400"/>
              <a:r>
                <a:rPr lang="en-US" sz="1400" baseline="0" dirty="0" err="1">
                  <a:solidFill>
                    <a:srgbClr val="000000"/>
                  </a:solidFill>
                  <a:latin typeface="Comic Sans MS" pitchFamily="66" charset="0"/>
                </a:rPr>
                <a:t>dE</a:t>
              </a:r>
              <a:r>
                <a:rPr lang="en-US" sz="1400" baseline="0" dirty="0">
                  <a:solidFill>
                    <a:srgbClr val="000000"/>
                  </a:solidFill>
                  <a:latin typeface="Comic Sans MS" pitchFamily="66" charset="0"/>
                </a:rPr>
                <a:t>/</a:t>
              </a:r>
              <a:r>
                <a:rPr lang="en-US" sz="1400" baseline="0" dirty="0" err="1">
                  <a:solidFill>
                    <a:srgbClr val="000000"/>
                  </a:solidFill>
                  <a:latin typeface="Comic Sans MS" pitchFamily="66" charset="0"/>
                </a:rPr>
                <a:t>dx</a:t>
              </a:r>
              <a:r>
                <a:rPr lang="en-US" sz="1400" baseline="0" dirty="0">
                  <a:solidFill>
                    <a:srgbClr val="000000"/>
                  </a:solidFill>
                  <a:latin typeface="Comic Sans MS" pitchFamily="66" charset="0"/>
                </a:rPr>
                <a:t> distribution</a:t>
              </a:r>
            </a:p>
            <a:p>
              <a:pPr defTabSz="914400"/>
              <a:r>
                <a:rPr lang="en-US" sz="1400" baseline="0" dirty="0">
                  <a:solidFill>
                    <a:srgbClr val="0000FF"/>
                  </a:solidFill>
                  <a:latin typeface="Comic Sans MS" pitchFamily="66" charset="0"/>
                </a:rPr>
                <a:t>for real </a:t>
              </a:r>
              <a:r>
                <a:rPr lang="en-US" sz="1400" baseline="0" dirty="0">
                  <a:solidFill>
                    <a:srgbClr val="000000"/>
                  </a:solidFill>
                  <a:latin typeface="Comic Sans MS" pitchFamily="66" charset="0"/>
                </a:rPr>
                <a:t>and </a:t>
              </a:r>
              <a:r>
                <a:rPr lang="en-US" sz="1400" baseline="0" dirty="0">
                  <a:solidFill>
                    <a:srgbClr val="FF0000"/>
                  </a:solidFill>
                  <a:latin typeface="Comic Sans MS" pitchFamily="66" charset="0"/>
                </a:rPr>
                <a:t>MC</a:t>
              </a:r>
            </a:p>
            <a:p>
              <a:pPr defTabSz="914400"/>
              <a:r>
                <a:rPr lang="en-US" sz="1400" baseline="0" dirty="0" smtClean="0">
                  <a:solidFill>
                    <a:srgbClr val="000000"/>
                  </a:solidFill>
                  <a:latin typeface="Comic Sans MS" pitchFamily="66" charset="0"/>
                </a:rPr>
                <a:t>muon </a:t>
              </a:r>
              <a:r>
                <a:rPr lang="en-US" sz="1400" baseline="0" dirty="0">
                  <a:solidFill>
                    <a:srgbClr val="000000"/>
                  </a:solidFill>
                  <a:latin typeface="Comic Sans MS" pitchFamily="66" charset="0"/>
                </a:rPr>
                <a:t>tracks from</a:t>
              </a:r>
            </a:p>
            <a:p>
              <a:pPr defTabSz="914400"/>
              <a:r>
                <a:rPr lang="en-US" sz="1400" baseline="0" dirty="0">
                  <a:solidFill>
                    <a:srgbClr val="000000"/>
                  </a:solidFill>
                  <a:latin typeface="Comic Sans MS" pitchFamily="66" charset="0"/>
                </a:rPr>
                <a:t>CNGS events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Helvetica" charset="0"/>
                <a:ea typeface="MS PGothic" charset="0"/>
                <a:cs typeface="MS PGothic" charset="0"/>
              </a:rPr>
              <a:t>ICARUS </a:t>
            </a:r>
            <a:r>
              <a:rPr lang="en-US" dirty="0" err="1" smtClean="0">
                <a:latin typeface="Helvetica" charset="0"/>
                <a:ea typeface="MS PGothic" charset="0"/>
                <a:cs typeface="MS PGothic" charset="0"/>
              </a:rPr>
              <a:t>LAr</a:t>
            </a:r>
            <a:r>
              <a:rPr lang="en-US" dirty="0" smtClean="0">
                <a:latin typeface="Helvetica" charset="0"/>
                <a:ea typeface="MS PGothic" charset="0"/>
                <a:cs typeface="MS PGothic" charset="0"/>
              </a:rPr>
              <a:t>-TPC performance</a:t>
            </a:r>
            <a:endParaRPr lang="en-US" dirty="0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28464" y="4217020"/>
            <a:ext cx="3872880" cy="230832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indent="231775" eaLnBrk="1" hangingPunct="1">
              <a:lnSpc>
                <a:spcPct val="12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b="0" i="1" baseline="0" dirty="0" smtClean="0">
                <a:solidFill>
                  <a:srgbClr val="FF0000"/>
                </a:solidFill>
                <a:latin typeface="Comic Sans MS" charset="0"/>
              </a:rPr>
              <a:t>Low energy electrons: </a:t>
            </a:r>
          </a:p>
          <a:p>
            <a:pPr eaLnBrk="1" hangingPunct="1">
              <a:lnSpc>
                <a:spcPct val="120000"/>
              </a:lnSpc>
              <a:buClr>
                <a:srgbClr val="C00000"/>
              </a:buClr>
              <a:buSzPct val="80000"/>
            </a:pPr>
            <a:r>
              <a:rPr lang="en-US" sz="2000" b="1" baseline="0" dirty="0" err="1" smtClean="0">
                <a:latin typeface="ヒラギノ明朝 ProN W3" charset="-128"/>
              </a:rPr>
              <a:t>σ</a:t>
            </a:r>
            <a:r>
              <a:rPr lang="en-US" sz="2000" b="0" baseline="0" dirty="0" smtClean="0">
                <a:latin typeface="Comic Sans MS" charset="0"/>
              </a:rPr>
              <a:t>(E</a:t>
            </a:r>
            <a:r>
              <a:rPr lang="en-US" sz="2000" b="0" baseline="0" dirty="0">
                <a:latin typeface="Comic Sans MS" charset="0"/>
              </a:rPr>
              <a:t>)/E = 11</a:t>
            </a:r>
            <a:r>
              <a:rPr lang="en-US" sz="2000" b="0" baseline="0" dirty="0" smtClean="0">
                <a:latin typeface="Comic Sans MS" charset="0"/>
              </a:rPr>
              <a:t>%/√E(MeV)+2</a:t>
            </a:r>
            <a:r>
              <a:rPr lang="en-US" sz="2000" b="0" baseline="0" dirty="0">
                <a:latin typeface="Comic Sans MS" charset="0"/>
              </a:rPr>
              <a:t>%</a:t>
            </a:r>
          </a:p>
          <a:p>
            <a:pPr indent="231775" eaLnBrk="1" hangingPunct="1">
              <a:lnSpc>
                <a:spcPct val="12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b="0" i="1" baseline="0" dirty="0" smtClean="0">
                <a:solidFill>
                  <a:srgbClr val="FF0000"/>
                </a:solidFill>
                <a:latin typeface="Comic Sans MS" charset="0"/>
              </a:rPr>
              <a:t>Electromagn</a:t>
            </a:r>
            <a:r>
              <a:rPr lang="en-US" sz="2000" i="1" baseline="0" dirty="0" smtClean="0">
                <a:solidFill>
                  <a:srgbClr val="FF0000"/>
                </a:solidFill>
              </a:rPr>
              <a:t>etic</a:t>
            </a:r>
            <a:r>
              <a:rPr lang="en-US" sz="2000" b="0" i="1" baseline="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000" b="0" i="1" baseline="0" dirty="0">
                <a:solidFill>
                  <a:srgbClr val="FF0000"/>
                </a:solidFill>
                <a:latin typeface="Comic Sans MS" charset="0"/>
              </a:rPr>
              <a:t>showers:  </a:t>
            </a:r>
            <a:r>
              <a:rPr lang="en-US" sz="2000" b="0" i="1" baseline="0" dirty="0" smtClean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000" b="1" baseline="0" dirty="0" smtClean="0">
                <a:latin typeface="ヒラギノ明朝 ProN W3" charset="-128"/>
              </a:rPr>
              <a:t>σ</a:t>
            </a:r>
            <a:r>
              <a:rPr lang="en-US" sz="2000" b="0" baseline="0" dirty="0" smtClean="0">
                <a:latin typeface="Comic Sans MS" charset="0"/>
              </a:rPr>
              <a:t>(E</a:t>
            </a:r>
            <a:r>
              <a:rPr lang="en-US" sz="2000" b="0" baseline="0" dirty="0">
                <a:latin typeface="Comic Sans MS" charset="0"/>
              </a:rPr>
              <a:t>)/E = 3</a:t>
            </a:r>
            <a:r>
              <a:rPr lang="en-US" sz="2000" b="0" baseline="0" dirty="0" smtClean="0">
                <a:latin typeface="Comic Sans MS" charset="0"/>
              </a:rPr>
              <a:t>%/√E(</a:t>
            </a:r>
            <a:r>
              <a:rPr lang="en-US" sz="2000" b="0" baseline="0" dirty="0" err="1" smtClean="0">
                <a:latin typeface="Comic Sans MS" charset="0"/>
              </a:rPr>
              <a:t>GeV</a:t>
            </a:r>
            <a:r>
              <a:rPr lang="en-US" sz="2000" b="0" baseline="0" dirty="0">
                <a:latin typeface="Comic Sans MS" charset="0"/>
              </a:rPr>
              <a:t>)</a:t>
            </a:r>
          </a:p>
          <a:p>
            <a:pPr indent="231775" eaLnBrk="1" hangingPunct="1">
              <a:lnSpc>
                <a:spcPct val="120000"/>
              </a:lnSpc>
              <a:buClr>
                <a:srgbClr val="C00000"/>
              </a:buClr>
              <a:buSzPct val="80000"/>
              <a:buFont typeface="Wingdings" pitchFamily="2" charset="2"/>
              <a:buChar char="Ø"/>
            </a:pPr>
            <a:r>
              <a:rPr lang="en-US" sz="2000" b="0" i="1" baseline="0" dirty="0">
                <a:solidFill>
                  <a:srgbClr val="FF0000"/>
                </a:solidFill>
                <a:latin typeface="Comic Sans MS" charset="0"/>
              </a:rPr>
              <a:t>Hadron shower </a:t>
            </a:r>
            <a:r>
              <a:rPr lang="en-US" sz="2000" b="0" i="1" baseline="0" dirty="0" smtClean="0">
                <a:solidFill>
                  <a:srgbClr val="FF0000"/>
                </a:solidFill>
                <a:latin typeface="Comic Sans MS" charset="0"/>
              </a:rPr>
              <a:t>(pure </a:t>
            </a:r>
            <a:r>
              <a:rPr lang="en-US" sz="2000" b="0" i="1" baseline="0" dirty="0">
                <a:solidFill>
                  <a:srgbClr val="FF0000"/>
                </a:solidFill>
                <a:latin typeface="Comic Sans MS" charset="0"/>
              </a:rPr>
              <a:t>LAr): </a:t>
            </a:r>
            <a:r>
              <a:rPr lang="en-US" sz="2000" b="1" baseline="0" dirty="0" smtClean="0">
                <a:latin typeface="ヒラギノ明朝 ProN W3" charset="-128"/>
              </a:rPr>
              <a:t>σ</a:t>
            </a:r>
            <a:r>
              <a:rPr lang="en-US" sz="2000" b="0" baseline="0" dirty="0" smtClean="0">
                <a:latin typeface="Comic Sans MS" charset="0"/>
              </a:rPr>
              <a:t>(E</a:t>
            </a:r>
            <a:r>
              <a:rPr lang="en-US" sz="2000" b="0" baseline="0" dirty="0">
                <a:latin typeface="Comic Sans MS" charset="0"/>
              </a:rPr>
              <a:t>)/E ≈ 30</a:t>
            </a:r>
            <a:r>
              <a:rPr lang="en-US" sz="2000" b="0" baseline="0" dirty="0" smtClean="0">
                <a:latin typeface="Comic Sans MS" charset="0"/>
              </a:rPr>
              <a:t>%/√E(</a:t>
            </a:r>
            <a:r>
              <a:rPr lang="en-US" sz="2000" b="0" baseline="0" dirty="0" err="1" smtClean="0">
                <a:latin typeface="Comic Sans MS" charset="0"/>
              </a:rPr>
              <a:t>GeV</a:t>
            </a:r>
            <a:r>
              <a:rPr lang="en-US" sz="2000" b="0" baseline="0" dirty="0" smtClean="0">
                <a:latin typeface="Comic Sans MS" charset="0"/>
              </a:rPr>
              <a:t>)   </a:t>
            </a:r>
            <a:endParaRPr lang="en-US" sz="2000" b="0" baseline="0" dirty="0">
              <a:latin typeface="Comic Sans MS" charset="0"/>
            </a:endParaRPr>
          </a:p>
        </p:txBody>
      </p:sp>
      <p:pic>
        <p:nvPicPr>
          <p:cNvPr id="7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251" y="551433"/>
            <a:ext cx="3456384" cy="302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8625408" y="4869160"/>
            <a:ext cx="1008112" cy="10081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Helvetica" charset="0"/>
            </a:endParaRPr>
          </a:p>
        </p:txBody>
      </p:sp>
      <p:grpSp>
        <p:nvGrpSpPr>
          <p:cNvPr id="12" name="Group 16"/>
          <p:cNvGrpSpPr/>
          <p:nvPr/>
        </p:nvGrpSpPr>
        <p:grpSpPr>
          <a:xfrm>
            <a:off x="3800872" y="3861048"/>
            <a:ext cx="3024336" cy="2808312"/>
            <a:chOff x="7234813" y="-212574"/>
            <a:chExt cx="2594307" cy="2160404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750" r="6488"/>
            <a:stretch>
              <a:fillRect/>
            </a:stretch>
          </p:blipFill>
          <p:spPr bwMode="auto">
            <a:xfrm>
              <a:off x="7234813" y="-212574"/>
              <a:ext cx="2594307" cy="2160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pole tekstowe 21"/>
            <p:cNvSpPr txBox="1">
              <a:spLocks noChangeArrowheads="1"/>
            </p:cNvSpPr>
            <p:nvPr/>
          </p:nvSpPr>
          <p:spPr bwMode="auto">
            <a:xfrm>
              <a:off x="7700458" y="-150313"/>
              <a:ext cx="2041053" cy="8019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800" baseline="0" dirty="0" smtClean="0">
                  <a:solidFill>
                    <a:srgbClr val="00CC99">
                      <a:lumMod val="50000"/>
                    </a:srgbClr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 </a:t>
              </a:r>
              <a:r>
                <a:rPr lang="en-US" sz="1400" baseline="0" dirty="0" err="1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dE</a:t>
              </a:r>
              <a:r>
                <a:rPr lang="en-US" sz="1400" baseline="0" dirty="0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/</a:t>
              </a:r>
              <a:r>
                <a:rPr lang="en-US" sz="1400" baseline="0" dirty="0" err="1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dx</a:t>
              </a:r>
              <a:r>
                <a:rPr lang="en-US" sz="1400" baseline="0" dirty="0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 (</a:t>
              </a:r>
              <a:r>
                <a:rPr lang="en-US" sz="1400" baseline="0" dirty="0" err="1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MeV</a:t>
              </a:r>
              <a:r>
                <a:rPr lang="en-US" sz="1400" baseline="0" dirty="0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/cm) vs. residual range (cm) for </a:t>
              </a:r>
              <a:r>
                <a:rPr lang="en-US" sz="1400" b="1" baseline="0" dirty="0" err="1" smtClean="0">
                  <a:solidFill>
                    <a:srgbClr val="FF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protons</a:t>
              </a:r>
              <a:r>
                <a:rPr lang="en-US" sz="1400" baseline="0" dirty="0" err="1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,</a:t>
              </a:r>
              <a:r>
                <a:rPr lang="en-US" sz="1400" b="1" baseline="0" dirty="0" err="1" smtClean="0">
                  <a:solidFill>
                    <a:srgbClr val="00CC99">
                      <a:lumMod val="50000"/>
                    </a:srgbClr>
                  </a:solidFill>
                  <a:latin typeface="Symbol" pitchFamily="18" charset="2"/>
                  <a:ea typeface="ＭＳ Ｐゴシック" charset="-128"/>
                  <a:cs typeface="Arial" pitchFamily="34" charset="0"/>
                </a:rPr>
                <a:t>p,m</a:t>
              </a:r>
              <a:r>
                <a:rPr lang="en-US" sz="1400" b="1" baseline="0" dirty="0" smtClean="0">
                  <a:solidFill>
                    <a:srgbClr val="00CC99">
                      <a:lumMod val="50000"/>
                    </a:srgbClr>
                  </a:solidFill>
                  <a:latin typeface="Symbol" pitchFamily="18" charset="2"/>
                  <a:ea typeface="ＭＳ Ｐゴシック" charset="-128"/>
                  <a:cs typeface="Arial" pitchFamily="34" charset="0"/>
                </a:rPr>
                <a:t> </a:t>
              </a:r>
              <a:r>
                <a:rPr lang="pl-PL" sz="1400" baseline="0" dirty="0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compared </a:t>
              </a:r>
              <a:r>
                <a:rPr lang="pl-PL" sz="1400" baseline="0" dirty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to Bethe-Bloch </a:t>
              </a:r>
              <a:r>
                <a:rPr lang="pl-PL" sz="1400" baseline="0" dirty="0" smtClean="0">
                  <a:solidFill>
                    <a:srgbClr val="000000"/>
                  </a:solidFill>
                  <a:latin typeface="Comic Sans MS"/>
                  <a:ea typeface="ＭＳ Ｐゴシック" charset="-128"/>
                  <a:cs typeface="Arial" pitchFamily="34" charset="0"/>
                </a:rPr>
                <a:t>curves</a:t>
              </a:r>
              <a:endParaRPr lang="pl-PL" sz="1400" baseline="0" dirty="0">
                <a:solidFill>
                  <a:srgbClr val="000000"/>
                </a:solidFill>
                <a:latin typeface="Comic Sans MS"/>
                <a:ea typeface="ＭＳ Ｐゴシック" charset="-128"/>
                <a:cs typeface="Arial" pitchFamily="34" charset="0"/>
              </a:endParaRPr>
            </a:p>
          </p:txBody>
        </p:sp>
      </p:grp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-15552" y="620688"/>
            <a:ext cx="6449615" cy="3672408"/>
          </a:xfrm>
        </p:spPr>
        <p:txBody>
          <a:bodyPr/>
          <a:lstStyle/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GB" sz="2000" i="1" dirty="0" smtClean="0">
                <a:solidFill>
                  <a:srgbClr val="FF0000"/>
                </a:solidFill>
                <a:ea typeface="ＭＳ Ｐゴシック" charset="0"/>
              </a:rPr>
              <a:t>Tracking </a:t>
            </a:r>
            <a:r>
              <a:rPr lang="en-GB" sz="2000" i="1" dirty="0">
                <a:solidFill>
                  <a:srgbClr val="FF0000"/>
                </a:solidFill>
                <a:ea typeface="ＭＳ Ｐゴシック" charset="0"/>
              </a:rPr>
              <a:t>device:</a:t>
            </a:r>
            <a:r>
              <a:rPr lang="en-GB" sz="2000" b="1" i="1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GB" sz="2000" dirty="0">
                <a:ea typeface="ＭＳ Ｐゴシック" charset="0"/>
              </a:rPr>
              <a:t>precise ~mm</a:t>
            </a:r>
            <a:r>
              <a:rPr lang="en-GB" sz="2000" baseline="30000" dirty="0">
                <a:ea typeface="ＭＳ Ｐゴシック" charset="0"/>
              </a:rPr>
              <a:t>3</a:t>
            </a:r>
            <a:r>
              <a:rPr lang="en-GB" sz="2000" dirty="0">
                <a:ea typeface="ＭＳ Ｐゴシック" charset="0"/>
              </a:rPr>
              <a:t> </a:t>
            </a:r>
            <a:r>
              <a:rPr lang="en-GB" sz="2000" dirty="0" smtClean="0">
                <a:ea typeface="ＭＳ Ｐゴシック" charset="0"/>
              </a:rPr>
              <a:t>resolution, </a:t>
            </a:r>
            <a:r>
              <a:rPr lang="en-GB" sz="2000" dirty="0">
                <a:ea typeface="ＭＳ Ｐゴシック" charset="0"/>
              </a:rPr>
              <a:t>3D   event topology, accurate ionization measurement;</a:t>
            </a:r>
          </a:p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GB" sz="2000" i="1" dirty="0" smtClean="0">
                <a:solidFill>
                  <a:srgbClr val="FF0000"/>
                </a:solidFill>
                <a:ea typeface="ＭＳ Ｐゴシック" charset="0"/>
              </a:rPr>
              <a:t>Global </a:t>
            </a:r>
            <a:r>
              <a:rPr lang="en-GB" sz="2000" i="1" dirty="0">
                <a:solidFill>
                  <a:srgbClr val="FF0000"/>
                </a:solidFill>
                <a:ea typeface="ＭＳ Ｐゴシック" charset="0"/>
              </a:rPr>
              <a:t>calorimeter:</a:t>
            </a:r>
            <a:r>
              <a:rPr lang="en-GB" sz="2000" dirty="0">
                <a:solidFill>
                  <a:srgbClr val="FF0000"/>
                </a:solidFill>
                <a:ea typeface="ＭＳ Ｐゴシック" charset="0"/>
              </a:rPr>
              <a:t> </a:t>
            </a:r>
            <a:r>
              <a:rPr lang="en-GB" sz="2000" dirty="0">
                <a:ea typeface="ＭＳ Ｐゴシック" charset="0"/>
              </a:rPr>
              <a:t>total energy reconstruction          by charge integration - excellent accuracy for contained events;  momentum of non contained </a:t>
            </a:r>
            <a:r>
              <a:rPr lang="en-GB" sz="2000" dirty="0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GB" sz="2000" dirty="0">
                <a:ea typeface="ＭＳ Ｐゴシック" charset="0"/>
              </a:rPr>
              <a:t> determined via Multiple Coulomb Scattering       </a:t>
            </a:r>
            <a:r>
              <a:rPr lang="en-GB" sz="2000" dirty="0" err="1">
                <a:latin typeface="Symbol" charset="2"/>
                <a:cs typeface="Symbol" charset="2"/>
              </a:rPr>
              <a:t>D</a:t>
            </a:r>
            <a:r>
              <a:rPr lang="en-GB" sz="2000" dirty="0" err="1"/>
              <a:t>p</a:t>
            </a:r>
            <a:r>
              <a:rPr lang="en-GB" sz="2000" dirty="0"/>
              <a:t>/p ~15%  in  0.4-4 </a:t>
            </a:r>
            <a:r>
              <a:rPr lang="en-GB" sz="2000" dirty="0" err="1"/>
              <a:t>GeV</a:t>
            </a:r>
            <a:r>
              <a:rPr lang="en-GB" sz="2000" dirty="0"/>
              <a:t>/c range</a:t>
            </a:r>
            <a:r>
              <a:rPr lang="en-GB" sz="2000" dirty="0" smtClean="0"/>
              <a:t>;</a:t>
            </a:r>
            <a:endParaRPr lang="en-US" sz="2000" dirty="0" smtClean="0">
              <a:sym typeface="Symbol" charset="0"/>
            </a:endParaRPr>
          </a:p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r>
              <a:rPr lang="en-GB" sz="2000" i="1" dirty="0" smtClean="0">
                <a:solidFill>
                  <a:srgbClr val="FF0000"/>
                </a:solidFill>
                <a:ea typeface="ＭＳ Ｐゴシック" charset="0"/>
              </a:rPr>
              <a:t>Measurement </a:t>
            </a:r>
            <a:r>
              <a:rPr lang="en-GB" sz="2000" i="1" dirty="0">
                <a:solidFill>
                  <a:srgbClr val="FF0000"/>
                </a:solidFill>
                <a:ea typeface="ＭＳ Ｐゴシック" charset="0"/>
              </a:rPr>
              <a:t>of local energy deposition </a:t>
            </a:r>
            <a:r>
              <a:rPr lang="en-GB" sz="2000" i="1" dirty="0" err="1">
                <a:solidFill>
                  <a:srgbClr val="FF0000"/>
                </a:solidFill>
                <a:ea typeface="ＭＳ Ｐゴシック" charset="0"/>
              </a:rPr>
              <a:t>dE</a:t>
            </a:r>
            <a:r>
              <a:rPr lang="en-GB" sz="2000" i="1" dirty="0">
                <a:solidFill>
                  <a:srgbClr val="FF0000"/>
                </a:solidFill>
                <a:ea typeface="ＭＳ Ｐゴシック" charset="0"/>
              </a:rPr>
              <a:t>/dx</a:t>
            </a:r>
            <a:r>
              <a:rPr lang="en-GB" sz="2000" b="1" i="1" dirty="0">
                <a:solidFill>
                  <a:srgbClr val="FF0000"/>
                </a:solidFill>
                <a:ea typeface="ＭＳ Ｐゴシック" charset="0"/>
              </a:rPr>
              <a:t>:    </a:t>
            </a:r>
            <a:r>
              <a:rPr lang="en-GB" sz="2000" dirty="0">
                <a:ea typeface="ＭＳ Ｐゴシック" charset="0"/>
              </a:rPr>
              <a:t>e/</a:t>
            </a:r>
            <a:r>
              <a:rPr lang="en-GB" sz="2000" dirty="0">
                <a:latin typeface="Symbol" charset="2"/>
                <a:ea typeface="ＭＳ Ｐゴシック" charset="0"/>
                <a:cs typeface="Symbol" charset="2"/>
              </a:rPr>
              <a:t>g </a:t>
            </a:r>
            <a:r>
              <a:rPr lang="en-GB" sz="2000" dirty="0">
                <a:ea typeface="ＭＳ Ｐゴシック" charset="0"/>
              </a:rPr>
              <a:t>remarkable separation (0.02 </a:t>
            </a:r>
            <a:r>
              <a:rPr lang="en-GB" sz="2000" i="1" dirty="0">
                <a:latin typeface="Symbol" pitchFamily="18" charset="2"/>
                <a:ea typeface="ＭＳ Ｐゴシック" charset="0"/>
              </a:rPr>
              <a:t>C</a:t>
            </a:r>
            <a:r>
              <a:rPr lang="en-GB" sz="2000" i="1" baseline="-25000" dirty="0">
                <a:ea typeface="ＭＳ Ｐゴシック" charset="0"/>
              </a:rPr>
              <a:t>0</a:t>
            </a:r>
            <a:r>
              <a:rPr lang="en-GB" sz="2000" baseline="-25000" dirty="0">
                <a:ea typeface="ＭＳ Ｐゴシック" charset="0"/>
              </a:rPr>
              <a:t> </a:t>
            </a:r>
            <a:r>
              <a:rPr lang="en-GB" sz="2000" dirty="0">
                <a:ea typeface="ＭＳ Ｐゴシック" charset="0"/>
              </a:rPr>
              <a:t>sampling,         </a:t>
            </a:r>
            <a:r>
              <a:rPr lang="en-GB" sz="2000" i="1" dirty="0">
                <a:latin typeface="Symbol" pitchFamily="18" charset="2"/>
                <a:ea typeface="ＭＳ Ｐゴシック" charset="0"/>
              </a:rPr>
              <a:t>C</a:t>
            </a:r>
            <a:r>
              <a:rPr lang="en-GB" sz="2000" i="1" baseline="-25000" dirty="0">
                <a:ea typeface="ＭＳ Ｐゴシック" charset="0"/>
              </a:rPr>
              <a:t>0</a:t>
            </a:r>
            <a:r>
              <a:rPr lang="en-GB" sz="2000" dirty="0">
                <a:ea typeface="ＭＳ Ｐゴシック" charset="0"/>
              </a:rPr>
              <a:t>=14 cm particle identification by </a:t>
            </a:r>
            <a:r>
              <a:rPr lang="en-GB" sz="2000" dirty="0" err="1">
                <a:ea typeface="ＭＳ Ｐゴシック" charset="0"/>
              </a:rPr>
              <a:t>dE</a:t>
            </a:r>
            <a:r>
              <a:rPr lang="en-GB" sz="2000" dirty="0">
                <a:ea typeface="ＭＳ Ｐゴシック" charset="0"/>
              </a:rPr>
              <a:t>/dx </a:t>
            </a:r>
            <a:r>
              <a:rPr lang="en-GB" sz="2000" dirty="0" err="1">
                <a:ea typeface="ＭＳ Ｐゴシック" charset="0"/>
              </a:rPr>
              <a:t>vs</a:t>
            </a:r>
            <a:r>
              <a:rPr lang="en-GB" sz="2000" dirty="0">
                <a:ea typeface="ＭＳ Ｐゴシック" charset="0"/>
              </a:rPr>
              <a:t> range);</a:t>
            </a:r>
          </a:p>
          <a:p>
            <a:pPr marL="231775" lvl="2" indent="-231775" algn="just">
              <a:buClr>
                <a:srgbClr val="FF0000"/>
              </a:buClr>
              <a:buSzPct val="90000"/>
              <a:buFont typeface="Wingdings" charset="2"/>
              <a:buChar char="l"/>
            </a:pPr>
            <a:endParaRPr lang="en-US" sz="2000" dirty="0" smtClean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97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100145" y="3356992"/>
            <a:ext cx="3584848" cy="3068960"/>
            <a:chOff x="6753200" y="3789040"/>
            <a:chExt cx="3029892" cy="2448272"/>
          </a:xfrm>
        </p:grpSpPr>
        <p:grpSp>
          <p:nvGrpSpPr>
            <p:cNvPr id="13" name="Group 12"/>
            <p:cNvGrpSpPr/>
            <p:nvPr/>
          </p:nvGrpSpPr>
          <p:grpSpPr>
            <a:xfrm>
              <a:off x="6753200" y="3789040"/>
              <a:ext cx="3029892" cy="2448272"/>
              <a:chOff x="2643188" y="2647081"/>
              <a:chExt cx="3317924" cy="3204949"/>
            </a:xfrm>
          </p:grpSpPr>
          <p:pic>
            <p:nvPicPr>
              <p:cNvPr id="15" name="Picture 5" descr="C:\Users\guglielm\Desktop\MCSratio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643188" y="2647081"/>
                <a:ext cx="3317924" cy="3204949"/>
              </a:xfrm>
              <a:prstGeom prst="rect">
                <a:avLst/>
              </a:prstGeom>
              <a:noFill/>
            </p:spPr>
          </p:pic>
          <p:sp>
            <p:nvSpPr>
              <p:cNvPr id="16" name="TextBox 15"/>
              <p:cNvSpPr txBox="1">
                <a:spLocks noChangeArrowheads="1"/>
              </p:cNvSpPr>
              <p:nvPr/>
            </p:nvSpPr>
            <p:spPr bwMode="auto">
              <a:xfrm>
                <a:off x="4022238" y="4208865"/>
                <a:ext cx="1617377" cy="8460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i="1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/>
                <a:r>
                  <a:rPr lang="en-US" sz="1800" baseline="0" dirty="0">
                    <a:solidFill>
                      <a:srgbClr val="0000FF"/>
                    </a:solidFill>
                  </a:rPr>
                  <a:t>Ratio </a:t>
                </a:r>
                <a:r>
                  <a:rPr lang="en-US" sz="1800" baseline="0" dirty="0" smtClean="0">
                    <a:solidFill>
                      <a:srgbClr val="0000FF"/>
                    </a:solidFill>
                  </a:rPr>
                  <a:t>MS/</a:t>
                </a:r>
              </a:p>
              <a:p>
                <a:pPr eaLnBrk="1" hangingPunct="1"/>
                <a:r>
                  <a:rPr lang="en-US" sz="1800" baseline="0" dirty="0" smtClean="0">
                    <a:solidFill>
                      <a:srgbClr val="0000FF"/>
                    </a:solidFill>
                  </a:rPr>
                  <a:t>calorimetry </a:t>
                </a:r>
                <a:endParaRPr lang="en-US" sz="1800" baseline="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4" name="TextBox 12"/>
            <p:cNvSpPr txBox="1">
              <a:spLocks noChangeArrowheads="1"/>
            </p:cNvSpPr>
            <p:nvPr/>
          </p:nvSpPr>
          <p:spPr bwMode="auto">
            <a:xfrm>
              <a:off x="7019498" y="4005064"/>
              <a:ext cx="906938" cy="297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/>
              <a:r>
                <a:rPr lang="en-US" sz="2000" b="1" dirty="0" smtClean="0">
                  <a:solidFill>
                    <a:srgbClr val="FF0000"/>
                  </a:solidFill>
                </a:rPr>
                <a:t>L = 4 </a:t>
              </a:r>
              <a:r>
                <a:rPr lang="en-US" sz="2000" b="1" dirty="0">
                  <a:solidFill>
                    <a:srgbClr val="FF0000"/>
                  </a:solidFill>
                </a:rPr>
                <a:t>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muon momentum via multiple scattering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15552" y="764704"/>
            <a:ext cx="5673080" cy="2332569"/>
          </a:xfrm>
        </p:spPr>
        <p:txBody>
          <a:bodyPr/>
          <a:lstStyle/>
          <a:p>
            <a:pPr marL="287338" lvl="0" indent="-287338" algn="just">
              <a:buSzPct val="175000"/>
              <a:buFont typeface="Comic Sans MS" pitchFamily="66" charset="0"/>
              <a:buChar char="●"/>
            </a:pPr>
            <a:r>
              <a:rPr lang="en-US" sz="2000" dirty="0" smtClean="0"/>
              <a:t>Multiple Coulomb Scattering (MCS) is the only way to measure momentum of non-contained muons. </a:t>
            </a:r>
            <a:endParaRPr lang="en-US" sz="2000" dirty="0"/>
          </a:p>
          <a:p>
            <a:pPr marL="287338" lvl="0" indent="-287338" algn="just">
              <a:buSzPct val="175000"/>
              <a:buFont typeface="Comic Sans MS" pitchFamily="66" charset="0"/>
              <a:buChar char="●"/>
            </a:pPr>
            <a:r>
              <a:rPr lang="en-US" sz="2000" dirty="0" smtClean="0"/>
              <a:t>Algorithm validated on ~400 </a:t>
            </a:r>
            <a:r>
              <a:rPr lang="en-US" sz="2000" i="1" dirty="0" smtClean="0"/>
              <a:t>stopping muons</a:t>
            </a:r>
            <a:r>
              <a:rPr lang="en-US" sz="2000" dirty="0" smtClean="0"/>
              <a:t>: produced in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CC interactions of CNGS neutrinos upstream of T600, and stopping/decaying inside the detector.</a:t>
            </a:r>
            <a:endParaRPr lang="en-US" sz="2000" i="1" dirty="0"/>
          </a:p>
          <a:p>
            <a:pPr marL="287338" lvl="0" indent="-287338" algn="just">
              <a:buSzPct val="175000"/>
              <a:buFont typeface="Comic Sans MS" pitchFamily="66" charset="0"/>
              <a:buChar char="●"/>
            </a:pPr>
            <a:endParaRPr lang="en-US" sz="2000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6126558" y="620688"/>
            <a:ext cx="3209100" cy="2870934"/>
            <a:chOff x="-4929956" y="3604137"/>
            <a:chExt cx="4392487" cy="3888432"/>
          </a:xfrm>
        </p:grpSpPr>
        <p:pic>
          <p:nvPicPr>
            <p:cNvPr id="17" name="Picture 368" descr="spettro_SPSC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929956" y="3604137"/>
              <a:ext cx="4392487" cy="3888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pole tekstowe 14"/>
            <p:cNvSpPr txBox="1"/>
            <p:nvPr/>
          </p:nvSpPr>
          <p:spPr>
            <a:xfrm>
              <a:off x="-3615952" y="6478884"/>
              <a:ext cx="28803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800" i="1" baseline="0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3294918" y="4540241"/>
              <a:ext cx="18838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kern="0" baseline="0" dirty="0" smtClean="0">
                  <a:latin typeface="Symbol" pitchFamily="18" charset="2"/>
                  <a:ea typeface="ＭＳ Ｐゴシック" charset="-128"/>
                  <a:cs typeface="Arial" charset="0"/>
                  <a:sym typeface="Symbol"/>
                </a:rPr>
                <a:t>(</a:t>
              </a:r>
              <a:r>
                <a:rPr lang="en-US" sz="2000" i="1" kern="0" baseline="0" dirty="0" err="1" smtClean="0">
                  <a:latin typeface="Symbol" pitchFamily="18" charset="2"/>
                  <a:ea typeface="ＭＳ Ｐゴシック" charset="-128"/>
                  <a:cs typeface="Arial" charset="0"/>
                  <a:sym typeface="Symbol"/>
                </a:rPr>
                <a:t>D</a:t>
              </a:r>
              <a:r>
                <a:rPr lang="en-US" sz="2000" i="1" kern="0" baseline="0" dirty="0" err="1" smtClean="0">
                  <a:latin typeface="+mn-lt"/>
                  <a:ea typeface="ＭＳ Ｐゴシック" charset="-128"/>
                  <a:cs typeface="Arial" charset="0"/>
                  <a:sym typeface="Symbol"/>
                </a:rPr>
                <a:t>p</a:t>
              </a:r>
              <a:r>
                <a:rPr lang="en-US" sz="2000" i="1" kern="0" baseline="0" dirty="0" smtClean="0">
                  <a:latin typeface="+mn-lt"/>
                  <a:ea typeface="ＭＳ Ｐゴシック" charset="-128"/>
                  <a:cs typeface="Arial" charset="0"/>
                  <a:sym typeface="Symbol"/>
                </a:rPr>
                <a:t>/p )</a:t>
              </a:r>
              <a:r>
                <a:rPr lang="en-US" sz="2000" i="1" kern="0" dirty="0" smtClean="0">
                  <a:latin typeface="+mn-lt"/>
                  <a:ea typeface="ＭＳ Ｐゴシック" charset="-128"/>
                  <a:cs typeface="Arial" charset="0"/>
                  <a:sym typeface="Symbol"/>
                </a:rPr>
                <a:t>CAL</a:t>
              </a:r>
              <a:r>
                <a:rPr lang="en-US" sz="2000" i="1" kern="0" baseline="0" dirty="0" smtClean="0">
                  <a:latin typeface="+mn-lt"/>
                  <a:ea typeface="ＭＳ Ｐゴシック" charset="-128"/>
                  <a:cs typeface="Arial" charset="0"/>
                  <a:sym typeface="Symbol"/>
                </a:rPr>
                <a:t>~1 %</a:t>
              </a:r>
              <a:endParaRPr lang="en-US" sz="2000" i="1" dirty="0">
                <a:latin typeface="+mn-lt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72480" y="5529426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baseline="0" dirty="0" smtClean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Some deviations for p &gt; 3.5 GeV/c induced  by non-perfect planarity of TPC cathode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3068960"/>
            <a:ext cx="5673080" cy="243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7338" lvl="0" indent="-287338" algn="just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000" kern="0" baseline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</a:rPr>
              <a:t>Good agreement between MCS and calorimetric measurements.</a:t>
            </a:r>
          </a:p>
          <a:p>
            <a:pPr marL="287338" lvl="0" indent="-287338" algn="just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000" kern="0" baseline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</a:rPr>
              <a:t>Average resolution of ~15% on the stopping muon sample.</a:t>
            </a:r>
          </a:p>
          <a:p>
            <a:pPr marL="287338" lvl="0" indent="-287338" algn="just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000" kern="0" baseline="0" dirty="0" smtClean="0">
                <a:solidFill>
                  <a:srgbClr val="000000"/>
                </a:solidFill>
                <a:latin typeface="+mn-lt"/>
                <a:ea typeface="MS PGothic" pitchFamily="34" charset="-128"/>
                <a:cs typeface="MS PGothic" pitchFamily="34" charset="-128"/>
              </a:rPr>
              <a:t>Resolution depends both on momentum and effective muon track length used for measurement.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307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 for atmospheric  </a:t>
            </a:r>
            <a:r>
              <a:rPr lang="en-US" dirty="0" err="1" smtClean="0">
                <a:latin typeface="Symbol" pitchFamily="18" charset="2"/>
              </a:rPr>
              <a:t>n</a:t>
            </a:r>
            <a:r>
              <a:rPr lang="en-US" dirty="0" err="1" smtClean="0"/>
              <a:t>’s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85048" y="3284984"/>
            <a:ext cx="45365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aseline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NC atm. candidate: E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DEP</a:t>
            </a:r>
            <a:r>
              <a:rPr lang="en-US" sz="2000" baseline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~ 200 </a:t>
            </a:r>
            <a:r>
              <a:rPr lang="en-US" sz="2000" baseline="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MeV</a:t>
            </a:r>
            <a:endParaRPr lang="en-US" sz="2000" baseline="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marL="4635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2 charged particles emerge from interaction vertex </a:t>
            </a:r>
          </a:p>
          <a:p>
            <a:pPr marL="4635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aseline="0" dirty="0" smtClean="0">
                <a:latin typeface="Symbol" pitchFamily="18" charset="2"/>
                <a:cs typeface="Times New Roman" panose="02020603050405020304" pitchFamily="18" charset="0"/>
              </a:rPr>
              <a:t>p</a:t>
            </a: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 track: 63 cm (interacting and generating 2 protons)</a:t>
            </a:r>
          </a:p>
        </p:txBody>
      </p:sp>
      <p:sp>
        <p:nvSpPr>
          <p:cNvPr id="22" name="pole tekstowe 4"/>
          <p:cNvSpPr txBox="1"/>
          <p:nvPr/>
        </p:nvSpPr>
        <p:spPr>
          <a:xfrm>
            <a:off x="5313040" y="5157192"/>
            <a:ext cx="4592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aseline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νµ </a:t>
            </a:r>
            <a:r>
              <a:rPr lang="en-US" sz="2000" baseline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CC atm. candidate: E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DEP</a:t>
            </a:r>
            <a:r>
              <a:rPr lang="en-US" sz="2000" baseline="0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~ 350 </a:t>
            </a:r>
            <a:r>
              <a:rPr lang="en-US" sz="2000" baseline="0" dirty="0" err="1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MeV</a:t>
            </a:r>
            <a:endParaRPr lang="en-US" sz="2000" baseline="0" dirty="0" smtClean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  <a:p>
            <a:pPr marL="4635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aseline="0" dirty="0" smtClean="0">
                <a:latin typeface="Symbol" pitchFamily="18" charset="2"/>
                <a:cs typeface="Times New Roman" panose="02020603050405020304" pitchFamily="18" charset="0"/>
              </a:rPr>
              <a:t>m</a:t>
            </a: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 and p/</a:t>
            </a:r>
            <a:r>
              <a:rPr lang="en-US" sz="2000" baseline="0" dirty="0" smtClean="0">
                <a:latin typeface="Symbol" pitchFamily="18" charset="2"/>
                <a:cs typeface="Times New Roman" panose="02020603050405020304" pitchFamily="18" charset="0"/>
              </a:rPr>
              <a:t>p </a:t>
            </a: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tracks are visible</a:t>
            </a:r>
          </a:p>
          <a:p>
            <a:pPr marL="463550" indent="-285750"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baseline="0" dirty="0" smtClean="0">
                <a:latin typeface="Symbol" pitchFamily="18" charset="2"/>
                <a:cs typeface="Times New Roman" panose="02020603050405020304" pitchFamily="18" charset="0"/>
              </a:rPr>
              <a:t>m </a:t>
            </a: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track candidate: 124 cm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2852936"/>
            <a:ext cx="5313041" cy="2016224"/>
            <a:chOff x="3259138" y="1340746"/>
            <a:chExt cx="3608387" cy="3312872"/>
          </a:xfrm>
        </p:grpSpPr>
        <p:pic>
          <p:nvPicPr>
            <p:cNvPr id="30" name="Picture 2" descr="C:\Users\guglielm\Desktop\fig5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59138" y="1340746"/>
              <a:ext cx="3608387" cy="3312872"/>
            </a:xfrm>
            <a:prstGeom prst="rect">
              <a:avLst/>
            </a:prstGeom>
            <a:noFill/>
          </p:spPr>
        </p:pic>
        <p:sp>
          <p:nvSpPr>
            <p:cNvPr id="31" name="pole tekstowe 1"/>
            <p:cNvSpPr txBox="1"/>
            <p:nvPr/>
          </p:nvSpPr>
          <p:spPr>
            <a:xfrm>
              <a:off x="3296816" y="3131676"/>
              <a:ext cx="1516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err="1" smtClean="0">
                  <a:solidFill>
                    <a:srgbClr val="FF0000"/>
                  </a:solidFill>
                </a:rPr>
                <a:t>C</a:t>
              </a:r>
              <a:r>
                <a:rPr lang="pl-PL" sz="1800" baseline="0" dirty="0" smtClean="0">
                  <a:solidFill>
                    <a:srgbClr val="FF0000"/>
                  </a:solidFill>
                </a:rPr>
                <a:t>ollection</a:t>
              </a:r>
              <a:endParaRPr lang="pl-PL" sz="1800" baseline="0" dirty="0">
                <a:solidFill>
                  <a:srgbClr val="FF0000"/>
                </a:solidFill>
              </a:endParaRPr>
            </a:p>
          </p:txBody>
        </p:sp>
        <p:sp>
          <p:nvSpPr>
            <p:cNvPr id="32" name="pole tekstowe 10"/>
            <p:cNvSpPr txBox="1"/>
            <p:nvPr/>
          </p:nvSpPr>
          <p:spPr>
            <a:xfrm>
              <a:off x="4428675" y="1681314"/>
              <a:ext cx="131318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800" baseline="0" dirty="0" err="1" smtClean="0">
                  <a:solidFill>
                    <a:srgbClr val="FF0000"/>
                  </a:solidFill>
                </a:rPr>
                <a:t>Induction</a:t>
              </a:r>
              <a:r>
                <a:rPr lang="pl-PL" sz="1800" baseline="0" dirty="0" smtClean="0">
                  <a:solidFill>
                    <a:srgbClr val="FF0000"/>
                  </a:solidFill>
                </a:rPr>
                <a:t> 2</a:t>
              </a:r>
              <a:endParaRPr lang="pl-PL" sz="18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-15552" y="548680"/>
            <a:ext cx="65527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lvl="0" indent="-231775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000" kern="0" baseline="0" dirty="0" smtClean="0">
                <a:latin typeface="+mn-lt"/>
                <a:ea typeface="MS PGothic" pitchFamily="34" charset="-128"/>
              </a:rPr>
              <a:t>Preparatory step: automatic 3D </a:t>
            </a:r>
            <a:r>
              <a:rPr lang="en-US" sz="2000" kern="0" baseline="0" dirty="0" err="1" smtClean="0">
                <a:latin typeface="+mn-lt"/>
                <a:ea typeface="MS PGothic" pitchFamily="34" charset="-128"/>
              </a:rPr>
              <a:t>reco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 of cosmic </a:t>
            </a:r>
            <a:r>
              <a:rPr lang="en-US" sz="2000" kern="0" baseline="0" dirty="0" smtClean="0">
                <a:latin typeface="Symbol" pitchFamily="18" charset="2"/>
                <a:ea typeface="MS PGothic" pitchFamily="34" charset="-128"/>
              </a:rPr>
              <a:t>m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’s</a:t>
            </a:r>
          </a:p>
          <a:p>
            <a:pPr marL="231775" indent="-231775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000" kern="0" baseline="0" dirty="0" smtClean="0">
                <a:latin typeface="+mn-lt"/>
                <a:ea typeface="MS PGothic" pitchFamily="34" charset="-128"/>
              </a:rPr>
              <a:t>An algorithm for filtering of interaction vertex and multi-prong event topology has been developed, complemented by visual scanning; </a:t>
            </a:r>
          </a:p>
          <a:p>
            <a:pPr marL="231775" indent="-231775">
              <a:spcBef>
                <a:spcPct val="20000"/>
              </a:spcBef>
              <a:buClr>
                <a:srgbClr val="FF0000"/>
              </a:buClr>
              <a:buSzPct val="175000"/>
              <a:buFont typeface="Comic Sans MS" pitchFamily="66" charset="0"/>
              <a:buChar char="●"/>
            </a:pPr>
            <a:r>
              <a:rPr lang="en-US" sz="2000" i="1" kern="0" baseline="0" dirty="0" smtClean="0">
                <a:solidFill>
                  <a:srgbClr val="0000FF"/>
                </a:solidFill>
                <a:latin typeface="+mn-lt"/>
                <a:ea typeface="MS PGothic" pitchFamily="34" charset="-128"/>
              </a:rPr>
              <a:t>Work in progress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: 2 </a:t>
            </a:r>
            <a:r>
              <a:rPr lang="en-US" sz="2000" kern="0" baseline="0" dirty="0" err="1" smtClean="0">
                <a:latin typeface="+mn-lt"/>
                <a:ea typeface="MS PGothic" pitchFamily="34" charset="-128"/>
              </a:rPr>
              <a:t>muon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-like and 2 NC-like </a:t>
            </a:r>
            <a:r>
              <a:rPr lang="en-US" sz="2000" kern="0" baseline="0" dirty="0" err="1" smtClean="0">
                <a:latin typeface="+mn-lt"/>
                <a:ea typeface="MS PGothic" pitchFamily="34" charset="-128"/>
              </a:rPr>
              <a:t>atmosph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. </a:t>
            </a:r>
            <a:r>
              <a:rPr lang="en-US" sz="2000" kern="0" baseline="0" dirty="0" smtClean="0">
                <a:latin typeface="Symbol" pitchFamily="18" charset="2"/>
                <a:ea typeface="MS PGothic" pitchFamily="34" charset="-128"/>
              </a:rPr>
              <a:t>n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 candidates have been identified in 3 week data recording (1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0.4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0" baseline="0" dirty="0" smtClean="0">
                <a:latin typeface="Symbol" pitchFamily="18" charset="2"/>
                <a:ea typeface="MS PGothic" pitchFamily="34" charset="-128"/>
              </a:rPr>
              <a:t>m-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CC, 1</a:t>
            </a:r>
            <a:r>
              <a:rPr lang="en-US" sz="20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sz="2000" baseline="0" dirty="0" smtClean="0">
                <a:cs typeface="Times New Roman" panose="02020603050405020304" pitchFamily="18" charset="0"/>
              </a:rPr>
              <a:t>0.4 </a:t>
            </a:r>
            <a:r>
              <a:rPr lang="en-US" sz="2000" kern="0" baseline="0" dirty="0" smtClean="0">
                <a:latin typeface="+mn-lt"/>
                <a:ea typeface="MS PGothic" pitchFamily="34" charset="-128"/>
              </a:rPr>
              <a:t>e-CC and 0.4</a:t>
            </a:r>
            <a:r>
              <a:rPr lang="en-US" sz="2000" baseline="0" dirty="0" smtClean="0">
                <a:latin typeface="+mn-lt"/>
                <a:cs typeface="Times New Roman" panose="02020603050405020304" pitchFamily="18" charset="0"/>
              </a:rPr>
              <a:t>±0.2 NC expected)</a:t>
            </a:r>
          </a:p>
          <a:p>
            <a:pPr marL="342900" lvl="0" indent="-342900" algn="ctr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kern="0" baseline="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  <a:p>
            <a:pPr marL="342900" lvl="0" indent="-342900">
              <a:spcBef>
                <a:spcPct val="20000"/>
              </a:spcBef>
              <a:buClr>
                <a:srgbClr val="FF0000"/>
              </a:buClr>
              <a:buSzPct val="175000"/>
            </a:pPr>
            <a:endParaRPr lang="en-US" sz="2200" i="0" kern="0" baseline="30000" dirty="0" smtClean="0">
              <a:solidFill>
                <a:srgbClr val="000000"/>
              </a:solidFill>
              <a:latin typeface="+mn-lt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376300" y="548681"/>
            <a:ext cx="3473244" cy="2745595"/>
            <a:chOff x="6376300" y="548681"/>
            <a:chExt cx="3473244" cy="2745595"/>
          </a:xfrm>
        </p:grpSpPr>
        <p:pic>
          <p:nvPicPr>
            <p:cNvPr id="119809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609184" y="548681"/>
              <a:ext cx="3240360" cy="2664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6376300" y="90872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baseline="0" dirty="0" smtClean="0">
                  <a:solidFill>
                    <a:srgbClr val="FF0000"/>
                  </a:solidFill>
                  <a:latin typeface="Symbol" pitchFamily="18" charset="2"/>
                </a:rPr>
                <a:t>f</a:t>
              </a:r>
              <a:endParaRPr lang="en-US" sz="1800" b="1" baseline="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01472" y="2924944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baseline="0" dirty="0" smtClean="0">
                  <a:solidFill>
                    <a:srgbClr val="FF0000"/>
                  </a:solidFill>
                  <a:latin typeface="Symbol" pitchFamily="18" charset="2"/>
                </a:rPr>
                <a:t>q</a:t>
              </a:r>
              <a:endParaRPr lang="en-US" sz="1800" b="1" baseline="0" dirty="0">
                <a:solidFill>
                  <a:srgbClr val="FF0000"/>
                </a:solidFill>
                <a:latin typeface="Symbol" pitchFamily="18" charset="2"/>
              </a:endParaRPr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>
            <a:off x="6321152" y="836712"/>
            <a:ext cx="1008112" cy="36004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0" name="Group 27"/>
          <p:cNvGrpSpPr/>
          <p:nvPr/>
        </p:nvGrpSpPr>
        <p:grpSpPr>
          <a:xfrm>
            <a:off x="-303584" y="4896543"/>
            <a:ext cx="5616624" cy="1916833"/>
            <a:chOff x="1691295" y="3279472"/>
            <a:chExt cx="3951698" cy="1944217"/>
          </a:xfrm>
        </p:grpSpPr>
        <p:grpSp>
          <p:nvGrpSpPr>
            <p:cNvPr id="25" name="Group 26"/>
            <p:cNvGrpSpPr/>
            <p:nvPr/>
          </p:nvGrpSpPr>
          <p:grpSpPr>
            <a:xfrm>
              <a:off x="1691295" y="3279472"/>
              <a:ext cx="3951698" cy="1944217"/>
              <a:chOff x="1691295" y="3279472"/>
              <a:chExt cx="3951698" cy="1944217"/>
            </a:xfrm>
          </p:grpSpPr>
          <p:pic>
            <p:nvPicPr>
              <p:cNvPr id="27" name="Picture 2" descr="C:\Users\guglielm\Desktop\Nu_atm_alberto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691295" y="3279472"/>
                <a:ext cx="3951698" cy="1944217"/>
              </a:xfrm>
              <a:prstGeom prst="rect">
                <a:avLst/>
              </a:prstGeom>
              <a:noFill/>
            </p:spPr>
          </p:pic>
          <p:sp>
            <p:nvSpPr>
              <p:cNvPr id="28" name="pole tekstowe 10"/>
              <p:cNvSpPr txBox="1"/>
              <p:nvPr/>
            </p:nvSpPr>
            <p:spPr>
              <a:xfrm>
                <a:off x="1947035" y="4849515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1800" baseline="0" dirty="0" err="1" smtClean="0">
                    <a:solidFill>
                      <a:srgbClr val="FF0000"/>
                    </a:solidFill>
                  </a:rPr>
                  <a:t>Induction</a:t>
                </a:r>
                <a:r>
                  <a:rPr lang="pl-PL" sz="1800" baseline="0" dirty="0" smtClean="0">
                    <a:solidFill>
                      <a:srgbClr val="FF0000"/>
                    </a:solidFill>
                  </a:rPr>
                  <a:t> 2</a:t>
                </a:r>
                <a:endParaRPr lang="pl-PL" sz="1800" baseline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6" name="pole tekstowe 1"/>
            <p:cNvSpPr txBox="1"/>
            <p:nvPr/>
          </p:nvSpPr>
          <p:spPr>
            <a:xfrm>
              <a:off x="4265418" y="3491716"/>
              <a:ext cx="126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aseline="0" dirty="0" err="1" smtClean="0">
                  <a:solidFill>
                    <a:srgbClr val="FF0000"/>
                  </a:solidFill>
                </a:rPr>
                <a:t>C</a:t>
              </a:r>
              <a:r>
                <a:rPr lang="pl-PL" sz="1800" baseline="0" dirty="0" smtClean="0">
                  <a:solidFill>
                    <a:srgbClr val="FF0000"/>
                  </a:solidFill>
                </a:rPr>
                <a:t>ollection</a:t>
              </a:r>
              <a:endParaRPr lang="pl-PL" sz="1800" baseline="0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080792" y="6453336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kern="0" baseline="0" dirty="0" smtClean="0">
                <a:solidFill>
                  <a:srgbClr val="0000FF"/>
                </a:solidFill>
                <a:latin typeface="+mn-lt"/>
                <a:ea typeface="MS PGothic" pitchFamily="34" charset="-128"/>
              </a:rPr>
              <a:t>~200 atm. </a:t>
            </a:r>
            <a:r>
              <a:rPr lang="en-US" sz="2000" i="1" kern="0" baseline="0" dirty="0" smtClean="0">
                <a:solidFill>
                  <a:srgbClr val="0000FF"/>
                </a:solidFill>
                <a:latin typeface="Symbol" pitchFamily="18" charset="2"/>
                <a:ea typeface="MS PGothic" pitchFamily="34" charset="-128"/>
              </a:rPr>
              <a:t>n</a:t>
            </a:r>
            <a:r>
              <a:rPr lang="en-US" sz="2000" i="1" kern="0" baseline="0" dirty="0" smtClean="0">
                <a:solidFill>
                  <a:srgbClr val="0000FF"/>
                </a:solidFill>
                <a:latin typeface="+mn-lt"/>
                <a:ea typeface="MS PGothic" pitchFamily="34" charset="-128"/>
              </a:rPr>
              <a:t> expected for 0.73 </a:t>
            </a:r>
            <a:r>
              <a:rPr lang="en-US" sz="2000" i="1" kern="0" baseline="0" dirty="0" err="1" smtClean="0">
                <a:solidFill>
                  <a:srgbClr val="0000FF"/>
                </a:solidFill>
                <a:latin typeface="+mn-lt"/>
                <a:ea typeface="MS PGothic" pitchFamily="34" charset="-128"/>
              </a:rPr>
              <a:t>kt</a:t>
            </a:r>
            <a:r>
              <a:rPr lang="en-US" sz="2000" i="1" kern="0" baseline="0" dirty="0" smtClean="0">
                <a:solidFill>
                  <a:srgbClr val="0000FF"/>
                </a:solidFill>
                <a:latin typeface="+mn-lt"/>
                <a:ea typeface="MS PGothic" pitchFamily="34" charset="-128"/>
              </a:rPr>
              <a:t> y exposure </a:t>
            </a:r>
            <a:endParaRPr lang="en-US" sz="2000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281738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07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111126" y="5949280"/>
            <a:ext cx="9783764" cy="7386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i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Unique </a:t>
            </a:r>
            <a:r>
              <a:rPr lang="en-US" sz="2000" i="0" baseline="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feature of LAr to 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distinguish </a:t>
            </a:r>
            <a:r>
              <a:rPr lang="en-US" sz="2000" i="0" baseline="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e from </a:t>
            </a:r>
            <a:r>
              <a:rPr lang="en-US" sz="2000" i="0" baseline="0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g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US" sz="2000" i="0" baseline="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and reconstruct </a:t>
            </a:r>
            <a:r>
              <a:rPr lang="en-US" sz="2000" b="1" i="0" baseline="0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p</a:t>
            </a:r>
            <a:r>
              <a:rPr lang="pl-PL" sz="2000" b="1" i="0" baseline="30000" dirty="0" smtClean="0">
                <a:solidFill>
                  <a:srgbClr val="FF0000"/>
                </a:solidFill>
                <a:cs typeface="Arial" charset="0"/>
              </a:rPr>
              <a:t>0</a:t>
            </a:r>
          </a:p>
          <a:p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 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Times New Roman"/>
                <a:sym typeface="Symbol"/>
              </a:rPr>
              <a:t>Negligible 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background from </a:t>
            </a:r>
            <a:r>
              <a:rPr lang="en-US" sz="2000" b="1" i="0" baseline="0" dirty="0" smtClean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p</a:t>
            </a:r>
            <a:r>
              <a:rPr lang="pl-PL" sz="2000" b="1" i="0" baseline="30000" dirty="0" smtClean="0">
                <a:solidFill>
                  <a:srgbClr val="FF0000"/>
                </a:solidFill>
                <a:cs typeface="Arial" charset="0"/>
              </a:rPr>
              <a:t>0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 in NC and </a:t>
            </a:r>
            <a:r>
              <a:rPr lang="en-GB" altLang="it-IT" sz="2200" i="0" baseline="0" dirty="0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n</a:t>
            </a:r>
            <a:r>
              <a:rPr lang="el-GR" sz="2000" i="0" dirty="0" smtClean="0">
                <a:solidFill>
                  <a:srgbClr val="FF0000"/>
                </a:solidFill>
                <a:latin typeface="Times New Roman"/>
                <a:cs typeface="Times New Roman"/>
                <a:sym typeface="Symbol"/>
              </a:rPr>
              <a:t>μ</a:t>
            </a:r>
            <a:r>
              <a:rPr lang="en-US" sz="2000" i="0" baseline="0" dirty="0" smtClean="0">
                <a:solidFill>
                  <a:srgbClr val="FF0000"/>
                </a:solidFill>
                <a:latin typeface="Times New Roman"/>
                <a:cs typeface="Times New Roman"/>
                <a:sym typeface="Symbol"/>
              </a:rPr>
              <a:t> </a:t>
            </a:r>
            <a:r>
              <a:rPr lang="en-US" sz="2000" i="0" baseline="0" dirty="0" smtClean="0">
                <a:solidFill>
                  <a:srgbClr val="FF0000"/>
                </a:solidFill>
                <a:latin typeface="+mn-lt"/>
                <a:cs typeface="Times New Roman"/>
                <a:sym typeface="Symbol"/>
              </a:rPr>
              <a:t>CC 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Arial" charset="0"/>
                <a:sym typeface="Wingdings" pitchFamily="2" charset="2"/>
              </a:rPr>
              <a:t>estimated </a:t>
            </a:r>
            <a:r>
              <a:rPr lang="en-US" sz="2000" i="0" baseline="0" dirty="0" smtClean="0">
                <a:solidFill>
                  <a:srgbClr val="FF0000"/>
                </a:solidFill>
                <a:latin typeface="Comic Sans MS" pitchFamily="66" charset="0"/>
                <a:cs typeface="Times New Roman"/>
                <a:sym typeface="Symbol"/>
              </a:rPr>
              <a:t>from MC/scanning</a:t>
            </a:r>
            <a:endParaRPr lang="en-US" sz="2000" i="0" baseline="0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906000" cy="529572"/>
          </a:xfrm>
        </p:spPr>
        <p:txBody>
          <a:bodyPr/>
          <a:lstStyle/>
          <a:p>
            <a:r>
              <a:rPr lang="en-US" dirty="0" smtClean="0"/>
              <a:t>e/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separation and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reconstruction in ICARUS</a:t>
            </a:r>
            <a:endParaRPr lang="en-US" dirty="0"/>
          </a:p>
        </p:txBody>
      </p:sp>
      <p:grpSp>
        <p:nvGrpSpPr>
          <p:cNvPr id="3" name="Group 5"/>
          <p:cNvGrpSpPr/>
          <p:nvPr/>
        </p:nvGrpSpPr>
        <p:grpSpPr>
          <a:xfrm>
            <a:off x="0" y="3068960"/>
            <a:ext cx="3670300" cy="2790825"/>
            <a:chOff x="3192465" y="3089283"/>
            <a:chExt cx="3670300" cy="2790825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3192465" y="3089283"/>
              <a:ext cx="3670300" cy="2790825"/>
              <a:chOff x="5216525" y="3933825"/>
              <a:chExt cx="3660775" cy="2900363"/>
            </a:xfrm>
          </p:grpSpPr>
          <p:pic>
            <p:nvPicPr>
              <p:cNvPr id="9" name="Obraz 26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3542"/>
              <a:stretch>
                <a:fillRect/>
              </a:stretch>
            </p:blipFill>
            <p:spPr bwMode="auto">
              <a:xfrm>
                <a:off x="5216525" y="3933825"/>
                <a:ext cx="3660775" cy="2900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pole tekstowe 27"/>
              <p:cNvSpPr txBox="1">
                <a:spLocks noChangeArrowheads="1"/>
              </p:cNvSpPr>
              <p:nvPr/>
            </p:nvSpPr>
            <p:spPr bwMode="auto">
              <a:xfrm>
                <a:off x="5867294" y="4557453"/>
                <a:ext cx="1020382" cy="399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pl-PL" sz="1900" b="1" i="0" baseline="0" dirty="0">
                    <a:cs typeface="Arial" charset="0"/>
                  </a:rPr>
                  <a:t>1 m.i.p.</a:t>
                </a:r>
              </a:p>
            </p:txBody>
          </p:sp>
          <p:sp>
            <p:nvSpPr>
              <p:cNvPr id="11" name="pole tekstowe 28"/>
              <p:cNvSpPr txBox="1">
                <a:spLocks noChangeArrowheads="1"/>
              </p:cNvSpPr>
              <p:nvPr/>
            </p:nvSpPr>
            <p:spPr bwMode="auto">
              <a:xfrm>
                <a:off x="6587732" y="4941858"/>
                <a:ext cx="1020382" cy="399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pl-PL" sz="1900" b="1" i="0" baseline="0" dirty="0">
                    <a:cs typeface="Arial" charset="0"/>
                  </a:rPr>
                  <a:t>2 m.i.p.</a:t>
                </a:r>
              </a:p>
            </p:txBody>
          </p:sp>
        </p:grpSp>
        <p:sp>
          <p:nvSpPr>
            <p:cNvPr id="8" name="pole tekstowe 6"/>
            <p:cNvSpPr txBox="1"/>
            <p:nvPr/>
          </p:nvSpPr>
          <p:spPr>
            <a:xfrm>
              <a:off x="5621339" y="5203826"/>
              <a:ext cx="569762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l-PL" sz="2000" b="1" i="0" baseline="0" dirty="0">
                  <a:latin typeface="+mn-lt"/>
                  <a:ea typeface="+mn-ea"/>
                </a:rPr>
                <a:t>MC</a:t>
              </a:r>
            </a:p>
          </p:txBody>
        </p:sp>
      </p:grpSp>
      <p:grpSp>
        <p:nvGrpSpPr>
          <p:cNvPr id="7" name="Group 11"/>
          <p:cNvGrpSpPr/>
          <p:nvPr/>
        </p:nvGrpSpPr>
        <p:grpSpPr>
          <a:xfrm>
            <a:off x="3440832" y="3356992"/>
            <a:ext cx="3200400" cy="2590800"/>
            <a:chOff x="0" y="3352800"/>
            <a:chExt cx="3200400" cy="2590800"/>
          </a:xfrm>
        </p:grpSpPr>
        <p:sp>
          <p:nvSpPr>
            <p:cNvPr id="13" name="pole tekstowe 29"/>
            <p:cNvSpPr txBox="1">
              <a:spLocks noChangeArrowheads="1"/>
            </p:cNvSpPr>
            <p:nvPr/>
          </p:nvSpPr>
          <p:spPr bwMode="auto">
            <a:xfrm>
              <a:off x="454026" y="4702317"/>
              <a:ext cx="1144588" cy="384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pl-PL" sz="1900" b="1" i="0" dirty="0">
                  <a:cs typeface="Arial" charset="0"/>
                </a:rPr>
                <a:t>1 m.i.p.</a:t>
              </a:r>
            </a:p>
          </p:txBody>
        </p:sp>
        <p:sp>
          <p:nvSpPr>
            <p:cNvPr id="14" name="pole tekstowe 30"/>
            <p:cNvSpPr txBox="1">
              <a:spLocks noChangeArrowheads="1"/>
            </p:cNvSpPr>
            <p:nvPr/>
          </p:nvSpPr>
          <p:spPr bwMode="auto">
            <a:xfrm>
              <a:off x="1884364" y="4320492"/>
              <a:ext cx="1144588" cy="384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914400"/>
              <a:r>
                <a:rPr lang="pl-PL" sz="1900" b="1" i="0" dirty="0">
                  <a:cs typeface="Arial" charset="0"/>
                </a:rPr>
                <a:t>2 m.i.p.</a:t>
              </a:r>
            </a:p>
          </p:txBody>
        </p:sp>
        <p:pic>
          <p:nvPicPr>
            <p:cNvPr id="15" name="Picture 14" descr="Figure_05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52800"/>
              <a:ext cx="3200400" cy="2590800"/>
            </a:xfrm>
            <a:prstGeom prst="rect">
              <a:avLst/>
            </a:prstGeom>
          </p:spPr>
        </p:pic>
      </p:grp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6497488" y="3259142"/>
            <a:ext cx="3424238" cy="2818251"/>
            <a:chOff x="4078" y="2189"/>
            <a:chExt cx="2157" cy="1857"/>
          </a:xfrm>
        </p:grpSpPr>
        <p:pic>
          <p:nvPicPr>
            <p:cNvPr id="17" name="Picture 45" descr="mass_zoom_fit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3" y="2369"/>
              <a:ext cx="2016" cy="1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29"/>
            <p:cNvSpPr txBox="1">
              <a:spLocks noChangeArrowheads="1"/>
            </p:cNvSpPr>
            <p:nvPr/>
          </p:nvSpPr>
          <p:spPr bwMode="auto">
            <a:xfrm>
              <a:off x="4078" y="2189"/>
              <a:ext cx="2157" cy="38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914400" eaLnBrk="0" hangingPunct="0"/>
              <a:r>
                <a:rPr lang="pl-PL" sz="1600" i="0" baseline="0" dirty="0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M</a:t>
              </a:r>
              <a:r>
                <a:rPr lang="en-US" sz="1600" b="1" i="0" baseline="0" dirty="0" err="1" smtClean="0">
                  <a:solidFill>
                    <a:srgbClr val="FF0000"/>
                  </a:solidFill>
                  <a:latin typeface="Symbol" pitchFamily="18" charset="2"/>
                  <a:cs typeface="Arial" charset="0"/>
                </a:rPr>
                <a:t>gg</a:t>
              </a:r>
              <a:r>
                <a:rPr lang="en-US" sz="1600" i="0" baseline="0" dirty="0" smtClean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:</a:t>
              </a:r>
              <a:endParaRPr lang="en-US" sz="1600" i="0" baseline="0" dirty="0">
                <a:solidFill>
                  <a:srgbClr val="FF0000"/>
                </a:solidFill>
                <a:latin typeface="Comic Sans MS" pitchFamily="66" charset="0"/>
                <a:cs typeface="Arial" charset="0"/>
              </a:endParaRPr>
            </a:p>
            <a:p>
              <a:pPr algn="ctr" defTabSz="914400" eaLnBrk="0" hangingPunct="0"/>
              <a:r>
                <a:rPr lang="en-US" sz="1600" i="0" baseline="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133.8±4.4(stat)±4(</a:t>
              </a:r>
              <a:r>
                <a:rPr lang="en-US" sz="1600" i="0" baseline="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syst</a:t>
              </a:r>
              <a:r>
                <a:rPr lang="en-US" sz="1600" i="0" baseline="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) </a:t>
              </a:r>
              <a:r>
                <a:rPr lang="en-US" sz="1600" i="0" baseline="0" dirty="0" err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MeV</a:t>
              </a:r>
              <a:r>
                <a:rPr lang="en-US" sz="1600" i="0" baseline="0" dirty="0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/c2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454025" y="529572"/>
            <a:ext cx="8968988" cy="2789237"/>
            <a:chOff x="454025" y="476251"/>
            <a:chExt cx="8968988" cy="2789237"/>
          </a:xfrm>
        </p:grpSpPr>
        <p:grpSp>
          <p:nvGrpSpPr>
            <p:cNvPr id="20" name="Group 20"/>
            <p:cNvGrpSpPr/>
            <p:nvPr/>
          </p:nvGrpSpPr>
          <p:grpSpPr>
            <a:xfrm>
              <a:off x="454025" y="476251"/>
              <a:ext cx="8968988" cy="2768319"/>
              <a:chOff x="454025" y="476251"/>
              <a:chExt cx="8968988" cy="2768319"/>
            </a:xfrm>
          </p:grpSpPr>
          <p:grpSp>
            <p:nvGrpSpPr>
              <p:cNvPr id="21" name="Grupa 5"/>
              <p:cNvGrpSpPr>
                <a:grpSpLocks/>
              </p:cNvGrpSpPr>
              <p:nvPr/>
            </p:nvGrpSpPr>
            <p:grpSpPr bwMode="auto">
              <a:xfrm>
                <a:off x="454025" y="523533"/>
                <a:ext cx="8968988" cy="2721037"/>
                <a:chOff x="22912" y="445350"/>
                <a:chExt cx="8967915" cy="2947367"/>
              </a:xfrm>
            </p:grpSpPr>
            <p:pic>
              <p:nvPicPr>
                <p:cNvPr id="25" name="Picture 10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912" y="445350"/>
                  <a:ext cx="8856440" cy="2861692"/>
                </a:xfrm>
                <a:prstGeom prst="rect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/>
                  <a:tailEnd/>
                </a:ln>
              </p:spPr>
            </p:pic>
            <p:sp>
              <p:nvSpPr>
                <p:cNvPr id="26" name="Line 12"/>
                <p:cNvSpPr>
                  <a:spLocks noChangeShapeType="1"/>
                </p:cNvSpPr>
                <p:nvPr/>
              </p:nvSpPr>
              <p:spPr bwMode="auto">
                <a:xfrm flipH="1" flipV="1">
                  <a:off x="3835400" y="1210697"/>
                  <a:ext cx="5041900" cy="952500"/>
                </a:xfrm>
                <a:prstGeom prst="line">
                  <a:avLst/>
                </a:prstGeom>
                <a:noFill/>
                <a:ln w="19050">
                  <a:solidFill>
                    <a:srgbClr val="C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i="0"/>
                </a:p>
              </p:txBody>
            </p:sp>
            <p:sp>
              <p:nvSpPr>
                <p:cNvPr id="27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4178300" y="1705997"/>
                  <a:ext cx="4203700" cy="393700"/>
                </a:xfrm>
                <a:prstGeom prst="line">
                  <a:avLst/>
                </a:prstGeom>
                <a:noFill/>
                <a:ln w="19050">
                  <a:solidFill>
                    <a:srgbClr val="C00000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i="0"/>
                </a:p>
              </p:txBody>
            </p:sp>
            <p:sp>
              <p:nvSpPr>
                <p:cNvPr id="28" name="Freeform 14"/>
                <p:cNvSpPr>
                  <a:spLocks noChangeArrowheads="1"/>
                </p:cNvSpPr>
                <p:nvPr/>
              </p:nvSpPr>
              <p:spPr bwMode="auto">
                <a:xfrm>
                  <a:off x="4355976" y="1291999"/>
                  <a:ext cx="144016" cy="480822"/>
                </a:xfrm>
                <a:custGeom>
                  <a:avLst/>
                  <a:gdLst>
                    <a:gd name="T0" fmla="*/ 2147483647 w 554"/>
                    <a:gd name="T1" fmla="*/ 0 h 1110"/>
                    <a:gd name="T2" fmla="*/ 2147483647 w 554"/>
                    <a:gd name="T3" fmla="*/ 2147483647 h 1110"/>
                    <a:gd name="T4" fmla="*/ 2147483647 w 554"/>
                    <a:gd name="T5" fmla="*/ 2147483647 h 1110"/>
                    <a:gd name="T6" fmla="*/ 0 60000 65536"/>
                    <a:gd name="T7" fmla="*/ 0 60000 65536"/>
                    <a:gd name="T8" fmla="*/ 0 60000 65536"/>
                    <a:gd name="T9" fmla="*/ 0 w 554"/>
                    <a:gd name="T10" fmla="*/ 0 h 1110"/>
                    <a:gd name="T11" fmla="*/ 554 w 554"/>
                    <a:gd name="T12" fmla="*/ 1110 h 11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54" h="1110">
                      <a:moveTo>
                        <a:pt x="553" y="0"/>
                      </a:moveTo>
                      <a:cubicBezTo>
                        <a:pt x="0" y="640"/>
                        <a:pt x="383" y="1067"/>
                        <a:pt x="383" y="1067"/>
                      </a:cubicBezTo>
                      <a:lnTo>
                        <a:pt x="383" y="1109"/>
                      </a:lnTo>
                    </a:path>
                  </a:pathLst>
                </a:custGeom>
                <a:noFill/>
                <a:ln w="19050">
                  <a:solidFill>
                    <a:srgbClr val="C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i="0"/>
                </a:p>
              </p:txBody>
            </p:sp>
            <p:sp>
              <p:nvSpPr>
                <p:cNvPr id="2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39952" y="1268765"/>
                  <a:ext cx="259265" cy="3349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90000" tIns="62640" rIns="90000" bIns="45000"/>
                <a:lstStyle/>
                <a:p>
                  <a:pPr defTabSz="9144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US" sz="1600" b="1" i="0">
                      <a:solidFill>
                        <a:srgbClr val="C00000"/>
                      </a:solidFill>
                      <a:cs typeface="Arial" charset="0"/>
                    </a:rPr>
                    <a:t>θ</a:t>
                  </a:r>
                </a:p>
              </p:txBody>
            </p:sp>
            <p:sp>
              <p:nvSpPr>
                <p:cNvPr id="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4638276" y="2121505"/>
                  <a:ext cx="2598511" cy="443105"/>
                </a:xfrm>
                <a:prstGeom prst="rect">
                  <a:avLst/>
                </a:prstGeom>
                <a:solidFill>
                  <a:srgbClr val="C0C0C0">
                    <a:alpha val="50195"/>
                  </a:srgbClr>
                </a:solidFill>
                <a:ln w="18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90000" tIns="63720" rIns="90000" bIns="49320"/>
                <a:lstStyle/>
                <a:p>
                  <a:pPr algn="ctr" defTabSz="9144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US" sz="2000" i="0" baseline="0" dirty="0" err="1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Ek</a:t>
                  </a:r>
                  <a:r>
                    <a:rPr lang="en-US" sz="2000" i="0" baseline="0" dirty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 = 685 ± 25 </a:t>
                  </a:r>
                  <a:r>
                    <a:rPr lang="en-US" sz="2000" i="0" baseline="0" dirty="0" err="1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MeV</a:t>
                  </a:r>
                  <a:endParaRPr lang="en-US" sz="2000" i="0" baseline="0" dirty="0">
                    <a:solidFill>
                      <a:srgbClr val="000000"/>
                    </a:solidFill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31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052845" y="548685"/>
                  <a:ext cx="2383787" cy="432292"/>
                </a:xfrm>
                <a:prstGeom prst="rect">
                  <a:avLst/>
                </a:prstGeom>
                <a:solidFill>
                  <a:srgbClr val="C0C0C0">
                    <a:alpha val="50195"/>
                  </a:srgbClr>
                </a:solidFill>
                <a:ln w="18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9640" tIns="63360" rIns="89640" bIns="48960"/>
                <a:lstStyle/>
                <a:p>
                  <a:pPr algn="ctr" defTabSz="9144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en-US" sz="2000" i="0" baseline="0" dirty="0" err="1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Ek</a:t>
                  </a:r>
                  <a:r>
                    <a:rPr lang="en-US" sz="2000" i="0" baseline="0" dirty="0">
                      <a:solidFill>
                        <a:srgbClr val="000000"/>
                      </a:solidFill>
                      <a:latin typeface="Arial" charset="0"/>
                      <a:cs typeface="Arial" charset="0"/>
                    </a:rPr>
                    <a:t> = 102 ± 10 MeV</a:t>
                  </a:r>
                </a:p>
              </p:txBody>
            </p:sp>
            <p:sp>
              <p:nvSpPr>
                <p:cNvPr id="3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645175" y="2956964"/>
                  <a:ext cx="1345652" cy="4357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>
                  <a:spAutoFit/>
                </a:bodyPr>
                <a:lstStyle/>
                <a:p>
                  <a:pPr defTabSz="914400">
                    <a:tabLst>
                      <a:tab pos="0" algn="l"/>
                      <a:tab pos="914400" algn="l"/>
                      <a:tab pos="1828800" algn="l"/>
                      <a:tab pos="2743200" algn="l"/>
                      <a:tab pos="3657600" algn="l"/>
                      <a:tab pos="4572000" algn="l"/>
                      <a:tab pos="5486400" algn="l"/>
                      <a:tab pos="6400800" algn="l"/>
                      <a:tab pos="7315200" algn="l"/>
                      <a:tab pos="8229600" algn="l"/>
                      <a:tab pos="9144000" algn="l"/>
                      <a:tab pos="10058400" algn="l"/>
                    </a:tabLst>
                  </a:pPr>
                  <a:r>
                    <a:rPr lang="pl-PL" sz="2000" i="0" baseline="0" dirty="0">
                      <a:solidFill>
                        <a:srgbClr val="000000"/>
                      </a:solidFill>
                      <a:cs typeface="Arial" charset="0"/>
                    </a:rPr>
                    <a:t>Collection</a:t>
                  </a:r>
                  <a:endParaRPr lang="pl-PL" sz="1900" i="0" baseline="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grpSp>
              <p:nvGrpSpPr>
                <p:cNvPr id="23" name="Group 2"/>
                <p:cNvGrpSpPr>
                  <a:grpSpLocks/>
                </p:cNvGrpSpPr>
                <p:nvPr/>
              </p:nvGrpSpPr>
              <p:grpSpPr bwMode="auto">
                <a:xfrm>
                  <a:off x="6321913" y="718962"/>
                  <a:ext cx="2289593" cy="1028197"/>
                  <a:chOff x="399" y="3080"/>
                  <a:chExt cx="1457" cy="628"/>
                </a:xfrm>
                <a:noFill/>
              </p:grpSpPr>
              <p:sp>
                <p:nvSpPr>
                  <p:cNvPr id="34" name="Text 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" y="3284"/>
                    <a:ext cx="1457" cy="248"/>
                  </a:xfrm>
                  <a:prstGeom prst="rect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lIns="97920" tIns="74880" rIns="97920" bIns="57240"/>
                  <a:lstStyle/>
                  <a:p>
                    <a:pPr defTabSz="914400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/>
                    </a:pPr>
                    <a:r>
                      <a:rPr lang="pl-PL" sz="1900" i="0" baseline="0" dirty="0">
                        <a:latin typeface="Tw Cen MT (Tekst podstawowy)" charset="0"/>
                        <a:ea typeface="+mn-ea"/>
                      </a:rPr>
                      <a:t>m</a:t>
                    </a:r>
                    <a:r>
                      <a:rPr lang="en-US" sz="1900" i="0" baseline="0" dirty="0">
                        <a:latin typeface="Times New Roman" pitchFamily="18" charset="0"/>
                        <a:ea typeface="+mn-ea"/>
                      </a:rPr>
                      <a:t>πo = </a:t>
                    </a:r>
                    <a:r>
                      <a:rPr lang="en-US" sz="1900" i="0" baseline="0" dirty="0">
                        <a:latin typeface="Tw Cen MT (Tekst podstawowy)" charset="0"/>
                        <a:ea typeface="+mn-ea"/>
                      </a:rPr>
                      <a:t>127 ± 19 MeV/c²</a:t>
                    </a:r>
                  </a:p>
                </p:txBody>
              </p:sp>
              <p:sp>
                <p:nvSpPr>
                  <p:cNvPr id="35" name="Text 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" y="3460"/>
                    <a:ext cx="1077" cy="248"/>
                  </a:xfrm>
                  <a:prstGeom prst="rect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lIns="97920" tIns="74880" rIns="97920" bIns="57240"/>
                  <a:lstStyle/>
                  <a:p>
                    <a:pPr defTabSz="914400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/>
                    </a:pPr>
                    <a:r>
                      <a:rPr lang="en-US" sz="1900" i="0" baseline="0" dirty="0">
                        <a:latin typeface="Times New Roman" pitchFamily="18" charset="0"/>
                        <a:ea typeface="+mn-ea"/>
                      </a:rPr>
                      <a:t>θ = </a:t>
                    </a:r>
                    <a:r>
                      <a:rPr lang="en-US" sz="1900" i="0" baseline="0" dirty="0">
                        <a:latin typeface="Tw Cen MT (Tekst podstawowy)" charset="0"/>
                        <a:ea typeface="+mn-ea"/>
                      </a:rPr>
                      <a:t>28.0 ± 2.5º</a:t>
                    </a:r>
                  </a:p>
                </p:txBody>
              </p:sp>
              <p:sp>
                <p:nvSpPr>
                  <p:cNvPr id="36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" y="3080"/>
                    <a:ext cx="1457" cy="248"/>
                  </a:xfrm>
                  <a:prstGeom prst="rect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lIns="97920" tIns="74880" rIns="97920" bIns="57240"/>
                  <a:lstStyle/>
                  <a:p>
                    <a:pPr defTabSz="914400" eaLnBrk="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tabLst>
                        <a:tab pos="0" algn="l"/>
                        <a:tab pos="914400" algn="l"/>
                        <a:tab pos="1828800" algn="l"/>
                        <a:tab pos="2743200" algn="l"/>
                        <a:tab pos="3657600" algn="l"/>
                        <a:tab pos="4572000" algn="l"/>
                        <a:tab pos="5486400" algn="l"/>
                        <a:tab pos="6400800" algn="l"/>
                        <a:tab pos="7315200" algn="l"/>
                        <a:tab pos="8229600" algn="l"/>
                        <a:tab pos="9144000" algn="l"/>
                        <a:tab pos="10058400" algn="l"/>
                      </a:tabLst>
                      <a:defRPr/>
                    </a:pPr>
                    <a:r>
                      <a:rPr lang="en-US" sz="1900" i="0" baseline="0" dirty="0" err="1">
                        <a:latin typeface="Tw Cen MT (Tekst podstawowy)" charset="0"/>
                        <a:ea typeface="+mn-ea"/>
                      </a:rPr>
                      <a:t>p</a:t>
                    </a:r>
                    <a:r>
                      <a:rPr lang="en-US" sz="1900" i="0" baseline="0" dirty="0" err="1">
                        <a:latin typeface="Times New Roman" pitchFamily="18" charset="0"/>
                        <a:ea typeface="+mn-ea"/>
                      </a:rPr>
                      <a:t>π</a:t>
                    </a:r>
                    <a:r>
                      <a:rPr lang="en-US" sz="1900" i="0" baseline="30000" dirty="0" err="1">
                        <a:latin typeface="Times New Roman" pitchFamily="18" charset="0"/>
                        <a:ea typeface="+mn-ea"/>
                      </a:rPr>
                      <a:t>o</a:t>
                    </a:r>
                    <a:r>
                      <a:rPr lang="en-US" sz="1900" i="0" baseline="0" dirty="0">
                        <a:latin typeface="Times New Roman" pitchFamily="18" charset="0"/>
                        <a:ea typeface="+mn-ea"/>
                      </a:rPr>
                      <a:t> = </a:t>
                    </a:r>
                    <a:r>
                      <a:rPr lang="en-US" sz="1900" i="0" baseline="0" dirty="0">
                        <a:latin typeface="Tw Cen MT (Tekst podstawowy)" charset="0"/>
                        <a:ea typeface="+mn-ea"/>
                      </a:rPr>
                      <a:t>912 ± 26 </a:t>
                    </a:r>
                    <a:r>
                      <a:rPr lang="en-US" sz="1900" i="0" baseline="0" dirty="0" err="1">
                        <a:latin typeface="Tw Cen MT (Tekst podstawowy)" charset="0"/>
                        <a:ea typeface="+mn-ea"/>
                      </a:rPr>
                      <a:t>MeV</a:t>
                    </a:r>
                    <a:r>
                      <a:rPr lang="en-US" sz="1900" i="0" baseline="0" dirty="0">
                        <a:latin typeface="Tw Cen MT (Tekst podstawowy)" charset="0"/>
                        <a:ea typeface="+mn-ea"/>
                      </a:rPr>
                      <a:t>/c</a:t>
                    </a:r>
                  </a:p>
                </p:txBody>
              </p:sp>
            </p:grpSp>
          </p:grpSp>
          <p:sp>
            <p:nvSpPr>
              <p:cNvPr id="24" name="pole tekstowe 8"/>
              <p:cNvSpPr txBox="1">
                <a:spLocks noChangeArrowheads="1"/>
              </p:cNvSpPr>
              <p:nvPr/>
            </p:nvSpPr>
            <p:spPr bwMode="auto">
              <a:xfrm>
                <a:off x="6778400" y="476251"/>
                <a:ext cx="1640193" cy="2975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sz="2000" b="1" i="0" dirty="0" smtClean="0">
                    <a:latin typeface="Symbol" pitchFamily="18" charset="2"/>
                    <a:cs typeface="Arial" charset="0"/>
                  </a:rPr>
                  <a:t>p</a:t>
                </a:r>
                <a:r>
                  <a:rPr lang="pl-PL" sz="1000" b="1" i="0" baseline="0" dirty="0" smtClean="0">
                    <a:cs typeface="Arial" charset="0"/>
                  </a:rPr>
                  <a:t>0</a:t>
                </a:r>
                <a:r>
                  <a:rPr lang="pl-PL" sz="2000" b="1" i="0" dirty="0" smtClean="0">
                    <a:cs typeface="Arial" charset="0"/>
                  </a:rPr>
                  <a:t> </a:t>
                </a:r>
                <a:r>
                  <a:rPr lang="pl-PL" sz="2000" b="1" i="0" dirty="0">
                    <a:cs typeface="Arial" charset="0"/>
                  </a:rPr>
                  <a:t>reconstruction: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991101" y="2865378"/>
              <a:ext cx="224789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i="0" baseline="0" dirty="0" smtClean="0">
                  <a:latin typeface="+mn-lt"/>
                </a:rPr>
                <a:t>Sub-</a:t>
              </a:r>
              <a:r>
                <a:rPr lang="en-US" sz="2000" i="0" baseline="0" dirty="0" err="1" smtClean="0">
                  <a:latin typeface="+mn-lt"/>
                </a:rPr>
                <a:t>GeV</a:t>
              </a:r>
              <a:r>
                <a:rPr lang="en-US" sz="2000" i="0" baseline="0" dirty="0" smtClean="0">
                  <a:latin typeface="+mn-lt"/>
                </a:rPr>
                <a:t> event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81850" y="6584776"/>
            <a:ext cx="2063750" cy="2286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Slide# : </a:t>
            </a:r>
            <a:fld id="{A86CEAE1-7B07-CE4F-A20C-236EDAD9CE90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8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ECD_TALK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ECD_TALK">
  <a:themeElements>
    <a:clrScheme name="OECD_TAL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ECD_TALK">
      <a:majorFont>
        <a:latin typeface="Helvetic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1" charset="0"/>
          </a:defRPr>
        </a:defPPr>
      </a:lstStyle>
    </a:lnDef>
  </a:objectDefaults>
  <a:extraClrSchemeLst>
    <a:extraClrScheme>
      <a:clrScheme name="OECD_TAL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ECD_TAL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ECD_TAL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2004:Templates:Presentations:Designs:Bold Stripes</Template>
  <TotalTime>92599</TotalTime>
  <Words>3515</Words>
  <Application>Microsoft Office PowerPoint</Application>
  <PresentationFormat>A4 Paper (210x297 mm)</PresentationFormat>
  <Paragraphs>331</Paragraphs>
  <Slides>28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OECD_TALK</vt:lpstr>
      <vt:lpstr>Tema di Office</vt:lpstr>
      <vt:lpstr>1_Tema di Office</vt:lpstr>
      <vt:lpstr>3_Tema di Office</vt:lpstr>
      <vt:lpstr>4_Tema di Office</vt:lpstr>
      <vt:lpstr>7_OECD_TALK</vt:lpstr>
      <vt:lpstr>Equation</vt:lpstr>
      <vt:lpstr>ICARUS T600:status and perspectives  for sterile neutrino searches at FNAL</vt:lpstr>
      <vt:lpstr>The ICARUS Collaboration</vt:lpstr>
      <vt:lpstr>Evolution of LAr-TPC detectors</vt:lpstr>
      <vt:lpstr>PowerPoint Presentation</vt:lpstr>
      <vt:lpstr>The key features of LAr imaging: very long e-mobility</vt:lpstr>
      <vt:lpstr>ICARUS LAr-TPC performance</vt:lpstr>
      <vt:lpstr>Measurement of muon momentum via multiple scattering</vt:lpstr>
      <vt:lpstr>Search for atmospheric  n’s  </vt:lpstr>
      <vt:lpstr>e/g separation and p0 reconstruction in ICARUS</vt:lpstr>
      <vt:lpstr>ne identification in ICARUS LAr-TPC</vt:lpstr>
      <vt:lpstr>Search for LSND-like anomaly by ICARUS at LNGS</vt:lpstr>
      <vt:lpstr>SBN Sterile neutrino search at FNAL Booster n beamline</vt:lpstr>
      <vt:lpstr>νμ → νe appearance sensitivity</vt:lpstr>
      <vt:lpstr>nm disappearance sensitivity</vt:lpstr>
      <vt:lpstr>Facing a new situation: the LAr-TPC near the surface</vt:lpstr>
      <vt:lpstr>WA104 Project at CERN: overhauling of the T600</vt:lpstr>
      <vt:lpstr>PowerPoint Presentation</vt:lpstr>
      <vt:lpstr>PowerPoint Presentation</vt:lpstr>
      <vt:lpstr>PowerPoint Presentation</vt:lpstr>
      <vt:lpstr>Event localization and identification with PMTs</vt:lpstr>
      <vt:lpstr>Conclusions</vt:lpstr>
      <vt:lpstr>PowerPoint Presentation</vt:lpstr>
      <vt:lpstr>Backup</vt:lpstr>
      <vt:lpstr>ICARUS-T600 @ LNGS Hall B:  0.77 kton LAr-TPC </vt:lpstr>
      <vt:lpstr>ICARUS: summary of collected data with CNGS </vt:lpstr>
      <vt:lpstr>PowerPoint Presentation</vt:lpstr>
      <vt:lpstr>PMT calibration system</vt:lpstr>
      <vt:lpstr>An upgraded electronics</vt:lpstr>
    </vt:vector>
  </TitlesOfParts>
  <Company>뿿쾐뿿컰뿿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 Rubbia</dc:creator>
  <cp:lastModifiedBy>Alessandro</cp:lastModifiedBy>
  <cp:revision>1470</cp:revision>
  <cp:lastPrinted>2015-08-17T10:10:31Z</cp:lastPrinted>
  <dcterms:created xsi:type="dcterms:W3CDTF">2014-10-22T15:00:21Z</dcterms:created>
  <dcterms:modified xsi:type="dcterms:W3CDTF">2015-10-28T09:54:14Z</dcterms:modified>
</cp:coreProperties>
</file>