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58"/>
  </p:notesMasterIdLst>
  <p:sldIdLst>
    <p:sldId id="257" r:id="rId2"/>
    <p:sldId id="478" r:id="rId3"/>
    <p:sldId id="440" r:id="rId4"/>
    <p:sldId id="492" r:id="rId5"/>
    <p:sldId id="442" r:id="rId6"/>
    <p:sldId id="471" r:id="rId7"/>
    <p:sldId id="328" r:id="rId8"/>
    <p:sldId id="267" r:id="rId9"/>
    <p:sldId id="508" r:id="rId10"/>
    <p:sldId id="398" r:id="rId11"/>
    <p:sldId id="374" r:id="rId12"/>
    <p:sldId id="375" r:id="rId13"/>
    <p:sldId id="376" r:id="rId14"/>
    <p:sldId id="354" r:id="rId15"/>
    <p:sldId id="316" r:id="rId16"/>
    <p:sldId id="358" r:id="rId17"/>
    <p:sldId id="337" r:id="rId18"/>
    <p:sldId id="502" r:id="rId19"/>
    <p:sldId id="377" r:id="rId20"/>
    <p:sldId id="265" r:id="rId21"/>
    <p:sldId id="509" r:id="rId22"/>
    <p:sldId id="517" r:id="rId23"/>
    <p:sldId id="458" r:id="rId24"/>
    <p:sldId id="515" r:id="rId25"/>
    <p:sldId id="459" r:id="rId26"/>
    <p:sldId id="460" r:id="rId27"/>
    <p:sldId id="461" r:id="rId28"/>
    <p:sldId id="462" r:id="rId29"/>
    <p:sldId id="463" r:id="rId30"/>
    <p:sldId id="516" r:id="rId31"/>
    <p:sldId id="464" r:id="rId32"/>
    <p:sldId id="477" r:id="rId33"/>
    <p:sldId id="467" r:id="rId34"/>
    <p:sldId id="510" r:id="rId35"/>
    <p:sldId id="491" r:id="rId36"/>
    <p:sldId id="493" r:id="rId37"/>
    <p:sldId id="503" r:id="rId38"/>
    <p:sldId id="513" r:id="rId39"/>
    <p:sldId id="504" r:id="rId40"/>
    <p:sldId id="514" r:id="rId41"/>
    <p:sldId id="505" r:id="rId42"/>
    <p:sldId id="494" r:id="rId43"/>
    <p:sldId id="507" r:id="rId44"/>
    <p:sldId id="498" r:id="rId45"/>
    <p:sldId id="499" r:id="rId46"/>
    <p:sldId id="511" r:id="rId47"/>
    <p:sldId id="518" r:id="rId48"/>
    <p:sldId id="496" r:id="rId49"/>
    <p:sldId id="506" r:id="rId50"/>
    <p:sldId id="489" r:id="rId51"/>
    <p:sldId id="490" r:id="rId52"/>
    <p:sldId id="512" r:id="rId53"/>
    <p:sldId id="497" r:id="rId54"/>
    <p:sldId id="379" r:id="rId55"/>
    <p:sldId id="500" r:id="rId56"/>
    <p:sldId id="501" r:id="rId57"/>
  </p:sldIdLst>
  <p:sldSz cx="9144000" cy="6858000" type="screen4x3"/>
  <p:notesSz cx="7315200" cy="9601200"/>
  <p:embeddedFontLst>
    <p:embeddedFont>
      <p:font typeface="EraserDust" panose="020C0804040000000001" pitchFamily="34" charset="0"/>
      <p:regular r:id="rId59"/>
    </p:embeddedFont>
  </p:embeddedFont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raserDust" pitchFamily="34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raserDust" pitchFamily="34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raserDust" pitchFamily="34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raserDust" pitchFamily="34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raserDust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EraserDust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EraserDust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EraserDust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EraserDust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00"/>
    <a:srgbClr val="CC0000"/>
    <a:srgbClr val="FF33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27" autoAdjust="0"/>
    <p:restoredTop sz="94693" autoAdjust="0"/>
  </p:normalViewPr>
  <p:slideViewPr>
    <p:cSldViewPr>
      <p:cViewPr varScale="1">
        <p:scale>
          <a:sx n="75" d="100"/>
          <a:sy n="75" d="100"/>
        </p:scale>
        <p:origin x="9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7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image" Target="../media/image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1.wmf"/><Relationship Id="rId4" Type="http://schemas.openxmlformats.org/officeDocument/2006/relationships/image" Target="../media/image30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1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1.wmf"/><Relationship Id="rId4" Type="http://schemas.openxmlformats.org/officeDocument/2006/relationships/image" Target="../media/image3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1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1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1.wmf"/><Relationship Id="rId4" Type="http://schemas.openxmlformats.org/officeDocument/2006/relationships/image" Target="../media/image52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1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wmf"/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6.wmf"/><Relationship Id="rId1" Type="http://schemas.openxmlformats.org/officeDocument/2006/relationships/image" Target="../media/image1.wmf"/><Relationship Id="rId4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A90CD238-60E9-443C-80E5-08DED04BD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0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05D81-E439-4A69-89B5-D37D693588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321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B97BA-4FC4-4603-A87A-A314A099A5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33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E2835-60C8-4A9B-97FA-0A21D4A01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37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3348D-E76E-48D0-AC19-7727704ED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972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E474B-6480-4F70-B002-51B2493734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48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08EEF-4132-44E7-8213-1D3C35A2B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400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2A0E9-7F67-48F5-8868-C11537301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95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6215D-A589-460E-9C8A-A7A2F70BC3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803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EA601-376C-43BB-854D-CA11199B7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527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CC0CA-CCA5-4203-AF02-A47917CB8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63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EDCCD-8759-4930-9FFA-4490ED8D7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87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51E46F36-5C7E-425B-ADAB-92FC584D2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19.bin"/><Relationship Id="rId3" Type="http://schemas.openxmlformats.org/officeDocument/2006/relationships/image" Target="../media/image2.jpeg"/><Relationship Id="rId7" Type="http://schemas.openxmlformats.org/officeDocument/2006/relationships/image" Target="../media/image5.wmf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0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18.bin"/><Relationship Id="rId5" Type="http://schemas.openxmlformats.org/officeDocument/2006/relationships/image" Target="../media/image1.wmf"/><Relationship Id="rId15" Type="http://schemas.openxmlformats.org/officeDocument/2006/relationships/oleObject" Target="../embeddings/oleObject20.bin"/><Relationship Id="rId10" Type="http://schemas.openxmlformats.org/officeDocument/2006/relationships/image" Target="../media/image8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7.wmf"/><Relationship Id="rId14" Type="http://schemas.openxmlformats.org/officeDocument/2006/relationships/image" Target="../media/image19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2.jpe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.wmf"/><Relationship Id="rId11" Type="http://schemas.openxmlformats.org/officeDocument/2006/relationships/image" Target="../media/image21.wmf"/><Relationship Id="rId5" Type="http://schemas.openxmlformats.org/officeDocument/2006/relationships/image" Target="../media/image1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25.wmf"/><Relationship Id="rId3" Type="http://schemas.openxmlformats.org/officeDocument/2006/relationships/image" Target="../media/image2.jpeg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27.bin"/><Relationship Id="rId17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9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24.wmf"/><Relationship Id="rId5" Type="http://schemas.openxmlformats.org/officeDocument/2006/relationships/image" Target="../media/image1.wmf"/><Relationship Id="rId15" Type="http://schemas.openxmlformats.org/officeDocument/2006/relationships/image" Target="../media/image26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23.png"/><Relationship Id="rId14" Type="http://schemas.openxmlformats.org/officeDocument/2006/relationships/oleObject" Target="../embeddings/oleObject28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image" Target="../media/image2.jpeg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30.wmf"/><Relationship Id="rId5" Type="http://schemas.openxmlformats.org/officeDocument/2006/relationships/image" Target="../media/image1.wmf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30.bin"/><Relationship Id="rId9" Type="http://schemas.openxmlformats.org/officeDocument/2006/relationships/image" Target="../media/image29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.jpeg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34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.jpeg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.wmf"/><Relationship Id="rId5" Type="http://schemas.openxmlformats.org/officeDocument/2006/relationships/image" Target="../media/image1.wmf"/><Relationship Id="rId10" Type="http://schemas.openxmlformats.org/officeDocument/2006/relationships/image" Target="../media/image34.wmf"/><Relationship Id="rId4" Type="http://schemas.openxmlformats.org/officeDocument/2006/relationships/oleObject" Target="../embeddings/oleObject36.bin"/><Relationship Id="rId9" Type="http://schemas.openxmlformats.org/officeDocument/2006/relationships/oleObject" Target="../embeddings/oleObject38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2.jpe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image" Target="../media/image1.wmf"/><Relationship Id="rId10" Type="http://schemas.openxmlformats.org/officeDocument/2006/relationships/image" Target="../media/image8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7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37.wmf"/><Relationship Id="rId3" Type="http://schemas.openxmlformats.org/officeDocument/2006/relationships/image" Target="../media/image2.jpeg"/><Relationship Id="rId7" Type="http://schemas.openxmlformats.org/officeDocument/2006/relationships/image" Target="../media/image5.wmf"/><Relationship Id="rId12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.wmf"/><Relationship Id="rId11" Type="http://schemas.openxmlformats.org/officeDocument/2006/relationships/image" Target="../media/image36.wmf"/><Relationship Id="rId5" Type="http://schemas.openxmlformats.org/officeDocument/2006/relationships/image" Target="../media/image1.wmf"/><Relationship Id="rId15" Type="http://schemas.openxmlformats.org/officeDocument/2006/relationships/image" Target="../media/image38.wmf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9.bin"/><Relationship Id="rId9" Type="http://schemas.openxmlformats.org/officeDocument/2006/relationships/image" Target="../media/image7.wmf"/><Relationship Id="rId14" Type="http://schemas.openxmlformats.org/officeDocument/2006/relationships/oleObject" Target="../embeddings/oleObject42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2.jpe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.wmf"/><Relationship Id="rId5" Type="http://schemas.openxmlformats.org/officeDocument/2006/relationships/image" Target="../media/image1.wmf"/><Relationship Id="rId10" Type="http://schemas.openxmlformats.org/officeDocument/2006/relationships/image" Target="../media/image8.wmf"/><Relationship Id="rId4" Type="http://schemas.openxmlformats.org/officeDocument/2006/relationships/oleObject" Target="../embeddings/oleObject43.bin"/><Relationship Id="rId9" Type="http://schemas.openxmlformats.org/officeDocument/2006/relationships/image" Target="../media/image7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44.bin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image" Target="../media/image39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2.jpe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.wmf"/><Relationship Id="rId5" Type="http://schemas.openxmlformats.org/officeDocument/2006/relationships/image" Target="../media/image1.wmf"/><Relationship Id="rId10" Type="http://schemas.openxmlformats.org/officeDocument/2006/relationships/image" Target="../media/image8.wmf"/><Relationship Id="rId4" Type="http://schemas.openxmlformats.org/officeDocument/2006/relationships/oleObject" Target="../embeddings/oleObject45.bin"/><Relationship Id="rId9" Type="http://schemas.openxmlformats.org/officeDocument/2006/relationships/image" Target="../media/image7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46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2.jpe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.wmf"/><Relationship Id="rId5" Type="http://schemas.openxmlformats.org/officeDocument/2006/relationships/image" Target="../media/image1.wmf"/><Relationship Id="rId4" Type="http://schemas.openxmlformats.org/officeDocument/2006/relationships/oleObject" Target="../embeddings/oleObject47.bin"/><Relationship Id="rId9" Type="http://schemas.openxmlformats.org/officeDocument/2006/relationships/image" Target="../media/image7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40.wmf"/><Relationship Id="rId18" Type="http://schemas.openxmlformats.org/officeDocument/2006/relationships/oleObject" Target="../embeddings/oleObject52.bin"/><Relationship Id="rId3" Type="http://schemas.openxmlformats.org/officeDocument/2006/relationships/image" Target="../media/image2.jpeg"/><Relationship Id="rId21" Type="http://schemas.openxmlformats.org/officeDocument/2006/relationships/image" Target="../media/image44.wmf"/><Relationship Id="rId7" Type="http://schemas.openxmlformats.org/officeDocument/2006/relationships/image" Target="../media/image5.wmf"/><Relationship Id="rId12" Type="http://schemas.openxmlformats.org/officeDocument/2006/relationships/oleObject" Target="../embeddings/oleObject49.bin"/><Relationship Id="rId17" Type="http://schemas.openxmlformats.org/officeDocument/2006/relationships/image" Target="../media/image4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1.bin"/><Relationship Id="rId20" Type="http://schemas.openxmlformats.org/officeDocument/2006/relationships/oleObject" Target="../embeddings/oleObject53.bin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.wmf"/><Relationship Id="rId11" Type="http://schemas.openxmlformats.org/officeDocument/2006/relationships/image" Target="../media/image45.wmf"/><Relationship Id="rId5" Type="http://schemas.openxmlformats.org/officeDocument/2006/relationships/image" Target="../media/image1.wmf"/><Relationship Id="rId15" Type="http://schemas.openxmlformats.org/officeDocument/2006/relationships/image" Target="../media/image41.wmf"/><Relationship Id="rId10" Type="http://schemas.openxmlformats.org/officeDocument/2006/relationships/image" Target="../media/image8.wmf"/><Relationship Id="rId19" Type="http://schemas.openxmlformats.org/officeDocument/2006/relationships/image" Target="../media/image43.wmf"/><Relationship Id="rId4" Type="http://schemas.openxmlformats.org/officeDocument/2006/relationships/oleObject" Target="../embeddings/oleObject48.bin"/><Relationship Id="rId9" Type="http://schemas.openxmlformats.org/officeDocument/2006/relationships/image" Target="../media/image7.wmf"/><Relationship Id="rId14" Type="http://schemas.openxmlformats.org/officeDocument/2006/relationships/oleObject" Target="../embeddings/oleObject50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2.jpe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.wmf"/><Relationship Id="rId5" Type="http://schemas.openxmlformats.org/officeDocument/2006/relationships/image" Target="../media/image1.wmf"/><Relationship Id="rId4" Type="http://schemas.openxmlformats.org/officeDocument/2006/relationships/oleObject" Target="../embeddings/oleObject54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9.wmf"/><Relationship Id="rId9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2.jpeg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47.wmf"/><Relationship Id="rId5" Type="http://schemas.openxmlformats.org/officeDocument/2006/relationships/image" Target="../media/image1.wmf"/><Relationship Id="rId10" Type="http://schemas.openxmlformats.org/officeDocument/2006/relationships/image" Target="../media/image49.wmf"/><Relationship Id="rId4" Type="http://schemas.openxmlformats.org/officeDocument/2006/relationships/oleObject" Target="../embeddings/oleObject55.bin"/><Relationship Id="rId9" Type="http://schemas.openxmlformats.org/officeDocument/2006/relationships/oleObject" Target="../embeddings/oleObject57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13" Type="http://schemas.openxmlformats.org/officeDocument/2006/relationships/image" Target="../media/image52.wmf"/><Relationship Id="rId3" Type="http://schemas.openxmlformats.org/officeDocument/2006/relationships/image" Target="../media/image2.jpeg"/><Relationship Id="rId7" Type="http://schemas.openxmlformats.org/officeDocument/2006/relationships/image" Target="../media/image5.wmf"/><Relationship Id="rId12" Type="http://schemas.openxmlformats.org/officeDocument/2006/relationships/oleObject" Target="../embeddings/oleObject6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4.wmf"/><Relationship Id="rId11" Type="http://schemas.openxmlformats.org/officeDocument/2006/relationships/image" Target="../media/image51.wmf"/><Relationship Id="rId5" Type="http://schemas.openxmlformats.org/officeDocument/2006/relationships/image" Target="../media/image1.wmf"/><Relationship Id="rId10" Type="http://schemas.openxmlformats.org/officeDocument/2006/relationships/oleObject" Target="../embeddings/oleObject60.bin"/><Relationship Id="rId4" Type="http://schemas.openxmlformats.org/officeDocument/2006/relationships/oleObject" Target="../embeddings/oleObject58.bin"/><Relationship Id="rId9" Type="http://schemas.openxmlformats.org/officeDocument/2006/relationships/image" Target="../media/image50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oleObject" Target="../embeddings/oleObject66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63.bin"/><Relationship Id="rId12" Type="http://schemas.openxmlformats.org/officeDocument/2006/relationships/image" Target="../media/image5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65.bin"/><Relationship Id="rId5" Type="http://schemas.openxmlformats.org/officeDocument/2006/relationships/image" Target="../media/image1.wmf"/><Relationship Id="rId10" Type="http://schemas.openxmlformats.org/officeDocument/2006/relationships/image" Target="../media/image54.wmf"/><Relationship Id="rId4" Type="http://schemas.openxmlformats.org/officeDocument/2006/relationships/oleObject" Target="../embeddings/oleObject62.bin"/><Relationship Id="rId9" Type="http://schemas.openxmlformats.org/officeDocument/2006/relationships/oleObject" Target="../embeddings/oleObject64.bin"/><Relationship Id="rId14" Type="http://schemas.openxmlformats.org/officeDocument/2006/relationships/image" Target="../media/image56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2.jpe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4.wmf"/><Relationship Id="rId5" Type="http://schemas.openxmlformats.org/officeDocument/2006/relationships/image" Target="../media/image1.wmf"/><Relationship Id="rId10" Type="http://schemas.openxmlformats.org/officeDocument/2006/relationships/image" Target="../media/image8.wmf"/><Relationship Id="rId4" Type="http://schemas.openxmlformats.org/officeDocument/2006/relationships/oleObject" Target="../embeddings/oleObject67.bin"/><Relationship Id="rId9" Type="http://schemas.openxmlformats.org/officeDocument/2006/relationships/image" Target="../media/image7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58.wmf"/><Relationship Id="rId4" Type="http://schemas.openxmlformats.org/officeDocument/2006/relationships/oleObject" Target="../embeddings/oleObject68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60.wmf"/><Relationship Id="rId4" Type="http://schemas.openxmlformats.org/officeDocument/2006/relationships/oleObject" Target="../embeddings/oleObject69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71.bin"/><Relationship Id="rId4" Type="http://schemas.openxmlformats.org/officeDocument/2006/relationships/image" Target="../media/image62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60.wmf"/><Relationship Id="rId4" Type="http://schemas.openxmlformats.org/officeDocument/2006/relationships/oleObject" Target="../embeddings/oleObject72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64.wmf"/><Relationship Id="rId4" Type="http://schemas.openxmlformats.org/officeDocument/2006/relationships/oleObject" Target="../embeddings/oleObject73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60.wmf"/><Relationship Id="rId4" Type="http://schemas.openxmlformats.org/officeDocument/2006/relationships/oleObject" Target="../embeddings/oleObject74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76.bin"/><Relationship Id="rId4" Type="http://schemas.openxmlformats.org/officeDocument/2006/relationships/image" Target="../media/image66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69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7" Type="http://schemas.openxmlformats.org/officeDocument/2006/relationships/image" Target="../media/image7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79.bin"/><Relationship Id="rId5" Type="http://schemas.openxmlformats.org/officeDocument/2006/relationships/image" Target="../media/image70.wmf"/><Relationship Id="rId4" Type="http://schemas.openxmlformats.org/officeDocument/2006/relationships/oleObject" Target="../embeddings/oleObject78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80.bin"/><Relationship Id="rId4" Type="http://schemas.openxmlformats.org/officeDocument/2006/relationships/image" Target="../media/image75.jp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2.jpe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4.wmf"/><Relationship Id="rId5" Type="http://schemas.openxmlformats.org/officeDocument/2006/relationships/image" Target="../media/image1.wmf"/><Relationship Id="rId10" Type="http://schemas.openxmlformats.org/officeDocument/2006/relationships/image" Target="../media/image8.wmf"/><Relationship Id="rId4" Type="http://schemas.openxmlformats.org/officeDocument/2006/relationships/oleObject" Target="../embeddings/oleObject81.bin"/><Relationship Id="rId9" Type="http://schemas.openxmlformats.org/officeDocument/2006/relationships/image" Target="../media/image7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78.jpg"/><Relationship Id="rId5" Type="http://schemas.openxmlformats.org/officeDocument/2006/relationships/image" Target="../media/image77.jpg"/><Relationship Id="rId4" Type="http://schemas.openxmlformats.org/officeDocument/2006/relationships/image" Target="../media/image76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80.jpg"/><Relationship Id="rId4" Type="http://schemas.openxmlformats.org/officeDocument/2006/relationships/image" Target="../media/image79.w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14.wmf"/><Relationship Id="rId3" Type="http://schemas.openxmlformats.org/officeDocument/2006/relationships/image" Target="../media/image2.jpeg"/><Relationship Id="rId7" Type="http://schemas.openxmlformats.org/officeDocument/2006/relationships/image" Target="../media/image5.w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wmf"/><Relationship Id="rId11" Type="http://schemas.openxmlformats.org/officeDocument/2006/relationships/image" Target="../media/image13.wmf"/><Relationship Id="rId5" Type="http://schemas.openxmlformats.org/officeDocument/2006/relationships/image" Target="../media/image1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7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81.wmf"/><Relationship Id="rId4" Type="http://schemas.openxmlformats.org/officeDocument/2006/relationships/oleObject" Target="../embeddings/oleObject84.bin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2.jpe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4.wmf"/><Relationship Id="rId5" Type="http://schemas.openxmlformats.org/officeDocument/2006/relationships/image" Target="../media/image1.wmf"/><Relationship Id="rId10" Type="http://schemas.openxmlformats.org/officeDocument/2006/relationships/image" Target="../media/image8.wmf"/><Relationship Id="rId4" Type="http://schemas.openxmlformats.org/officeDocument/2006/relationships/oleObject" Target="../embeddings/oleObject85.bin"/><Relationship Id="rId9" Type="http://schemas.openxmlformats.org/officeDocument/2006/relationships/image" Target="../media/image7.w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2.jpeg"/><Relationship Id="rId7" Type="http://schemas.openxmlformats.org/officeDocument/2006/relationships/image" Target="../media/image5.wmf"/><Relationship Id="rId12" Type="http://schemas.openxmlformats.org/officeDocument/2006/relationships/image" Target="../media/image8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87.bin"/><Relationship Id="rId5" Type="http://schemas.openxmlformats.org/officeDocument/2006/relationships/image" Target="../media/image1.wmf"/><Relationship Id="rId10" Type="http://schemas.openxmlformats.org/officeDocument/2006/relationships/image" Target="../media/image8.wmf"/><Relationship Id="rId4" Type="http://schemas.openxmlformats.org/officeDocument/2006/relationships/oleObject" Target="../embeddings/oleObject86.bin"/><Relationship Id="rId9" Type="http://schemas.openxmlformats.org/officeDocument/2006/relationships/image" Target="../media/image7.w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12.bin"/><Relationship Id="rId3" Type="http://schemas.openxmlformats.org/officeDocument/2006/relationships/image" Target="../media/image2.jpeg"/><Relationship Id="rId7" Type="http://schemas.openxmlformats.org/officeDocument/2006/relationships/image" Target="../media/image5.wmf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11.bin"/><Relationship Id="rId5" Type="http://schemas.openxmlformats.org/officeDocument/2006/relationships/image" Target="../media/image1.wmf"/><Relationship Id="rId10" Type="http://schemas.openxmlformats.org/officeDocument/2006/relationships/image" Target="../media/image8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7.wmf"/><Relationship Id="rId1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2.jpeg"/><Relationship Id="rId7" Type="http://schemas.openxmlformats.org/officeDocument/2006/relationships/image" Target="../media/image5.wmf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15.bin"/><Relationship Id="rId5" Type="http://schemas.openxmlformats.org/officeDocument/2006/relationships/image" Target="../media/image1.wmf"/><Relationship Id="rId10" Type="http://schemas.openxmlformats.org/officeDocument/2006/relationships/image" Target="../media/image17.wmf"/><Relationship Id="rId4" Type="http://schemas.openxmlformats.org/officeDocument/2006/relationships/oleObject" Target="../embeddings/oleObject13.bin"/><Relationship Id="rId9" Type="http://schemas.openxmlformats.org/officeDocument/2006/relationships/oleObject" Target="../embeddings/oleObject1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2.jpe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wmf"/><Relationship Id="rId5" Type="http://schemas.openxmlformats.org/officeDocument/2006/relationships/image" Target="../media/image1.wmf"/><Relationship Id="rId10" Type="http://schemas.openxmlformats.org/officeDocument/2006/relationships/image" Target="../media/image8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prod_chalk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1050925"/>
            <a:ext cx="11837988" cy="790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119313" y="18034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en-US" sz="3200">
              <a:solidFill>
                <a:srgbClr val="FFFF00"/>
              </a:solidFill>
            </a:endParaRP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2985294" y="2580371"/>
            <a:ext cx="2819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en-US" sz="3600" dirty="0">
                <a:solidFill>
                  <a:schemeClr val="bg1"/>
                </a:solidFill>
              </a:rPr>
              <a:t>Stuart Raby</a:t>
            </a:r>
          </a:p>
        </p:txBody>
      </p:sp>
      <p:sp>
        <p:nvSpPr>
          <p:cNvPr id="1030" name="Text Box 14"/>
          <p:cNvSpPr txBox="1">
            <a:spLocks noChangeArrowheads="1"/>
          </p:cNvSpPr>
          <p:nvPr/>
        </p:nvSpPr>
        <p:spPr bwMode="auto">
          <a:xfrm>
            <a:off x="249636" y="4652983"/>
            <a:ext cx="3865164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FFFF00"/>
                </a:solidFill>
              </a:rPr>
              <a:t>NNN15/UD2</a:t>
            </a:r>
          </a:p>
          <a:p>
            <a:pPr eaLnBrk="1" hangingPunct="1"/>
            <a:r>
              <a:rPr lang="en-US" sz="3200" dirty="0" smtClean="0">
                <a:solidFill>
                  <a:srgbClr val="FFFF00"/>
                </a:solidFill>
              </a:rPr>
              <a:t>Stony Brook</a:t>
            </a:r>
            <a:endParaRPr lang="en-US" sz="3200" dirty="0">
              <a:solidFill>
                <a:srgbClr val="FFFF00"/>
              </a:solidFill>
            </a:endParaRPr>
          </a:p>
          <a:p>
            <a:pPr eaLnBrk="1" hangingPunct="1"/>
            <a:r>
              <a:rPr lang="en-US" sz="2800" smtClean="0">
                <a:solidFill>
                  <a:srgbClr val="FFFF00"/>
                </a:solidFill>
              </a:rPr>
              <a:t>October 28, </a:t>
            </a:r>
            <a:r>
              <a:rPr lang="en-US" sz="2800" dirty="0" smtClean="0">
                <a:solidFill>
                  <a:srgbClr val="FFFF00"/>
                </a:solidFill>
              </a:rPr>
              <a:t>2015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31" name="Text Box 17"/>
          <p:cNvSpPr txBox="1">
            <a:spLocks noChangeArrowheads="1"/>
          </p:cNvSpPr>
          <p:nvPr/>
        </p:nvSpPr>
        <p:spPr bwMode="auto">
          <a:xfrm flipH="1">
            <a:off x="2205038" y="4191000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>
                <a:solidFill>
                  <a:srgbClr val="FFFF00"/>
                </a:solidFill>
              </a:rPr>
              <a:t>     </a:t>
            </a:r>
          </a:p>
        </p:txBody>
      </p:sp>
      <p:sp>
        <p:nvSpPr>
          <p:cNvPr id="1032" name="Text Box 19"/>
          <p:cNvSpPr txBox="1">
            <a:spLocks noChangeArrowheads="1"/>
          </p:cNvSpPr>
          <p:nvPr/>
        </p:nvSpPr>
        <p:spPr bwMode="auto">
          <a:xfrm>
            <a:off x="5638800" y="41148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endParaRPr lang="en-US"/>
          </a:p>
        </p:txBody>
      </p:sp>
      <p:sp>
        <p:nvSpPr>
          <p:cNvPr id="1033" name="Rectangle 24"/>
          <p:cNvSpPr>
            <a:spLocks noChangeArrowheads="1"/>
          </p:cNvSpPr>
          <p:nvPr/>
        </p:nvSpPr>
        <p:spPr bwMode="auto">
          <a:xfrm>
            <a:off x="187326" y="381000"/>
            <a:ext cx="8804274" cy="769441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Testing SUSY SO(10) at the LHC</a:t>
            </a:r>
            <a:endParaRPr lang="en-US" sz="4400" dirty="0" smtClean="0">
              <a:solidFill>
                <a:schemeClr val="bg1"/>
              </a:solidFill>
            </a:endParaRPr>
          </a:p>
        </p:txBody>
      </p:sp>
      <p:pic>
        <p:nvPicPr>
          <p:cNvPr id="1034" name="Picture 10" descr="Physics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202238"/>
            <a:ext cx="2549525" cy="9588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EA601-376C-43BB-854D-CA11199B7A0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400" y="580571"/>
            <a:ext cx="8077200" cy="230832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3600" dirty="0" smtClean="0"/>
              <a:t>Anandakrishnan,  Raby  &amp;  Wingerter</a:t>
            </a:r>
          </a:p>
          <a:p>
            <a:pPr algn="l"/>
            <a:r>
              <a:rPr lang="en-US" sz="4400" dirty="0"/>
              <a:t> </a:t>
            </a:r>
            <a:r>
              <a:rPr lang="en-US" sz="4400" dirty="0" smtClean="0"/>
              <a:t>                      </a:t>
            </a:r>
            <a:r>
              <a:rPr lang="en-US" sz="3200" dirty="0" smtClean="0">
                <a:solidFill>
                  <a:srgbClr val="FF3300"/>
                </a:solidFill>
              </a:rPr>
              <a:t>arXiv:1212.0542</a:t>
            </a:r>
          </a:p>
          <a:p>
            <a:pPr algn="l"/>
            <a:r>
              <a:rPr lang="en-US" sz="3200" dirty="0" smtClean="0"/>
              <a:t>Anandakrishnan, Bryant</a:t>
            </a:r>
            <a:r>
              <a:rPr lang="en-US" sz="3200" dirty="0"/>
              <a:t> </a:t>
            </a:r>
            <a:r>
              <a:rPr lang="en-US" sz="3200" dirty="0" smtClean="0"/>
              <a:t>&amp; Raby</a:t>
            </a:r>
          </a:p>
          <a:p>
            <a:pPr algn="l"/>
            <a:r>
              <a:rPr lang="en-US" sz="3200" dirty="0" smtClean="0">
                <a:solidFill>
                  <a:srgbClr val="FF0000"/>
                </a:solidFill>
              </a:rPr>
              <a:t>                                 arXiv:1404.5628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38400" y="4401234"/>
            <a:ext cx="4238661" cy="144655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4400" dirty="0" smtClean="0"/>
              <a:t>Global  </a:t>
            </a:r>
            <a:r>
              <a:rPr lang="en-US" sz="4400" dirty="0" smtClean="0">
                <a:latin typeface="Symbol" pitchFamily="18" charset="2"/>
              </a:rPr>
              <a:t>c</a:t>
            </a:r>
            <a:r>
              <a:rPr lang="en-US" sz="4400" baseline="30000" dirty="0" smtClean="0">
                <a:latin typeface="Symbol" pitchFamily="18" charset="2"/>
              </a:rPr>
              <a:t>2 </a:t>
            </a:r>
            <a:r>
              <a:rPr lang="en-US" sz="4400" dirty="0" smtClean="0"/>
              <a:t>analysis</a:t>
            </a:r>
          </a:p>
          <a:p>
            <a:pPr algn="l"/>
            <a:r>
              <a:rPr lang="en-US" sz="4400" baseline="30000" dirty="0" smtClean="0">
                <a:latin typeface="Symbol" pitchFamily="18" charset="2"/>
              </a:rPr>
              <a:t> </a:t>
            </a:r>
            <a:r>
              <a:rPr lang="en-US" sz="4400" dirty="0" smtClean="0"/>
              <a:t>3</a:t>
            </a:r>
            <a:r>
              <a:rPr lang="en-US" sz="4400" baseline="30000" dirty="0" smtClean="0"/>
              <a:t>rd</a:t>
            </a:r>
            <a:r>
              <a:rPr lang="en-US" sz="4400" dirty="0" smtClean="0"/>
              <a:t>  family  only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072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2" descr="prod_chalk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1050925"/>
            <a:ext cx="11837988" cy="790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Rectangle 3"/>
          <p:cNvSpPr>
            <a:spLocks noChangeArrowheads="1"/>
          </p:cNvSpPr>
          <p:nvPr/>
        </p:nvSpPr>
        <p:spPr bwMode="auto">
          <a:xfrm>
            <a:off x="2119313" y="18034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en-US" sz="3200">
              <a:solidFill>
                <a:srgbClr val="FFFF00"/>
              </a:solidFill>
            </a:endParaRP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07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3" name="Picture 6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7" descr="fig_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2832100"/>
            <a:ext cx="64897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8" descr="fi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9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90800"/>
            <a:ext cx="6400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0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1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2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3045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13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14" descr="fig_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15" descr="fig_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16" descr="fig_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470150"/>
            <a:ext cx="65151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17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3992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5" name="Picture 18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6" name="Picture 19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7" name="Text Box 20"/>
          <p:cNvSpPr txBox="1">
            <a:spLocks noChangeArrowheads="1"/>
          </p:cNvSpPr>
          <p:nvPr/>
        </p:nvSpPr>
        <p:spPr bwMode="auto">
          <a:xfrm>
            <a:off x="1219200" y="2438400"/>
            <a:ext cx="556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endParaRPr lang="en-US"/>
          </a:p>
        </p:txBody>
      </p:sp>
      <p:pic>
        <p:nvPicPr>
          <p:cNvPr id="6168" name="Picture 21" descr="fig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2406650"/>
            <a:ext cx="63627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9" name="Text Box 23"/>
          <p:cNvSpPr txBox="1">
            <a:spLocks noChangeArrowheads="1"/>
          </p:cNvSpPr>
          <p:nvPr/>
        </p:nvSpPr>
        <p:spPr bwMode="auto">
          <a:xfrm>
            <a:off x="6156325" y="5067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endParaRPr lang="en-US"/>
          </a:p>
        </p:txBody>
      </p:sp>
      <p:graphicFrame>
        <p:nvGraphicFramePr>
          <p:cNvPr id="6147" name="Object 25"/>
          <p:cNvGraphicFramePr>
            <a:graphicFrameLocks noChangeAspect="1"/>
          </p:cNvGraphicFramePr>
          <p:nvPr/>
        </p:nvGraphicFramePr>
        <p:xfrm>
          <a:off x="2536825" y="1231900"/>
          <a:ext cx="4024313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08" name="Equation" r:id="rId11" imgW="711000" imgH="228600" progId="Equation.DSMT4">
                  <p:embed/>
                </p:oleObj>
              </mc:Choice>
              <mc:Fallback>
                <p:oleObj name="Equation" r:id="rId11" imgW="711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6825" y="1231900"/>
                        <a:ext cx="4024313" cy="12954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91" name="Object 27"/>
          <p:cNvGraphicFramePr>
            <a:graphicFrameLocks noChangeAspect="1"/>
          </p:cNvGraphicFramePr>
          <p:nvPr/>
        </p:nvGraphicFramePr>
        <p:xfrm>
          <a:off x="1579563" y="4114800"/>
          <a:ext cx="5951537" cy="138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09" name="Equation" r:id="rId13" imgW="2070000" imgH="482400" progId="Equation.DSMT4">
                  <p:embed/>
                </p:oleObj>
              </mc:Choice>
              <mc:Fallback>
                <p:oleObj name="Equation" r:id="rId13" imgW="20700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9563" y="4114800"/>
                        <a:ext cx="5951537" cy="1387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92" name="Object 28"/>
          <p:cNvGraphicFramePr>
            <a:graphicFrameLocks noChangeAspect="1"/>
          </p:cNvGraphicFramePr>
          <p:nvPr/>
        </p:nvGraphicFramePr>
        <p:xfrm>
          <a:off x="3124200" y="5486400"/>
          <a:ext cx="2465388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10" name="Equation" r:id="rId15" imgW="622080" imgH="190440" progId="Equation.DSMT4">
                  <p:embed/>
                </p:oleObj>
              </mc:Choice>
              <mc:Fallback>
                <p:oleObj name="Equation" r:id="rId15" imgW="6220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486400"/>
                        <a:ext cx="2465388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70" name="Text Box 29"/>
          <p:cNvSpPr txBox="1">
            <a:spLocks noChangeArrowheads="1"/>
          </p:cNvSpPr>
          <p:nvPr/>
        </p:nvSpPr>
        <p:spPr bwMode="auto">
          <a:xfrm>
            <a:off x="685800" y="407988"/>
            <a:ext cx="7620000" cy="769441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400" dirty="0" smtClean="0">
                <a:solidFill>
                  <a:srgbClr val="FFFF00"/>
                </a:solidFill>
              </a:rPr>
              <a:t>Yukawa  Unification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36894" name="Text Box 30"/>
          <p:cNvSpPr txBox="1">
            <a:spLocks noChangeArrowheads="1"/>
          </p:cNvSpPr>
          <p:nvPr/>
        </p:nvSpPr>
        <p:spPr bwMode="auto">
          <a:xfrm>
            <a:off x="365125" y="3524250"/>
            <a:ext cx="32400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en-US" sz="3200">
                <a:solidFill>
                  <a:srgbClr val="FFFF00"/>
                </a:solidFill>
              </a:rPr>
              <a:t>Fit t,b,tau requires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1390650" y="4103688"/>
            <a:ext cx="6362700" cy="2144712"/>
          </a:xfrm>
          <a:prstGeom prst="rect">
            <a:avLst/>
          </a:prstGeom>
          <a:noFill/>
          <a:ln w="539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EraserDust" pitchFamily="34" charset="0"/>
              <a:cs typeface="Arial" charset="0"/>
            </a:endParaRPr>
          </a:p>
        </p:txBody>
      </p:sp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838200" y="2659559"/>
            <a:ext cx="7620000" cy="769441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400" dirty="0" smtClean="0">
                <a:solidFill>
                  <a:srgbClr val="FFFF00"/>
                </a:solidFill>
              </a:rPr>
              <a:t>~ Universal  </a:t>
            </a:r>
            <a:r>
              <a:rPr lang="en-US" sz="4400" dirty="0" err="1" smtClean="0">
                <a:solidFill>
                  <a:srgbClr val="FFFF00"/>
                </a:solidFill>
              </a:rPr>
              <a:t>Gaugino</a:t>
            </a:r>
            <a:r>
              <a:rPr lang="en-US" sz="4400" dirty="0" smtClean="0">
                <a:solidFill>
                  <a:srgbClr val="FFFF00"/>
                </a:solidFill>
              </a:rPr>
              <a:t>  Masses 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17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6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6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94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 descr="prod_chalk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1050925"/>
            <a:ext cx="11837988" cy="790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2119313" y="18034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en-US" sz="3200">
              <a:solidFill>
                <a:srgbClr val="FFFF00"/>
              </a:solidFill>
            </a:endParaRPr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52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1" name="Picture 5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fig_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2832100"/>
            <a:ext cx="64897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fi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0"/>
            <a:ext cx="6400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1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3045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2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3" descr="fig_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14" descr="fig_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15" descr="fig_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470150"/>
            <a:ext cx="65151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16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3992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Picture 17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4" name="Text Box 19"/>
          <p:cNvSpPr txBox="1">
            <a:spLocks noChangeArrowheads="1"/>
          </p:cNvSpPr>
          <p:nvPr/>
        </p:nvSpPr>
        <p:spPr bwMode="auto">
          <a:xfrm>
            <a:off x="1219200" y="2438400"/>
            <a:ext cx="556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endParaRPr lang="en-US"/>
          </a:p>
        </p:txBody>
      </p:sp>
      <p:sp>
        <p:nvSpPr>
          <p:cNvPr id="9235" name="Text Box 20"/>
          <p:cNvSpPr txBox="1">
            <a:spLocks noChangeArrowheads="1"/>
          </p:cNvSpPr>
          <p:nvPr/>
        </p:nvSpPr>
        <p:spPr bwMode="auto">
          <a:xfrm>
            <a:off x="6156325" y="5067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endParaRPr lang="en-US"/>
          </a:p>
        </p:txBody>
      </p:sp>
      <p:sp>
        <p:nvSpPr>
          <p:cNvPr id="9236" name="Text Box 24"/>
          <p:cNvSpPr txBox="1">
            <a:spLocks noChangeArrowheads="1"/>
          </p:cNvSpPr>
          <p:nvPr/>
        </p:nvSpPr>
        <p:spPr bwMode="auto">
          <a:xfrm>
            <a:off x="1812925" y="4686300"/>
            <a:ext cx="6035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endParaRPr lang="en-US"/>
          </a:p>
        </p:txBody>
      </p:sp>
      <p:sp>
        <p:nvSpPr>
          <p:cNvPr id="55321" name="Text Box 25"/>
          <p:cNvSpPr txBox="1">
            <a:spLocks noChangeArrowheads="1"/>
          </p:cNvSpPr>
          <p:nvPr/>
        </p:nvSpPr>
        <p:spPr bwMode="auto">
          <a:xfrm>
            <a:off x="609600" y="1452776"/>
            <a:ext cx="7772400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 dirty="0" smtClean="0">
                <a:solidFill>
                  <a:srgbClr val="FFFF00"/>
                </a:solidFill>
              </a:rPr>
              <a:t>                         Bagger</a:t>
            </a:r>
            <a:r>
              <a:rPr lang="en-US" sz="2800" dirty="0">
                <a:solidFill>
                  <a:srgbClr val="FFFF00"/>
                </a:solidFill>
              </a:rPr>
              <a:t>, </a:t>
            </a:r>
            <a:r>
              <a:rPr lang="en-US" sz="2800" dirty="0" err="1">
                <a:solidFill>
                  <a:srgbClr val="FFFF00"/>
                </a:solidFill>
              </a:rPr>
              <a:t>Feng</a:t>
            </a:r>
            <a:r>
              <a:rPr lang="en-US" sz="2800" dirty="0">
                <a:solidFill>
                  <a:srgbClr val="FFFF00"/>
                </a:solidFill>
              </a:rPr>
              <a:t>, </a:t>
            </a:r>
            <a:r>
              <a:rPr lang="en-US" sz="2800" dirty="0" err="1">
                <a:solidFill>
                  <a:srgbClr val="FFFF00"/>
                </a:solidFill>
              </a:rPr>
              <a:t>Polonsky</a:t>
            </a:r>
            <a:r>
              <a:rPr lang="en-US" sz="2800" dirty="0">
                <a:solidFill>
                  <a:srgbClr val="FFFF00"/>
                </a:solidFill>
              </a:rPr>
              <a:t> &amp; Zhang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sz="2800" dirty="0">
                <a:solidFill>
                  <a:srgbClr val="FFFF00"/>
                </a:solidFill>
              </a:rPr>
              <a:t>                            </a:t>
            </a:r>
            <a:r>
              <a:rPr lang="en-US" sz="2800" dirty="0" smtClean="0">
                <a:solidFill>
                  <a:srgbClr val="FFFF00"/>
                </a:solidFill>
              </a:rPr>
              <a:t>         PLB473</a:t>
            </a:r>
            <a:r>
              <a:rPr lang="en-US" sz="2800" dirty="0">
                <a:solidFill>
                  <a:srgbClr val="FFFF00"/>
                </a:solidFill>
              </a:rPr>
              <a:t>, 264 (2000)</a:t>
            </a:r>
          </a:p>
          <a:p>
            <a:pPr algn="l" eaLnBrk="1" hangingPunct="1">
              <a:buClr>
                <a:schemeClr val="bg1"/>
              </a:buClr>
            </a:pPr>
            <a:r>
              <a:rPr lang="en-US" sz="3200" dirty="0" smtClean="0">
                <a:solidFill>
                  <a:schemeClr val="accent2"/>
                </a:solidFill>
              </a:rPr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Third family scalars lighter than first two !</a:t>
            </a:r>
          </a:p>
          <a:p>
            <a:pPr algn="l" eaLnBrk="1" hangingPunct="1">
              <a:buClr>
                <a:schemeClr val="bg1"/>
              </a:buClr>
            </a:pPr>
            <a:endParaRPr lang="en-US" sz="2800" dirty="0">
              <a:solidFill>
                <a:schemeClr val="accent2"/>
              </a:solidFill>
            </a:endParaRPr>
          </a:p>
          <a:p>
            <a:pPr algn="l" eaLnBrk="1" hangingPunct="1">
              <a:buClr>
                <a:schemeClr val="bg1"/>
              </a:buClr>
            </a:pPr>
            <a:r>
              <a:rPr lang="en-US" sz="3600" dirty="0" smtClean="0">
                <a:solidFill>
                  <a:schemeClr val="bg1"/>
                </a:solidFill>
              </a:rPr>
              <a:t> Suppresses </a:t>
            </a:r>
            <a:r>
              <a:rPr lang="en-US" sz="3600" dirty="0">
                <a:solidFill>
                  <a:schemeClr val="bg1"/>
                </a:solidFill>
              </a:rPr>
              <a:t>flavor  &amp;  CP violation      </a:t>
            </a:r>
          </a:p>
        </p:txBody>
      </p:sp>
      <p:sp>
        <p:nvSpPr>
          <p:cNvPr id="9238" name="Text Box 27"/>
          <p:cNvSpPr txBox="1">
            <a:spLocks noChangeArrowheads="1"/>
          </p:cNvSpPr>
          <p:nvPr/>
        </p:nvSpPr>
        <p:spPr bwMode="auto">
          <a:xfrm>
            <a:off x="685800" y="407988"/>
            <a:ext cx="7620000" cy="76200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en-US" sz="4400" dirty="0" smtClean="0">
                <a:solidFill>
                  <a:srgbClr val="FFFF00"/>
                </a:solidFill>
              </a:rPr>
              <a:t>Inverted  scalar mass  hierarchy</a:t>
            </a:r>
            <a:endParaRPr lang="en-US" sz="4400" dirty="0">
              <a:solidFill>
                <a:srgbClr val="FFFF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0007394"/>
              </p:ext>
            </p:extLst>
          </p:nvPr>
        </p:nvGraphicFramePr>
        <p:xfrm>
          <a:off x="1595437" y="4141220"/>
          <a:ext cx="5951537" cy="208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53" name="Equation" r:id="rId10" imgW="2070000" imgH="723600" progId="Equation.DSMT4">
                  <p:embed/>
                </p:oleObj>
              </mc:Choice>
              <mc:Fallback>
                <p:oleObj name="Equation" r:id="rId10" imgW="2070000" imgH="72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5437" y="4141220"/>
                        <a:ext cx="5951537" cy="2081213"/>
                      </a:xfrm>
                      <a:prstGeom prst="rect">
                        <a:avLst/>
                      </a:prstGeom>
                      <a:noFill/>
                      <a:ln w="63500">
                        <a:solidFill>
                          <a:srgbClr val="FF000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767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5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Title of talk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EA601-376C-43BB-854D-CA11199B7A0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28800" y="2514600"/>
            <a:ext cx="5710218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7200" dirty="0" smtClean="0">
                <a:solidFill>
                  <a:srgbClr val="FF0000"/>
                </a:solidFill>
              </a:rPr>
              <a:t>Heavy  scalars 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54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B7A179-9A1D-4584-987E-AA07FF5701D9}" type="slidenum">
              <a:rPr lang="en-US"/>
              <a:pPr>
                <a:defRPr/>
              </a:pPr>
              <a:t>14</a:t>
            </a:fld>
            <a:endParaRPr lang="en-US"/>
          </a:p>
        </p:txBody>
      </p:sp>
      <p:pic>
        <p:nvPicPr>
          <p:cNvPr id="38917" name="Picture 2" descr="prod_chalk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9486" y="-912812"/>
            <a:ext cx="11837988" cy="790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Rectangle 3"/>
          <p:cNvSpPr>
            <a:spLocks noChangeArrowheads="1"/>
          </p:cNvSpPr>
          <p:nvPr/>
        </p:nvSpPr>
        <p:spPr bwMode="auto">
          <a:xfrm>
            <a:off x="2119313" y="18034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en-US" sz="3200">
              <a:solidFill>
                <a:srgbClr val="FFFF00"/>
              </a:solidFill>
            </a:endParaRPr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8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61151"/>
              </p:ext>
            </p:extLst>
          </p:nvPr>
        </p:nvGraphicFramePr>
        <p:xfrm>
          <a:off x="1066800" y="1388963"/>
          <a:ext cx="7503063" cy="1200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9" name="Equation" r:id="rId6" imgW="3174840" imgH="507960" progId="Equation.DSMT4">
                  <p:embed/>
                </p:oleObj>
              </mc:Choice>
              <mc:Fallback>
                <p:oleObj name="Equation" r:id="rId6" imgW="317484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66800" y="1388963"/>
                        <a:ext cx="7503063" cy="12004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7437825"/>
              </p:ext>
            </p:extLst>
          </p:nvPr>
        </p:nvGraphicFramePr>
        <p:xfrm>
          <a:off x="971550" y="2680062"/>
          <a:ext cx="3600450" cy="232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0" name="Bitmap Image" r:id="rId8" imgW="4067743" imgH="2704762" progId="PBrush">
                  <p:embed/>
                </p:oleObj>
              </mc:Choice>
              <mc:Fallback>
                <p:oleObj name="Bitmap Image" r:id="rId8" imgW="4067743" imgH="2704762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680062"/>
                        <a:ext cx="3600450" cy="232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1422561" y="2644448"/>
            <a:ext cx="3321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/>
              <a:t>b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3431395" y="2660061"/>
            <a:ext cx="3529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/>
              <a:t>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912826"/>
              </p:ext>
            </p:extLst>
          </p:nvPr>
        </p:nvGraphicFramePr>
        <p:xfrm>
          <a:off x="2438400" y="2660061"/>
          <a:ext cx="300038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1" name="Equation" r:id="rId10" imgW="101512" imgH="215713" progId="Equation.DSMT4">
                  <p:embed/>
                </p:oleObj>
              </mc:Choice>
              <mc:Fallback>
                <p:oleObj name="Equation" r:id="rId10" imgW="101512" imgH="215713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660061"/>
                        <a:ext cx="300038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8290757"/>
              </p:ext>
            </p:extLst>
          </p:nvPr>
        </p:nvGraphicFramePr>
        <p:xfrm>
          <a:off x="1967706" y="3598469"/>
          <a:ext cx="487363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2" name="Equation" r:id="rId12" imgW="203112" imgH="228501" progId="Equation.DSMT4">
                  <p:embed/>
                </p:oleObj>
              </mc:Choice>
              <mc:Fallback>
                <p:oleObj name="Equation" r:id="rId12" imgW="203112" imgH="228501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7706" y="3598469"/>
                        <a:ext cx="487363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3010380" y="4118262"/>
            <a:ext cx="3529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dirty="0">
                <a:latin typeface="Symbol" pitchFamily="18" charset="2"/>
              </a:rPr>
              <a:t>g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1148256"/>
              </p:ext>
            </p:extLst>
          </p:nvPr>
        </p:nvGraphicFramePr>
        <p:xfrm>
          <a:off x="552450" y="4900613"/>
          <a:ext cx="7689850" cy="143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3" name="Equation" r:id="rId14" imgW="2590560" imgH="482400" progId="Equation.DSMT4">
                  <p:embed/>
                </p:oleObj>
              </mc:Choice>
              <mc:Fallback>
                <p:oleObj name="Equation" r:id="rId14" imgW="2590560" imgH="482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4900613"/>
                        <a:ext cx="7689850" cy="143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55248" y="595086"/>
            <a:ext cx="4398961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4000" dirty="0">
                <a:solidFill>
                  <a:srgbClr val="FF3300"/>
                </a:solidFill>
              </a:rPr>
              <a:t>N</a:t>
            </a:r>
            <a:r>
              <a:rPr lang="en-US" sz="4000" dirty="0" smtClean="0">
                <a:solidFill>
                  <a:srgbClr val="FF3300"/>
                </a:solidFill>
              </a:rPr>
              <a:t>eed Heavy scalars !</a:t>
            </a:r>
            <a:endParaRPr lang="en-US" sz="4000" dirty="0">
              <a:solidFill>
                <a:srgbClr val="FF3300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7418294"/>
              </p:ext>
            </p:extLst>
          </p:nvPr>
        </p:nvGraphicFramePr>
        <p:xfrm>
          <a:off x="4724400" y="2738438"/>
          <a:ext cx="4125913" cy="169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4" name="Equation" r:id="rId16" imgW="1168200" imgH="482400" progId="Equation.DSMT4">
                  <p:embed/>
                </p:oleObj>
              </mc:Choice>
              <mc:Fallback>
                <p:oleObj name="Equation" r:id="rId16" imgW="1168200" imgH="482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738438"/>
                        <a:ext cx="4125913" cy="169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655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EEF9FD-CC79-4BD7-8527-AC246E501A1E}" type="slidenum">
              <a:rPr lang="en-US"/>
              <a:pPr>
                <a:defRPr/>
              </a:pPr>
              <a:t>15</a:t>
            </a:fld>
            <a:endParaRPr lang="en-US"/>
          </a:p>
        </p:txBody>
      </p:sp>
      <p:pic>
        <p:nvPicPr>
          <p:cNvPr id="39949" name="Picture 2" descr="prod_chalk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200" y="-1050925"/>
            <a:ext cx="11837988" cy="790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0" name="Rectangle 3"/>
          <p:cNvSpPr>
            <a:spLocks noChangeArrowheads="1"/>
          </p:cNvSpPr>
          <p:nvPr/>
        </p:nvSpPr>
        <p:spPr bwMode="auto">
          <a:xfrm>
            <a:off x="2119313" y="18034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en-US" sz="3200">
              <a:solidFill>
                <a:srgbClr val="FFFF00"/>
              </a:solidFill>
            </a:endParaRPr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392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76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2668894"/>
              </p:ext>
            </p:extLst>
          </p:nvPr>
        </p:nvGraphicFramePr>
        <p:xfrm>
          <a:off x="1981200" y="4114800"/>
          <a:ext cx="4192588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393" name="Equation" r:id="rId6" imgW="1473120" imgH="533160" progId="Equation.DSMT4">
                  <p:embed/>
                </p:oleObj>
              </mc:Choice>
              <mc:Fallback>
                <p:oleObj name="Equation" r:id="rId6" imgW="1473120" imgH="53316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114800"/>
                        <a:ext cx="4192588" cy="151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76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401989"/>
              </p:ext>
            </p:extLst>
          </p:nvPr>
        </p:nvGraphicFramePr>
        <p:xfrm>
          <a:off x="1617663" y="1090613"/>
          <a:ext cx="4195762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394" name="Equation" r:id="rId8" imgW="1320480" imgH="253800" progId="Equation.DSMT4">
                  <p:embed/>
                </p:oleObj>
              </mc:Choice>
              <mc:Fallback>
                <p:oleObj name="Equation" r:id="rId8" imgW="1320480" imgH="2538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7663" y="1090613"/>
                        <a:ext cx="4195762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4673848"/>
              </p:ext>
            </p:extLst>
          </p:nvPr>
        </p:nvGraphicFramePr>
        <p:xfrm>
          <a:off x="1474819" y="2093119"/>
          <a:ext cx="6145149" cy="161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395" name="Equation" r:id="rId10" imgW="1739880" imgH="457200" progId="Equation.DSMT4">
                  <p:embed/>
                </p:oleObj>
              </mc:Choice>
              <mc:Fallback>
                <p:oleObj name="Equation" r:id="rId10" imgW="17398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474819" y="2093119"/>
                        <a:ext cx="6145149" cy="161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EEF9FD-CC79-4BD7-8527-AC246E501A1E}" type="slidenum">
              <a:rPr lang="en-US"/>
              <a:pPr>
                <a:defRPr/>
              </a:pPr>
              <a:t>16</a:t>
            </a:fld>
            <a:endParaRPr lang="en-US"/>
          </a:p>
        </p:txBody>
      </p:sp>
      <p:pic>
        <p:nvPicPr>
          <p:cNvPr id="39949" name="Picture 2" descr="prod_chalk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600" y="-838200"/>
            <a:ext cx="11837988" cy="790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0" name="Rectangle 3"/>
          <p:cNvSpPr>
            <a:spLocks noChangeArrowheads="1"/>
          </p:cNvSpPr>
          <p:nvPr/>
        </p:nvSpPr>
        <p:spPr bwMode="auto">
          <a:xfrm>
            <a:off x="2119313" y="18034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en-US" sz="3200">
              <a:solidFill>
                <a:srgbClr val="FFFF00"/>
              </a:solidFill>
            </a:endParaRPr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15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76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4632248"/>
              </p:ext>
            </p:extLst>
          </p:nvPr>
        </p:nvGraphicFramePr>
        <p:xfrm>
          <a:off x="690563" y="762000"/>
          <a:ext cx="81153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16" name="Equation" r:id="rId6" imgW="3149280" imgH="241200" progId="Equation.DSMT4">
                  <p:embed/>
                </p:oleObj>
              </mc:Choice>
              <mc:Fallback>
                <p:oleObj name="Equation" r:id="rId6" imgW="31492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563" y="762000"/>
                        <a:ext cx="8115300" cy="577850"/>
                      </a:xfrm>
                      <a:prstGeom prst="rect">
                        <a:avLst/>
                      </a:prstGeom>
                      <a:noFill/>
                      <a:ln w="66675">
                        <a:solidFill>
                          <a:srgbClr val="FF0000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803400"/>
            <a:ext cx="6588618" cy="44089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3937" y="4692317"/>
            <a:ext cx="3039615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arXiv</a:t>
            </a:r>
            <a:r>
              <a:rPr lang="en-US" sz="3200" dirty="0" smtClean="0"/>
              <a:t>: 1304.6325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0105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B7A179-9A1D-4584-987E-AA07FF5701D9}" type="slidenum">
              <a:rPr lang="en-US"/>
              <a:pPr>
                <a:defRPr/>
              </a:pPr>
              <a:t>17</a:t>
            </a:fld>
            <a:endParaRPr lang="en-US"/>
          </a:p>
        </p:txBody>
      </p:sp>
      <p:pic>
        <p:nvPicPr>
          <p:cNvPr id="38917" name="Picture 2" descr="prod_chalk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958850"/>
            <a:ext cx="11837988" cy="790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Rectangle 3"/>
          <p:cNvSpPr>
            <a:spLocks noChangeArrowheads="1"/>
          </p:cNvSpPr>
          <p:nvPr/>
        </p:nvSpPr>
        <p:spPr bwMode="auto">
          <a:xfrm>
            <a:off x="2119313" y="18034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en-US" sz="3200">
              <a:solidFill>
                <a:srgbClr val="FFFF00"/>
              </a:solidFill>
            </a:endParaRPr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36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919" name="Picture 5" descr="fig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2832100"/>
            <a:ext cx="64897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1" name="Text Box 7"/>
          <p:cNvSpPr txBox="1">
            <a:spLocks noChangeArrowheads="1"/>
          </p:cNvSpPr>
          <p:nvPr/>
        </p:nvSpPr>
        <p:spPr bwMode="auto">
          <a:xfrm>
            <a:off x="914399" y="2253569"/>
            <a:ext cx="78279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 dirty="0">
                <a:solidFill>
                  <a:schemeClr val="bg1"/>
                </a:solidFill>
              </a:rPr>
              <a:t>Albrecht, Altmannshofer, Buras, Guadagnoli, &amp;  Straub</a:t>
            </a:r>
          </a:p>
          <a:p>
            <a:pPr algn="l" eaLnBrk="1" hangingPunct="1"/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                                         </a:t>
            </a:r>
            <a:r>
              <a:rPr lang="en-US" sz="2400" b="1" dirty="0">
                <a:solidFill>
                  <a:srgbClr val="FFFF00"/>
                </a:solidFill>
              </a:rPr>
              <a:t>JHEP 0710:055  (2007</a:t>
            </a:r>
            <a:r>
              <a:rPr lang="en-US" sz="2400" dirty="0">
                <a:solidFill>
                  <a:srgbClr val="FFFF00"/>
                </a:solidFill>
              </a:rPr>
              <a:t>) </a:t>
            </a:r>
          </a:p>
        </p:txBody>
      </p:sp>
      <p:sp>
        <p:nvSpPr>
          <p:cNvPr id="236552" name="Text Box 8"/>
          <p:cNvSpPr txBox="1">
            <a:spLocks noChangeArrowheads="1"/>
          </p:cNvSpPr>
          <p:nvPr/>
        </p:nvSpPr>
        <p:spPr bwMode="auto">
          <a:xfrm>
            <a:off x="381585" y="1377976"/>
            <a:ext cx="79832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en-US" sz="4000" dirty="0" smtClean="0">
                <a:solidFill>
                  <a:srgbClr val="FFFF00"/>
                </a:solidFill>
              </a:rPr>
              <a:t>tension </a:t>
            </a:r>
            <a:r>
              <a:rPr lang="en-US" sz="4000" dirty="0">
                <a:solidFill>
                  <a:srgbClr val="FFFF00"/>
                </a:solidFill>
              </a:rPr>
              <a:t>between  b </a:t>
            </a:r>
            <a:r>
              <a:rPr lang="en-US" sz="4000" dirty="0">
                <a:solidFill>
                  <a:srgbClr val="FFFF00"/>
                </a:solidFill>
                <a:sym typeface="Wingdings" pitchFamily="2" charset="2"/>
              </a:rPr>
              <a:t> s </a:t>
            </a:r>
            <a:r>
              <a:rPr lang="en-US" sz="4000" dirty="0">
                <a:solidFill>
                  <a:srgbClr val="FFFF00"/>
                </a:solidFill>
                <a:latin typeface="Symbol" pitchFamily="18" charset="2"/>
                <a:sym typeface="Wingdings" pitchFamily="2" charset="2"/>
              </a:rPr>
              <a:t>g </a:t>
            </a:r>
            <a:r>
              <a:rPr lang="en-US" sz="4000" dirty="0">
                <a:solidFill>
                  <a:srgbClr val="FFFF00"/>
                </a:solidFill>
                <a:sym typeface="Wingdings" pitchFamily="2" charset="2"/>
              </a:rPr>
              <a:t>&amp;  b  s l</a:t>
            </a:r>
            <a:r>
              <a:rPr lang="en-US" sz="4000" baseline="30000" dirty="0">
                <a:solidFill>
                  <a:srgbClr val="FFFF00"/>
                </a:solidFill>
                <a:sym typeface="Wingdings" pitchFamily="2" charset="2"/>
              </a:rPr>
              <a:t>+ </a:t>
            </a:r>
            <a:r>
              <a:rPr lang="en-US" sz="4000" dirty="0">
                <a:solidFill>
                  <a:srgbClr val="FFFF00"/>
                </a:solidFill>
                <a:sym typeface="Wingdings" pitchFamily="2" charset="2"/>
              </a:rPr>
              <a:t>l</a:t>
            </a:r>
            <a:r>
              <a:rPr lang="en-US" sz="4000" baseline="30000" dirty="0">
                <a:solidFill>
                  <a:srgbClr val="FFFF00"/>
                </a:solidFill>
                <a:sym typeface="Wingdings" pitchFamily="2" charset="2"/>
              </a:rPr>
              <a:t>-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36553" name="AutoShape 9"/>
          <p:cNvSpPr>
            <a:spLocks noChangeArrowheads="1"/>
          </p:cNvSpPr>
          <p:nvPr/>
        </p:nvSpPr>
        <p:spPr bwMode="auto">
          <a:xfrm>
            <a:off x="1535794" y="5410200"/>
            <a:ext cx="762000" cy="304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710400"/>
              </p:ext>
            </p:extLst>
          </p:nvPr>
        </p:nvGraphicFramePr>
        <p:xfrm>
          <a:off x="3019425" y="5029200"/>
          <a:ext cx="3617913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37" name="Equation" r:id="rId7" imgW="799920" imgH="228600" progId="Equation.DSMT4">
                  <p:embed/>
                </p:oleObj>
              </mc:Choice>
              <mc:Fallback>
                <p:oleObj name="Equation" r:id="rId7" imgW="7999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19425" y="5029200"/>
                        <a:ext cx="3617913" cy="1033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878226"/>
              </p:ext>
            </p:extLst>
          </p:nvPr>
        </p:nvGraphicFramePr>
        <p:xfrm>
          <a:off x="650306" y="3207657"/>
          <a:ext cx="4192588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38" name="Equation" r:id="rId9" imgW="1473120" imgH="533160" progId="Equation.DSMT4">
                  <p:embed/>
                </p:oleObj>
              </mc:Choice>
              <mc:Fallback>
                <p:oleObj name="Equation" r:id="rId9" imgW="1473120" imgH="53316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306" y="3207657"/>
                        <a:ext cx="4192588" cy="151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5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Title of talk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EA601-376C-43BB-854D-CA11199B7A0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144386" name="Picture 2" descr="C:\WORKPLACE\presentations\power point\Bonn 2013\buras.predic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61787"/>
            <a:ext cx="4495799" cy="5896213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33400" y="154793"/>
            <a:ext cx="7827963" cy="954088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 dirty="0">
                <a:solidFill>
                  <a:schemeClr val="bg1"/>
                </a:solidFill>
              </a:rPr>
              <a:t>Albrecht, Altmannshofer, Buras, Guadagnoli, &amp;  Straub</a:t>
            </a:r>
          </a:p>
          <a:p>
            <a:pPr algn="l" eaLnBrk="1" hangingPunct="1"/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                                         </a:t>
            </a:r>
            <a:r>
              <a:rPr lang="en-US" sz="2400" b="1" dirty="0">
                <a:solidFill>
                  <a:srgbClr val="FFFF00"/>
                </a:solidFill>
              </a:rPr>
              <a:t>JHEP 0710:055  (2007</a:t>
            </a:r>
            <a:r>
              <a:rPr lang="en-US" sz="2400" dirty="0">
                <a:solidFill>
                  <a:srgbClr val="FFFF00"/>
                </a:solidFill>
              </a:rPr>
              <a:t>) 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2209800" y="3505200"/>
            <a:ext cx="4114800" cy="404693"/>
          </a:xfrm>
          <a:prstGeom prst="roundRect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EraserDust" pitchFamily="34" charset="0"/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191657" y="6324600"/>
            <a:ext cx="4114800" cy="404693"/>
          </a:xfrm>
          <a:prstGeom prst="roundRect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EraserDust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Title of talk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EA601-376C-43BB-854D-CA11199B7A0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52600" y="1752600"/>
            <a:ext cx="5668539" cy="230832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 Light  Higgs   </a:t>
            </a:r>
          </a:p>
          <a:p>
            <a:r>
              <a:rPr lang="en-US" sz="7200" dirty="0" smtClean="0">
                <a:solidFill>
                  <a:srgbClr val="FF0000"/>
                </a:solidFill>
              </a:rPr>
              <a:t>SM-like</a:t>
            </a:r>
          </a:p>
        </p:txBody>
      </p:sp>
    </p:spTree>
    <p:extLst>
      <p:ext uri="{BB962C8B-B14F-4D97-AF65-F5344CB8AC3E}">
        <p14:creationId xmlns:p14="http://schemas.microsoft.com/office/powerpoint/2010/main" val="153698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prod_chalk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958850"/>
            <a:ext cx="11837988" cy="790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2119313" y="18034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en-US" sz="3200">
              <a:solidFill>
                <a:srgbClr val="FFFF00"/>
              </a:solidFill>
            </a:endParaRP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16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645886" y="517525"/>
            <a:ext cx="7391400" cy="64135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</a:rPr>
              <a:t>                               </a:t>
            </a:r>
            <a:r>
              <a:rPr lang="en-US" sz="3600" dirty="0">
                <a:solidFill>
                  <a:srgbClr val="FFFF00"/>
                </a:solidFill>
              </a:rPr>
              <a:t> Outline     </a:t>
            </a:r>
            <a:r>
              <a:rPr lang="en-US" sz="2800" dirty="0">
                <a:solidFill>
                  <a:srgbClr val="FFFF00"/>
                </a:solidFill>
              </a:rPr>
              <a:t>                     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2054" name="Picture 6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0" descr="fig_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2832100"/>
            <a:ext cx="64897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1" descr="fi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20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22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23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3045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25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27" descr="fig_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29" descr="fig_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31" descr="fig_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470150"/>
            <a:ext cx="65151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32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3992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33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34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7" name="Text Box 35"/>
          <p:cNvSpPr txBox="1">
            <a:spLocks noChangeArrowheads="1"/>
          </p:cNvSpPr>
          <p:nvPr/>
        </p:nvSpPr>
        <p:spPr bwMode="auto">
          <a:xfrm>
            <a:off x="1219200" y="2438400"/>
            <a:ext cx="556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endParaRPr lang="en-US"/>
          </a:p>
        </p:txBody>
      </p:sp>
      <p:pic>
        <p:nvPicPr>
          <p:cNvPr id="2068" name="Picture 38" descr="fig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2406650"/>
            <a:ext cx="63627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9" name="Text Box 44"/>
          <p:cNvSpPr txBox="1">
            <a:spLocks noChangeArrowheads="1"/>
          </p:cNvSpPr>
          <p:nvPr/>
        </p:nvSpPr>
        <p:spPr bwMode="auto">
          <a:xfrm>
            <a:off x="228600" y="1295400"/>
            <a:ext cx="8762999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marL="571500" indent="-571500" algn="l" eaLnBrk="1" hangingPunct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 SUSY  SO(10)  minimal model</a:t>
            </a:r>
            <a:endParaRPr lang="en-US" sz="3600" b="1" dirty="0" smtClean="0">
              <a:solidFill>
                <a:schemeClr val="bg1"/>
              </a:solidFill>
            </a:endParaRPr>
          </a:p>
          <a:p>
            <a:pPr algn="l" eaLnBrk="1" hangingPunct="1">
              <a:buFont typeface="Wingdings" pitchFamily="2" charset="2"/>
              <a:buChar char="§"/>
            </a:pP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    Yukawa unification – first order effects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    Global  </a:t>
            </a:r>
            <a:r>
              <a:rPr lang="en-US" sz="3600" dirty="0" smtClean="0">
                <a:solidFill>
                  <a:schemeClr val="bg1"/>
                </a:solidFill>
                <a:latin typeface="Symbol" panose="05050102010706020507" pitchFamily="18" charset="2"/>
              </a:rPr>
              <a:t>c</a:t>
            </a:r>
            <a:r>
              <a:rPr lang="en-US" sz="3600" baseline="30000" dirty="0" smtClean="0">
                <a:solidFill>
                  <a:schemeClr val="bg1"/>
                </a:solidFill>
                <a:latin typeface="Symbol" panose="05050102010706020507" pitchFamily="18" charset="2"/>
              </a:rPr>
              <a:t>2 </a:t>
            </a:r>
            <a:r>
              <a:rPr lang="en-US" sz="3600" baseline="30000" dirty="0" smtClean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analysis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    Fits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    Predictions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    Fine-tuning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    Conclusions</a:t>
            </a:r>
          </a:p>
          <a:p>
            <a:pPr algn="l" eaLnBrk="1" hangingPunct="1">
              <a:buFont typeface="Wingdings" pitchFamily="2" charset="2"/>
              <a:buChar char="§"/>
            </a:pPr>
            <a:endParaRPr lang="en-US" sz="3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92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2" descr="prod_chalk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7800" y="-1050925"/>
            <a:ext cx="11837988" cy="790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2119313" y="18034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en-US" sz="3200">
              <a:solidFill>
                <a:srgbClr val="FFFF00"/>
              </a:solidFill>
            </a:endParaRPr>
          </a:p>
        </p:txBody>
      </p:sp>
      <p:graphicFrame>
        <p:nvGraphicFramePr>
          <p:cNvPr id="15362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37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5" name="Picture 5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fig_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2832100"/>
            <a:ext cx="64897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 descr="fi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0"/>
            <a:ext cx="6400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0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1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3045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2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3" descr="fig_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4" descr="fig_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15" descr="fig_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470150"/>
            <a:ext cx="65151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1219200" y="2438400"/>
            <a:ext cx="556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endParaRPr lang="en-US"/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6156325" y="5067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endParaRPr lang="en-US"/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609600" y="304800"/>
            <a:ext cx="7696200" cy="1323439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en-US" sz="3600" dirty="0">
                <a:solidFill>
                  <a:srgbClr val="FFFF00"/>
                </a:solidFill>
              </a:rPr>
              <a:t>                  Br(  </a:t>
            </a:r>
            <a:r>
              <a:rPr lang="en-US" sz="3600" dirty="0" err="1">
                <a:solidFill>
                  <a:srgbClr val="FFFF00"/>
                </a:solidFill>
              </a:rPr>
              <a:t>B</a:t>
            </a:r>
            <a:r>
              <a:rPr lang="en-US" sz="3600" baseline="-25000" dirty="0" err="1">
                <a:solidFill>
                  <a:srgbClr val="FFFF00"/>
                </a:solidFill>
              </a:rPr>
              <a:t>s</a:t>
            </a:r>
            <a:r>
              <a:rPr lang="en-US" sz="3600" dirty="0">
                <a:solidFill>
                  <a:srgbClr val="FFFF00"/>
                </a:solidFill>
              </a:rPr>
              <a:t>  -&gt;  </a:t>
            </a:r>
            <a:r>
              <a:rPr lang="en-US" sz="3600" dirty="0">
                <a:solidFill>
                  <a:srgbClr val="FFFF00"/>
                </a:solidFill>
                <a:latin typeface="Symbol" pitchFamily="18" charset="2"/>
              </a:rPr>
              <a:t>m</a:t>
            </a:r>
            <a:r>
              <a:rPr lang="en-US" sz="3600" baseline="30000" dirty="0">
                <a:solidFill>
                  <a:srgbClr val="FFFF00"/>
                </a:solidFill>
                <a:latin typeface="Symbol" pitchFamily="18" charset="2"/>
              </a:rPr>
              <a:t>+</a:t>
            </a:r>
            <a:r>
              <a:rPr lang="en-US" sz="3600" dirty="0">
                <a:solidFill>
                  <a:srgbClr val="FFFF00"/>
                </a:solidFill>
                <a:latin typeface="Symbol" pitchFamily="18" charset="2"/>
              </a:rPr>
              <a:t>  m</a:t>
            </a:r>
            <a:r>
              <a:rPr lang="en-US" sz="3600" baseline="30000" dirty="0">
                <a:solidFill>
                  <a:srgbClr val="FFFF00"/>
                </a:solidFill>
                <a:latin typeface="Symbol" pitchFamily="18" charset="2"/>
              </a:rPr>
              <a:t>- 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smtClean="0">
                <a:solidFill>
                  <a:srgbClr val="FFFF00"/>
                </a:solidFill>
              </a:rPr>
              <a:t>) :</a:t>
            </a:r>
          </a:p>
          <a:p>
            <a:pPr algn="l" eaLnBrk="1" hangingPunct="1"/>
            <a:r>
              <a:rPr lang="en-US" sz="4400" dirty="0">
                <a:solidFill>
                  <a:srgbClr val="FFFF00"/>
                </a:solidFill>
              </a:rPr>
              <a:t> </a:t>
            </a:r>
            <a:r>
              <a:rPr lang="en-US" sz="4400" dirty="0" smtClean="0">
                <a:solidFill>
                  <a:srgbClr val="FFFF00"/>
                </a:solidFill>
              </a:rPr>
              <a:t>         Light  Higgs  SM-like 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43032" name="Text Box 24"/>
          <p:cNvSpPr txBox="1">
            <a:spLocks noChangeArrowheads="1"/>
          </p:cNvSpPr>
          <p:nvPr/>
        </p:nvSpPr>
        <p:spPr bwMode="auto">
          <a:xfrm>
            <a:off x="381001" y="1769953"/>
            <a:ext cx="86105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en-US" sz="3600" dirty="0">
                <a:solidFill>
                  <a:schemeClr val="bg1"/>
                </a:solidFill>
              </a:rPr>
              <a:t>SM :  3 x 10</a:t>
            </a:r>
            <a:r>
              <a:rPr lang="en-US" sz="3600" baseline="30000" dirty="0">
                <a:solidFill>
                  <a:schemeClr val="bg1"/>
                </a:solidFill>
              </a:rPr>
              <a:t>-9</a:t>
            </a:r>
            <a:r>
              <a:rPr lang="en-US" sz="3600" dirty="0">
                <a:solidFill>
                  <a:schemeClr val="bg1"/>
                </a:solidFill>
              </a:rPr>
              <a:t>    </a:t>
            </a:r>
            <a:r>
              <a:rPr lang="en-US" sz="3600" dirty="0" smtClean="0">
                <a:solidFill>
                  <a:schemeClr val="bg1"/>
                </a:solidFill>
              </a:rPr>
              <a:t>    MSSM </a:t>
            </a:r>
            <a:r>
              <a:rPr lang="en-US" sz="3600" dirty="0">
                <a:solidFill>
                  <a:schemeClr val="bg1"/>
                </a:solidFill>
              </a:rPr>
              <a:t>:  ~ </a:t>
            </a:r>
            <a:r>
              <a:rPr lang="en-US" sz="3600" dirty="0">
                <a:solidFill>
                  <a:schemeClr val="bg1"/>
                </a:solidFill>
                <a:latin typeface="Symbol" pitchFamily="18" charset="2"/>
              </a:rPr>
              <a:t>(</a:t>
            </a:r>
            <a:r>
              <a:rPr lang="en-US" sz="3600" dirty="0">
                <a:solidFill>
                  <a:schemeClr val="bg1"/>
                </a:solidFill>
              </a:rPr>
              <a:t>tan </a:t>
            </a:r>
            <a:r>
              <a:rPr lang="en-US" sz="3600" dirty="0">
                <a:solidFill>
                  <a:schemeClr val="bg1"/>
                </a:solidFill>
                <a:latin typeface="Symbol" pitchFamily="18" charset="2"/>
              </a:rPr>
              <a:t>b)</a:t>
            </a:r>
            <a:r>
              <a:rPr lang="en-US" sz="3600" baseline="30000" dirty="0">
                <a:solidFill>
                  <a:schemeClr val="bg1"/>
                </a:solidFill>
              </a:rPr>
              <a:t>6 </a:t>
            </a:r>
            <a:r>
              <a:rPr lang="en-US" sz="3600" dirty="0">
                <a:solidFill>
                  <a:schemeClr val="bg1"/>
                </a:solidFill>
              </a:rPr>
              <a:t>/</a:t>
            </a:r>
            <a:r>
              <a:rPr lang="en-US" sz="3600" dirty="0" smtClean="0">
                <a:solidFill>
                  <a:schemeClr val="bg1"/>
                </a:solidFill>
              </a:rPr>
              <a:t>m</a:t>
            </a:r>
            <a:r>
              <a:rPr lang="en-US" sz="3600" baseline="-25000" dirty="0" smtClean="0">
                <a:solidFill>
                  <a:schemeClr val="bg1"/>
                </a:solidFill>
              </a:rPr>
              <a:t>A</a:t>
            </a:r>
            <a:r>
              <a:rPr lang="en-US" sz="3600" baseline="30000" dirty="0" smtClean="0">
                <a:solidFill>
                  <a:schemeClr val="bg1"/>
                </a:solidFill>
              </a:rPr>
              <a:t>4</a:t>
            </a:r>
            <a:endParaRPr 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9792402"/>
              </p:ext>
            </p:extLst>
          </p:nvPr>
        </p:nvGraphicFramePr>
        <p:xfrm>
          <a:off x="844550" y="5408613"/>
          <a:ext cx="7683500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38" name="Equation" r:id="rId10" imgW="2031840" imgH="241200" progId="Equation.DSMT4">
                  <p:embed/>
                </p:oleObj>
              </mc:Choice>
              <mc:Fallback>
                <p:oleObj name="Equation" r:id="rId10" imgW="20318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44550" y="5408613"/>
                        <a:ext cx="7683500" cy="91281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4322988"/>
              </p:ext>
            </p:extLst>
          </p:nvPr>
        </p:nvGraphicFramePr>
        <p:xfrm>
          <a:off x="1570038" y="2430463"/>
          <a:ext cx="6735762" cy="225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39" name="Equation" r:id="rId12" imgW="2958840" imgH="990360" progId="Equation.DSMT4">
                  <p:embed/>
                </p:oleObj>
              </mc:Choice>
              <mc:Fallback>
                <p:oleObj name="Equation" r:id="rId12" imgW="2958840" imgH="990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70038" y="2430463"/>
                        <a:ext cx="6735762" cy="2255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281018"/>
              </p:ext>
            </p:extLst>
          </p:nvPr>
        </p:nvGraphicFramePr>
        <p:xfrm>
          <a:off x="846932" y="4664869"/>
          <a:ext cx="2728912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40" name="Equation" r:id="rId14" imgW="774360" imgH="228600" progId="Equation.DSMT4">
                  <p:embed/>
                </p:oleObj>
              </mc:Choice>
              <mc:Fallback>
                <p:oleObj name="Equation" r:id="rId14" imgW="77436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932" y="4664869"/>
                        <a:ext cx="2728912" cy="8048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prod_chalk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958850"/>
            <a:ext cx="11837988" cy="790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2119313" y="18034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en-US" sz="3200">
              <a:solidFill>
                <a:srgbClr val="FFFF00"/>
              </a:solidFill>
            </a:endParaRP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7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645886" y="517525"/>
            <a:ext cx="7391400" cy="1754326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Summary  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First order results 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Third family only  </a:t>
            </a:r>
            <a:r>
              <a:rPr lang="en-US" sz="2800" dirty="0" smtClean="0">
                <a:solidFill>
                  <a:srgbClr val="FFFF00"/>
                </a:solidFill>
              </a:rPr>
              <a:t>                     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2054" name="Picture 6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0" descr="fig_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2832100"/>
            <a:ext cx="64897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1" descr="fi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20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22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23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3045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25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27" descr="fig_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29" descr="fig_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31" descr="fig_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470150"/>
            <a:ext cx="65151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32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3992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33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34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7" name="Text Box 35"/>
          <p:cNvSpPr txBox="1">
            <a:spLocks noChangeArrowheads="1"/>
          </p:cNvSpPr>
          <p:nvPr/>
        </p:nvSpPr>
        <p:spPr bwMode="auto">
          <a:xfrm>
            <a:off x="1219200" y="2438400"/>
            <a:ext cx="556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endParaRPr lang="en-US"/>
          </a:p>
        </p:txBody>
      </p:sp>
      <p:pic>
        <p:nvPicPr>
          <p:cNvPr id="2068" name="Picture 38" descr="fig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2470150"/>
            <a:ext cx="63627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9" name="Text Box 44"/>
          <p:cNvSpPr txBox="1">
            <a:spLocks noChangeArrowheads="1"/>
          </p:cNvSpPr>
          <p:nvPr/>
        </p:nvSpPr>
        <p:spPr bwMode="auto">
          <a:xfrm>
            <a:off x="228600" y="2842230"/>
            <a:ext cx="8762999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marL="571500" indent="-571500" algn="l" eaLnBrk="1" hangingPunct="1">
              <a:buFont typeface="Wingdings" panose="05000000000000000000" pitchFamily="2" charset="2"/>
              <a:buChar char="§"/>
            </a:pPr>
            <a:r>
              <a:rPr lang="en-US" sz="3200" b="1" dirty="0" smtClean="0">
                <a:solidFill>
                  <a:schemeClr val="bg1"/>
                </a:solidFill>
              </a:rPr>
              <a:t>Universal  scalar masses  &gt;  8 </a:t>
            </a:r>
            <a:r>
              <a:rPr lang="en-US" sz="3200" b="1" dirty="0" err="1" smtClean="0">
                <a:solidFill>
                  <a:schemeClr val="bg1"/>
                </a:solidFill>
              </a:rPr>
              <a:t>TeV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marL="571500" indent="-571500" algn="l" eaLnBrk="1" hangingPunct="1">
              <a:buFont typeface="Wingdings" panose="05000000000000000000" pitchFamily="2" charset="2"/>
              <a:buChar char="§"/>
            </a:pPr>
            <a:r>
              <a:rPr lang="en-US" sz="3200" b="1" dirty="0" smtClean="0">
                <a:solidFill>
                  <a:schemeClr val="bg1"/>
                </a:solidFill>
              </a:rPr>
              <a:t>Third family scalars  much  lighter</a:t>
            </a:r>
          </a:p>
          <a:p>
            <a:pPr marL="571500" indent="-571500" algn="l" eaLnBrk="1" hangingPunct="1">
              <a:buFont typeface="Wingdings" panose="05000000000000000000" pitchFamily="2" charset="2"/>
              <a:buChar char="§"/>
            </a:pPr>
            <a:r>
              <a:rPr lang="en-US" sz="3200" b="1" dirty="0" smtClean="0">
                <a:solidFill>
                  <a:schemeClr val="bg1"/>
                </a:solidFill>
              </a:rPr>
              <a:t>Light  Higgs 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is   SM-like  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marL="571500" indent="-571500" algn="l" eaLnBrk="1" hangingPunct="1">
              <a:buFont typeface="Wingdings" panose="05000000000000000000" pitchFamily="2" charset="2"/>
              <a:buChar char="§"/>
            </a:pPr>
            <a:r>
              <a:rPr lang="en-US" sz="3200" b="1" dirty="0" err="1" smtClean="0">
                <a:solidFill>
                  <a:schemeClr val="bg1"/>
                </a:solidFill>
              </a:rPr>
              <a:t>Gluino</a:t>
            </a:r>
            <a:r>
              <a:rPr lang="en-US" sz="3200" b="1" dirty="0" smtClean="0">
                <a:solidFill>
                  <a:schemeClr val="bg1"/>
                </a:solidFill>
              </a:rPr>
              <a:t> mass  &lt;   2.4 </a:t>
            </a:r>
            <a:r>
              <a:rPr lang="en-US" sz="3200" b="1" dirty="0" err="1" smtClean="0">
                <a:solidFill>
                  <a:schemeClr val="bg1"/>
                </a:solidFill>
              </a:rPr>
              <a:t>TeV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99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2119313" y="18034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en-US" sz="3200">
              <a:solidFill>
                <a:srgbClr val="FFFF00"/>
              </a:solidFill>
            </a:endParaRPr>
          </a:p>
        </p:txBody>
      </p:sp>
      <p:graphicFrame>
        <p:nvGraphicFramePr>
          <p:cNvPr id="17410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43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3" name="Picture 5" descr="fig_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fig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2832100"/>
            <a:ext cx="64897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fi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fig_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0"/>
            <a:ext cx="6400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 descr="fig_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 descr="fig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2" descr="fig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3" descr="fig_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4" descr="fig_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5" descr="fig_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470150"/>
            <a:ext cx="65151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3" name="Text Box 16"/>
          <p:cNvSpPr txBox="1">
            <a:spLocks noChangeArrowheads="1"/>
          </p:cNvSpPr>
          <p:nvPr/>
        </p:nvSpPr>
        <p:spPr bwMode="auto">
          <a:xfrm>
            <a:off x="1219200" y="2438400"/>
            <a:ext cx="556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endParaRPr lang="en-US"/>
          </a:p>
        </p:txBody>
      </p:sp>
      <p:sp>
        <p:nvSpPr>
          <p:cNvPr id="17424" name="Text Box 17"/>
          <p:cNvSpPr txBox="1">
            <a:spLocks noChangeArrowheads="1"/>
          </p:cNvSpPr>
          <p:nvPr/>
        </p:nvSpPr>
        <p:spPr bwMode="auto">
          <a:xfrm>
            <a:off x="6156325" y="5067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endParaRPr lang="en-US"/>
          </a:p>
        </p:txBody>
      </p:sp>
      <p:sp>
        <p:nvSpPr>
          <p:cNvPr id="17425" name="Text Box 18"/>
          <p:cNvSpPr txBox="1">
            <a:spLocks noChangeArrowheads="1"/>
          </p:cNvSpPr>
          <p:nvPr/>
        </p:nvSpPr>
        <p:spPr bwMode="auto">
          <a:xfrm>
            <a:off x="1812925" y="4686300"/>
            <a:ext cx="6035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endParaRPr lang="en-US"/>
          </a:p>
        </p:txBody>
      </p:sp>
      <p:sp>
        <p:nvSpPr>
          <p:cNvPr id="17426" name="Text Box 19"/>
          <p:cNvSpPr txBox="1">
            <a:spLocks noChangeArrowheads="1"/>
          </p:cNvSpPr>
          <p:nvPr/>
        </p:nvSpPr>
        <p:spPr bwMode="auto">
          <a:xfrm>
            <a:off x="152400" y="117901"/>
            <a:ext cx="8763000" cy="1138773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600" dirty="0" err="1" smtClean="0"/>
              <a:t>Gluino</a:t>
            </a:r>
            <a:r>
              <a:rPr lang="en-US" sz="3600" dirty="0" smtClean="0"/>
              <a:t> mass bound -  Third family only</a:t>
            </a:r>
          </a:p>
          <a:p>
            <a:pPr algn="l" eaLnBrk="1" hangingPunct="1"/>
            <a:r>
              <a:rPr lang="en-US" sz="3200" b="1" dirty="0" smtClean="0"/>
              <a:t>                             </a:t>
            </a:r>
            <a:r>
              <a:rPr lang="en-US" sz="2800" dirty="0" smtClean="0"/>
              <a:t>Anandakrishnan</a:t>
            </a:r>
            <a:r>
              <a:rPr lang="en-US" sz="2800" dirty="0"/>
              <a:t>,  Raby &amp; </a:t>
            </a:r>
            <a:r>
              <a:rPr lang="en-US" sz="2800" dirty="0" smtClean="0"/>
              <a:t>Wingerter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en-US" sz="3200" dirty="0"/>
          </a:p>
        </p:txBody>
      </p:sp>
      <p:sp>
        <p:nvSpPr>
          <p:cNvPr id="17427" name="Text Box 20"/>
          <p:cNvSpPr txBox="1">
            <a:spLocks noChangeArrowheads="1"/>
          </p:cNvSpPr>
          <p:nvPr/>
        </p:nvSpPr>
        <p:spPr bwMode="auto">
          <a:xfrm>
            <a:off x="1470025" y="1752600"/>
            <a:ext cx="1841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endParaRPr lang="en-US" sz="3200">
              <a:solidFill>
                <a:schemeClr val="bg1"/>
              </a:solidFill>
            </a:endParaRPr>
          </a:p>
          <a:p>
            <a:pPr algn="l" eaLnBrk="1" hangingPunct="1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7429" name="Text Box 22"/>
          <p:cNvSpPr txBox="1">
            <a:spLocks noChangeArrowheads="1"/>
          </p:cNvSpPr>
          <p:nvPr/>
        </p:nvSpPr>
        <p:spPr bwMode="auto">
          <a:xfrm>
            <a:off x="1127125" y="550545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82428" y="1297063"/>
            <a:ext cx="5899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 smtClean="0"/>
              <a:t>m</a:t>
            </a:r>
            <a:r>
              <a:rPr lang="en-US" sz="2800" baseline="-25000" dirty="0" smtClean="0"/>
              <a:t>16</a:t>
            </a:r>
            <a:r>
              <a:rPr lang="en-US" sz="2800" dirty="0" smtClean="0"/>
              <a:t> = 20 </a:t>
            </a:r>
            <a:r>
              <a:rPr lang="en-US" sz="2800" dirty="0" err="1" smtClean="0"/>
              <a:t>TeV</a:t>
            </a:r>
            <a:r>
              <a:rPr lang="en-US" sz="2800" dirty="0" smtClean="0"/>
              <a:t>,  M</a:t>
            </a:r>
            <a:r>
              <a:rPr lang="en-US" sz="2800" baseline="-25000" dirty="0" smtClean="0"/>
              <a:t>1/2 </a:t>
            </a:r>
            <a:r>
              <a:rPr lang="en-US" sz="2800" dirty="0" smtClean="0"/>
              <a:t> varied  -&gt;  2 </a:t>
            </a:r>
            <a:r>
              <a:rPr lang="en-US" sz="2800" dirty="0" err="1" smtClean="0"/>
              <a:t>d.o.f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28" y="1820283"/>
            <a:ext cx="6501039" cy="487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58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Title of talk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EA601-376C-43BB-854D-CA11199B7A0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47800" y="1295400"/>
            <a:ext cx="5979522" cy="2585323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5400" dirty="0" smtClean="0"/>
              <a:t>Three  family model  </a:t>
            </a:r>
          </a:p>
          <a:p>
            <a:pPr algn="l"/>
            <a:r>
              <a:rPr lang="en-US" sz="5400" dirty="0" smtClean="0"/>
              <a:t>gives  good  fits </a:t>
            </a:r>
          </a:p>
          <a:p>
            <a:pPr algn="l"/>
            <a:r>
              <a:rPr lang="en-US" sz="5400" dirty="0" smtClean="0"/>
              <a:t>to low  energy data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74413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prod_chalk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958850"/>
            <a:ext cx="11837988" cy="790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2119313" y="18034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en-US" sz="3200">
              <a:solidFill>
                <a:srgbClr val="FFFF00"/>
              </a:solidFill>
            </a:endParaRP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04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645886" y="517525"/>
            <a:ext cx="7391400" cy="64135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</a:rPr>
              <a:t>                               </a:t>
            </a:r>
            <a:r>
              <a:rPr lang="en-US" sz="3600" dirty="0">
                <a:solidFill>
                  <a:srgbClr val="FFFF00"/>
                </a:solidFill>
              </a:rPr>
              <a:t> Outline     </a:t>
            </a:r>
            <a:r>
              <a:rPr lang="en-US" sz="2800" dirty="0">
                <a:solidFill>
                  <a:srgbClr val="FFFF00"/>
                </a:solidFill>
              </a:rPr>
              <a:t>                     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2054" name="Picture 6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0" descr="fig_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2832100"/>
            <a:ext cx="64897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1" descr="fi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20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22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23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3045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25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27" descr="fig_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29" descr="fig_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31" descr="fig_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470150"/>
            <a:ext cx="65151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32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3992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33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34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7" name="Text Box 35"/>
          <p:cNvSpPr txBox="1">
            <a:spLocks noChangeArrowheads="1"/>
          </p:cNvSpPr>
          <p:nvPr/>
        </p:nvSpPr>
        <p:spPr bwMode="auto">
          <a:xfrm>
            <a:off x="1219200" y="2438400"/>
            <a:ext cx="556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endParaRPr lang="en-US"/>
          </a:p>
        </p:txBody>
      </p:sp>
      <p:pic>
        <p:nvPicPr>
          <p:cNvPr id="2068" name="Picture 38" descr="fig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2406650"/>
            <a:ext cx="63627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9" name="Text Box 44"/>
          <p:cNvSpPr txBox="1">
            <a:spLocks noChangeArrowheads="1"/>
          </p:cNvSpPr>
          <p:nvPr/>
        </p:nvSpPr>
        <p:spPr bwMode="auto">
          <a:xfrm>
            <a:off x="228600" y="1295400"/>
            <a:ext cx="8762999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marL="571500" indent="-571500" algn="l" eaLnBrk="1" hangingPunct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 SUSY  SO(10)  minimal model</a:t>
            </a:r>
            <a:endParaRPr lang="en-US" sz="3600" b="1" dirty="0" smtClean="0">
              <a:solidFill>
                <a:schemeClr val="bg1"/>
              </a:solidFill>
            </a:endParaRPr>
          </a:p>
          <a:p>
            <a:pPr algn="l" eaLnBrk="1" hangingPunct="1">
              <a:buFont typeface="Wingdings" pitchFamily="2" charset="2"/>
              <a:buChar char="§"/>
            </a:pP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    Yukawa unification – first order effects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    Global  </a:t>
            </a:r>
            <a:r>
              <a:rPr lang="en-US" sz="3600" dirty="0" smtClean="0">
                <a:solidFill>
                  <a:schemeClr val="bg1"/>
                </a:solidFill>
                <a:latin typeface="Symbol" panose="05050102010706020507" pitchFamily="18" charset="2"/>
              </a:rPr>
              <a:t>c</a:t>
            </a:r>
            <a:r>
              <a:rPr lang="en-US" sz="3600" baseline="30000" dirty="0" smtClean="0">
                <a:solidFill>
                  <a:schemeClr val="bg1"/>
                </a:solidFill>
                <a:latin typeface="Symbol" panose="05050102010706020507" pitchFamily="18" charset="2"/>
              </a:rPr>
              <a:t>2 </a:t>
            </a:r>
            <a:r>
              <a:rPr lang="en-US" sz="3600" baseline="30000" dirty="0" smtClean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analysis -  3 families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    Fits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    Predictions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    Fine-tuning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    Conclusions</a:t>
            </a:r>
          </a:p>
          <a:p>
            <a:pPr algn="l" eaLnBrk="1" hangingPunct="1">
              <a:buFont typeface="Wingdings" pitchFamily="2" charset="2"/>
              <a:buChar char="§"/>
            </a:pPr>
            <a:endParaRPr lang="en-US" sz="3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13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0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2" descr="prod_chalk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1050925"/>
            <a:ext cx="11837988" cy="790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119313" y="18034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en-US" sz="3200">
              <a:solidFill>
                <a:srgbClr val="FFFF00"/>
              </a:solidFill>
            </a:endParaRPr>
          </a:p>
        </p:txBody>
      </p:sp>
      <p:graphicFrame>
        <p:nvGraphicFramePr>
          <p:cNvPr id="28674" name="Object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37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7" name="Text Box 17"/>
          <p:cNvSpPr txBox="1">
            <a:spLocks noChangeArrowheads="1"/>
          </p:cNvSpPr>
          <p:nvPr/>
        </p:nvSpPr>
        <p:spPr bwMode="auto">
          <a:xfrm flipH="1">
            <a:off x="2205038" y="4191000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>
                <a:solidFill>
                  <a:srgbClr val="FFFF00"/>
                </a:solidFill>
              </a:rPr>
              <a:t>     </a:t>
            </a:r>
          </a:p>
        </p:txBody>
      </p:sp>
      <p:sp>
        <p:nvSpPr>
          <p:cNvPr id="28678" name="Text Box 19"/>
          <p:cNvSpPr txBox="1">
            <a:spLocks noChangeArrowheads="1"/>
          </p:cNvSpPr>
          <p:nvPr/>
        </p:nvSpPr>
        <p:spPr bwMode="auto">
          <a:xfrm>
            <a:off x="5638800" y="41148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endParaRPr lang="en-US"/>
          </a:p>
        </p:txBody>
      </p:sp>
      <p:sp>
        <p:nvSpPr>
          <p:cNvPr id="28679" name="Text Box 22"/>
          <p:cNvSpPr txBox="1">
            <a:spLocks noChangeArrowheads="1"/>
          </p:cNvSpPr>
          <p:nvPr/>
        </p:nvSpPr>
        <p:spPr bwMode="auto">
          <a:xfrm>
            <a:off x="481466" y="1447800"/>
            <a:ext cx="7766870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 b="1" dirty="0">
                <a:solidFill>
                  <a:srgbClr val="FFFF00"/>
                </a:solidFill>
              </a:rPr>
              <a:t>Dermisek &amp; Raby                PLB 622:327 (2005)</a:t>
            </a:r>
            <a:r>
              <a:rPr lang="en-US" sz="2800" dirty="0"/>
              <a:t>.</a:t>
            </a:r>
          </a:p>
          <a:p>
            <a:pPr algn="l" eaLnBrk="1" hangingPunct="1"/>
            <a:endParaRPr lang="en-US" sz="2800" dirty="0"/>
          </a:p>
          <a:p>
            <a:pPr algn="l" eaLnBrk="1" hangingPunct="1"/>
            <a:r>
              <a:rPr lang="en-US" sz="2800" b="1" dirty="0">
                <a:solidFill>
                  <a:srgbClr val="FFFF00"/>
                </a:solidFill>
              </a:rPr>
              <a:t>Dermisek, Harada &amp; Raby     PRD74,  035011 (2006)</a:t>
            </a:r>
          </a:p>
          <a:p>
            <a:pPr algn="l" eaLnBrk="1" hangingPunct="1"/>
            <a:endParaRPr lang="en-US" sz="2800" b="1" dirty="0">
              <a:solidFill>
                <a:srgbClr val="FFFF00"/>
              </a:solidFill>
            </a:endParaRPr>
          </a:p>
          <a:p>
            <a:pPr algn="l" eaLnBrk="1" hangingPunct="1"/>
            <a:r>
              <a:rPr lang="en-US" sz="2800" b="1" dirty="0">
                <a:solidFill>
                  <a:srgbClr val="FFFF00"/>
                </a:solidFill>
              </a:rPr>
              <a:t>Albrecht, Altmannshofer, Buras, Guadagnoli &amp; Straub</a:t>
            </a:r>
          </a:p>
          <a:p>
            <a:pPr algn="l" eaLnBrk="1" hangingPunct="1"/>
            <a:r>
              <a:rPr lang="en-US" sz="2800" b="1" dirty="0">
                <a:solidFill>
                  <a:srgbClr val="FFFF00"/>
                </a:solidFill>
              </a:rPr>
              <a:t>                                            JHEP 0710:055  </a:t>
            </a:r>
            <a:r>
              <a:rPr lang="en-US" sz="2800" b="1" dirty="0" smtClean="0">
                <a:solidFill>
                  <a:srgbClr val="FFFF00"/>
                </a:solidFill>
              </a:rPr>
              <a:t>(2007</a:t>
            </a:r>
            <a:r>
              <a:rPr lang="en-US" sz="2800" dirty="0" smtClean="0">
                <a:solidFill>
                  <a:srgbClr val="FFFF00"/>
                </a:solidFill>
              </a:rPr>
              <a:t>)</a:t>
            </a:r>
          </a:p>
          <a:p>
            <a:pPr algn="l" eaLnBrk="1" hangingPunct="1"/>
            <a:r>
              <a:rPr lang="en-US" sz="2800" b="1" dirty="0" smtClean="0">
                <a:solidFill>
                  <a:schemeClr val="bg1"/>
                </a:solidFill>
              </a:rPr>
              <a:t>Anandakrishnan,  Raby &amp; Wingerter</a:t>
            </a:r>
          </a:p>
          <a:p>
            <a:pPr algn="l" eaLnBrk="1" hangingPunct="1"/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                                            </a:t>
            </a:r>
            <a:r>
              <a:rPr lang="en-US" sz="3200" b="1" dirty="0" smtClean="0">
                <a:solidFill>
                  <a:srgbClr val="FFFF00"/>
                </a:solidFill>
              </a:rPr>
              <a:t>arXiv:1212.0542</a:t>
            </a:r>
            <a:r>
              <a:rPr lang="en-US" sz="2800" b="1" dirty="0" smtClean="0"/>
              <a:t> </a:t>
            </a:r>
          </a:p>
          <a:p>
            <a:pPr algn="l" eaLnBrk="1" hangingPunct="1"/>
            <a:r>
              <a:rPr lang="en-US" sz="2800" b="1" dirty="0" smtClean="0">
                <a:solidFill>
                  <a:schemeClr val="bg1"/>
                </a:solidFill>
              </a:rPr>
              <a:t>Poh  &amp;  Raby </a:t>
            </a:r>
          </a:p>
          <a:p>
            <a:pPr algn="l" eaLnBrk="1" hangingPunct="1"/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</a:rPr>
              <a:t>                              </a:t>
            </a:r>
            <a:r>
              <a:rPr lang="en-US" sz="3200" b="1" dirty="0" smtClean="0">
                <a:solidFill>
                  <a:srgbClr val="FFFF00"/>
                </a:solidFill>
              </a:rPr>
              <a:t>arXiv:1505.00264</a:t>
            </a:r>
          </a:p>
        </p:txBody>
      </p:sp>
      <p:sp>
        <p:nvSpPr>
          <p:cNvPr id="28680" name="TextBox 7"/>
          <p:cNvSpPr txBox="1">
            <a:spLocks noChangeArrowheads="1"/>
          </p:cNvSpPr>
          <p:nvPr/>
        </p:nvSpPr>
        <p:spPr bwMode="auto">
          <a:xfrm>
            <a:off x="319314" y="317500"/>
            <a:ext cx="8610600" cy="584200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FFFF00"/>
                </a:solidFill>
              </a:rPr>
              <a:t>3  Family  SO(10)  +  family symmetry  </a:t>
            </a:r>
          </a:p>
        </p:txBody>
      </p:sp>
    </p:spTree>
    <p:extLst>
      <p:ext uri="{BB962C8B-B14F-4D97-AF65-F5344CB8AC3E}">
        <p14:creationId xmlns:p14="http://schemas.microsoft.com/office/powerpoint/2010/main" val="227875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2" descr="prod_chalk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1050925"/>
            <a:ext cx="11837988" cy="790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2119313" y="18034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en-US" sz="3200">
              <a:solidFill>
                <a:srgbClr val="FFFF00"/>
              </a:solidFill>
            </a:endParaRPr>
          </a:p>
        </p:txBody>
      </p:sp>
      <p:graphicFrame>
        <p:nvGraphicFramePr>
          <p:cNvPr id="29698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60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01" name="Picture 5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 descr="fig_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2832100"/>
            <a:ext cx="64897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 descr="fi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8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9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0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3045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11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12" descr="fig_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Picture 13" descr="fig_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0" name="Picture 14" descr="fig_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470150"/>
            <a:ext cx="65151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1219200" y="2438400"/>
            <a:ext cx="556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endParaRPr lang="en-US"/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6156325" y="5067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endParaRPr lang="en-US"/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1812925" y="4686300"/>
            <a:ext cx="6035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endParaRPr lang="en-US"/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762000" y="533400"/>
            <a:ext cx="7696200" cy="641350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FFFF00"/>
                </a:solidFill>
              </a:rPr>
              <a:t>    3 family   SO</a:t>
            </a:r>
            <a:r>
              <a:rPr lang="en-US" sz="3600" baseline="-25000">
                <a:solidFill>
                  <a:srgbClr val="FFFF00"/>
                </a:solidFill>
              </a:rPr>
              <a:t>10    </a:t>
            </a:r>
            <a:r>
              <a:rPr lang="en-US" sz="3600">
                <a:solidFill>
                  <a:srgbClr val="FFFF00"/>
                </a:solidFill>
              </a:rPr>
              <a:t>SUSY  Model</a:t>
            </a:r>
          </a:p>
        </p:txBody>
      </p:sp>
      <p:sp>
        <p:nvSpPr>
          <p:cNvPr id="60435" name="Text Box 19"/>
          <p:cNvSpPr txBox="1">
            <a:spLocks noChangeArrowheads="1"/>
          </p:cNvSpPr>
          <p:nvPr/>
        </p:nvSpPr>
        <p:spPr bwMode="auto">
          <a:xfrm>
            <a:off x="838200" y="1981200"/>
            <a:ext cx="762000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>
              <a:buFont typeface="Wingdings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</a:rPr>
              <a:t>    </a:t>
            </a:r>
            <a:r>
              <a:rPr lang="en-US" sz="3200" dirty="0" smtClean="0">
                <a:solidFill>
                  <a:schemeClr val="bg1"/>
                </a:solidFill>
              </a:rPr>
              <a:t> D</a:t>
            </a:r>
            <a:r>
              <a:rPr lang="en-US" sz="3200" baseline="-25000" dirty="0" smtClean="0">
                <a:solidFill>
                  <a:schemeClr val="bg1"/>
                </a:solidFill>
              </a:rPr>
              <a:t>3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x </a:t>
            </a:r>
            <a:r>
              <a:rPr lang="en-US" sz="3200" dirty="0" smtClean="0">
                <a:solidFill>
                  <a:schemeClr val="bg1"/>
                </a:solidFill>
              </a:rPr>
              <a:t>U(1)  Family  </a:t>
            </a:r>
            <a:r>
              <a:rPr lang="en-US" sz="3200" dirty="0">
                <a:solidFill>
                  <a:schemeClr val="bg1"/>
                </a:solidFill>
              </a:rPr>
              <a:t>Symmetry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</a:rPr>
              <a:t>     </a:t>
            </a:r>
            <a:r>
              <a:rPr lang="en-US" sz="3200" dirty="0" err="1">
                <a:solidFill>
                  <a:schemeClr val="bg1"/>
                </a:solidFill>
              </a:rPr>
              <a:t>Superpotential</a:t>
            </a:r>
            <a:endParaRPr lang="en-US" sz="3200" dirty="0">
              <a:solidFill>
                <a:schemeClr val="bg1"/>
              </a:solidFill>
            </a:endParaRPr>
          </a:p>
          <a:p>
            <a:pPr algn="l" eaLnBrk="1" hangingPunct="1">
              <a:buFont typeface="Wingdings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</a:rPr>
              <a:t>     Yukawa couplings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</a:rPr>
              <a:t>     </a:t>
            </a:r>
            <a:r>
              <a:rPr lang="en-US" sz="3200" dirty="0" smtClean="0">
                <a:solidFill>
                  <a:schemeClr val="bg1"/>
                </a:solidFill>
              </a:rPr>
              <a:t>Global  </a:t>
            </a:r>
            <a:r>
              <a:rPr lang="en-US" sz="3200" dirty="0" smtClean="0">
                <a:solidFill>
                  <a:schemeClr val="bg1"/>
                </a:solidFill>
                <a:latin typeface="Symbol" pitchFamily="18" charset="2"/>
              </a:rPr>
              <a:t>c</a:t>
            </a:r>
            <a:r>
              <a:rPr lang="en-US" sz="3200" baseline="30000" dirty="0" smtClean="0">
                <a:solidFill>
                  <a:schemeClr val="bg1"/>
                </a:solidFill>
                <a:latin typeface="Symbol" pitchFamily="18" charset="2"/>
              </a:rPr>
              <a:t>2</a:t>
            </a:r>
            <a:r>
              <a:rPr lang="en-US" sz="3200" dirty="0" smtClean="0">
                <a:solidFill>
                  <a:schemeClr val="bg1"/>
                </a:solidFill>
              </a:rPr>
              <a:t>  </a:t>
            </a:r>
            <a:r>
              <a:rPr lang="en-US" sz="3200" dirty="0">
                <a:solidFill>
                  <a:schemeClr val="bg1"/>
                </a:solidFill>
              </a:rPr>
              <a:t>analysis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</a:rPr>
              <a:t>     Charged fermion masses &amp; mixing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</a:rPr>
              <a:t>     </a:t>
            </a:r>
            <a:r>
              <a:rPr lang="en-US" sz="3200" dirty="0">
                <a:solidFill>
                  <a:schemeClr val="bg1"/>
                </a:solidFill>
              </a:rPr>
              <a:t> Neutrino  masses  &amp;  mixing</a:t>
            </a:r>
            <a:endParaRPr lang="en-US" sz="4000" dirty="0">
              <a:solidFill>
                <a:srgbClr val="FF3300"/>
              </a:solidFill>
            </a:endParaRPr>
          </a:p>
          <a:p>
            <a:pPr algn="l" eaLnBrk="1" hangingPunct="1">
              <a:buFont typeface="Wingdings" pitchFamily="2" charset="2"/>
              <a:buChar char="§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0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3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797F48-592E-4CC4-B1AA-EB649A74B829}" type="slidenum">
              <a:rPr lang="en-US"/>
              <a:pPr>
                <a:defRPr/>
              </a:pPr>
              <a:t>27</a:t>
            </a:fld>
            <a:endParaRPr lang="en-US"/>
          </a:p>
        </p:txBody>
      </p:sp>
      <p:pic>
        <p:nvPicPr>
          <p:cNvPr id="30729" name="Picture 2" descr="prod_chalk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958850"/>
            <a:ext cx="11837988" cy="790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0" name="Rectangle 3"/>
          <p:cNvSpPr>
            <a:spLocks noChangeArrowheads="1"/>
          </p:cNvSpPr>
          <p:nvPr/>
        </p:nvSpPr>
        <p:spPr bwMode="auto">
          <a:xfrm>
            <a:off x="2119313" y="18034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en-US" sz="3200">
              <a:solidFill>
                <a:srgbClr val="FFFF00"/>
              </a:solidFill>
            </a:endParaRPr>
          </a:p>
        </p:txBody>
      </p:sp>
      <p:graphicFrame>
        <p:nvGraphicFramePr>
          <p:cNvPr id="30722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48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1" name="Rectangle 5"/>
          <p:cNvSpPr>
            <a:spLocks noChangeArrowheads="1"/>
          </p:cNvSpPr>
          <p:nvPr/>
        </p:nvSpPr>
        <p:spPr bwMode="auto">
          <a:xfrm>
            <a:off x="1230086" y="609600"/>
            <a:ext cx="6477000" cy="1066800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Superpotential</a:t>
            </a:r>
            <a:r>
              <a:rPr lang="en-US" sz="2800" dirty="0">
                <a:solidFill>
                  <a:srgbClr val="FFFF00"/>
                </a:solidFill>
              </a:rPr>
              <a:t>  for </a:t>
            </a:r>
            <a:r>
              <a:rPr lang="en-US" sz="3200" dirty="0">
                <a:solidFill>
                  <a:srgbClr val="FFFF00"/>
                </a:solidFill>
              </a:rPr>
              <a:t>charged fermion </a:t>
            </a:r>
          </a:p>
          <a:p>
            <a:pPr algn="l"/>
            <a:r>
              <a:rPr lang="en-US" sz="3200" dirty="0">
                <a:solidFill>
                  <a:srgbClr val="FFFF00"/>
                </a:solidFill>
              </a:rPr>
              <a:t>              Yukawa couplings                     </a:t>
            </a:r>
          </a:p>
        </p:txBody>
      </p:sp>
      <p:pic>
        <p:nvPicPr>
          <p:cNvPr id="30732" name="Picture 6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3" name="Picture 7" descr="fig_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2832100"/>
            <a:ext cx="64897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4" name="Picture 8" descr="fi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5" name="Picture 9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6" name="Picture 10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7" name="Picture 11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8" name="Picture 12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3045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9" name="Picture 13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0" name="Picture 14" descr="fig_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1" name="Picture 15" descr="fig_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2" name="Picture 16" descr="fig_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470150"/>
            <a:ext cx="65151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3" name="Picture 17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3992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4" name="Picture 18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5" name="Picture 19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6" name="Text Box 20"/>
          <p:cNvSpPr txBox="1">
            <a:spLocks noChangeArrowheads="1"/>
          </p:cNvSpPr>
          <p:nvPr/>
        </p:nvSpPr>
        <p:spPr bwMode="auto">
          <a:xfrm>
            <a:off x="1219200" y="2438400"/>
            <a:ext cx="556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endParaRPr lang="en-US"/>
          </a:p>
        </p:txBody>
      </p:sp>
      <p:pic>
        <p:nvPicPr>
          <p:cNvPr id="30747" name="Picture 21" descr="fig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2406650"/>
            <a:ext cx="63627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8" name="Picture 22" descr="fig_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470150"/>
            <a:ext cx="65151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9" name="Text Box 23"/>
          <p:cNvSpPr txBox="1">
            <a:spLocks noChangeArrowheads="1"/>
          </p:cNvSpPr>
          <p:nvPr/>
        </p:nvSpPr>
        <p:spPr bwMode="auto">
          <a:xfrm>
            <a:off x="3184525" y="4686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endParaRPr lang="en-US"/>
          </a:p>
        </p:txBody>
      </p:sp>
      <p:graphicFrame>
        <p:nvGraphicFramePr>
          <p:cNvPr id="30723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1299584"/>
              </p:ext>
            </p:extLst>
          </p:nvPr>
        </p:nvGraphicFramePr>
        <p:xfrm>
          <a:off x="1392011" y="1815193"/>
          <a:ext cx="6248400" cy="170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49" name="Equation" r:id="rId12" imgW="2692080" imgH="736560" progId="Equation.DSMT4">
                  <p:embed/>
                </p:oleObj>
              </mc:Choice>
              <mc:Fallback>
                <p:oleObj name="Equation" r:id="rId12" imgW="269208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2011" y="1815193"/>
                        <a:ext cx="6248400" cy="1709737"/>
                      </a:xfrm>
                      <a:prstGeom prst="rect">
                        <a:avLst/>
                      </a:prstGeom>
                      <a:solidFill>
                        <a:srgbClr val="00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4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6227576"/>
              </p:ext>
            </p:extLst>
          </p:nvPr>
        </p:nvGraphicFramePr>
        <p:xfrm>
          <a:off x="1579563" y="3651704"/>
          <a:ext cx="1447800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50" name="Equation" r:id="rId14" imgW="672840" imgH="482400" progId="Equation.DSMT4">
                  <p:embed/>
                </p:oleObj>
              </mc:Choice>
              <mc:Fallback>
                <p:oleObj name="Equation" r:id="rId14" imgW="6728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9563" y="3651704"/>
                        <a:ext cx="1447800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5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3678454"/>
              </p:ext>
            </p:extLst>
          </p:nvPr>
        </p:nvGraphicFramePr>
        <p:xfrm>
          <a:off x="1682750" y="4671786"/>
          <a:ext cx="1501775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51" name="Equation" r:id="rId16" imgW="698400" imgH="507960" progId="Equation.DSMT4">
                  <p:embed/>
                </p:oleObj>
              </mc:Choice>
              <mc:Fallback>
                <p:oleObj name="Equation" r:id="rId16" imgW="6984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0" y="4671786"/>
                        <a:ext cx="1501775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6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5342911"/>
              </p:ext>
            </p:extLst>
          </p:nvPr>
        </p:nvGraphicFramePr>
        <p:xfrm>
          <a:off x="3852068" y="3797300"/>
          <a:ext cx="2430463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52" name="Equation" r:id="rId18" imgW="1130040" imgH="253800" progId="Equation.DSMT4">
                  <p:embed/>
                </p:oleObj>
              </mc:Choice>
              <mc:Fallback>
                <p:oleObj name="Equation" r:id="rId18" imgW="11300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2068" y="3797300"/>
                        <a:ext cx="2430463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0" name="Text Box 28"/>
          <p:cNvSpPr txBox="1">
            <a:spLocks noChangeArrowheads="1"/>
          </p:cNvSpPr>
          <p:nvPr/>
        </p:nvSpPr>
        <p:spPr bwMode="auto">
          <a:xfrm>
            <a:off x="1327150" y="5822156"/>
            <a:ext cx="2819400" cy="519113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>
                <a:solidFill>
                  <a:srgbClr val="FFFF00"/>
                </a:solidFill>
              </a:rPr>
              <a:t>  Familon  VEVs</a:t>
            </a:r>
          </a:p>
        </p:txBody>
      </p:sp>
      <p:sp>
        <p:nvSpPr>
          <p:cNvPr id="87069" name="Text Box 29"/>
          <p:cNvSpPr txBox="1">
            <a:spLocks noChangeArrowheads="1"/>
          </p:cNvSpPr>
          <p:nvPr/>
        </p:nvSpPr>
        <p:spPr bwMode="auto">
          <a:xfrm>
            <a:off x="4114800" y="5822155"/>
            <a:ext cx="1905000" cy="519113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 dirty="0">
                <a:solidFill>
                  <a:srgbClr val="FFFF00"/>
                </a:solidFill>
              </a:rPr>
              <a:t>  assumed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0440193"/>
              </p:ext>
            </p:extLst>
          </p:nvPr>
        </p:nvGraphicFramePr>
        <p:xfrm>
          <a:off x="3578225" y="4646613"/>
          <a:ext cx="3768725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53" name="Equation" r:id="rId20" imgW="1752480" imgH="279360" progId="Equation.DSMT4">
                  <p:embed/>
                </p:oleObj>
              </mc:Choice>
              <mc:Fallback>
                <p:oleObj name="Equation" r:id="rId20" imgW="1752480" imgH="27936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8225" y="4646613"/>
                        <a:ext cx="3768725" cy="60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538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6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ECEBB-50DE-4C9A-BF03-C03A9FD26A44}" type="slidenum">
              <a:rPr lang="en-US"/>
              <a:pPr>
                <a:defRPr/>
              </a:pPr>
              <a:t>28</a:t>
            </a:fld>
            <a:endParaRPr lang="en-US"/>
          </a:p>
        </p:txBody>
      </p:sp>
      <p:pic>
        <p:nvPicPr>
          <p:cNvPr id="49156" name="Picture 2" descr="dh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338"/>
            <a:ext cx="6781800" cy="661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Text Box 3"/>
          <p:cNvSpPr txBox="1">
            <a:spLocks noChangeArrowheads="1"/>
          </p:cNvSpPr>
          <p:nvPr/>
        </p:nvSpPr>
        <p:spPr bwMode="auto">
          <a:xfrm>
            <a:off x="381000" y="228600"/>
            <a:ext cx="17208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3300"/>
                </a:solidFill>
              </a:rPr>
              <a:t>Effective </a:t>
            </a:r>
          </a:p>
          <a:p>
            <a:pPr eaLnBrk="1" hangingPunct="1"/>
            <a:r>
              <a:rPr lang="en-US" sz="2800">
                <a:solidFill>
                  <a:srgbClr val="FF3300"/>
                </a:solidFill>
              </a:rPr>
              <a:t>higher</a:t>
            </a:r>
          </a:p>
          <a:p>
            <a:pPr eaLnBrk="1" hangingPunct="1"/>
            <a:r>
              <a:rPr lang="en-US" sz="2800">
                <a:solidFill>
                  <a:srgbClr val="FF3300"/>
                </a:solidFill>
              </a:rPr>
              <a:t>dimension  </a:t>
            </a:r>
          </a:p>
          <a:p>
            <a:pPr eaLnBrk="1" hangingPunct="1"/>
            <a:r>
              <a:rPr lang="en-US" sz="2800">
                <a:solidFill>
                  <a:srgbClr val="FF3300"/>
                </a:solidFill>
              </a:rPr>
              <a:t>operators</a:t>
            </a:r>
          </a:p>
        </p:txBody>
      </p:sp>
    </p:spTree>
    <p:extLst>
      <p:ext uri="{BB962C8B-B14F-4D97-AF65-F5344CB8AC3E}">
        <p14:creationId xmlns:p14="http://schemas.microsoft.com/office/powerpoint/2010/main" val="163149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CDB5D7-026D-4BCA-A69B-3B4F0C400F14}" type="slidenum">
              <a:rPr lang="en-US"/>
              <a:pPr>
                <a:defRPr/>
              </a:pPr>
              <a:t>29</a:t>
            </a:fld>
            <a:endParaRPr lang="en-US"/>
          </a:p>
        </p:txBody>
      </p:sp>
      <p:pic>
        <p:nvPicPr>
          <p:cNvPr id="31749" name="Picture 2" descr="prod_chalk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1050925"/>
            <a:ext cx="11837988" cy="790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ctangle 3"/>
          <p:cNvSpPr>
            <a:spLocks noChangeArrowheads="1"/>
          </p:cNvSpPr>
          <p:nvPr/>
        </p:nvSpPr>
        <p:spPr bwMode="auto">
          <a:xfrm>
            <a:off x="2119313" y="18034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en-US" sz="3200">
              <a:solidFill>
                <a:srgbClr val="FFFF00"/>
              </a:solidFill>
            </a:endParaRPr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08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751" name="Picture 5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6" descr="fig_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2832100"/>
            <a:ext cx="64897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3" name="Text Box 7"/>
          <p:cNvSpPr txBox="1">
            <a:spLocks noChangeArrowheads="1"/>
          </p:cNvSpPr>
          <p:nvPr/>
        </p:nvSpPr>
        <p:spPr bwMode="auto">
          <a:xfrm>
            <a:off x="1219200" y="2438400"/>
            <a:ext cx="556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endParaRPr lang="en-US"/>
          </a:p>
        </p:txBody>
      </p:sp>
      <p:sp>
        <p:nvSpPr>
          <p:cNvPr id="31754" name="Text Box 8"/>
          <p:cNvSpPr txBox="1">
            <a:spLocks noChangeArrowheads="1"/>
          </p:cNvSpPr>
          <p:nvPr/>
        </p:nvSpPr>
        <p:spPr bwMode="auto">
          <a:xfrm>
            <a:off x="6156325" y="5067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endParaRPr lang="en-US"/>
          </a:p>
        </p:txBody>
      </p:sp>
      <p:sp>
        <p:nvSpPr>
          <p:cNvPr id="31755" name="Text Box 9"/>
          <p:cNvSpPr txBox="1">
            <a:spLocks noChangeArrowheads="1"/>
          </p:cNvSpPr>
          <p:nvPr/>
        </p:nvSpPr>
        <p:spPr bwMode="auto">
          <a:xfrm>
            <a:off x="1127125" y="550545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31756" name="Text Box 10"/>
          <p:cNvSpPr txBox="1">
            <a:spLocks noChangeArrowheads="1"/>
          </p:cNvSpPr>
          <p:nvPr/>
        </p:nvSpPr>
        <p:spPr bwMode="auto">
          <a:xfrm>
            <a:off x="304800" y="381000"/>
            <a:ext cx="8610600" cy="1077913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FF00"/>
                </a:solidFill>
              </a:rPr>
              <a:t>SO(10) x [ D</a:t>
            </a:r>
            <a:r>
              <a:rPr lang="en-US" sz="3200" baseline="-25000">
                <a:solidFill>
                  <a:srgbClr val="FFFF00"/>
                </a:solidFill>
              </a:rPr>
              <a:t>3</a:t>
            </a:r>
            <a:r>
              <a:rPr lang="en-US" sz="3200">
                <a:solidFill>
                  <a:srgbClr val="FFFF00"/>
                </a:solidFill>
              </a:rPr>
              <a:t> x U(1)  family sym. ]</a:t>
            </a:r>
          </a:p>
          <a:p>
            <a:pPr eaLnBrk="1" hangingPunct="1"/>
            <a:r>
              <a:rPr lang="en-US" sz="3200">
                <a:solidFill>
                  <a:srgbClr val="FFFF00"/>
                </a:solidFill>
              </a:rPr>
              <a:t>Yukawa  Unification  for  3</a:t>
            </a:r>
            <a:r>
              <a:rPr lang="en-US" sz="3200" baseline="30000">
                <a:solidFill>
                  <a:srgbClr val="FFFF00"/>
                </a:solidFill>
              </a:rPr>
              <a:t>rd</a:t>
            </a:r>
            <a:r>
              <a:rPr lang="en-US" sz="3200">
                <a:solidFill>
                  <a:srgbClr val="FFFF00"/>
                </a:solidFill>
              </a:rPr>
              <a:t>  Family</a:t>
            </a:r>
          </a:p>
        </p:txBody>
      </p:sp>
      <p:sp>
        <p:nvSpPr>
          <p:cNvPr id="31757" name="Text Box 11"/>
          <p:cNvSpPr txBox="1">
            <a:spLocks noChangeArrowheads="1"/>
          </p:cNvSpPr>
          <p:nvPr/>
        </p:nvSpPr>
        <p:spPr bwMode="auto">
          <a:xfrm>
            <a:off x="381000" y="4419600"/>
            <a:ext cx="30480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>
                <a:solidFill>
                  <a:srgbClr val="FFFF00"/>
                </a:solidFill>
              </a:rPr>
              <a:t>Dermisek &amp; Raby   </a:t>
            </a:r>
          </a:p>
          <a:p>
            <a:pPr algn="l" eaLnBrk="1" hangingPunct="1"/>
            <a:r>
              <a:rPr lang="en-US" sz="2400" b="1">
                <a:solidFill>
                  <a:srgbClr val="FFFF00"/>
                </a:solidFill>
              </a:rPr>
              <a:t>PLB 622:327 (2005)</a:t>
            </a:r>
            <a:r>
              <a:rPr lang="en-US" sz="2400"/>
              <a:t>.</a:t>
            </a:r>
            <a:endParaRPr lang="en-US" sz="2400">
              <a:solidFill>
                <a:srgbClr val="FFFF00"/>
              </a:solidFill>
            </a:endParaRPr>
          </a:p>
        </p:txBody>
      </p:sp>
      <p:pic>
        <p:nvPicPr>
          <p:cNvPr id="31758" name="Picture 13" descr="yukaw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828800"/>
            <a:ext cx="5181600" cy="433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9" name="Text Box 14"/>
          <p:cNvSpPr txBox="1">
            <a:spLocks noChangeArrowheads="1"/>
          </p:cNvSpPr>
          <p:nvPr/>
        </p:nvSpPr>
        <p:spPr bwMode="auto">
          <a:xfrm>
            <a:off x="533400" y="1752600"/>
            <a:ext cx="194468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>
                <a:solidFill>
                  <a:schemeClr val="bg1"/>
                </a:solidFill>
              </a:rPr>
              <a:t>7 real para’s </a:t>
            </a:r>
          </a:p>
          <a:p>
            <a:pPr algn="l" eaLnBrk="1" hangingPunct="1"/>
            <a:r>
              <a:rPr lang="en-US" sz="2800">
                <a:solidFill>
                  <a:schemeClr val="bg1"/>
                </a:solidFill>
              </a:rPr>
              <a:t>+   4 phases</a:t>
            </a:r>
          </a:p>
        </p:txBody>
      </p:sp>
    </p:spTree>
    <p:extLst>
      <p:ext uri="{BB962C8B-B14F-4D97-AF65-F5344CB8AC3E}">
        <p14:creationId xmlns:p14="http://schemas.microsoft.com/office/powerpoint/2010/main" val="347333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72710" name="Text Box 4"/>
          <p:cNvSpPr txBox="1">
            <a:spLocks noChangeArrowheads="1"/>
          </p:cNvSpPr>
          <p:nvPr/>
        </p:nvSpPr>
        <p:spPr bwMode="auto">
          <a:xfrm>
            <a:off x="6324600" y="2133600"/>
            <a:ext cx="2416046" cy="156966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200" dirty="0" err="1"/>
              <a:t>spinor</a:t>
            </a:r>
            <a:r>
              <a:rPr lang="en-US" sz="3200" dirty="0"/>
              <a:t>  </a:t>
            </a:r>
            <a:r>
              <a:rPr lang="en-US" sz="3200" dirty="0" err="1"/>
              <a:t>repsn</a:t>
            </a:r>
            <a:r>
              <a:rPr lang="en-US" sz="3200" dirty="0"/>
              <a:t>.</a:t>
            </a:r>
          </a:p>
          <a:p>
            <a:pPr algn="l"/>
            <a:r>
              <a:rPr lang="en-US" sz="3200" dirty="0"/>
              <a:t>of  SO( 10 </a:t>
            </a:r>
            <a:r>
              <a:rPr lang="en-US" sz="3200" dirty="0" smtClean="0"/>
              <a:t>) –</a:t>
            </a:r>
          </a:p>
          <a:p>
            <a:pPr algn="l"/>
            <a:r>
              <a:rPr lang="en-US" sz="3200" dirty="0"/>
              <a:t> </a:t>
            </a:r>
            <a:r>
              <a:rPr lang="en-US" sz="3200" dirty="0" smtClean="0"/>
              <a:t>     16</a:t>
            </a:r>
            <a:endParaRPr lang="en-US" sz="3200" dirty="0"/>
          </a:p>
        </p:txBody>
      </p:sp>
      <p:sp>
        <p:nvSpPr>
          <p:cNvPr id="12296" name="Text Box 5"/>
          <p:cNvSpPr txBox="1">
            <a:spLocks noChangeArrowheads="1"/>
          </p:cNvSpPr>
          <p:nvPr/>
        </p:nvSpPr>
        <p:spPr bwMode="auto">
          <a:xfrm>
            <a:off x="5791200" y="4191000"/>
            <a:ext cx="3213100" cy="15700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200" dirty="0"/>
              <a:t>tensor product</a:t>
            </a:r>
          </a:p>
          <a:p>
            <a:pPr algn="l"/>
            <a:r>
              <a:rPr lang="en-US" sz="3200" dirty="0"/>
              <a:t> of 5 spin ½ </a:t>
            </a:r>
          </a:p>
          <a:p>
            <a:pPr algn="l"/>
            <a:r>
              <a:rPr lang="en-US" sz="3200" dirty="0"/>
              <a:t>w/even no. + signs</a:t>
            </a:r>
          </a:p>
        </p:txBody>
      </p:sp>
      <p:sp>
        <p:nvSpPr>
          <p:cNvPr id="72712" name="Text Box 6"/>
          <p:cNvSpPr txBox="1">
            <a:spLocks noChangeArrowheads="1"/>
          </p:cNvSpPr>
          <p:nvPr/>
        </p:nvSpPr>
        <p:spPr bwMode="auto">
          <a:xfrm>
            <a:off x="5562600" y="762000"/>
            <a:ext cx="3375025" cy="9461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800" dirty="0" err="1">
                <a:solidFill>
                  <a:srgbClr val="FF3300"/>
                </a:solidFill>
              </a:rPr>
              <a:t>Georgi</a:t>
            </a:r>
            <a:endParaRPr lang="en-US" sz="2800" dirty="0">
              <a:solidFill>
                <a:srgbClr val="FF3300"/>
              </a:solidFill>
            </a:endParaRPr>
          </a:p>
          <a:p>
            <a:pPr algn="l"/>
            <a:r>
              <a:rPr lang="en-US" sz="2800" smtClean="0">
                <a:solidFill>
                  <a:srgbClr val="FF3300"/>
                </a:solidFill>
              </a:rPr>
              <a:t>Fritzsch </a:t>
            </a:r>
            <a:r>
              <a:rPr lang="en-US" sz="2800" dirty="0">
                <a:solidFill>
                  <a:srgbClr val="FF3300"/>
                </a:solidFill>
              </a:rPr>
              <a:t>&amp; </a:t>
            </a:r>
            <a:r>
              <a:rPr lang="en-US" sz="2800" dirty="0" err="1">
                <a:solidFill>
                  <a:srgbClr val="FF3300"/>
                </a:solidFill>
              </a:rPr>
              <a:t>Minkowski</a:t>
            </a:r>
            <a:endParaRPr lang="en-US" sz="2800" dirty="0">
              <a:solidFill>
                <a:srgbClr val="FF3300"/>
              </a:solidFill>
            </a:endParaRPr>
          </a:p>
        </p:txBody>
      </p:sp>
      <p:graphicFrame>
        <p:nvGraphicFramePr>
          <p:cNvPr id="9" name="Object 9"/>
          <p:cNvGraphicFramePr>
            <a:graphicFrameLocks noChangeAspect="1"/>
          </p:cNvGraphicFramePr>
          <p:nvPr/>
        </p:nvGraphicFramePr>
        <p:xfrm>
          <a:off x="0" y="3200400"/>
          <a:ext cx="7350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074" name="Equation" r:id="rId3" imgW="190440" imgH="177480" progId="Equation.DSMT4">
                  <p:embed/>
                </p:oleObj>
              </mc:Choice>
              <mc:Fallback>
                <p:oleObj name="Equation" r:id="rId3" imgW="1904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200400"/>
                        <a:ext cx="735013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4" name="Object 10"/>
          <p:cNvGraphicFramePr>
            <a:graphicFrameLocks noChangeAspect="1"/>
          </p:cNvGraphicFramePr>
          <p:nvPr/>
        </p:nvGraphicFramePr>
        <p:xfrm>
          <a:off x="228600" y="5562600"/>
          <a:ext cx="441325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075" name="Equation" r:id="rId5" imgW="114120" imgH="215640" progId="Equation.DSMT4">
                  <p:embed/>
                </p:oleObj>
              </mc:Choice>
              <mc:Fallback>
                <p:oleObj name="Equation" r:id="rId5" imgW="1141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562600"/>
                        <a:ext cx="441325" cy="83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5" name="Object 11"/>
          <p:cNvGraphicFramePr>
            <a:graphicFrameLocks noChangeAspect="1"/>
          </p:cNvGraphicFramePr>
          <p:nvPr/>
        </p:nvGraphicFramePr>
        <p:xfrm>
          <a:off x="152400" y="1295400"/>
          <a:ext cx="392113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076" name="Equation" r:id="rId7" imgW="101520" imgH="164880" progId="Equation.DSMT4">
                  <p:embed/>
                </p:oleObj>
              </mc:Choice>
              <mc:Fallback>
                <p:oleObj name="Equation" r:id="rId7" imgW="1015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295400"/>
                        <a:ext cx="392113" cy="636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Left Brace 13"/>
          <p:cNvSpPr>
            <a:spLocks/>
          </p:cNvSpPr>
          <p:nvPr/>
        </p:nvSpPr>
        <p:spPr bwMode="auto">
          <a:xfrm>
            <a:off x="914400" y="1828800"/>
            <a:ext cx="307975" cy="3276600"/>
          </a:xfrm>
          <a:prstGeom prst="leftBrace">
            <a:avLst>
              <a:gd name="adj1" fmla="val 8324"/>
              <a:gd name="adj2" fmla="val 50000"/>
            </a:avLst>
          </a:prstGeom>
          <a:noFill/>
          <a:ln w="31750" algn="ctr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eft Brace 14"/>
          <p:cNvSpPr>
            <a:spLocks/>
          </p:cNvSpPr>
          <p:nvPr/>
        </p:nvSpPr>
        <p:spPr bwMode="auto">
          <a:xfrm>
            <a:off x="914400" y="5181600"/>
            <a:ext cx="384175" cy="1676400"/>
          </a:xfrm>
          <a:prstGeom prst="leftBrace">
            <a:avLst>
              <a:gd name="adj1" fmla="val 8323"/>
              <a:gd name="adj2" fmla="val 50000"/>
            </a:avLst>
          </a:prstGeom>
          <a:noFill/>
          <a:ln w="31750" algn="ctr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eft Brace 15"/>
          <p:cNvSpPr>
            <a:spLocks/>
          </p:cNvSpPr>
          <p:nvPr/>
        </p:nvSpPr>
        <p:spPr bwMode="auto">
          <a:xfrm>
            <a:off x="914400" y="1371600"/>
            <a:ext cx="228600" cy="381000"/>
          </a:xfrm>
          <a:prstGeom prst="leftBrace">
            <a:avLst>
              <a:gd name="adj1" fmla="val 8333"/>
              <a:gd name="adj2" fmla="val 50000"/>
            </a:avLst>
          </a:prstGeom>
          <a:noFill/>
          <a:ln w="31750" algn="ctr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2302" name="Picture 17" descr="so10.table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43000" y="304800"/>
            <a:ext cx="4419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SO(10)  Grand Unification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66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CDB5D7-026D-4BCA-A69B-3B4F0C400F14}" type="slidenum">
              <a:rPr lang="en-US"/>
              <a:pPr>
                <a:defRPr/>
              </a:pPr>
              <a:t>30</a:t>
            </a:fld>
            <a:endParaRPr lang="en-US"/>
          </a:p>
        </p:txBody>
      </p:sp>
      <p:pic>
        <p:nvPicPr>
          <p:cNvPr id="31749" name="Picture 2" descr="prod_chalk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1050925"/>
            <a:ext cx="11837988" cy="790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ctangle 3"/>
          <p:cNvSpPr>
            <a:spLocks noChangeArrowheads="1"/>
          </p:cNvSpPr>
          <p:nvPr/>
        </p:nvSpPr>
        <p:spPr bwMode="auto">
          <a:xfrm>
            <a:off x="2119313" y="18034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en-US" sz="3200">
              <a:solidFill>
                <a:srgbClr val="FFFF00"/>
              </a:solidFill>
            </a:endParaRPr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72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3" name="Text Box 7"/>
          <p:cNvSpPr txBox="1">
            <a:spLocks noChangeArrowheads="1"/>
          </p:cNvSpPr>
          <p:nvPr/>
        </p:nvSpPr>
        <p:spPr bwMode="auto">
          <a:xfrm>
            <a:off x="1219200" y="2438400"/>
            <a:ext cx="556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endParaRPr lang="en-US"/>
          </a:p>
        </p:txBody>
      </p:sp>
      <p:sp>
        <p:nvSpPr>
          <p:cNvPr id="31754" name="Text Box 8"/>
          <p:cNvSpPr txBox="1">
            <a:spLocks noChangeArrowheads="1"/>
          </p:cNvSpPr>
          <p:nvPr/>
        </p:nvSpPr>
        <p:spPr bwMode="auto">
          <a:xfrm>
            <a:off x="6156325" y="5067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endParaRPr lang="en-US"/>
          </a:p>
        </p:txBody>
      </p:sp>
      <p:sp>
        <p:nvSpPr>
          <p:cNvPr id="31755" name="Text Box 9"/>
          <p:cNvSpPr txBox="1">
            <a:spLocks noChangeArrowheads="1"/>
          </p:cNvSpPr>
          <p:nvPr/>
        </p:nvSpPr>
        <p:spPr bwMode="auto">
          <a:xfrm>
            <a:off x="1127125" y="550545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31756" name="Text Box 10"/>
          <p:cNvSpPr txBox="1">
            <a:spLocks noChangeArrowheads="1"/>
          </p:cNvSpPr>
          <p:nvPr/>
        </p:nvSpPr>
        <p:spPr bwMode="auto">
          <a:xfrm>
            <a:off x="304800" y="381000"/>
            <a:ext cx="8610600" cy="1077913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FF00"/>
                </a:solidFill>
              </a:rPr>
              <a:t>SO(10) x [ D</a:t>
            </a:r>
            <a:r>
              <a:rPr lang="en-US" sz="3200" baseline="-25000">
                <a:solidFill>
                  <a:srgbClr val="FFFF00"/>
                </a:solidFill>
              </a:rPr>
              <a:t>3</a:t>
            </a:r>
            <a:r>
              <a:rPr lang="en-US" sz="3200">
                <a:solidFill>
                  <a:srgbClr val="FFFF00"/>
                </a:solidFill>
              </a:rPr>
              <a:t> x U(1)  family sym. ]</a:t>
            </a:r>
          </a:p>
          <a:p>
            <a:pPr eaLnBrk="1" hangingPunct="1"/>
            <a:r>
              <a:rPr lang="en-US" sz="3200">
                <a:solidFill>
                  <a:srgbClr val="FFFF00"/>
                </a:solidFill>
              </a:rPr>
              <a:t>Yukawa  Unification  for  3</a:t>
            </a:r>
            <a:r>
              <a:rPr lang="en-US" sz="3200" baseline="30000">
                <a:solidFill>
                  <a:srgbClr val="FFFF00"/>
                </a:solidFill>
              </a:rPr>
              <a:t>rd</a:t>
            </a:r>
            <a:r>
              <a:rPr lang="en-US" sz="3200">
                <a:solidFill>
                  <a:srgbClr val="FFFF00"/>
                </a:solidFill>
              </a:rPr>
              <a:t>  Family</a:t>
            </a:r>
          </a:p>
        </p:txBody>
      </p:sp>
      <p:pic>
        <p:nvPicPr>
          <p:cNvPr id="31758" name="Picture 13" descr="yukaw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828800"/>
            <a:ext cx="5181600" cy="433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908330"/>
              </p:ext>
            </p:extLst>
          </p:nvPr>
        </p:nvGraphicFramePr>
        <p:xfrm>
          <a:off x="304800" y="1842293"/>
          <a:ext cx="3282950" cy="155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73" name="Equation" r:id="rId7" imgW="1498320" imgH="711000" progId="Equation.DSMT4">
                  <p:embed/>
                </p:oleObj>
              </mc:Choice>
              <mc:Fallback>
                <p:oleObj name="Equation" r:id="rId7" imgW="149832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4800" y="1842293"/>
                        <a:ext cx="3282950" cy="1558925"/>
                      </a:xfrm>
                      <a:prstGeom prst="rect">
                        <a:avLst/>
                      </a:prstGeom>
                      <a:ln w="38100">
                        <a:solidFill>
                          <a:srgbClr val="FF33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7682744"/>
              </p:ext>
            </p:extLst>
          </p:nvPr>
        </p:nvGraphicFramePr>
        <p:xfrm>
          <a:off x="304800" y="3925888"/>
          <a:ext cx="3265487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74" name="Equation" r:id="rId9" imgW="1002960" imgH="685800" progId="Equation.DSMT4">
                  <p:embed/>
                </p:oleObj>
              </mc:Choice>
              <mc:Fallback>
                <p:oleObj name="Equation" r:id="rId9" imgW="100296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925888"/>
                        <a:ext cx="3265487" cy="2235200"/>
                      </a:xfrm>
                      <a:prstGeom prst="rect">
                        <a:avLst/>
                      </a:prstGeom>
                      <a:noFill/>
                      <a:ln w="44450">
                        <a:solidFill>
                          <a:srgbClr val="FF33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705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68A53F-654A-4EED-931E-3CE568347233}" type="slidenum">
              <a:rPr lang="en-US"/>
              <a:pPr>
                <a:defRPr/>
              </a:pPr>
              <a:t>31</a:t>
            </a:fld>
            <a:endParaRPr lang="en-US"/>
          </a:p>
        </p:txBody>
      </p:sp>
      <p:pic>
        <p:nvPicPr>
          <p:cNvPr id="32776" name="Picture 2" descr="prod_chalk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958850"/>
            <a:ext cx="11837988" cy="790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Rectangle 3"/>
          <p:cNvSpPr>
            <a:spLocks noChangeArrowheads="1"/>
          </p:cNvSpPr>
          <p:nvPr/>
        </p:nvSpPr>
        <p:spPr bwMode="auto">
          <a:xfrm>
            <a:off x="2119313" y="18034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en-US" sz="3200">
              <a:solidFill>
                <a:srgbClr val="FFFF00"/>
              </a:solidFill>
            </a:endParaRPr>
          </a:p>
        </p:txBody>
      </p:sp>
      <p:graphicFrame>
        <p:nvGraphicFramePr>
          <p:cNvPr id="32770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334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778" name="Picture 5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9" name="Picture 6" descr="fig_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2832100"/>
            <a:ext cx="64897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0" name="Picture 7" descr="fi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1242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2771" name="Object 8"/>
          <p:cNvGraphicFramePr>
            <a:graphicFrameLocks noChangeAspect="1"/>
          </p:cNvGraphicFramePr>
          <p:nvPr/>
        </p:nvGraphicFramePr>
        <p:xfrm>
          <a:off x="1143000" y="1752600"/>
          <a:ext cx="6742113" cy="174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335" name="Equation" r:id="rId8" imgW="2057400" imgH="533160" progId="Equation.DSMT4">
                  <p:embed/>
                </p:oleObj>
              </mc:Choice>
              <mc:Fallback>
                <p:oleObj name="Equation" r:id="rId8" imgW="205740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752600"/>
                        <a:ext cx="6742113" cy="1746250"/>
                      </a:xfrm>
                      <a:prstGeom prst="rect">
                        <a:avLst/>
                      </a:prstGeom>
                      <a:solidFill>
                        <a:srgbClr val="00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9"/>
          <p:cNvGraphicFramePr>
            <a:graphicFrameLocks noChangeAspect="1"/>
          </p:cNvGraphicFramePr>
          <p:nvPr/>
        </p:nvGraphicFramePr>
        <p:xfrm>
          <a:off x="1219200" y="3886200"/>
          <a:ext cx="4621213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336" name="Equation" r:id="rId10" imgW="1409400" imgH="253800" progId="Equation.DSMT4">
                  <p:embed/>
                </p:oleObj>
              </mc:Choice>
              <mc:Fallback>
                <p:oleObj name="Equation" r:id="rId10" imgW="1409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886200"/>
                        <a:ext cx="4621213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3" name="Object 10"/>
          <p:cNvGraphicFramePr>
            <a:graphicFrameLocks noChangeAspect="1"/>
          </p:cNvGraphicFramePr>
          <p:nvPr/>
        </p:nvGraphicFramePr>
        <p:xfrm>
          <a:off x="6324600" y="3810000"/>
          <a:ext cx="1955800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337" name="Equation" r:id="rId12" imgW="596880" imgH="304560" progId="Equation.DSMT4">
                  <p:embed/>
                </p:oleObj>
              </mc:Choice>
              <mc:Fallback>
                <p:oleObj name="Equation" r:id="rId12" imgW="5968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810000"/>
                        <a:ext cx="1955800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81" name="Text Box 11"/>
          <p:cNvSpPr txBox="1">
            <a:spLocks noChangeArrowheads="1"/>
          </p:cNvSpPr>
          <p:nvPr/>
        </p:nvSpPr>
        <p:spPr bwMode="auto">
          <a:xfrm>
            <a:off x="1965325" y="1009650"/>
            <a:ext cx="4452938" cy="579438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en-US" sz="3200">
                <a:solidFill>
                  <a:srgbClr val="FFFF00"/>
                </a:solidFill>
              </a:rPr>
              <a:t>Extend to neutrino sector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838200" y="5257800"/>
            <a:ext cx="39576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>
                <a:solidFill>
                  <a:schemeClr val="bg1"/>
                </a:solidFill>
              </a:rPr>
              <a:t>Assume  3  new  real para’s</a:t>
            </a:r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>
            <a:off x="3352800" y="4800600"/>
            <a:ext cx="381000" cy="442913"/>
          </a:xfrm>
          <a:prstGeom prst="upArrow">
            <a:avLst>
              <a:gd name="adj1" fmla="val 50000"/>
              <a:gd name="adj2" fmla="val 3406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73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3A3D70-2BDE-4BF2-B1C5-7C44F87400A6}" type="slidenum">
              <a:rPr lang="en-US"/>
              <a:pPr>
                <a:defRPr/>
              </a:pPr>
              <a:t>32</a:t>
            </a:fld>
            <a:endParaRPr lang="en-US"/>
          </a:p>
        </p:txBody>
      </p:sp>
      <p:pic>
        <p:nvPicPr>
          <p:cNvPr id="33803" name="Picture 2" descr="prod_chalk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838200"/>
            <a:ext cx="11837988" cy="790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4" name="Rectangle 3"/>
          <p:cNvSpPr>
            <a:spLocks noChangeArrowheads="1"/>
          </p:cNvSpPr>
          <p:nvPr/>
        </p:nvSpPr>
        <p:spPr bwMode="auto">
          <a:xfrm>
            <a:off x="2119313" y="18034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en-US" sz="3200">
              <a:solidFill>
                <a:srgbClr val="FFFF00"/>
              </a:solidFill>
            </a:endParaRPr>
          </a:p>
        </p:txBody>
      </p:sp>
      <p:graphicFrame>
        <p:nvGraphicFramePr>
          <p:cNvPr id="33794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465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805" name="Picture 5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3795" name="Object 8"/>
          <p:cNvGraphicFramePr>
            <a:graphicFrameLocks noChangeAspect="1"/>
          </p:cNvGraphicFramePr>
          <p:nvPr/>
        </p:nvGraphicFramePr>
        <p:xfrm>
          <a:off x="1066800" y="533400"/>
          <a:ext cx="7075488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466" name="Equation" r:id="rId7" imgW="2158920" imgH="253800" progId="Equation.DSMT4">
                  <p:embed/>
                </p:oleObj>
              </mc:Choice>
              <mc:Fallback>
                <p:oleObj name="Equation" r:id="rId7" imgW="21589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33400"/>
                        <a:ext cx="7075488" cy="831850"/>
                      </a:xfrm>
                      <a:prstGeom prst="rect">
                        <a:avLst/>
                      </a:prstGeom>
                      <a:solidFill>
                        <a:srgbClr val="8000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4954145"/>
              </p:ext>
            </p:extLst>
          </p:nvPr>
        </p:nvGraphicFramePr>
        <p:xfrm>
          <a:off x="2514600" y="1276350"/>
          <a:ext cx="2819400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467" name="Equation" r:id="rId9" imgW="1066680" imgH="419040" progId="Equation.DSMT4">
                  <p:embed/>
                </p:oleObj>
              </mc:Choice>
              <mc:Fallback>
                <p:oleObj name="Equation" r:id="rId9" imgW="10666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276350"/>
                        <a:ext cx="2819400" cy="110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4703014"/>
              </p:ext>
            </p:extLst>
          </p:nvPr>
        </p:nvGraphicFramePr>
        <p:xfrm>
          <a:off x="1201498" y="2382838"/>
          <a:ext cx="6570902" cy="297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468" name="Equation" r:id="rId11" imgW="2412720" imgH="1091880" progId="Equation.DSMT4">
                  <p:embed/>
                </p:oleObj>
              </mc:Choice>
              <mc:Fallback>
                <p:oleObj name="Equation" r:id="rId11" imgW="2412720" imgH="1091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201498" y="2382838"/>
                        <a:ext cx="6570902" cy="2971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8281444"/>
              </p:ext>
            </p:extLst>
          </p:nvPr>
        </p:nvGraphicFramePr>
        <p:xfrm>
          <a:off x="1524000" y="5486400"/>
          <a:ext cx="51212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469" name="Equation" r:id="rId13" imgW="1562040" imgH="279360" progId="Equation.DSMT4">
                  <p:embed/>
                </p:oleObj>
              </mc:Choice>
              <mc:Fallback>
                <p:oleObj name="Equation" r:id="rId13" imgW="1562040" imgH="2793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486400"/>
                        <a:ext cx="5121275" cy="914400"/>
                      </a:xfrm>
                      <a:prstGeom prst="rect">
                        <a:avLst/>
                      </a:prstGeom>
                      <a:solidFill>
                        <a:srgbClr val="8000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338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751ABB-22C4-4609-BEED-11450C903DB3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269315" name="Rectangle 3"/>
          <p:cNvSpPr>
            <a:spLocks noChangeArrowheads="1"/>
          </p:cNvSpPr>
          <p:nvPr/>
        </p:nvSpPr>
        <p:spPr bwMode="auto">
          <a:xfrm>
            <a:off x="723900" y="4557486"/>
            <a:ext cx="7543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14350" indent="-514350" algn="l">
              <a:buAutoNum type="arabicPlain" startAt="24"/>
            </a:pPr>
            <a:r>
              <a:rPr lang="en-US" sz="3200" dirty="0" smtClean="0">
                <a:solidFill>
                  <a:srgbClr val="FF3300"/>
                </a:solidFill>
              </a:rPr>
              <a:t>parameters  </a:t>
            </a:r>
            <a:r>
              <a:rPr lang="en-US" sz="3200" dirty="0">
                <a:solidFill>
                  <a:srgbClr val="FF3300"/>
                </a:solidFill>
              </a:rPr>
              <a:t>at  GUT </a:t>
            </a:r>
            <a:r>
              <a:rPr lang="en-US" sz="3200" dirty="0" smtClean="0">
                <a:solidFill>
                  <a:srgbClr val="FF3300"/>
                </a:solidFill>
              </a:rPr>
              <a:t>scale </a:t>
            </a:r>
          </a:p>
          <a:p>
            <a:pPr algn="l"/>
            <a:r>
              <a:rPr lang="en-US" sz="3200" dirty="0" smtClean="0">
                <a:solidFill>
                  <a:srgbClr val="FF3300"/>
                </a:solidFill>
              </a:rPr>
              <a:t>        +  </a:t>
            </a:r>
            <a:r>
              <a:rPr lang="en-US" sz="3200" dirty="0" smtClean="0">
                <a:solidFill>
                  <a:srgbClr val="FF3300"/>
                </a:solidFill>
                <a:latin typeface="Symbol" panose="05050102010706020507" pitchFamily="18" charset="2"/>
              </a:rPr>
              <a:t>a</a:t>
            </a:r>
            <a:r>
              <a:rPr lang="en-US" sz="3200" dirty="0">
                <a:solidFill>
                  <a:srgbClr val="FF3300"/>
                </a:solidFill>
              </a:rPr>
              <a:t> </a:t>
            </a:r>
            <a:r>
              <a:rPr lang="en-US" sz="3200" dirty="0" smtClean="0">
                <a:solidFill>
                  <a:srgbClr val="FF3300"/>
                </a:solidFill>
              </a:rPr>
              <a:t>   for Mirage  (well-tempered DM)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50182" name="Text Box 4"/>
          <p:cNvSpPr txBox="1">
            <a:spLocks noChangeArrowheads="1"/>
          </p:cNvSpPr>
          <p:nvPr/>
        </p:nvSpPr>
        <p:spPr bwMode="auto">
          <a:xfrm>
            <a:off x="0" y="-106363"/>
            <a:ext cx="9144000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FF3300"/>
                </a:solidFill>
              </a:rPr>
              <a:t>Global</a:t>
            </a:r>
            <a:r>
              <a:rPr lang="en-US" sz="3600">
                <a:solidFill>
                  <a:srgbClr val="FF3300"/>
                </a:solidFill>
                <a:latin typeface="Symbol" pitchFamily="18" charset="2"/>
              </a:rPr>
              <a:t>  c</a:t>
            </a:r>
            <a:r>
              <a:rPr lang="en-US" sz="3600" baseline="30000">
                <a:solidFill>
                  <a:srgbClr val="FF3300"/>
                </a:solidFill>
                <a:latin typeface="Symbol" pitchFamily="18" charset="2"/>
              </a:rPr>
              <a:t>2   </a:t>
            </a:r>
            <a:r>
              <a:rPr lang="en-US" sz="3600" baseline="30000">
                <a:solidFill>
                  <a:srgbClr val="FF3300"/>
                </a:solidFill>
              </a:rPr>
              <a:t> </a:t>
            </a:r>
            <a:r>
              <a:rPr lang="en-US" sz="3600">
                <a:solidFill>
                  <a:srgbClr val="FF3300"/>
                </a:solidFill>
              </a:rPr>
              <a:t>analysis </a:t>
            </a:r>
            <a:endParaRPr lang="en-US" sz="3600">
              <a:solidFill>
                <a:srgbClr val="FF3300"/>
              </a:solidFill>
              <a:latin typeface="Symbol" pitchFamily="18" charset="2"/>
            </a:endParaRPr>
          </a:p>
        </p:txBody>
      </p:sp>
      <p:pic>
        <p:nvPicPr>
          <p:cNvPr id="50183" name="Picture 5" descr="Pages from bur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49325"/>
            <a:ext cx="8534400" cy="3224213"/>
          </a:xfrm>
          <a:prstGeom prst="rect">
            <a:avLst/>
          </a:prstGeom>
          <a:noFill/>
          <a:ln w="127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5802867"/>
            <a:ext cx="46730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45  Low energy observables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2450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prod_chalk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958850"/>
            <a:ext cx="11837988" cy="790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2119313" y="18034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en-US" sz="3200">
              <a:solidFill>
                <a:srgbClr val="FFFF00"/>
              </a:solidFill>
            </a:endParaRP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71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645886" y="517525"/>
            <a:ext cx="7391400" cy="64135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</a:rPr>
              <a:t>                               </a:t>
            </a:r>
            <a:r>
              <a:rPr lang="en-US" sz="3600" dirty="0">
                <a:solidFill>
                  <a:srgbClr val="FFFF00"/>
                </a:solidFill>
              </a:rPr>
              <a:t> Outline     </a:t>
            </a:r>
            <a:r>
              <a:rPr lang="en-US" sz="2800" dirty="0">
                <a:solidFill>
                  <a:srgbClr val="FFFF00"/>
                </a:solidFill>
              </a:rPr>
              <a:t>                     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2054" name="Picture 6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0" descr="fig_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2832100"/>
            <a:ext cx="64897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1" descr="fi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20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22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23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3045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25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27" descr="fig_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29" descr="fig_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31" descr="fig_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470150"/>
            <a:ext cx="65151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32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3992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33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34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7" name="Text Box 35"/>
          <p:cNvSpPr txBox="1">
            <a:spLocks noChangeArrowheads="1"/>
          </p:cNvSpPr>
          <p:nvPr/>
        </p:nvSpPr>
        <p:spPr bwMode="auto">
          <a:xfrm>
            <a:off x="1219200" y="2438400"/>
            <a:ext cx="556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endParaRPr lang="en-US"/>
          </a:p>
        </p:txBody>
      </p:sp>
      <p:pic>
        <p:nvPicPr>
          <p:cNvPr id="2068" name="Picture 38" descr="fig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2406650"/>
            <a:ext cx="63627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9" name="Text Box 44"/>
          <p:cNvSpPr txBox="1">
            <a:spLocks noChangeArrowheads="1"/>
          </p:cNvSpPr>
          <p:nvPr/>
        </p:nvSpPr>
        <p:spPr bwMode="auto">
          <a:xfrm>
            <a:off x="228600" y="1295400"/>
            <a:ext cx="8762999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marL="571500" indent="-571500" algn="l" eaLnBrk="1" hangingPunct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 SUSY  SO(10)  minimal model</a:t>
            </a:r>
            <a:endParaRPr lang="en-US" sz="3600" b="1" dirty="0" smtClean="0">
              <a:solidFill>
                <a:schemeClr val="bg1"/>
              </a:solidFill>
            </a:endParaRPr>
          </a:p>
          <a:p>
            <a:pPr algn="l" eaLnBrk="1" hangingPunct="1">
              <a:buFont typeface="Wingdings" pitchFamily="2" charset="2"/>
              <a:buChar char="§"/>
            </a:pP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    Yukawa unification – first order effects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    Global  </a:t>
            </a:r>
            <a:r>
              <a:rPr lang="en-US" sz="3600" dirty="0" smtClean="0">
                <a:solidFill>
                  <a:schemeClr val="bg1"/>
                </a:solidFill>
                <a:latin typeface="Symbol" panose="05050102010706020507" pitchFamily="18" charset="2"/>
              </a:rPr>
              <a:t>c</a:t>
            </a:r>
            <a:r>
              <a:rPr lang="en-US" sz="3600" baseline="30000" dirty="0" smtClean="0">
                <a:solidFill>
                  <a:schemeClr val="bg1"/>
                </a:solidFill>
                <a:latin typeface="Symbol" panose="05050102010706020507" pitchFamily="18" charset="2"/>
              </a:rPr>
              <a:t>2 </a:t>
            </a:r>
            <a:r>
              <a:rPr lang="en-US" sz="3600" baseline="30000" dirty="0" smtClean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analysis -  3 families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    Fits   -   </a:t>
            </a:r>
            <a:r>
              <a:rPr lang="en-US" sz="2800" dirty="0" smtClean="0">
                <a:solidFill>
                  <a:schemeClr val="bg1"/>
                </a:solidFill>
              </a:rPr>
              <a:t>Poh &amp; Raby        </a:t>
            </a:r>
            <a:r>
              <a:rPr lang="en-US" sz="2800" b="1" dirty="0" smtClean="0">
                <a:solidFill>
                  <a:schemeClr val="bg1"/>
                </a:solidFill>
              </a:rPr>
              <a:t>arXiv:1505.00264</a:t>
            </a:r>
            <a:r>
              <a:rPr lang="en-US" sz="3600" dirty="0" smtClean="0">
                <a:solidFill>
                  <a:schemeClr val="bg1"/>
                </a:solidFill>
              </a:rPr>
              <a:t>              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    Predictions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    Fine-tuning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    Conclusions</a:t>
            </a:r>
          </a:p>
          <a:p>
            <a:pPr algn="l" eaLnBrk="1" hangingPunct="1">
              <a:buFont typeface="Wingdings" pitchFamily="2" charset="2"/>
              <a:buChar char="§"/>
            </a:pPr>
            <a:endParaRPr lang="en-US" sz="3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31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0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Title of talk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EA601-376C-43BB-854D-CA11199B7A0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67" y="990600"/>
            <a:ext cx="7019925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588724"/>
              </p:ext>
            </p:extLst>
          </p:nvPr>
        </p:nvGraphicFramePr>
        <p:xfrm>
          <a:off x="1219200" y="152400"/>
          <a:ext cx="63690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45" name="Equation" r:id="rId4" imgW="2247840" imgH="228600" progId="Equation.DSMT4">
                  <p:embed/>
                </p:oleObj>
              </mc:Choice>
              <mc:Fallback>
                <p:oleObj name="Equation" r:id="rId4" imgW="22478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19200" y="152400"/>
                        <a:ext cx="6369050" cy="6477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 bwMode="auto">
          <a:xfrm>
            <a:off x="5486400" y="2057400"/>
            <a:ext cx="2286000" cy="533400"/>
          </a:xfrm>
          <a:prstGeom prst="rect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EraserDust" pitchFamily="34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6088742" y="6096000"/>
            <a:ext cx="388257" cy="381000"/>
          </a:xfrm>
          <a:prstGeom prst="roundRect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EraserDust" pitchFamily="34" charset="0"/>
              <a:cs typeface="Arial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6040554" y="4572000"/>
            <a:ext cx="242316" cy="743204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EraserDust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35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Title of talk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EA601-376C-43BB-854D-CA11199B7A0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6" y="1295400"/>
            <a:ext cx="89535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9916512"/>
              </p:ext>
            </p:extLst>
          </p:nvPr>
        </p:nvGraphicFramePr>
        <p:xfrm>
          <a:off x="2057400" y="457200"/>
          <a:ext cx="43815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67" name="Equation" r:id="rId4" imgW="1460160" imgH="203040" progId="Equation.DSMT4">
                  <p:embed/>
                </p:oleObj>
              </mc:Choice>
              <mc:Fallback>
                <p:oleObj name="Equation" r:id="rId4" imgW="14601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57400" y="457200"/>
                        <a:ext cx="4381500" cy="6096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 bwMode="auto">
          <a:xfrm>
            <a:off x="266700" y="1896510"/>
            <a:ext cx="685800" cy="332232"/>
          </a:xfrm>
          <a:prstGeom prst="rightArrow">
            <a:avLst/>
          </a:prstGeom>
          <a:solidFill>
            <a:srgbClr val="CC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EraserDust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9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Title of talk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EA601-376C-43BB-854D-CA11199B7A0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1967659"/>
              </p:ext>
            </p:extLst>
          </p:nvPr>
        </p:nvGraphicFramePr>
        <p:xfrm>
          <a:off x="228600" y="495300"/>
          <a:ext cx="85725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21" name="Equation" r:id="rId3" imgW="2857320" imgH="457200" progId="Equation.DSMT4">
                  <p:embed/>
                </p:oleObj>
              </mc:Choice>
              <mc:Fallback>
                <p:oleObj name="Equation" r:id="rId3" imgW="285732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495300"/>
                        <a:ext cx="8572500" cy="13716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5189454"/>
              </p:ext>
            </p:extLst>
          </p:nvPr>
        </p:nvGraphicFramePr>
        <p:xfrm>
          <a:off x="777875" y="2392363"/>
          <a:ext cx="6442075" cy="182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22" name="Equation" r:id="rId5" imgW="1701720" imgH="482400" progId="Equation.DSMT4">
                  <p:embed/>
                </p:oleObj>
              </mc:Choice>
              <mc:Fallback>
                <p:oleObj name="Equation" r:id="rId5" imgW="1701720" imgH="482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75" y="2392363"/>
                        <a:ext cx="6442075" cy="182721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188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Title of talk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EA601-376C-43BB-854D-CA11199B7A0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6" y="1295400"/>
            <a:ext cx="89535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508125"/>
              </p:ext>
            </p:extLst>
          </p:nvPr>
        </p:nvGraphicFramePr>
        <p:xfrm>
          <a:off x="2057400" y="457200"/>
          <a:ext cx="43815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40" name="Equation" r:id="rId4" imgW="1460160" imgH="203040" progId="Equation.DSMT4">
                  <p:embed/>
                </p:oleObj>
              </mc:Choice>
              <mc:Fallback>
                <p:oleObj name="Equation" r:id="rId4" imgW="14601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57400" y="457200"/>
                        <a:ext cx="4381500" cy="6096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 bwMode="auto">
          <a:xfrm>
            <a:off x="266700" y="2199713"/>
            <a:ext cx="685800" cy="332232"/>
          </a:xfrm>
          <a:prstGeom prst="rightArrow">
            <a:avLst/>
          </a:prstGeom>
          <a:solidFill>
            <a:srgbClr val="CC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EraserDust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16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Title of talk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EA601-376C-43BB-854D-CA11199B7A0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4" name="Picture 21" descr="cq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09800"/>
            <a:ext cx="5900057" cy="437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7086600" y="3352800"/>
            <a:ext cx="176212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800" dirty="0"/>
              <a:t>Carena,</a:t>
            </a:r>
          </a:p>
          <a:p>
            <a:pPr algn="l"/>
            <a:r>
              <a:rPr lang="en-US" altLang="en-US" sz="2800" dirty="0" err="1"/>
              <a:t>Quiros</a:t>
            </a:r>
            <a:r>
              <a:rPr lang="en-US" altLang="en-US" sz="2800" dirty="0"/>
              <a:t> &amp;</a:t>
            </a:r>
          </a:p>
          <a:p>
            <a:pPr algn="l"/>
            <a:r>
              <a:rPr lang="en-US" altLang="en-US" sz="2800" dirty="0"/>
              <a:t>Wagner ‘95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3995370"/>
              </p:ext>
            </p:extLst>
          </p:nvPr>
        </p:nvGraphicFramePr>
        <p:xfrm>
          <a:off x="609600" y="549275"/>
          <a:ext cx="79629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86" name="Equation" r:id="rId4" imgW="2654280" imgH="431640" progId="Equation.DSMT4">
                  <p:embed/>
                </p:oleObj>
              </mc:Choice>
              <mc:Fallback>
                <p:oleObj name="Equation" r:id="rId4" imgW="2654280" imgH="431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49275"/>
                        <a:ext cx="7962900" cy="12954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 bwMode="auto">
          <a:xfrm>
            <a:off x="989294" y="3352800"/>
            <a:ext cx="1220506" cy="3810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EraserDust" pitchFamily="34" charset="0"/>
              <a:cs typeface="Arial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1141694" y="3084286"/>
            <a:ext cx="1220506" cy="3810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EraserDust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Title of talk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EA601-376C-43BB-854D-CA11199B7A0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5165" y="2286000"/>
            <a:ext cx="81660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Soft  SUSY  breaking  terms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35358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Title of talk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EA601-376C-43BB-854D-CA11199B7A0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6" y="1295400"/>
            <a:ext cx="89535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508125"/>
              </p:ext>
            </p:extLst>
          </p:nvPr>
        </p:nvGraphicFramePr>
        <p:xfrm>
          <a:off x="2057400" y="457200"/>
          <a:ext cx="43815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64" name="Equation" r:id="rId4" imgW="1460160" imgH="203040" progId="Equation.DSMT4">
                  <p:embed/>
                </p:oleObj>
              </mc:Choice>
              <mc:Fallback>
                <p:oleObj name="Equation" r:id="rId4" imgW="14601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57400" y="457200"/>
                        <a:ext cx="4381500" cy="6096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 bwMode="auto">
          <a:xfrm>
            <a:off x="77106" y="5486400"/>
            <a:ext cx="303893" cy="457200"/>
          </a:xfrm>
          <a:prstGeom prst="rightArrow">
            <a:avLst/>
          </a:prstGeom>
          <a:solidFill>
            <a:srgbClr val="CC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EraserDust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16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Title of talk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EA601-376C-43BB-854D-CA11199B7A0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0738941"/>
              </p:ext>
            </p:extLst>
          </p:nvPr>
        </p:nvGraphicFramePr>
        <p:xfrm>
          <a:off x="1130300" y="3810000"/>
          <a:ext cx="6472238" cy="212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58" name="Equation" r:id="rId3" imgW="2400120" imgH="787320" progId="Equation.DSMT4">
                  <p:embed/>
                </p:oleObj>
              </mc:Choice>
              <mc:Fallback>
                <p:oleObj name="Equation" r:id="rId3" imgW="2400120" imgH="7873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300" y="3810000"/>
                        <a:ext cx="6472238" cy="21224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7983533"/>
              </p:ext>
            </p:extLst>
          </p:nvPr>
        </p:nvGraphicFramePr>
        <p:xfrm>
          <a:off x="369888" y="1304925"/>
          <a:ext cx="7978775" cy="195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59" name="Equation" r:id="rId5" imgW="2958840" imgH="723600" progId="Equation.DSMT4">
                  <p:embed/>
                </p:oleObj>
              </mc:Choice>
              <mc:Fallback>
                <p:oleObj name="Equation" r:id="rId5" imgW="2958840" imgH="723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888" y="1304925"/>
                        <a:ext cx="7978775" cy="19510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564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Title of talk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EA601-376C-43BB-854D-CA11199B7A0C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28" y="795589"/>
            <a:ext cx="7162800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228600"/>
            <a:ext cx="3049233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800" dirty="0" smtClean="0"/>
              <a:t>6  Observables  only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8744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Title of talk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EA601-376C-43BB-854D-CA11199B7A0C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069632"/>
              </p:ext>
            </p:extLst>
          </p:nvPr>
        </p:nvGraphicFramePr>
        <p:xfrm>
          <a:off x="1295400" y="2057400"/>
          <a:ext cx="6477000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31" name="Equation" r:id="rId3" imgW="863280" imgH="228600" progId="Equation.DSMT4">
                  <p:embed/>
                </p:oleObj>
              </mc:Choice>
              <mc:Fallback>
                <p:oleObj name="Equation" r:id="rId3" imgW="8632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5400" y="2057400"/>
                        <a:ext cx="6477000" cy="17145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337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Title of talk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EA601-376C-43BB-854D-CA11199B7A0C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56" y="583170"/>
            <a:ext cx="7493505" cy="6355688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4761437"/>
              </p:ext>
            </p:extLst>
          </p:nvPr>
        </p:nvGraphicFramePr>
        <p:xfrm>
          <a:off x="2438400" y="46926"/>
          <a:ext cx="2935817" cy="551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80" name="Equation" r:id="rId4" imgW="927000" imgH="228600" progId="Equation.DSMT4">
                  <p:embed/>
                </p:oleObj>
              </mc:Choice>
              <mc:Fallback>
                <p:oleObj name="Equation" r:id="rId4" imgW="927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38400" y="46926"/>
                        <a:ext cx="2935817" cy="55129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6491514" y="3646714"/>
            <a:ext cx="762000" cy="228600"/>
          </a:xfrm>
          <a:prstGeom prst="rect">
            <a:avLst/>
          </a:prstGeom>
          <a:noFill/>
          <a:ln w="2222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EraserDust" pitchFamily="34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506028" y="5829300"/>
            <a:ext cx="762000" cy="228600"/>
          </a:xfrm>
          <a:prstGeom prst="rect">
            <a:avLst/>
          </a:prstGeom>
          <a:noFill/>
          <a:ln w="2222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EraserDust" pitchFamily="34" charset="0"/>
              <a:cs typeface="Arial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510481"/>
              </p:ext>
            </p:extLst>
          </p:nvPr>
        </p:nvGraphicFramePr>
        <p:xfrm>
          <a:off x="914400" y="3610587"/>
          <a:ext cx="618422" cy="300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81" name="Equation" r:id="rId6" imgW="469800" imgH="228600" progId="Equation.DSMT4">
                  <p:embed/>
                </p:oleObj>
              </mc:Choice>
              <mc:Fallback>
                <p:oleObj name="Equation" r:id="rId6" imgW="469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3610587"/>
                        <a:ext cx="618422" cy="30085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076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Title of talk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EA601-376C-43BB-854D-CA11199B7A0C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94" y="452799"/>
            <a:ext cx="8041217" cy="6159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08" y="222950"/>
            <a:ext cx="7924800" cy="3889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6858000" y="1676400"/>
            <a:ext cx="762000" cy="228600"/>
          </a:xfrm>
          <a:prstGeom prst="rect">
            <a:avLst/>
          </a:prstGeom>
          <a:noFill/>
          <a:ln w="2222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EraserDust" pitchFamily="34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825343" y="4572000"/>
            <a:ext cx="762000" cy="228600"/>
          </a:xfrm>
          <a:prstGeom prst="rect">
            <a:avLst/>
          </a:prstGeom>
          <a:noFill/>
          <a:ln w="2222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EraserDust" pitchFamily="34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858000" y="5638800"/>
            <a:ext cx="762000" cy="228600"/>
          </a:xfrm>
          <a:prstGeom prst="rect">
            <a:avLst/>
          </a:prstGeom>
          <a:noFill/>
          <a:ln w="2222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EraserDust" pitchFamily="34" charset="0"/>
              <a:cs typeface="Arial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6769062"/>
              </p:ext>
            </p:extLst>
          </p:nvPr>
        </p:nvGraphicFramePr>
        <p:xfrm>
          <a:off x="2362199" y="1435100"/>
          <a:ext cx="101399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87" name="Equation" r:id="rId5" imgW="520560" imgH="241200" progId="Equation.DSMT4">
                  <p:embed/>
                </p:oleObj>
              </mc:Choice>
              <mc:Fallback>
                <p:oleObj name="Equation" r:id="rId5" imgW="5205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62199" y="1435100"/>
                        <a:ext cx="1013995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130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prod_chalk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958850"/>
            <a:ext cx="11837988" cy="790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2119313" y="18034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en-US" sz="3200">
              <a:solidFill>
                <a:srgbClr val="FFFF00"/>
              </a:solidFill>
            </a:endParaRP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94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645886" y="517525"/>
            <a:ext cx="7391400" cy="64135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</a:rPr>
              <a:t>                               </a:t>
            </a:r>
            <a:r>
              <a:rPr lang="en-US" sz="3600" dirty="0">
                <a:solidFill>
                  <a:srgbClr val="FFFF00"/>
                </a:solidFill>
              </a:rPr>
              <a:t> Outline     </a:t>
            </a:r>
            <a:r>
              <a:rPr lang="en-US" sz="2800" dirty="0">
                <a:solidFill>
                  <a:srgbClr val="FFFF00"/>
                </a:solidFill>
              </a:rPr>
              <a:t>                     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2054" name="Picture 6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0" descr="fig_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2832100"/>
            <a:ext cx="64897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1" descr="fi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20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22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23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3045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25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27" descr="fig_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29" descr="fig_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31" descr="fig_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470150"/>
            <a:ext cx="65151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32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3992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33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34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7" name="Text Box 35"/>
          <p:cNvSpPr txBox="1">
            <a:spLocks noChangeArrowheads="1"/>
          </p:cNvSpPr>
          <p:nvPr/>
        </p:nvSpPr>
        <p:spPr bwMode="auto">
          <a:xfrm>
            <a:off x="1219200" y="2438400"/>
            <a:ext cx="556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endParaRPr lang="en-US"/>
          </a:p>
        </p:txBody>
      </p:sp>
      <p:pic>
        <p:nvPicPr>
          <p:cNvPr id="2068" name="Picture 38" descr="fig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2406650"/>
            <a:ext cx="63627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9" name="Text Box 44"/>
          <p:cNvSpPr txBox="1">
            <a:spLocks noChangeArrowheads="1"/>
          </p:cNvSpPr>
          <p:nvPr/>
        </p:nvSpPr>
        <p:spPr bwMode="auto">
          <a:xfrm>
            <a:off x="228600" y="1295400"/>
            <a:ext cx="8762999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marL="571500" indent="-571500" algn="l" eaLnBrk="1" hangingPunct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 SUSY  SO(10)  minimal model</a:t>
            </a:r>
            <a:endParaRPr lang="en-US" sz="3600" b="1" dirty="0" smtClean="0">
              <a:solidFill>
                <a:schemeClr val="bg1"/>
              </a:solidFill>
            </a:endParaRPr>
          </a:p>
          <a:p>
            <a:pPr algn="l" eaLnBrk="1" hangingPunct="1">
              <a:buFont typeface="Wingdings" pitchFamily="2" charset="2"/>
              <a:buChar char="§"/>
            </a:pP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    Yukawa unification – first order effects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    Global  </a:t>
            </a:r>
            <a:r>
              <a:rPr lang="en-US" sz="3600" dirty="0" smtClean="0">
                <a:solidFill>
                  <a:schemeClr val="bg1"/>
                </a:solidFill>
                <a:latin typeface="Symbol" panose="05050102010706020507" pitchFamily="18" charset="2"/>
              </a:rPr>
              <a:t>c</a:t>
            </a:r>
            <a:r>
              <a:rPr lang="en-US" sz="3600" baseline="30000" dirty="0" smtClean="0">
                <a:solidFill>
                  <a:schemeClr val="bg1"/>
                </a:solidFill>
                <a:latin typeface="Symbol" panose="05050102010706020507" pitchFamily="18" charset="2"/>
              </a:rPr>
              <a:t>2 </a:t>
            </a:r>
            <a:r>
              <a:rPr lang="en-US" sz="3600" baseline="30000" dirty="0" smtClean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analysis -  3 families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    Fits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    Predictions   -  </a:t>
            </a:r>
            <a:r>
              <a:rPr lang="en-US" sz="2800" dirty="0" smtClean="0">
                <a:solidFill>
                  <a:schemeClr val="bg1"/>
                </a:solidFill>
              </a:rPr>
              <a:t>Poh &amp; Raby    </a:t>
            </a:r>
            <a:r>
              <a:rPr lang="en-US" sz="2800" b="1" dirty="0" smtClean="0">
                <a:solidFill>
                  <a:schemeClr val="bg1"/>
                </a:solidFill>
              </a:rPr>
              <a:t>arXiv:1505.00264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      </a:t>
            </a:r>
            <a:r>
              <a:rPr lang="en-US" sz="3600" dirty="0" smtClean="0">
                <a:solidFill>
                  <a:schemeClr val="bg1"/>
                </a:solidFill>
              </a:rPr>
              <a:t>Fine-tuning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    Conclusions</a:t>
            </a:r>
          </a:p>
          <a:p>
            <a:pPr algn="l" eaLnBrk="1" hangingPunct="1">
              <a:buFont typeface="Wingdings" pitchFamily="2" charset="2"/>
              <a:buChar char="§"/>
            </a:pPr>
            <a:endParaRPr lang="en-US" sz="3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31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0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Title of talk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EA601-376C-43BB-854D-CA11199B7A0C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5458756"/>
              </p:ext>
            </p:extLst>
          </p:nvPr>
        </p:nvGraphicFramePr>
        <p:xfrm>
          <a:off x="304800" y="4495800"/>
          <a:ext cx="3509725" cy="1063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83" name="Equation" r:id="rId3" imgW="838080" imgH="253800" progId="Equation.DSMT4">
                  <p:embed/>
                </p:oleObj>
              </mc:Choice>
              <mc:Fallback>
                <p:oleObj name="Equation" r:id="rId3" imgW="8380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4495800"/>
                        <a:ext cx="3509725" cy="106355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38472" cy="38282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877714"/>
            <a:ext cx="4728174" cy="398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50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Title of talk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EA601-376C-43BB-854D-CA11199B7A0C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34803" y="36993"/>
            <a:ext cx="4033476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Some Benchmark points</a:t>
            </a:r>
            <a:endParaRPr lang="en-US" sz="32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5775787"/>
              </p:ext>
            </p:extLst>
          </p:nvPr>
        </p:nvGraphicFramePr>
        <p:xfrm>
          <a:off x="7188200" y="2966497"/>
          <a:ext cx="12573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79" name="Equation" r:id="rId3" imgW="419040" imgH="253800" progId="Equation.DSMT4">
                  <p:embed/>
                </p:oleObj>
              </mc:Choice>
              <mc:Fallback>
                <p:oleObj name="Equation" r:id="rId3" imgW="4190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88200" y="2966497"/>
                        <a:ext cx="12573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34468"/>
            <a:ext cx="5791200" cy="618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Title of talk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EA601-376C-43BB-854D-CA11199B7A0C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1752600"/>
            <a:ext cx="8040984" cy="175432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400" dirty="0" smtClean="0"/>
              <a:t>LHC  bounds on the </a:t>
            </a:r>
            <a:r>
              <a:rPr lang="en-US" sz="4400" dirty="0" err="1" smtClean="0"/>
              <a:t>gluino</a:t>
            </a:r>
            <a:r>
              <a:rPr lang="en-US" sz="4400" dirty="0" smtClean="0"/>
              <a:t> mass</a:t>
            </a:r>
          </a:p>
          <a:p>
            <a:pPr algn="l"/>
            <a:r>
              <a:rPr lang="en-US" sz="3200" dirty="0" smtClean="0"/>
              <a:t>using benchmark points with  m</a:t>
            </a:r>
            <a:r>
              <a:rPr lang="en-US" sz="3200" baseline="-25000" dirty="0" smtClean="0"/>
              <a:t>16 </a:t>
            </a:r>
            <a:r>
              <a:rPr lang="en-US" sz="3200" dirty="0" smtClean="0"/>
              <a:t>= 20 </a:t>
            </a:r>
            <a:r>
              <a:rPr lang="en-US" sz="3200" dirty="0" err="1" smtClean="0"/>
              <a:t>TeV</a:t>
            </a:r>
            <a:r>
              <a:rPr lang="en-US" sz="3200" baseline="-25000" dirty="0" smtClean="0"/>
              <a:t> </a:t>
            </a:r>
            <a:r>
              <a:rPr lang="en-US" sz="3200" dirty="0" smtClean="0"/>
              <a:t> and</a:t>
            </a:r>
          </a:p>
          <a:p>
            <a:pPr algn="l"/>
            <a:r>
              <a:rPr lang="en-US" sz="3200" dirty="0" smtClean="0">
                <a:latin typeface="Symbol" panose="05050102010706020507" pitchFamily="18" charset="2"/>
              </a:rPr>
              <a:t>a </a:t>
            </a:r>
            <a:r>
              <a:rPr lang="en-US" sz="3200" dirty="0" smtClean="0"/>
              <a:t>= 0 and 1.5</a:t>
            </a:r>
            <a:r>
              <a:rPr lang="en-US" sz="2800" dirty="0"/>
              <a:t> </a:t>
            </a:r>
            <a:r>
              <a:rPr lang="en-US" sz="2800" dirty="0" smtClean="0"/>
              <a:t>   compared to CMS and ATLAS  data</a:t>
            </a:r>
            <a:endParaRPr lang="en-US" sz="3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27349" y="5791200"/>
            <a:ext cx="7561685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800" dirty="0" smtClean="0">
                <a:solidFill>
                  <a:srgbClr val="FF3300"/>
                </a:solidFill>
              </a:rPr>
              <a:t>Anandakrishnan,  Bryant &amp; Raby    </a:t>
            </a:r>
            <a:r>
              <a:rPr lang="en-US" sz="2800" dirty="0" err="1" smtClean="0">
                <a:solidFill>
                  <a:srgbClr val="FF3300"/>
                </a:solidFill>
              </a:rPr>
              <a:t>arXiv</a:t>
            </a:r>
            <a:r>
              <a:rPr lang="en-US" sz="2800" dirty="0" smtClean="0">
                <a:solidFill>
                  <a:srgbClr val="FF3300"/>
                </a:solidFill>
              </a:rPr>
              <a:t>: 1404.5628</a:t>
            </a:r>
            <a:endParaRPr lang="en-US" sz="2800" dirty="0">
              <a:solidFill>
                <a:srgbClr val="FF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9769" y="545943"/>
            <a:ext cx="3696846" cy="707886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4000" dirty="0" smtClean="0"/>
              <a:t>A  BRIEF  ASIDE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794333" y="4114800"/>
            <a:ext cx="5227713" cy="126188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400" dirty="0" err="1" smtClean="0"/>
              <a:t>gluino</a:t>
            </a:r>
            <a:r>
              <a:rPr lang="en-US" sz="4400" dirty="0" smtClean="0"/>
              <a:t> branching ratios</a:t>
            </a:r>
            <a:endParaRPr lang="en-US" sz="3200" dirty="0"/>
          </a:p>
          <a:p>
            <a:r>
              <a:rPr lang="en-US" sz="3200" dirty="0" smtClean="0"/>
              <a:t>NOT simplified models !!</a:t>
            </a:r>
            <a:endParaRPr 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val="362460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prod_chalk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958850"/>
            <a:ext cx="11837988" cy="790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2119313" y="18034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en-US" sz="3200">
              <a:solidFill>
                <a:srgbClr val="FFFF00"/>
              </a:solidFill>
            </a:endParaRP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122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4" name="Picture 6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0" descr="fig_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2832100"/>
            <a:ext cx="64897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1" descr="fi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20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22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23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3045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25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27" descr="fig_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29" descr="fig_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31" descr="fig_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470150"/>
            <a:ext cx="65151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32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3992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33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34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5216" y="1167358"/>
            <a:ext cx="8473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</a:rPr>
              <a:t> </a:t>
            </a:r>
            <a:endParaRPr lang="en-US" sz="40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4531105"/>
              </p:ext>
            </p:extLst>
          </p:nvPr>
        </p:nvGraphicFramePr>
        <p:xfrm>
          <a:off x="348995" y="609600"/>
          <a:ext cx="6654800" cy="4970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123" name="Equation" r:id="rId10" imgW="2361960" imgH="1726920" progId="Equation.DSMT4">
                  <p:embed/>
                </p:oleObj>
              </mc:Choice>
              <mc:Fallback>
                <p:oleObj name="Equation" r:id="rId10" imgW="2361960" imgH="1726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48995" y="609600"/>
                        <a:ext cx="6654800" cy="4970258"/>
                      </a:xfrm>
                      <a:prstGeom prst="rect">
                        <a:avLst/>
                      </a:prstGeom>
                      <a:ln w="444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294754"/>
              </p:ext>
            </p:extLst>
          </p:nvPr>
        </p:nvGraphicFramePr>
        <p:xfrm>
          <a:off x="836613" y="5600700"/>
          <a:ext cx="7467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124" name="Equation" r:id="rId12" imgW="2489040" imgH="253800" progId="Equation.DSMT4">
                  <p:embed/>
                </p:oleObj>
              </mc:Choice>
              <mc:Fallback>
                <p:oleObj name="Equation" r:id="rId12" imgW="24890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36613" y="5600700"/>
                        <a:ext cx="7467600" cy="762000"/>
                      </a:xfrm>
                      <a:prstGeom prst="rect">
                        <a:avLst/>
                      </a:prstGeom>
                      <a:ln w="63500">
                        <a:solidFill>
                          <a:srgbClr val="FFFF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ounded Rectangle 23"/>
          <p:cNvSpPr/>
          <p:nvPr/>
        </p:nvSpPr>
        <p:spPr bwMode="auto">
          <a:xfrm>
            <a:off x="2971800" y="3625850"/>
            <a:ext cx="448468" cy="533400"/>
          </a:xfrm>
          <a:prstGeom prst="roundRect">
            <a:avLst/>
          </a:prstGeom>
          <a:noFill/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EraserDust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54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Title of talk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13" y="4572000"/>
            <a:ext cx="8735786" cy="1810118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6030" y="1752600"/>
            <a:ext cx="8991599" cy="255454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3200" dirty="0" smtClean="0"/>
              <a:t>ATLAS-CONF-2013-061</a:t>
            </a:r>
          </a:p>
          <a:p>
            <a:pPr algn="l"/>
            <a:r>
              <a:rPr lang="en-US" sz="3200" dirty="0" smtClean="0"/>
              <a:t>final </a:t>
            </a:r>
            <a:r>
              <a:rPr lang="en-US" sz="3200" dirty="0"/>
              <a:t>states with large missing transverse </a:t>
            </a:r>
            <a:r>
              <a:rPr lang="en-US" sz="3200" dirty="0" smtClean="0"/>
              <a:t>momentum</a:t>
            </a:r>
            <a:r>
              <a:rPr lang="en-US" sz="3200" dirty="0"/>
              <a:t>, </a:t>
            </a:r>
            <a:endParaRPr lang="en-US" sz="3200" dirty="0" smtClean="0"/>
          </a:p>
          <a:p>
            <a:pPr algn="l"/>
            <a:r>
              <a:rPr lang="en-US" sz="3200" dirty="0" smtClean="0"/>
              <a:t>at </a:t>
            </a:r>
            <a:r>
              <a:rPr lang="en-US" sz="3200" dirty="0"/>
              <a:t>least four, six, or seven jets, at least three jets </a:t>
            </a:r>
            <a:endParaRPr lang="en-US" sz="3200" dirty="0" smtClean="0"/>
          </a:p>
          <a:p>
            <a:pPr algn="l"/>
            <a:r>
              <a:rPr lang="en-US" sz="3200" dirty="0" smtClean="0"/>
              <a:t>tagged </a:t>
            </a:r>
            <a:r>
              <a:rPr lang="en-US" sz="3200" dirty="0"/>
              <a:t>as b-jets, and either zero or </a:t>
            </a:r>
            <a:r>
              <a:rPr lang="en-US" sz="3200" dirty="0" smtClean="0"/>
              <a:t>at least </a:t>
            </a:r>
            <a:r>
              <a:rPr lang="en-US" sz="3200" dirty="0"/>
              <a:t>one lepton. </a:t>
            </a:r>
            <a:endParaRPr lang="en-US" sz="3200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8032851"/>
              </p:ext>
            </p:extLst>
          </p:nvPr>
        </p:nvGraphicFramePr>
        <p:xfrm>
          <a:off x="156030" y="914400"/>
          <a:ext cx="4257762" cy="7096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17" name="Equation" r:id="rId4" imgW="1447560" imgH="241200" progId="Equation.DSMT4">
                  <p:embed/>
                </p:oleObj>
              </mc:Choice>
              <mc:Fallback>
                <p:oleObj name="Equation" r:id="rId4" imgW="14475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6030" y="914400"/>
                        <a:ext cx="4257762" cy="70962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90649" y="152400"/>
            <a:ext cx="5556329" cy="646331"/>
          </a:xfrm>
          <a:prstGeom prst="rect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</a:rPr>
              <a:t>Most stringent signal region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83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Title of talk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EA601-376C-43BB-854D-CA11199B7A0C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68" y="838200"/>
            <a:ext cx="8504878" cy="5410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162580"/>
            <a:ext cx="6595075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800" dirty="0" smtClean="0"/>
              <a:t>CMS &amp; ATLAS  data   using   CHECKMATE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3471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prod_chalk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958850"/>
            <a:ext cx="11837988" cy="790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2119313" y="18034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en-US" sz="3200">
              <a:solidFill>
                <a:srgbClr val="FFFF00"/>
              </a:solidFill>
            </a:endParaRP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18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645886" y="517525"/>
            <a:ext cx="7391400" cy="64135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</a:rPr>
              <a:t>                               </a:t>
            </a:r>
            <a:r>
              <a:rPr lang="en-US" sz="3600" dirty="0">
                <a:solidFill>
                  <a:srgbClr val="FFFF00"/>
                </a:solidFill>
              </a:rPr>
              <a:t> Outline     </a:t>
            </a:r>
            <a:r>
              <a:rPr lang="en-US" sz="2800" dirty="0">
                <a:solidFill>
                  <a:srgbClr val="FFFF00"/>
                </a:solidFill>
              </a:rPr>
              <a:t>                     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2054" name="Picture 6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0" descr="fig_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2832100"/>
            <a:ext cx="64897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1" descr="fi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20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22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23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3045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25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27" descr="fig_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29" descr="fig_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31" descr="fig_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470150"/>
            <a:ext cx="65151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32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3992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33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34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7" name="Text Box 35"/>
          <p:cNvSpPr txBox="1">
            <a:spLocks noChangeArrowheads="1"/>
          </p:cNvSpPr>
          <p:nvPr/>
        </p:nvSpPr>
        <p:spPr bwMode="auto">
          <a:xfrm>
            <a:off x="1219200" y="2438400"/>
            <a:ext cx="556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endParaRPr lang="en-US"/>
          </a:p>
        </p:txBody>
      </p:sp>
      <p:pic>
        <p:nvPicPr>
          <p:cNvPr id="2068" name="Picture 38" descr="fig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2406650"/>
            <a:ext cx="63627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9" name="Text Box 44"/>
          <p:cNvSpPr txBox="1">
            <a:spLocks noChangeArrowheads="1"/>
          </p:cNvSpPr>
          <p:nvPr/>
        </p:nvSpPr>
        <p:spPr bwMode="auto">
          <a:xfrm>
            <a:off x="228600" y="1295400"/>
            <a:ext cx="8762999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marL="571500" indent="-571500" algn="l" eaLnBrk="1" hangingPunct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 SUSY  SO(10)  minimal model</a:t>
            </a:r>
            <a:endParaRPr lang="en-US" sz="3600" b="1" dirty="0" smtClean="0">
              <a:solidFill>
                <a:schemeClr val="bg1"/>
              </a:solidFill>
            </a:endParaRPr>
          </a:p>
          <a:p>
            <a:pPr algn="l" eaLnBrk="1" hangingPunct="1">
              <a:buFont typeface="Wingdings" pitchFamily="2" charset="2"/>
              <a:buChar char="§"/>
            </a:pP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    Yukawa unification – first order effects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    Global  </a:t>
            </a:r>
            <a:r>
              <a:rPr lang="en-US" sz="3600" dirty="0" smtClean="0">
                <a:solidFill>
                  <a:schemeClr val="bg1"/>
                </a:solidFill>
                <a:latin typeface="Symbol" panose="05050102010706020507" pitchFamily="18" charset="2"/>
              </a:rPr>
              <a:t>c</a:t>
            </a:r>
            <a:r>
              <a:rPr lang="en-US" sz="3600" baseline="30000" dirty="0" smtClean="0">
                <a:solidFill>
                  <a:schemeClr val="bg1"/>
                </a:solidFill>
                <a:latin typeface="Symbol" panose="05050102010706020507" pitchFamily="18" charset="2"/>
              </a:rPr>
              <a:t>2 </a:t>
            </a:r>
            <a:r>
              <a:rPr lang="en-US" sz="3600" baseline="30000" dirty="0" smtClean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analysis -  3 families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    Fits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    Predictions   -  </a:t>
            </a:r>
            <a:r>
              <a:rPr lang="en-US" sz="2800" dirty="0" smtClean="0">
                <a:solidFill>
                  <a:schemeClr val="bg1"/>
                </a:solidFill>
              </a:rPr>
              <a:t>Poh &amp; Raby  arXiv:15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l" eaLnBrk="1" hangingPunct="1">
              <a:buFont typeface="Wingdings" pitchFamily="2" charset="2"/>
              <a:buChar char="§"/>
            </a:pP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    Fine-tuning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    Conclusions</a:t>
            </a:r>
          </a:p>
          <a:p>
            <a:pPr algn="l" eaLnBrk="1" hangingPunct="1">
              <a:buFont typeface="Wingdings" pitchFamily="2" charset="2"/>
              <a:buChar char="§"/>
            </a:pPr>
            <a:endParaRPr lang="en-US" sz="3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29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0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Title of talk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EA601-376C-43BB-854D-CA11199B7A0C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828800"/>
            <a:ext cx="82105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51814" y="444343"/>
            <a:ext cx="3416320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5400" dirty="0" smtClean="0"/>
              <a:t>Fine-tuning</a:t>
            </a:r>
            <a:endParaRPr lang="en-US" sz="54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685800" y="4953000"/>
            <a:ext cx="7848600" cy="3810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EraserDust" pitchFamily="34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1150" y="5727412"/>
            <a:ext cx="4273927" cy="5847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/>
              <a:t>Fundamental  Physics  ??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542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prod_chalk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958850"/>
            <a:ext cx="11837988" cy="790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2119313" y="18034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en-US" sz="3200">
              <a:solidFill>
                <a:srgbClr val="FFFF00"/>
              </a:solidFill>
            </a:endParaRP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45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645886" y="356045"/>
            <a:ext cx="7391400" cy="646331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 smtClean="0">
                <a:solidFill>
                  <a:srgbClr val="FFFF00"/>
                </a:solidFill>
              </a:rPr>
              <a:t>Conclusions    </a:t>
            </a:r>
            <a:r>
              <a:rPr lang="en-US" sz="2800" smtClean="0">
                <a:solidFill>
                  <a:srgbClr val="FFFF00"/>
                </a:solidFill>
              </a:rPr>
              <a:t>                     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2054" name="Picture 6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0" descr="fig_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2832100"/>
            <a:ext cx="64897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1" descr="fi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20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22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23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3045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25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27" descr="fig_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29" descr="fig_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31" descr="fig_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470150"/>
            <a:ext cx="65151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32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3992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33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34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7" name="Text Box 35"/>
          <p:cNvSpPr txBox="1">
            <a:spLocks noChangeArrowheads="1"/>
          </p:cNvSpPr>
          <p:nvPr/>
        </p:nvSpPr>
        <p:spPr bwMode="auto">
          <a:xfrm>
            <a:off x="1219200" y="2438400"/>
            <a:ext cx="556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endParaRPr lang="en-US"/>
          </a:p>
        </p:txBody>
      </p:sp>
      <p:pic>
        <p:nvPicPr>
          <p:cNvPr id="2068" name="Picture 38" descr="fig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2406650"/>
            <a:ext cx="63627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9" name="Text Box 44"/>
          <p:cNvSpPr txBox="1">
            <a:spLocks noChangeArrowheads="1"/>
          </p:cNvSpPr>
          <p:nvPr/>
        </p:nvSpPr>
        <p:spPr bwMode="auto">
          <a:xfrm>
            <a:off x="227806" y="1166842"/>
            <a:ext cx="86868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>
              <a:buFont typeface="Wingdings" pitchFamily="2" charset="2"/>
              <a:buChar char="§"/>
            </a:pPr>
            <a:r>
              <a:rPr lang="en-US" sz="3600" dirty="0">
                <a:solidFill>
                  <a:schemeClr val="bg1"/>
                </a:solidFill>
              </a:rPr>
              <a:t>     </a:t>
            </a:r>
            <a:r>
              <a:rPr lang="en-US" sz="3600" dirty="0" smtClean="0">
                <a:solidFill>
                  <a:schemeClr val="bg1"/>
                </a:solidFill>
              </a:rPr>
              <a:t>SO(10)  Yukawa unification 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    Boundary  conditions  at  M</a:t>
            </a:r>
            <a:r>
              <a:rPr lang="en-US" sz="3600" baseline="-25000" dirty="0" smtClean="0">
                <a:solidFill>
                  <a:schemeClr val="bg1"/>
                </a:solidFill>
              </a:rPr>
              <a:t>GUT</a:t>
            </a:r>
          </a:p>
          <a:p>
            <a:pPr algn="l" eaLnBrk="1" hangingPunct="1"/>
            <a:r>
              <a:rPr lang="en-US" sz="3600" baseline="-25000" dirty="0" smtClean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       </a:t>
            </a:r>
            <a:r>
              <a:rPr lang="en-US" sz="3600" dirty="0" smtClean="0">
                <a:solidFill>
                  <a:srgbClr val="FFFF00"/>
                </a:solidFill>
              </a:rPr>
              <a:t> ~ Universal or “Mirage”  </a:t>
            </a:r>
            <a:r>
              <a:rPr lang="en-US" sz="3600" dirty="0" err="1" smtClean="0">
                <a:solidFill>
                  <a:srgbClr val="FFFF00"/>
                </a:solidFill>
              </a:rPr>
              <a:t>gaugino</a:t>
            </a:r>
            <a:r>
              <a:rPr lang="en-US" sz="3600" dirty="0" smtClean="0">
                <a:solidFill>
                  <a:srgbClr val="FFFF00"/>
                </a:solidFill>
              </a:rPr>
              <a:t>  masses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l" eaLnBrk="1" hangingPunct="1">
              <a:buFont typeface="Wingdings" pitchFamily="2" charset="2"/>
              <a:buChar char="§"/>
            </a:pPr>
            <a:r>
              <a:rPr lang="en-US" sz="3600" dirty="0" smtClean="0">
                <a:solidFill>
                  <a:schemeClr val="bg1"/>
                </a:solidFill>
              </a:rPr>
              <a:t>      Light  </a:t>
            </a:r>
            <a:r>
              <a:rPr lang="en-US" sz="3600" dirty="0">
                <a:solidFill>
                  <a:schemeClr val="bg1"/>
                </a:solidFill>
              </a:rPr>
              <a:t>Higgs   -   </a:t>
            </a:r>
            <a:r>
              <a:rPr lang="en-US" sz="3600" dirty="0" smtClean="0">
                <a:solidFill>
                  <a:schemeClr val="bg1"/>
                </a:solidFill>
              </a:rPr>
              <a:t>SM-like</a:t>
            </a:r>
          </a:p>
          <a:p>
            <a:pPr algn="l" eaLnBrk="1" hangingPunct="1"/>
            <a:r>
              <a:rPr lang="en-US" sz="3600" dirty="0">
                <a:solidFill>
                  <a:schemeClr val="bg1"/>
                </a:solidFill>
              </a:rPr>
              <a:t> 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l" eaLnBrk="1" hangingPunct="1"/>
            <a:endParaRPr lang="en-US" sz="3600" dirty="0" smtClean="0">
              <a:solidFill>
                <a:schemeClr val="bg1"/>
              </a:solidFill>
            </a:endParaRPr>
          </a:p>
          <a:p>
            <a:pPr algn="l" eaLnBrk="1" hangingPunct="1">
              <a:buFont typeface="Wingdings" pitchFamily="2" charset="2"/>
              <a:buChar char="§"/>
            </a:pP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    Three family model fits low energy data !!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    SUSY at  Run II  of  LHC 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!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sz="3600">
                <a:solidFill>
                  <a:schemeClr val="bg1"/>
                </a:solidFill>
              </a:rPr>
              <a:t> </a:t>
            </a:r>
            <a:r>
              <a:rPr lang="en-US" sz="3600" smtClean="0">
                <a:solidFill>
                  <a:schemeClr val="bg1"/>
                </a:solidFill>
              </a:rPr>
              <a:t>    BR</a:t>
            </a:r>
            <a:r>
              <a:rPr lang="en-US" sz="3600" dirty="0">
                <a:solidFill>
                  <a:schemeClr val="bg1"/>
                </a:solidFill>
              </a:rPr>
              <a:t>( </a:t>
            </a:r>
            <a:r>
              <a:rPr lang="en-US" sz="3600" dirty="0">
                <a:solidFill>
                  <a:schemeClr val="bg1"/>
                </a:solidFill>
                <a:latin typeface="Symbol" panose="05050102010706020507" pitchFamily="18" charset="2"/>
              </a:rPr>
              <a:t>m -&gt; </a:t>
            </a:r>
            <a:r>
              <a:rPr lang="en-US" sz="3600" dirty="0">
                <a:solidFill>
                  <a:schemeClr val="bg1"/>
                </a:solidFill>
              </a:rPr>
              <a:t>e  </a:t>
            </a:r>
            <a:r>
              <a:rPr lang="en-US" sz="3600" dirty="0">
                <a:solidFill>
                  <a:schemeClr val="bg1"/>
                </a:solidFill>
                <a:latin typeface="Symbol" panose="05050102010706020507" pitchFamily="18" charset="2"/>
              </a:rPr>
              <a:t>g  </a:t>
            </a:r>
            <a:r>
              <a:rPr lang="en-US" sz="3600" dirty="0">
                <a:solidFill>
                  <a:schemeClr val="bg1"/>
                </a:solidFill>
              </a:rPr>
              <a:t>) observable !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8523267"/>
              </p:ext>
            </p:extLst>
          </p:nvPr>
        </p:nvGraphicFramePr>
        <p:xfrm>
          <a:off x="1203325" y="3540125"/>
          <a:ext cx="42322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46" name="Equation" r:id="rId11" imgW="1282680" imgH="253800" progId="Equation.DSMT4">
                  <p:embed/>
                </p:oleObj>
              </mc:Choice>
              <mc:Fallback>
                <p:oleObj name="Equation" r:id="rId11" imgW="1282680" imgH="253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3325" y="3540125"/>
                        <a:ext cx="423227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930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Title of talk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EA601-376C-43BB-854D-CA11199B7A0C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79993" y="1143000"/>
            <a:ext cx="74045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NOT   “Natural”   SUSY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3352800"/>
            <a:ext cx="718337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NOT   “Split”   SUSY</a:t>
            </a:r>
            <a:endParaRPr lang="en-US" sz="6600" dirty="0"/>
          </a:p>
        </p:txBody>
      </p:sp>
      <p:sp>
        <p:nvSpPr>
          <p:cNvPr id="6" name="TextBox 5"/>
          <p:cNvSpPr txBox="1"/>
          <p:nvPr/>
        </p:nvSpPr>
        <p:spPr>
          <a:xfrm>
            <a:off x="1525202" y="2514600"/>
            <a:ext cx="6114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 smtClean="0"/>
              <a:t>BUT SUSY  does not completely decouple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550894" y="4900489"/>
            <a:ext cx="66303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 smtClean="0"/>
              <a:t>BUT  </a:t>
            </a:r>
            <a:r>
              <a:rPr lang="en-US" sz="2800" dirty="0" err="1" smtClean="0"/>
              <a:t>gravitino</a:t>
            </a:r>
            <a:r>
              <a:rPr lang="en-US" sz="2800" dirty="0" smtClean="0"/>
              <a:t>  &amp;  moduli  sufficiently heavy </a:t>
            </a:r>
          </a:p>
          <a:p>
            <a:pPr algn="l"/>
            <a:r>
              <a:rPr lang="en-US" sz="2800" smtClean="0"/>
              <a:t>so NO </a:t>
            </a:r>
            <a:r>
              <a:rPr lang="en-US" sz="2800" dirty="0" smtClean="0"/>
              <a:t>cosmological problems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3425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Title of talk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EA601-376C-43BB-854D-CA11199B7A0C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382895"/>
            <a:ext cx="8579248" cy="6172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67703" y="3683"/>
            <a:ext cx="5102680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800" dirty="0" smtClean="0"/>
              <a:t>“SUSY on the Edge”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2879010" y="6091213"/>
            <a:ext cx="5267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 smtClean="0"/>
              <a:t>painting by Hans Werner </a:t>
            </a:r>
            <a:r>
              <a:rPr lang="en-US" sz="3200" dirty="0" err="1" smtClean="0"/>
              <a:t>Sahm</a:t>
            </a:r>
            <a:r>
              <a:rPr lang="en-US" sz="3200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97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prod_chalk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1050925"/>
            <a:ext cx="11837988" cy="790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119313" y="18034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en-US" sz="3200">
              <a:solidFill>
                <a:srgbClr val="FFFF00"/>
              </a:solidFill>
            </a:endParaRP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23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Text Box 17"/>
          <p:cNvSpPr txBox="1">
            <a:spLocks noChangeArrowheads="1"/>
          </p:cNvSpPr>
          <p:nvPr/>
        </p:nvSpPr>
        <p:spPr bwMode="auto">
          <a:xfrm flipH="1">
            <a:off x="2205038" y="4191000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>
                <a:solidFill>
                  <a:srgbClr val="FFFF00"/>
                </a:solidFill>
              </a:rPr>
              <a:t>     </a:t>
            </a:r>
          </a:p>
        </p:txBody>
      </p:sp>
      <p:sp>
        <p:nvSpPr>
          <p:cNvPr id="3078" name="Text Box 19"/>
          <p:cNvSpPr txBox="1">
            <a:spLocks noChangeArrowheads="1"/>
          </p:cNvSpPr>
          <p:nvPr/>
        </p:nvSpPr>
        <p:spPr bwMode="auto">
          <a:xfrm>
            <a:off x="5638800" y="41148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endParaRPr lang="en-US"/>
          </a:p>
        </p:txBody>
      </p:sp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246743" y="1295400"/>
            <a:ext cx="86106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en-US" sz="2400" b="1" dirty="0">
                <a:solidFill>
                  <a:schemeClr val="bg1"/>
                </a:solidFill>
              </a:rPr>
              <a:t>Blazek,  Dermisek &amp; Raby  </a:t>
            </a:r>
            <a:r>
              <a:rPr lang="en-US" sz="2400" dirty="0">
                <a:solidFill>
                  <a:schemeClr val="bg1"/>
                </a:solidFill>
              </a:rPr>
              <a:t>PRL 88, 111804 (2002)</a:t>
            </a:r>
          </a:p>
          <a:p>
            <a:pPr algn="l" eaLnBrk="1" hangingPunct="1"/>
            <a:r>
              <a:rPr lang="en-US" sz="2400" dirty="0">
                <a:solidFill>
                  <a:schemeClr val="bg1"/>
                </a:solidFill>
              </a:rPr>
              <a:t>                                         PRD 65, 115004 (2002)</a:t>
            </a:r>
          </a:p>
          <a:p>
            <a:pPr algn="l" eaLnBrk="1" hangingPunct="1"/>
            <a:r>
              <a:rPr lang="en-US" sz="2400" b="1" dirty="0">
                <a:solidFill>
                  <a:srgbClr val="FFFF00"/>
                </a:solidFill>
              </a:rPr>
              <a:t>Baer &amp; </a:t>
            </a:r>
            <a:r>
              <a:rPr lang="fr-FR" sz="2400" b="1" dirty="0" err="1">
                <a:solidFill>
                  <a:srgbClr val="FFFF00"/>
                </a:solidFill>
              </a:rPr>
              <a:t>Ferrandis</a:t>
            </a:r>
            <a:r>
              <a:rPr lang="fr-FR" sz="2400" dirty="0">
                <a:solidFill>
                  <a:srgbClr val="FFFF00"/>
                </a:solidFill>
              </a:rPr>
              <a:t>,               PRL </a:t>
            </a:r>
            <a:r>
              <a:rPr lang="fr-FR" sz="2400" b="1" dirty="0">
                <a:solidFill>
                  <a:srgbClr val="FFFF00"/>
                </a:solidFill>
              </a:rPr>
              <a:t>87, 211803  (2001)</a:t>
            </a:r>
          </a:p>
          <a:p>
            <a:pPr algn="l" eaLnBrk="1" hangingPunct="1"/>
            <a:r>
              <a:rPr lang="en-US" sz="2400" b="1" dirty="0">
                <a:solidFill>
                  <a:srgbClr val="FFFF00"/>
                </a:solidFill>
              </a:rPr>
              <a:t>Auto, Baer, </a:t>
            </a:r>
            <a:r>
              <a:rPr lang="en-US" sz="2400" b="1" dirty="0" err="1">
                <a:solidFill>
                  <a:srgbClr val="FFFF00"/>
                </a:solidFill>
              </a:rPr>
              <a:t>Balazs</a:t>
            </a:r>
            <a:r>
              <a:rPr lang="en-US" sz="2400" b="1" dirty="0">
                <a:solidFill>
                  <a:srgbClr val="FFFF00"/>
                </a:solidFill>
              </a:rPr>
              <a:t>, </a:t>
            </a:r>
            <a:r>
              <a:rPr lang="en-US" sz="2400" b="1" dirty="0" err="1">
                <a:solidFill>
                  <a:srgbClr val="FFFF00"/>
                </a:solidFill>
              </a:rPr>
              <a:t>Belyaev</a:t>
            </a:r>
            <a:r>
              <a:rPr lang="en-US" sz="2400" b="1" dirty="0">
                <a:solidFill>
                  <a:srgbClr val="FFFF00"/>
                </a:solidFill>
              </a:rPr>
              <a:t>, </a:t>
            </a:r>
            <a:r>
              <a:rPr lang="en-US" sz="2400" b="1" dirty="0" err="1">
                <a:solidFill>
                  <a:srgbClr val="FFFF00"/>
                </a:solidFill>
              </a:rPr>
              <a:t>Ferrandis</a:t>
            </a:r>
            <a:r>
              <a:rPr lang="en-US" sz="2400" b="1" dirty="0">
                <a:solidFill>
                  <a:srgbClr val="FFFF00"/>
                </a:solidFill>
              </a:rPr>
              <a:t> &amp; Tata</a:t>
            </a:r>
          </a:p>
          <a:p>
            <a:pPr algn="l" eaLnBrk="1" hangingPunct="1"/>
            <a:r>
              <a:rPr lang="en-US" sz="2400" dirty="0">
                <a:solidFill>
                  <a:srgbClr val="FFFF00"/>
                </a:solidFill>
              </a:rPr>
              <a:t>                                         J</a:t>
            </a:r>
            <a:r>
              <a:rPr lang="en-US" sz="2400" b="1" dirty="0">
                <a:solidFill>
                  <a:srgbClr val="FFFF00"/>
                </a:solidFill>
              </a:rPr>
              <a:t>HEP 0306:023  (2003</a:t>
            </a:r>
            <a:r>
              <a:rPr lang="en-US" sz="2400" dirty="0">
                <a:solidFill>
                  <a:srgbClr val="FFFF00"/>
                </a:solidFill>
              </a:rPr>
              <a:t>)</a:t>
            </a:r>
          </a:p>
          <a:p>
            <a:pPr algn="l" eaLnBrk="1" hangingPunct="1"/>
            <a:r>
              <a:rPr lang="en-US" sz="2400" b="1" dirty="0">
                <a:solidFill>
                  <a:srgbClr val="FFFF00"/>
                </a:solidFill>
              </a:rPr>
              <a:t>Tobe &amp; Wells                      NPB 663, 123  (2003</a:t>
            </a:r>
            <a:r>
              <a:rPr lang="en-US" sz="2400" b="1" dirty="0" smtClean="0">
                <a:solidFill>
                  <a:srgbClr val="FFFF00"/>
                </a:solidFill>
              </a:rPr>
              <a:t>)</a:t>
            </a:r>
          </a:p>
          <a:p>
            <a:pPr algn="l" eaLnBrk="1" hangingPunct="1"/>
            <a:r>
              <a:rPr lang="en-US" sz="2400" b="1" dirty="0" smtClean="0">
                <a:solidFill>
                  <a:srgbClr val="FFFF00"/>
                </a:solidFill>
              </a:rPr>
              <a:t>Dermisek &amp; Raby                Phys.  </a:t>
            </a:r>
            <a:r>
              <a:rPr lang="en-US" sz="2400" b="1" dirty="0">
                <a:solidFill>
                  <a:srgbClr val="FFFF00"/>
                </a:solidFill>
              </a:rPr>
              <a:t>Lett</a:t>
            </a:r>
            <a:r>
              <a:rPr lang="en-US" sz="2400" b="1" dirty="0" smtClean="0">
                <a:solidFill>
                  <a:srgbClr val="FFFF00"/>
                </a:solidFill>
              </a:rPr>
              <a:t>. </a:t>
            </a:r>
            <a:r>
              <a:rPr lang="en-US" sz="2400" b="1" dirty="0">
                <a:solidFill>
                  <a:srgbClr val="FFFF00"/>
                </a:solidFill>
              </a:rPr>
              <a:t>B </a:t>
            </a:r>
            <a:r>
              <a:rPr lang="en-US" sz="2400" b="1" dirty="0" smtClean="0">
                <a:solidFill>
                  <a:srgbClr val="FFFF00"/>
                </a:solidFill>
              </a:rPr>
              <a:t>622, </a:t>
            </a:r>
            <a:r>
              <a:rPr lang="en-US" sz="2400" b="1" dirty="0">
                <a:solidFill>
                  <a:srgbClr val="FFFF00"/>
                </a:solidFill>
              </a:rPr>
              <a:t>327 (2005</a:t>
            </a:r>
            <a:r>
              <a:rPr lang="en-US" sz="2400" b="1" dirty="0" smtClean="0">
                <a:solidFill>
                  <a:srgbClr val="FFFF00"/>
                </a:solidFill>
              </a:rPr>
              <a:t>)</a:t>
            </a:r>
            <a:endParaRPr lang="en-US" sz="2400" b="1" dirty="0">
              <a:solidFill>
                <a:srgbClr val="FFFF00"/>
              </a:solidFill>
            </a:endParaRPr>
          </a:p>
          <a:p>
            <a:pPr algn="l" eaLnBrk="1" hangingPunct="1"/>
            <a:r>
              <a:rPr lang="en-US" sz="2400" b="1" dirty="0" smtClean="0">
                <a:solidFill>
                  <a:srgbClr val="FFFF00"/>
                </a:solidFill>
              </a:rPr>
              <a:t>Baer</a:t>
            </a:r>
            <a:r>
              <a:rPr lang="en-US" sz="2400" b="1" dirty="0">
                <a:solidFill>
                  <a:srgbClr val="FFFF00"/>
                </a:solidFill>
              </a:rPr>
              <a:t>, Kraml, </a:t>
            </a:r>
            <a:r>
              <a:rPr lang="en-US" sz="2400" b="1" dirty="0" err="1">
                <a:solidFill>
                  <a:srgbClr val="FFFF00"/>
                </a:solidFill>
              </a:rPr>
              <a:t>Sekmen</a:t>
            </a:r>
            <a:r>
              <a:rPr lang="en-US" sz="2400" b="1" dirty="0">
                <a:solidFill>
                  <a:srgbClr val="FFFF00"/>
                </a:solidFill>
              </a:rPr>
              <a:t> &amp; </a:t>
            </a:r>
            <a:r>
              <a:rPr lang="en-US" sz="2400" b="1" dirty="0" err="1" smtClean="0">
                <a:solidFill>
                  <a:srgbClr val="FFFF00"/>
                </a:solidFill>
              </a:rPr>
              <a:t>Summy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       JHEP </a:t>
            </a:r>
            <a:r>
              <a:rPr lang="en-US" sz="2400" b="1" dirty="0">
                <a:solidFill>
                  <a:srgbClr val="FFFF00"/>
                </a:solidFill>
              </a:rPr>
              <a:t>0909 </a:t>
            </a:r>
            <a:r>
              <a:rPr lang="en-US" sz="2400" b="1" dirty="0" smtClean="0">
                <a:solidFill>
                  <a:srgbClr val="FFFF00"/>
                </a:solidFill>
              </a:rPr>
              <a:t>:005 </a:t>
            </a:r>
            <a:r>
              <a:rPr lang="en-US" sz="2400" b="1" dirty="0">
                <a:solidFill>
                  <a:srgbClr val="FFFF00"/>
                </a:solidFill>
              </a:rPr>
              <a:t>(2009</a:t>
            </a:r>
            <a:r>
              <a:rPr lang="en-US" sz="2400" b="1" dirty="0" smtClean="0">
                <a:solidFill>
                  <a:srgbClr val="FFFF00"/>
                </a:solidFill>
              </a:rPr>
              <a:t>)</a:t>
            </a:r>
          </a:p>
          <a:p>
            <a:pPr algn="l" eaLnBrk="1" hangingPunct="1"/>
            <a:r>
              <a:rPr lang="en-US" sz="2400" b="1" dirty="0" smtClean="0">
                <a:solidFill>
                  <a:schemeClr val="bg1"/>
                </a:solidFill>
              </a:rPr>
              <a:t>Anandakrishnan,  Raby  &amp;  Wingerter        arXiv:1212.0542</a:t>
            </a:r>
          </a:p>
          <a:p>
            <a:pPr algn="l" eaLnBrk="1" hangingPunct="1"/>
            <a:r>
              <a:rPr lang="en-US" sz="2400" b="1" dirty="0" smtClean="0">
                <a:solidFill>
                  <a:schemeClr val="bg1"/>
                </a:solidFill>
              </a:rPr>
              <a:t>Anandakrishnan &amp; Raby                            arXiv:1303.5125</a:t>
            </a:r>
          </a:p>
          <a:p>
            <a:pPr algn="l" eaLnBrk="1" hangingPunct="1"/>
            <a:r>
              <a:rPr lang="en-US" sz="2400" b="1" dirty="0" smtClean="0">
                <a:solidFill>
                  <a:schemeClr val="bg1"/>
                </a:solidFill>
              </a:rPr>
              <a:t>Anandakrishnan, Bryant &amp; Raby                arXiv:1404.5628</a:t>
            </a:r>
          </a:p>
          <a:p>
            <a:pPr algn="l" eaLnBrk="1" hangingPunct="1"/>
            <a:r>
              <a:rPr lang="en-US" sz="2400" b="1" dirty="0" smtClean="0">
                <a:solidFill>
                  <a:schemeClr val="bg1"/>
                </a:solidFill>
              </a:rPr>
              <a:t>Poh &amp; Raby                                             arXiv:1505.00264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080" name="TextBox 12"/>
          <p:cNvSpPr txBox="1">
            <a:spLocks noChangeArrowheads="1"/>
          </p:cNvSpPr>
          <p:nvPr/>
        </p:nvSpPr>
        <p:spPr bwMode="auto">
          <a:xfrm>
            <a:off x="228600" y="381000"/>
            <a:ext cx="8534400" cy="584200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FF00"/>
                </a:solidFill>
              </a:rPr>
              <a:t>Yukawa  Unification  &amp;  Soft SUSY breaking</a:t>
            </a:r>
          </a:p>
        </p:txBody>
      </p:sp>
    </p:spTree>
    <p:extLst>
      <p:ext uri="{BB962C8B-B14F-4D97-AF65-F5344CB8AC3E}">
        <p14:creationId xmlns:p14="http://schemas.microsoft.com/office/powerpoint/2010/main" val="392882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2" descr="prod_chalk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7800" y="-1050925"/>
            <a:ext cx="11837988" cy="790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3"/>
          <p:cNvSpPr>
            <a:spLocks noChangeArrowheads="1"/>
          </p:cNvSpPr>
          <p:nvPr/>
        </p:nvSpPr>
        <p:spPr bwMode="auto">
          <a:xfrm>
            <a:off x="2119313" y="18034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en-US" sz="3200">
              <a:solidFill>
                <a:srgbClr val="FFFF00"/>
              </a:solidFill>
            </a:endParaRP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9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7" name="Picture 6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7" descr="fig_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2832100"/>
            <a:ext cx="64897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8" descr="fi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9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90800"/>
            <a:ext cx="6400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0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1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2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3045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3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4" descr="fig_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5" descr="fig_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6" descr="fig_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470150"/>
            <a:ext cx="65151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17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3992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9" name="Picture 18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0" name="Picture 19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1" name="Text Box 20"/>
          <p:cNvSpPr txBox="1">
            <a:spLocks noChangeArrowheads="1"/>
          </p:cNvSpPr>
          <p:nvPr/>
        </p:nvSpPr>
        <p:spPr bwMode="auto">
          <a:xfrm>
            <a:off x="1219200" y="2438400"/>
            <a:ext cx="556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endParaRPr lang="en-US"/>
          </a:p>
        </p:txBody>
      </p:sp>
      <p:pic>
        <p:nvPicPr>
          <p:cNvPr id="5142" name="Picture 21" descr="fig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2406650"/>
            <a:ext cx="63627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6156325" y="5067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endParaRPr lang="en-US"/>
          </a:p>
        </p:txBody>
      </p:sp>
      <p:graphicFrame>
        <p:nvGraphicFramePr>
          <p:cNvPr id="36890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2338022"/>
              </p:ext>
            </p:extLst>
          </p:nvPr>
        </p:nvGraphicFramePr>
        <p:xfrm>
          <a:off x="2024062" y="1171591"/>
          <a:ext cx="5094287" cy="921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0" name="Equation" r:id="rId11" imgW="1333440" imgH="241200" progId="Equation.DSMT4">
                  <p:embed/>
                </p:oleObj>
              </mc:Choice>
              <mc:Fallback>
                <p:oleObj name="Equation" r:id="rId11" imgW="1333440" imgH="2412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2" y="1171591"/>
                        <a:ext cx="5094287" cy="921528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04800" y="2174091"/>
            <a:ext cx="87630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600" dirty="0" smtClean="0">
                <a:solidFill>
                  <a:srgbClr val="FFFF00"/>
                </a:solidFill>
              </a:rPr>
              <a:t>Note</a:t>
            </a:r>
            <a:r>
              <a:rPr lang="en-US" sz="3600" dirty="0">
                <a:solidFill>
                  <a:srgbClr val="FFFF00"/>
                </a:solidFill>
              </a:rPr>
              <a:t>,   CANNOT predict top mass due to </a:t>
            </a:r>
          </a:p>
          <a:p>
            <a:pPr eaLnBrk="1" hangingPunct="1"/>
            <a:r>
              <a:rPr lang="en-US" sz="3600" dirty="0">
                <a:solidFill>
                  <a:srgbClr val="FFFF00"/>
                </a:solidFill>
              </a:rPr>
              <a:t>large  SUSY  threshold corrections to  </a:t>
            </a:r>
          </a:p>
          <a:p>
            <a:pPr eaLnBrk="1" hangingPunct="1"/>
            <a:r>
              <a:rPr lang="en-US" sz="3600" dirty="0">
                <a:solidFill>
                  <a:srgbClr val="FFFF00"/>
                </a:solidFill>
              </a:rPr>
              <a:t>bottom and tau mass </a:t>
            </a:r>
          </a:p>
          <a:p>
            <a:pPr algn="l" eaLnBrk="1" hangingPunct="1"/>
            <a:r>
              <a:rPr lang="en-US" sz="3600" dirty="0" smtClean="0">
                <a:solidFill>
                  <a:srgbClr val="FFFF00"/>
                </a:solidFill>
              </a:rPr>
              <a:t>                      </a:t>
            </a:r>
            <a:r>
              <a:rPr lang="en-US" sz="2800" dirty="0" smtClean="0">
                <a:solidFill>
                  <a:schemeClr val="bg1"/>
                </a:solidFill>
              </a:rPr>
              <a:t>Hall,  </a:t>
            </a:r>
            <a:r>
              <a:rPr lang="en-US" sz="2800" dirty="0" err="1" smtClean="0">
                <a:solidFill>
                  <a:schemeClr val="bg1"/>
                </a:solidFill>
              </a:rPr>
              <a:t>Rattazzi</a:t>
            </a:r>
            <a:r>
              <a:rPr lang="en-US" sz="2800" dirty="0" smtClean="0">
                <a:solidFill>
                  <a:schemeClr val="bg1"/>
                </a:solidFill>
              </a:rPr>
              <a:t> &amp; </a:t>
            </a:r>
            <a:r>
              <a:rPr lang="en-US" sz="2800" dirty="0" err="1" smtClean="0">
                <a:solidFill>
                  <a:schemeClr val="bg1"/>
                </a:solidFill>
              </a:rPr>
              <a:t>Sarid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l" eaLnBrk="1" hangingPunct="1"/>
            <a:r>
              <a:rPr lang="en-US" sz="2800" dirty="0" smtClean="0">
                <a:solidFill>
                  <a:schemeClr val="bg1"/>
                </a:solidFill>
              </a:rPr>
              <a:t>                            Carena, </a:t>
            </a:r>
            <a:r>
              <a:rPr lang="en-US" sz="2800" dirty="0" err="1" smtClean="0">
                <a:solidFill>
                  <a:schemeClr val="bg1"/>
                </a:solidFill>
              </a:rPr>
              <a:t>Olechowski</a:t>
            </a:r>
            <a:r>
              <a:rPr lang="en-US" sz="2800" dirty="0" smtClean="0">
                <a:solidFill>
                  <a:schemeClr val="bg1"/>
                </a:solidFill>
              </a:rPr>
              <a:t>, Pokorski &amp; Wagner</a:t>
            </a:r>
            <a:r>
              <a:rPr lang="en-US" sz="3600" dirty="0" smtClean="0">
                <a:solidFill>
                  <a:schemeClr val="bg1"/>
                </a:solidFill>
              </a:rPr>
              <a:t>                    </a:t>
            </a:r>
          </a:p>
          <a:p>
            <a:pPr algn="l" eaLnBrk="1" hangingPunct="1"/>
            <a:r>
              <a:rPr lang="en-US" sz="3600" dirty="0" smtClean="0">
                <a:solidFill>
                  <a:srgbClr val="FFFF00"/>
                </a:solidFill>
              </a:rPr>
              <a:t>So </a:t>
            </a:r>
            <a:r>
              <a:rPr lang="en-US" sz="3600" dirty="0">
                <a:solidFill>
                  <a:srgbClr val="FFFF00"/>
                </a:solidFill>
              </a:rPr>
              <a:t>instead  use  Yukawa unification to predict</a:t>
            </a:r>
          </a:p>
          <a:p>
            <a:pPr algn="l" eaLnBrk="1" hangingPunct="1"/>
            <a:r>
              <a:rPr lang="en-US" sz="3600" dirty="0">
                <a:solidFill>
                  <a:srgbClr val="FFFF00"/>
                </a:solidFill>
              </a:rPr>
              <a:t>soft  SUSY breaking masses !!</a:t>
            </a:r>
          </a:p>
        </p:txBody>
      </p:sp>
      <p:graphicFrame>
        <p:nvGraphicFramePr>
          <p:cNvPr id="5124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8084751"/>
              </p:ext>
            </p:extLst>
          </p:nvPr>
        </p:nvGraphicFramePr>
        <p:xfrm>
          <a:off x="2678113" y="381000"/>
          <a:ext cx="3687762" cy="849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1" name="Equation" r:id="rId13" imgW="711000" imgH="228600" progId="Equation.DSMT4">
                  <p:embed/>
                </p:oleObj>
              </mc:Choice>
              <mc:Fallback>
                <p:oleObj name="Equation" r:id="rId13" imgW="711000" imgH="2286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8113" y="381000"/>
                        <a:ext cx="3687762" cy="849567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2" descr="prod_chalk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1050925"/>
            <a:ext cx="11837988" cy="790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3"/>
          <p:cNvSpPr>
            <a:spLocks noChangeArrowheads="1"/>
          </p:cNvSpPr>
          <p:nvPr/>
        </p:nvSpPr>
        <p:spPr bwMode="auto">
          <a:xfrm>
            <a:off x="2119313" y="18034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en-US" sz="3200">
              <a:solidFill>
                <a:srgbClr val="FFFF00"/>
              </a:solidFill>
            </a:endParaRPr>
          </a:p>
        </p:txBody>
      </p:sp>
      <p:graphicFrame>
        <p:nvGraphicFramePr>
          <p:cNvPr id="18434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82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8" name="Picture 5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6" descr="fig_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2832100"/>
            <a:ext cx="64897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7" descr="fi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0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1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2" descr="fig_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6" name="Text Box 15"/>
          <p:cNvSpPr txBox="1">
            <a:spLocks noChangeArrowheads="1"/>
          </p:cNvSpPr>
          <p:nvPr/>
        </p:nvSpPr>
        <p:spPr bwMode="auto">
          <a:xfrm>
            <a:off x="1219200" y="2438400"/>
            <a:ext cx="556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endParaRPr lang="en-US"/>
          </a:p>
        </p:txBody>
      </p:sp>
      <p:sp>
        <p:nvSpPr>
          <p:cNvPr id="18447" name="Text Box 16"/>
          <p:cNvSpPr txBox="1">
            <a:spLocks noChangeArrowheads="1"/>
          </p:cNvSpPr>
          <p:nvPr/>
        </p:nvSpPr>
        <p:spPr bwMode="auto">
          <a:xfrm>
            <a:off x="6156325" y="5067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endParaRPr lang="en-US"/>
          </a:p>
        </p:txBody>
      </p:sp>
      <p:sp>
        <p:nvSpPr>
          <p:cNvPr id="18449" name="Text Box 18"/>
          <p:cNvSpPr txBox="1">
            <a:spLocks noChangeArrowheads="1"/>
          </p:cNvSpPr>
          <p:nvPr/>
        </p:nvSpPr>
        <p:spPr bwMode="auto">
          <a:xfrm>
            <a:off x="609600" y="533400"/>
            <a:ext cx="7696200" cy="641350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600" dirty="0" smtClean="0">
                <a:solidFill>
                  <a:srgbClr val="FFFF00"/>
                </a:solidFill>
              </a:rPr>
              <a:t>Bottom mass corrections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18450" name="Text Box 19"/>
          <p:cNvSpPr txBox="1">
            <a:spLocks noChangeArrowheads="1"/>
          </p:cNvSpPr>
          <p:nvPr/>
        </p:nvSpPr>
        <p:spPr bwMode="auto">
          <a:xfrm>
            <a:off x="1470025" y="1752600"/>
            <a:ext cx="1841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endParaRPr lang="en-US" sz="3200">
              <a:solidFill>
                <a:schemeClr val="bg1"/>
              </a:solidFill>
            </a:endParaRPr>
          </a:p>
          <a:p>
            <a:pPr algn="l" eaLnBrk="1" hangingPunct="1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8451" name="Text Box 21"/>
          <p:cNvSpPr txBox="1">
            <a:spLocks noChangeArrowheads="1"/>
          </p:cNvSpPr>
          <p:nvPr/>
        </p:nvSpPr>
        <p:spPr bwMode="auto">
          <a:xfrm>
            <a:off x="1127125" y="550545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endParaRPr lang="en-US" sz="3200">
              <a:solidFill>
                <a:schemeClr val="bg1"/>
              </a:solidFill>
            </a:endParaRPr>
          </a:p>
        </p:txBody>
      </p:sp>
      <p:graphicFrame>
        <p:nvGraphicFramePr>
          <p:cNvPr id="18435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873114"/>
              </p:ext>
            </p:extLst>
          </p:nvPr>
        </p:nvGraphicFramePr>
        <p:xfrm>
          <a:off x="343240" y="1689487"/>
          <a:ext cx="8457520" cy="242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83" name="Equation" r:id="rId9" imgW="3009600" imgH="863280" progId="Equation.DSMT4">
                  <p:embed/>
                </p:oleObj>
              </mc:Choice>
              <mc:Fallback>
                <p:oleObj name="Equation" r:id="rId9" imgW="3009600" imgH="86328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240" y="1689487"/>
                        <a:ext cx="8457520" cy="24281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2" name="Text Box 23"/>
          <p:cNvSpPr txBox="1">
            <a:spLocks noChangeArrowheads="1"/>
          </p:cNvSpPr>
          <p:nvPr/>
        </p:nvSpPr>
        <p:spPr bwMode="auto">
          <a:xfrm>
            <a:off x="4191000" y="3657600"/>
            <a:ext cx="32670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en-US" sz="3200" dirty="0">
                <a:solidFill>
                  <a:srgbClr val="FF3300"/>
                </a:solidFill>
              </a:rPr>
              <a:t>Needed to fit data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9649691"/>
              </p:ext>
            </p:extLst>
          </p:nvPr>
        </p:nvGraphicFramePr>
        <p:xfrm>
          <a:off x="1416050" y="4860925"/>
          <a:ext cx="5826125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84" name="Equation" r:id="rId11" imgW="1600200" imgH="253800" progId="Equation.DSMT4">
                  <p:embed/>
                </p:oleObj>
              </mc:Choice>
              <mc:Fallback>
                <p:oleObj name="Equation" r:id="rId11" imgW="16002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416050" y="4860925"/>
                        <a:ext cx="5826125" cy="9255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prod_chalk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958850"/>
            <a:ext cx="11837988" cy="790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2119313" y="18034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en-US" sz="3200">
              <a:solidFill>
                <a:srgbClr val="FFFF00"/>
              </a:solidFill>
            </a:endParaRP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23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645886" y="517525"/>
            <a:ext cx="7391400" cy="64135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</a:rPr>
              <a:t>                               </a:t>
            </a:r>
            <a:r>
              <a:rPr lang="en-US" sz="3600" dirty="0">
                <a:solidFill>
                  <a:srgbClr val="FFFF00"/>
                </a:solidFill>
              </a:rPr>
              <a:t> Outline     </a:t>
            </a:r>
            <a:r>
              <a:rPr lang="en-US" sz="2800" dirty="0">
                <a:solidFill>
                  <a:srgbClr val="FFFF00"/>
                </a:solidFill>
              </a:rPr>
              <a:t>                     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2054" name="Picture 6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0" descr="fig_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2832100"/>
            <a:ext cx="64897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1" descr="fi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20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22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23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3045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25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27" descr="fig_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29" descr="fig_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31" descr="fig_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470150"/>
            <a:ext cx="65151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32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3992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33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34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7" name="Text Box 35"/>
          <p:cNvSpPr txBox="1">
            <a:spLocks noChangeArrowheads="1"/>
          </p:cNvSpPr>
          <p:nvPr/>
        </p:nvSpPr>
        <p:spPr bwMode="auto">
          <a:xfrm>
            <a:off x="1219200" y="2438400"/>
            <a:ext cx="556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endParaRPr lang="en-US"/>
          </a:p>
        </p:txBody>
      </p:sp>
      <p:pic>
        <p:nvPicPr>
          <p:cNvPr id="2068" name="Picture 38" descr="fig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2406650"/>
            <a:ext cx="63627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9" name="Text Box 44"/>
          <p:cNvSpPr txBox="1">
            <a:spLocks noChangeArrowheads="1"/>
          </p:cNvSpPr>
          <p:nvPr/>
        </p:nvSpPr>
        <p:spPr bwMode="auto">
          <a:xfrm>
            <a:off x="228600" y="1295400"/>
            <a:ext cx="8762999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marL="571500" indent="-571500" algn="l" eaLnBrk="1" hangingPunct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 SUSY  SO(10)  minimal model</a:t>
            </a:r>
            <a:endParaRPr lang="en-US" sz="3600" b="1" dirty="0" smtClean="0">
              <a:solidFill>
                <a:schemeClr val="bg1"/>
              </a:solidFill>
            </a:endParaRPr>
          </a:p>
          <a:p>
            <a:pPr algn="l" eaLnBrk="1" hangingPunct="1">
              <a:buFont typeface="Wingdings" pitchFamily="2" charset="2"/>
              <a:buChar char="§"/>
            </a:pP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    Yukawa unification – first order effects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    Global  </a:t>
            </a:r>
            <a:r>
              <a:rPr lang="en-US" sz="3600" dirty="0" smtClean="0">
                <a:solidFill>
                  <a:schemeClr val="bg1"/>
                </a:solidFill>
                <a:latin typeface="Symbol" panose="05050102010706020507" pitchFamily="18" charset="2"/>
              </a:rPr>
              <a:t>c</a:t>
            </a:r>
            <a:r>
              <a:rPr lang="en-US" sz="3600" baseline="30000" dirty="0" smtClean="0">
                <a:solidFill>
                  <a:schemeClr val="bg1"/>
                </a:solidFill>
                <a:latin typeface="Symbol" panose="05050102010706020507" pitchFamily="18" charset="2"/>
              </a:rPr>
              <a:t>2 </a:t>
            </a:r>
            <a:r>
              <a:rPr lang="en-US" sz="3600" baseline="30000" dirty="0" smtClean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analysis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    Fits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    Predictions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    Fine-tuning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    Conclusions</a:t>
            </a:r>
          </a:p>
          <a:p>
            <a:pPr algn="l" eaLnBrk="1" hangingPunct="1">
              <a:buFont typeface="Wingdings" pitchFamily="2" charset="2"/>
              <a:buChar char="§"/>
            </a:pPr>
            <a:endParaRPr lang="en-US" sz="3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99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erDust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erDust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7188</TotalTime>
  <Words>1139</Words>
  <Application>Microsoft Office PowerPoint</Application>
  <PresentationFormat>On-screen Show (4:3)</PresentationFormat>
  <Paragraphs>281</Paragraphs>
  <Slides>56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56</vt:i4>
      </vt:variant>
    </vt:vector>
  </HeadingPairs>
  <TitlesOfParts>
    <vt:vector size="64" baseType="lpstr">
      <vt:lpstr>Symbol</vt:lpstr>
      <vt:lpstr>Wingdings</vt:lpstr>
      <vt:lpstr>Arial</vt:lpstr>
      <vt:lpstr>EraserDust</vt:lpstr>
      <vt:lpstr>Default Design</vt:lpstr>
      <vt:lpstr>Equation</vt:lpstr>
      <vt:lpstr>Bitmap Image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Ohio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raby</dc:creator>
  <cp:lastModifiedBy>Stuart Raby</cp:lastModifiedBy>
  <cp:revision>542</cp:revision>
  <cp:lastPrinted>2015-07-02T21:22:31Z</cp:lastPrinted>
  <dcterms:created xsi:type="dcterms:W3CDTF">2005-03-03T03:20:12Z</dcterms:created>
  <dcterms:modified xsi:type="dcterms:W3CDTF">2015-10-26T01:45:22Z</dcterms:modified>
</cp:coreProperties>
</file>