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03" r:id="rId2"/>
    <p:sldId id="542" r:id="rId3"/>
    <p:sldId id="466" r:id="rId4"/>
    <p:sldId id="467" r:id="rId5"/>
    <p:sldId id="469" r:id="rId6"/>
    <p:sldId id="491" r:id="rId7"/>
    <p:sldId id="441" r:id="rId8"/>
    <p:sldId id="492" r:id="rId9"/>
    <p:sldId id="523" r:id="rId10"/>
    <p:sldId id="525" r:id="rId11"/>
    <p:sldId id="444" r:id="rId12"/>
    <p:sldId id="474" r:id="rId13"/>
    <p:sldId id="546" r:id="rId14"/>
    <p:sldId id="547" r:id="rId15"/>
    <p:sldId id="528" r:id="rId16"/>
    <p:sldId id="543" r:id="rId17"/>
    <p:sldId id="544" r:id="rId18"/>
    <p:sldId id="450" r:id="rId19"/>
    <p:sldId id="530" r:id="rId20"/>
    <p:sldId id="514" r:id="rId21"/>
    <p:sldId id="515" r:id="rId22"/>
    <p:sldId id="516" r:id="rId23"/>
    <p:sldId id="517" r:id="rId24"/>
    <p:sldId id="511" r:id="rId25"/>
    <p:sldId id="512" r:id="rId26"/>
    <p:sldId id="537" r:id="rId27"/>
    <p:sldId id="521" r:id="rId28"/>
    <p:sldId id="495" r:id="rId29"/>
    <p:sldId id="476" r:id="rId30"/>
    <p:sldId id="477" r:id="rId31"/>
    <p:sldId id="478" r:id="rId32"/>
    <p:sldId id="479" r:id="rId33"/>
    <p:sldId id="482" r:id="rId34"/>
    <p:sldId id="519" r:id="rId35"/>
    <p:sldId id="545" r:id="rId36"/>
    <p:sldId id="522" r:id="rId37"/>
    <p:sldId id="494" r:id="rId38"/>
    <p:sldId id="483" r:id="rId39"/>
    <p:sldId id="538" r:id="rId40"/>
    <p:sldId id="485" r:id="rId41"/>
    <p:sldId id="539" r:id="rId42"/>
    <p:sldId id="540" r:id="rId43"/>
    <p:sldId id="53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98FF"/>
    <a:srgbClr val="9E90FF"/>
    <a:srgbClr val="888BFF"/>
    <a:srgbClr val="9F90FF"/>
    <a:srgbClr val="AA9EFF"/>
    <a:srgbClr val="250FF6"/>
    <a:srgbClr val="2811FA"/>
    <a:srgbClr val="2912F2"/>
    <a:srgbClr val="2B15E8"/>
    <a:srgbClr val="2E1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6437" autoAdjust="0"/>
    <p:restoredTop sz="98757" autoAdjust="0"/>
  </p:normalViewPr>
  <p:slideViewPr>
    <p:cSldViewPr>
      <p:cViewPr>
        <p:scale>
          <a:sx n="85" d="100"/>
          <a:sy n="85" d="100"/>
        </p:scale>
        <p:origin x="-79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9FFC5-955F-A445-9E8D-908C8F154D6B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C5B22D-8EC5-7C4C-A3A7-66D120B09B3B}">
      <dgm:prSet custT="1"/>
      <dgm:spPr>
        <a:noFill/>
        <a:ln w="38100">
          <a:solidFill>
            <a:srgbClr val="FF0000"/>
          </a:solidFill>
        </a:ln>
        <a:effectLst/>
      </dgm:spPr>
      <dgm:t>
        <a:bodyPr/>
        <a:lstStyle/>
        <a:p>
          <a:pPr rtl="0"/>
          <a:r>
            <a:rPr lang="en-US" sz="2200" dirty="0" smtClean="0">
              <a:solidFill>
                <a:srgbClr val="EA26FF"/>
              </a:solidFill>
              <a:latin typeface="Arial"/>
              <a:cs typeface="Arial"/>
            </a:rPr>
            <a:t>At finite coupling   </a:t>
          </a:r>
          <a:r>
            <a:rPr lang="en-US" sz="2200" dirty="0" err="1" smtClean="0">
              <a:solidFill>
                <a:srgbClr val="EA26FF"/>
              </a:solidFill>
              <a:latin typeface="Arial"/>
              <a:cs typeface="Arial"/>
              <a:sym typeface="Wingdings"/>
            </a:rPr>
            <a:t></a:t>
          </a:r>
          <a:r>
            <a:rPr lang="en-US" sz="2200" dirty="0" smtClean="0">
              <a:solidFill>
                <a:srgbClr val="EA26FF"/>
              </a:solidFill>
              <a:latin typeface="Arial"/>
              <a:cs typeface="Arial"/>
              <a:sym typeface="Wingdings"/>
            </a:rPr>
            <a:t>  broader domain </a:t>
          </a:r>
          <a:r>
            <a:rPr lang="en-US" sz="2200" dirty="0" smtClean="0">
              <a:solidFill>
                <a:srgbClr val="EA26FF"/>
              </a:solidFill>
              <a:latin typeface="Arial"/>
              <a:cs typeface="Arial"/>
            </a:rPr>
            <a:t>of string theory landscape </a:t>
          </a:r>
          <a:r>
            <a:rPr lang="en-US" sz="2200" dirty="0" err="1" smtClean="0">
              <a:solidFill>
                <a:srgbClr val="EA26FF"/>
              </a:solidFill>
              <a:latin typeface="Arial"/>
              <a:cs typeface="Arial"/>
            </a:rPr>
            <a:t>w</a:t>
          </a:r>
          <a:r>
            <a:rPr lang="en-US" sz="2200" dirty="0" smtClean="0">
              <a:solidFill>
                <a:srgbClr val="EA26FF"/>
              </a:solidFill>
              <a:latin typeface="Arial"/>
              <a:cs typeface="Arial"/>
            </a:rPr>
            <a:t>/ </a:t>
          </a:r>
          <a:r>
            <a:rPr lang="en-US" sz="2200" dirty="0" smtClean="0">
              <a:solidFill>
                <a:srgbClr val="FF0000"/>
              </a:solidFill>
              <a:latin typeface="Arial"/>
              <a:cs typeface="Arial"/>
            </a:rPr>
            <a:t>promising particle physics </a:t>
          </a:r>
        </a:p>
      </dgm:t>
    </dgm:pt>
    <dgm:pt modelId="{9232120A-C983-4A4F-9558-DFCCE10F34E6}" type="parTrans" cxnId="{6C14E273-A80F-B847-83A7-82BC86E4A053}">
      <dgm:prSet/>
      <dgm:spPr/>
      <dgm:t>
        <a:bodyPr/>
        <a:lstStyle/>
        <a:p>
          <a:endParaRPr lang="en-US"/>
        </a:p>
      </dgm:t>
    </dgm:pt>
    <dgm:pt modelId="{BF5FB668-5A73-7E4F-9F88-B58DF3D7844B}" type="sibTrans" cxnId="{6C14E273-A80F-B847-83A7-82BC86E4A053}">
      <dgm:prSet/>
      <dgm:spPr/>
      <dgm:t>
        <a:bodyPr/>
        <a:lstStyle/>
        <a:p>
          <a:endParaRPr lang="en-US"/>
        </a:p>
      </dgm:t>
    </dgm:pt>
    <dgm:pt modelId="{123FECDF-66DE-4B49-B001-FC174DE65928}">
      <dgm:prSet custT="1"/>
      <dgm:spPr>
        <a:ln>
          <a:noFill/>
        </a:ln>
      </dgm:spPr>
      <dgm:t>
        <a:bodyPr/>
        <a:lstStyle/>
        <a:p>
          <a:pPr rtl="0"/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812A676F-3D02-B444-8C42-BA6FF0D4DB48}" type="parTrans" cxnId="{8EFF2A5C-0883-D246-A783-3ACEFE3CFC23}">
      <dgm:prSet/>
      <dgm:spPr/>
      <dgm:t>
        <a:bodyPr/>
        <a:lstStyle/>
        <a:p>
          <a:endParaRPr lang="en-US"/>
        </a:p>
      </dgm:t>
    </dgm:pt>
    <dgm:pt modelId="{CCC6FB8D-7662-E04A-A882-1888797AB94E}" type="sibTrans" cxnId="{8EFF2A5C-0883-D246-A783-3ACEFE3CFC23}">
      <dgm:prSet/>
      <dgm:spPr/>
      <dgm:t>
        <a:bodyPr/>
        <a:lstStyle/>
        <a:p>
          <a:endParaRPr lang="en-US"/>
        </a:p>
      </dgm:t>
    </dgm:pt>
    <dgm:pt modelId="{B846ADE0-7D1B-D642-9D09-96355E71C629}">
      <dgm:prSet custT="1"/>
      <dgm:spPr>
        <a:ln>
          <a:noFill/>
        </a:ln>
      </dgm:spPr>
      <dgm:t>
        <a:bodyPr/>
        <a:lstStyle/>
        <a:p>
          <a:pPr rtl="0"/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D231894D-0A24-E74B-B8EE-35FDF54A9D2C}" type="parTrans" cxnId="{419A70CD-AEF9-2940-AA2E-56182DD98F2C}">
      <dgm:prSet/>
      <dgm:spPr/>
      <dgm:t>
        <a:bodyPr/>
        <a:lstStyle/>
        <a:p>
          <a:endParaRPr lang="en-US"/>
        </a:p>
      </dgm:t>
    </dgm:pt>
    <dgm:pt modelId="{13E9BC38-C3FF-2D4C-8876-A2BA95DDA1E6}" type="sibTrans" cxnId="{419A70CD-AEF9-2940-AA2E-56182DD98F2C}">
      <dgm:prSet/>
      <dgm:spPr/>
      <dgm:t>
        <a:bodyPr/>
        <a:lstStyle/>
        <a:p>
          <a:endParaRPr lang="en-US"/>
        </a:p>
      </dgm:t>
    </dgm:pt>
    <dgm:pt modelId="{67D08E64-4689-C14E-B7EA-D37C5C1C2832}">
      <dgm:prSet custT="1"/>
      <dgm:spPr>
        <a:ln>
          <a:noFill/>
        </a:ln>
      </dgm:spPr>
      <dgm:t>
        <a:bodyPr/>
        <a:lstStyle/>
        <a:p>
          <a:pPr rtl="0"/>
          <a:r>
            <a:rPr lang="en-US" sz="2200" dirty="0" smtClean="0">
              <a:solidFill>
                <a:srgbClr val="FF0000"/>
              </a:solidFill>
              <a:latin typeface="Arial"/>
              <a:cs typeface="Arial"/>
            </a:rPr>
            <a:t>SU(5)</a:t>
          </a:r>
          <a:r>
            <a:rPr lang="en-US" sz="2200" dirty="0" smtClean="0">
              <a:solidFill>
                <a:srgbClr val="0000FF"/>
              </a:solidFill>
              <a:latin typeface="Arial"/>
              <a:cs typeface="Arial"/>
            </a:rPr>
            <a:t>  GUT </a:t>
          </a:r>
          <a:r>
            <a:rPr lang="en-US" sz="2200" dirty="0" smtClean="0">
              <a:solidFill>
                <a:srgbClr val="FF0000"/>
              </a:solidFill>
              <a:latin typeface="Arial"/>
              <a:cs typeface="Arial"/>
            </a:rPr>
            <a:t>couplings </a:t>
          </a:r>
          <a:r>
            <a:rPr lang="en-US" sz="2200" dirty="0" smtClean="0">
              <a:solidFill>
                <a:srgbClr val="0000FF"/>
              </a:solidFill>
              <a:latin typeface="Arial"/>
              <a:cs typeface="Arial"/>
            </a:rPr>
            <a:t>that are absent in </a:t>
          </a:r>
          <a:r>
            <a:rPr lang="en-US" sz="2200" dirty="0" err="1" smtClean="0">
              <a:solidFill>
                <a:srgbClr val="0000FF"/>
              </a:solidFill>
              <a:latin typeface="Arial"/>
              <a:cs typeface="Arial"/>
            </a:rPr>
            <a:t>perturbative</a:t>
          </a:r>
          <a:r>
            <a:rPr lang="en-US" sz="2200" dirty="0" smtClean="0">
              <a:solidFill>
                <a:srgbClr val="0000FF"/>
              </a:solidFill>
              <a:latin typeface="Arial"/>
              <a:cs typeface="Arial"/>
            </a:rPr>
            <a:t> string theory w/ D-</a:t>
          </a:r>
          <a:r>
            <a:rPr lang="en-US" sz="2200" dirty="0" err="1" smtClean="0">
              <a:solidFill>
                <a:srgbClr val="0000FF"/>
              </a:solidFill>
              <a:latin typeface="Arial"/>
              <a:cs typeface="Arial"/>
            </a:rPr>
            <a:t>branes</a:t>
          </a:r>
          <a:r>
            <a:rPr lang="en-US" sz="2200" dirty="0" smtClean="0">
              <a:solidFill>
                <a:srgbClr val="0000FF"/>
              </a:solidFill>
              <a:latin typeface="Arial"/>
              <a:cs typeface="Arial"/>
            </a:rPr>
            <a:t>, e.g.,10 10 5 </a:t>
          </a:r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43BA5834-97AD-754A-BF3E-9A5101E22AF5}" type="parTrans" cxnId="{C7BAFC58-53DC-B043-B386-6E3A4C4388C6}">
      <dgm:prSet/>
      <dgm:spPr/>
      <dgm:t>
        <a:bodyPr/>
        <a:lstStyle/>
        <a:p>
          <a:endParaRPr lang="en-US"/>
        </a:p>
      </dgm:t>
    </dgm:pt>
    <dgm:pt modelId="{F4D50DC7-2B1C-BD4B-810B-8E8BB33C56FD}" type="sibTrans" cxnId="{C7BAFC58-53DC-B043-B386-6E3A4C4388C6}">
      <dgm:prSet/>
      <dgm:spPr/>
      <dgm:t>
        <a:bodyPr/>
        <a:lstStyle/>
        <a:p>
          <a:endParaRPr lang="en-US"/>
        </a:p>
      </dgm:t>
    </dgm:pt>
    <dgm:pt modelId="{FAF0A0A7-54BA-0D4C-A6A8-DB0D851D3C6A}">
      <dgm:prSet custT="1"/>
      <dgm:spPr>
        <a:ln>
          <a:noFill/>
        </a:ln>
      </dgm:spPr>
      <dgm:t>
        <a:bodyPr/>
        <a:lstStyle/>
        <a:p>
          <a:pPr rtl="0"/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31D30DB2-043D-EF42-AF05-AE7A9A3DCC67}" type="parTrans" cxnId="{49FF7CEB-11C8-D244-B100-6FD615EE4EAE}">
      <dgm:prSet/>
      <dgm:spPr/>
      <dgm:t>
        <a:bodyPr/>
        <a:lstStyle/>
        <a:p>
          <a:endParaRPr lang="en-US"/>
        </a:p>
      </dgm:t>
    </dgm:pt>
    <dgm:pt modelId="{E0CD4AD4-F9F8-9C45-9EC7-C5715B252251}" type="sibTrans" cxnId="{49FF7CEB-11C8-D244-B100-6FD615EE4EAE}">
      <dgm:prSet/>
      <dgm:spPr/>
      <dgm:t>
        <a:bodyPr/>
        <a:lstStyle/>
        <a:p>
          <a:endParaRPr lang="en-US"/>
        </a:p>
      </dgm:t>
    </dgm:pt>
    <dgm:pt modelId="{0A4A07F3-FCF8-8743-ACB5-C3DC74CD3C51}">
      <dgm:prSet custT="1"/>
      <dgm:spPr>
        <a:ln>
          <a:noFill/>
        </a:ln>
      </dgm:spPr>
      <dgm:t>
        <a:bodyPr/>
        <a:lstStyle/>
        <a:p>
          <a:pPr rtl="0"/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A1BFA1B9-4EB0-F44B-BFAB-EE007C2111CC}" type="parTrans" cxnId="{7C99DB9B-4547-144B-BD63-0236148840BD}">
      <dgm:prSet/>
      <dgm:spPr/>
      <dgm:t>
        <a:bodyPr/>
        <a:lstStyle/>
        <a:p>
          <a:endParaRPr lang="en-US"/>
        </a:p>
      </dgm:t>
    </dgm:pt>
    <dgm:pt modelId="{E571880E-A440-B74A-90F1-778E7BEF816B}" type="sibTrans" cxnId="{7C99DB9B-4547-144B-BD63-0236148840BD}">
      <dgm:prSet/>
      <dgm:spPr/>
      <dgm:t>
        <a:bodyPr/>
        <a:lstStyle/>
        <a:p>
          <a:endParaRPr lang="en-US"/>
        </a:p>
      </dgm:t>
    </dgm:pt>
    <dgm:pt modelId="{44709AA5-A3FD-5D44-9C74-C7275E3DD07C}">
      <dgm:prSet custT="1"/>
      <dgm:spPr>
        <a:ln>
          <a:noFill/>
        </a:ln>
      </dgm:spPr>
      <dgm:t>
        <a:bodyPr/>
        <a:lstStyle/>
        <a:p>
          <a:pPr rtl="0"/>
          <a:r>
            <a:rPr lang="en-US" sz="2200" dirty="0" smtClean="0">
              <a:solidFill>
                <a:srgbClr val="0000FF"/>
              </a:solidFill>
              <a:latin typeface="Arial"/>
              <a:cs typeface="Arial"/>
            </a:rPr>
            <a:t>appearance of </a:t>
          </a:r>
          <a:r>
            <a:rPr lang="en-US" sz="2200" dirty="0" smtClean="0">
              <a:solidFill>
                <a:schemeClr val="accent6"/>
              </a:solidFill>
              <a:latin typeface="Arial"/>
              <a:cs typeface="Arial"/>
            </a:rPr>
            <a:t>exceptional gauge symmetries (E</a:t>
          </a:r>
          <a:r>
            <a:rPr lang="en-US" sz="2200" baseline="-25000" dirty="0" smtClean="0">
              <a:solidFill>
                <a:schemeClr val="accent6"/>
              </a:solidFill>
              <a:latin typeface="Arial"/>
              <a:cs typeface="Arial"/>
            </a:rPr>
            <a:t>6 </a:t>
          </a:r>
          <a:r>
            <a:rPr lang="en-US" sz="2200" baseline="0" dirty="0" smtClean="0">
              <a:solidFill>
                <a:schemeClr val="accent6"/>
              </a:solidFill>
              <a:latin typeface="Arial"/>
              <a:cs typeface="Arial"/>
            </a:rPr>
            <a:t>)                               </a:t>
          </a:r>
          <a:r>
            <a:rPr lang="en-US" sz="2200" dirty="0" smtClean="0">
              <a:solidFill>
                <a:schemeClr val="accent6"/>
              </a:solidFill>
              <a:latin typeface="Arial"/>
              <a:cs typeface="Arial"/>
            </a:rPr>
            <a:t>                                                               </a:t>
          </a:r>
          <a:endParaRPr lang="en-US" sz="2000" b="0" dirty="0" smtClean="0">
            <a:solidFill>
              <a:schemeClr val="accent6"/>
            </a:solidFill>
            <a:latin typeface="Arial"/>
            <a:cs typeface="Arial"/>
          </a:endParaRPr>
        </a:p>
      </dgm:t>
    </dgm:pt>
    <dgm:pt modelId="{4190E448-73B9-F040-8154-EB812DC3F7D6}" type="parTrans" cxnId="{AF9BF5F0-C0D7-544E-AF8C-957FE681D89D}">
      <dgm:prSet/>
      <dgm:spPr/>
      <dgm:t>
        <a:bodyPr/>
        <a:lstStyle/>
        <a:p>
          <a:endParaRPr lang="en-US"/>
        </a:p>
      </dgm:t>
    </dgm:pt>
    <dgm:pt modelId="{D9ABBB6C-C5E5-A944-91D6-B4ACD8515F11}" type="sibTrans" cxnId="{AF9BF5F0-C0D7-544E-AF8C-957FE681D89D}">
      <dgm:prSet/>
      <dgm:spPr/>
      <dgm:t>
        <a:bodyPr/>
        <a:lstStyle/>
        <a:p>
          <a:endParaRPr lang="en-US"/>
        </a:p>
      </dgm:t>
    </dgm:pt>
    <dgm:pt modelId="{BB15B583-B95B-4E48-BB18-365E34E413BC}" type="pres">
      <dgm:prSet presAssocID="{08B9FFC5-955F-A445-9E8D-908C8F154D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AC5744-AC5D-3D4B-ACF0-2D1B76E537DD}" type="pres">
      <dgm:prSet presAssocID="{BEC5B22D-8EC5-7C4C-A3A7-66D120B09B3B}" presName="parentLin" presStyleCnt="0"/>
      <dgm:spPr/>
    </dgm:pt>
    <dgm:pt modelId="{ADDAC00C-0EFE-C24A-BA56-54DD92F56502}" type="pres">
      <dgm:prSet presAssocID="{BEC5B22D-8EC5-7C4C-A3A7-66D120B09B3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481ACB95-30BF-574E-A910-B8D47183215C}" type="pres">
      <dgm:prSet presAssocID="{BEC5B22D-8EC5-7C4C-A3A7-66D120B09B3B}" presName="parentText" presStyleLbl="node1" presStyleIdx="0" presStyleCnt="1" custScaleX="146458" custScaleY="49660" custLinFactNeighborX="-45299" custLinFactNeighborY="-6709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8D1D9CF-6D52-B741-A8C7-4AE37AEA2798}" type="pres">
      <dgm:prSet presAssocID="{BEC5B22D-8EC5-7C4C-A3A7-66D120B09B3B}" presName="negativeSpace" presStyleCnt="0"/>
      <dgm:spPr/>
    </dgm:pt>
    <dgm:pt modelId="{9EA388E6-E3D2-6E4E-B549-7E044851EBF1}" type="pres">
      <dgm:prSet presAssocID="{BEC5B22D-8EC5-7C4C-A3A7-66D120B09B3B}" presName="childText" presStyleLbl="conFgAcc1" presStyleIdx="0" presStyleCnt="1" custScaleY="77061" custLinFactY="-2832" custLinFactNeighborX="-833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7C99DB9B-4547-144B-BD63-0236148840BD}" srcId="{BEC5B22D-8EC5-7C4C-A3A7-66D120B09B3B}" destId="{0A4A07F3-FCF8-8743-ACB5-C3DC74CD3C51}" srcOrd="3" destOrd="0" parTransId="{A1BFA1B9-4EB0-F44B-BFAB-EE007C2111CC}" sibTransId="{E571880E-A440-B74A-90F1-778E7BEF816B}"/>
    <dgm:cxn modelId="{F484599B-03A1-754D-BCB4-CE9E7882ECB4}" type="presOf" srcId="{BEC5B22D-8EC5-7C4C-A3A7-66D120B09B3B}" destId="{ADDAC00C-0EFE-C24A-BA56-54DD92F56502}" srcOrd="0" destOrd="0" presId="urn:microsoft.com/office/officeart/2005/8/layout/list1"/>
    <dgm:cxn modelId="{93A405F0-7CE6-694D-9911-182DC9FB166E}" type="presOf" srcId="{FAF0A0A7-54BA-0D4C-A6A8-DB0D851D3C6A}" destId="{9EA388E6-E3D2-6E4E-B549-7E044851EBF1}" srcOrd="0" destOrd="2" presId="urn:microsoft.com/office/officeart/2005/8/layout/list1"/>
    <dgm:cxn modelId="{C7BAFC58-53DC-B043-B386-6E3A4C4388C6}" srcId="{BEC5B22D-8EC5-7C4C-A3A7-66D120B09B3B}" destId="{67D08E64-4689-C14E-B7EA-D37C5C1C2832}" srcOrd="4" destOrd="0" parTransId="{43BA5834-97AD-754A-BF3E-9A5101E22AF5}" sibTransId="{F4D50DC7-2B1C-BD4B-810B-8E8BB33C56FD}"/>
    <dgm:cxn modelId="{C206B35B-4E83-D845-9C4E-0CFFE25191CC}" type="presOf" srcId="{B846ADE0-7D1B-D642-9D09-96355E71C629}" destId="{9EA388E6-E3D2-6E4E-B549-7E044851EBF1}" srcOrd="0" destOrd="1" presId="urn:microsoft.com/office/officeart/2005/8/layout/list1"/>
    <dgm:cxn modelId="{419A70CD-AEF9-2940-AA2E-56182DD98F2C}" srcId="{BEC5B22D-8EC5-7C4C-A3A7-66D120B09B3B}" destId="{B846ADE0-7D1B-D642-9D09-96355E71C629}" srcOrd="1" destOrd="0" parTransId="{D231894D-0A24-E74B-B8EE-35FDF54A9D2C}" sibTransId="{13E9BC38-C3FF-2D4C-8876-A2BA95DDA1E6}"/>
    <dgm:cxn modelId="{AF9BF5F0-C0D7-544E-AF8C-957FE681D89D}" srcId="{BEC5B22D-8EC5-7C4C-A3A7-66D120B09B3B}" destId="{44709AA5-A3FD-5D44-9C74-C7275E3DD07C}" srcOrd="5" destOrd="0" parTransId="{4190E448-73B9-F040-8154-EB812DC3F7D6}" sibTransId="{D9ABBB6C-C5E5-A944-91D6-B4ACD8515F11}"/>
    <dgm:cxn modelId="{FECB797C-2E50-2E45-A477-EEEB4AEAC480}" type="presOf" srcId="{67D08E64-4689-C14E-B7EA-D37C5C1C2832}" destId="{9EA388E6-E3D2-6E4E-B549-7E044851EBF1}" srcOrd="0" destOrd="4" presId="urn:microsoft.com/office/officeart/2005/8/layout/list1"/>
    <dgm:cxn modelId="{713449D7-23C5-DA46-B654-0CAC9F8F8FA8}" type="presOf" srcId="{08B9FFC5-955F-A445-9E8D-908C8F154D6B}" destId="{BB15B583-B95B-4E48-BB18-365E34E413BC}" srcOrd="0" destOrd="0" presId="urn:microsoft.com/office/officeart/2005/8/layout/list1"/>
    <dgm:cxn modelId="{528F97AB-EBFA-C045-AF44-B732DBBF534E}" type="presOf" srcId="{BEC5B22D-8EC5-7C4C-A3A7-66D120B09B3B}" destId="{481ACB95-30BF-574E-A910-B8D47183215C}" srcOrd="1" destOrd="0" presId="urn:microsoft.com/office/officeart/2005/8/layout/list1"/>
    <dgm:cxn modelId="{8EFF2A5C-0883-D246-A783-3ACEFE3CFC23}" srcId="{BEC5B22D-8EC5-7C4C-A3A7-66D120B09B3B}" destId="{123FECDF-66DE-4B49-B001-FC174DE65928}" srcOrd="0" destOrd="0" parTransId="{812A676F-3D02-B444-8C42-BA6FF0D4DB48}" sibTransId="{CCC6FB8D-7662-E04A-A882-1888797AB94E}"/>
    <dgm:cxn modelId="{6C14E273-A80F-B847-83A7-82BC86E4A053}" srcId="{08B9FFC5-955F-A445-9E8D-908C8F154D6B}" destId="{BEC5B22D-8EC5-7C4C-A3A7-66D120B09B3B}" srcOrd="0" destOrd="0" parTransId="{9232120A-C983-4A4F-9558-DFCCE10F34E6}" sibTransId="{BF5FB668-5A73-7E4F-9F88-B58DF3D7844B}"/>
    <dgm:cxn modelId="{DBC05ED9-A553-C946-81EE-67EEAF5FCD23}" type="presOf" srcId="{0A4A07F3-FCF8-8743-ACB5-C3DC74CD3C51}" destId="{9EA388E6-E3D2-6E4E-B549-7E044851EBF1}" srcOrd="0" destOrd="3" presId="urn:microsoft.com/office/officeart/2005/8/layout/list1"/>
    <dgm:cxn modelId="{49FF7CEB-11C8-D244-B100-6FD615EE4EAE}" srcId="{BEC5B22D-8EC5-7C4C-A3A7-66D120B09B3B}" destId="{FAF0A0A7-54BA-0D4C-A6A8-DB0D851D3C6A}" srcOrd="2" destOrd="0" parTransId="{31D30DB2-043D-EF42-AF05-AE7A9A3DCC67}" sibTransId="{E0CD4AD4-F9F8-9C45-9EC7-C5715B252251}"/>
    <dgm:cxn modelId="{C3592699-48A1-C94A-9F1E-65FAD75BA979}" type="presOf" srcId="{44709AA5-A3FD-5D44-9C74-C7275E3DD07C}" destId="{9EA388E6-E3D2-6E4E-B549-7E044851EBF1}" srcOrd="0" destOrd="5" presId="urn:microsoft.com/office/officeart/2005/8/layout/list1"/>
    <dgm:cxn modelId="{FB3E1884-44C0-3547-97E6-C5D36060B0E3}" type="presOf" srcId="{123FECDF-66DE-4B49-B001-FC174DE65928}" destId="{9EA388E6-E3D2-6E4E-B549-7E044851EBF1}" srcOrd="0" destOrd="0" presId="urn:microsoft.com/office/officeart/2005/8/layout/list1"/>
    <dgm:cxn modelId="{B4A911F8-7B97-E743-987C-2EC291DC7EA3}" type="presParOf" srcId="{BB15B583-B95B-4E48-BB18-365E34E413BC}" destId="{76AC5744-AC5D-3D4B-ACF0-2D1B76E537DD}" srcOrd="0" destOrd="0" presId="urn:microsoft.com/office/officeart/2005/8/layout/list1"/>
    <dgm:cxn modelId="{CA6F812B-36F8-1A4A-B6CD-6839C6A0C781}" type="presParOf" srcId="{76AC5744-AC5D-3D4B-ACF0-2D1B76E537DD}" destId="{ADDAC00C-0EFE-C24A-BA56-54DD92F56502}" srcOrd="0" destOrd="0" presId="urn:microsoft.com/office/officeart/2005/8/layout/list1"/>
    <dgm:cxn modelId="{0ED6D1D7-291B-BB42-A2B9-C5D1758FF748}" type="presParOf" srcId="{76AC5744-AC5D-3D4B-ACF0-2D1B76E537DD}" destId="{481ACB95-30BF-574E-A910-B8D47183215C}" srcOrd="1" destOrd="0" presId="urn:microsoft.com/office/officeart/2005/8/layout/list1"/>
    <dgm:cxn modelId="{F944D361-645D-1E49-B4BB-12D32B823B5D}" type="presParOf" srcId="{BB15B583-B95B-4E48-BB18-365E34E413BC}" destId="{08D1D9CF-6D52-B741-A8C7-4AE37AEA2798}" srcOrd="1" destOrd="0" presId="urn:microsoft.com/office/officeart/2005/8/layout/list1"/>
    <dgm:cxn modelId="{CC8D4945-B403-4542-844F-882219600846}" type="presParOf" srcId="{BB15B583-B95B-4E48-BB18-365E34E413BC}" destId="{9EA388E6-E3D2-6E4E-B549-7E044851EBF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D74356-1BF1-4245-8D13-3BC2A0B028BB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51A885-823B-7E47-BCE4-D12FFA14FBEC}">
      <dgm:prSet custT="1"/>
      <dgm:spPr>
        <a:ln>
          <a:noFill/>
        </a:ln>
      </dgm:spPr>
      <dgm:t>
        <a:bodyPr/>
        <a:lstStyle/>
        <a:p>
          <a:pPr rtl="0">
            <a:lnSpc>
              <a:spcPct val="100000"/>
            </a:lnSpc>
          </a:pPr>
          <a:endParaRPr lang="en-US" sz="2000" dirty="0"/>
        </a:p>
      </dgm:t>
    </dgm:pt>
    <dgm:pt modelId="{298CB456-6BFF-114F-98EB-2EACA3748EBF}" type="parTrans" cxnId="{F2657B4A-8E34-1B47-BBB2-AC816EE63173}">
      <dgm:prSet/>
      <dgm:spPr/>
      <dgm:t>
        <a:bodyPr/>
        <a:lstStyle/>
        <a:p>
          <a:endParaRPr lang="en-US"/>
        </a:p>
      </dgm:t>
    </dgm:pt>
    <dgm:pt modelId="{9AE64E42-350C-1746-A602-773B1EA93C8E}" type="sibTrans" cxnId="{F2657B4A-8E34-1B47-BBB2-AC816EE63173}">
      <dgm:prSet/>
      <dgm:spPr/>
      <dgm:t>
        <a:bodyPr/>
        <a:lstStyle/>
        <a:p>
          <a:endParaRPr lang="en-US"/>
        </a:p>
      </dgm:t>
    </dgm:pt>
    <dgm:pt modelId="{6C96255D-8E72-9949-9265-E4B32BC3F8BE}">
      <dgm:prSet custT="1"/>
      <dgm:spPr>
        <a:ln>
          <a:noFill/>
        </a:ln>
      </dgm:spPr>
      <dgm:t>
        <a:bodyPr/>
        <a:lstStyle/>
        <a:p>
          <a:pPr rtl="0">
            <a:lnSpc>
              <a:spcPct val="100000"/>
            </a:lnSpc>
          </a:pPr>
          <a:endParaRPr lang="en-US" sz="2000" dirty="0"/>
        </a:p>
      </dgm:t>
    </dgm:pt>
    <dgm:pt modelId="{D931F57F-68BD-ED47-90A8-934CA1F9AE18}" type="sibTrans" cxnId="{C888953E-5925-D04A-9218-034FED4D13A1}">
      <dgm:prSet/>
      <dgm:spPr/>
      <dgm:t>
        <a:bodyPr/>
        <a:lstStyle/>
        <a:p>
          <a:endParaRPr lang="en-US"/>
        </a:p>
      </dgm:t>
    </dgm:pt>
    <dgm:pt modelId="{1C6988A2-DBA2-1C4C-8DBB-7C582BF2CF92}" type="parTrans" cxnId="{C888953E-5925-D04A-9218-034FED4D13A1}">
      <dgm:prSet/>
      <dgm:spPr/>
      <dgm:t>
        <a:bodyPr/>
        <a:lstStyle/>
        <a:p>
          <a:endParaRPr lang="en-US"/>
        </a:p>
      </dgm:t>
    </dgm:pt>
    <dgm:pt modelId="{0E7F1BA5-9839-2C49-9288-95B67219A139}">
      <dgm:prSet custT="1"/>
      <dgm:spPr>
        <a:noFill/>
        <a:ln w="25400">
          <a:noFill/>
        </a:ln>
        <a:effectLst/>
      </dgm:spPr>
      <dgm:t>
        <a:bodyPr/>
        <a:lstStyle/>
        <a:p>
          <a:pPr rtl="0"/>
          <a:endParaRPr lang="en-US" sz="2800" b="0" cap="none" spc="0" dirty="0">
            <a:ln w="1905"/>
            <a:solidFill>
              <a:srgbClr val="FF0000"/>
            </a:solidFill>
            <a:effectLst/>
          </a:endParaRPr>
        </a:p>
      </dgm:t>
    </dgm:pt>
    <dgm:pt modelId="{CB213B3F-5863-094C-9368-FFCB0B36789E}" type="sibTrans" cxnId="{99FB917C-E06B-A64B-9B38-8DF4F4B3B8BC}">
      <dgm:prSet/>
      <dgm:spPr/>
      <dgm:t>
        <a:bodyPr/>
        <a:lstStyle/>
        <a:p>
          <a:endParaRPr lang="en-US"/>
        </a:p>
      </dgm:t>
    </dgm:pt>
    <dgm:pt modelId="{5A3964EA-BB7F-324A-98CB-E8F377D1BE8C}" type="parTrans" cxnId="{99FB917C-E06B-A64B-9B38-8DF4F4B3B8BC}">
      <dgm:prSet/>
      <dgm:spPr/>
      <dgm:t>
        <a:bodyPr/>
        <a:lstStyle/>
        <a:p>
          <a:endParaRPr lang="en-US"/>
        </a:p>
      </dgm:t>
    </dgm:pt>
    <dgm:pt modelId="{D65F9DBD-854B-404F-AE5F-EF9D205997F0}" type="pres">
      <dgm:prSet presAssocID="{60D74356-1BF1-4245-8D13-3BC2A0B028B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33D960-1306-2A45-A3B0-353F5CB035A8}" type="pres">
      <dgm:prSet presAssocID="{0E7F1BA5-9839-2C49-9288-95B67219A139}" presName="parentLin" presStyleCnt="0"/>
      <dgm:spPr/>
    </dgm:pt>
    <dgm:pt modelId="{BBD2310B-D04E-014E-BF28-4A7575CC0321}" type="pres">
      <dgm:prSet presAssocID="{0E7F1BA5-9839-2C49-9288-95B67219A139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1FDECD41-782D-ED4E-AC5B-18E95D585755}" type="pres">
      <dgm:prSet presAssocID="{0E7F1BA5-9839-2C49-9288-95B67219A139}" presName="parentText" presStyleLbl="node1" presStyleIdx="0" presStyleCnt="1" custScaleX="714460" custScaleY="38902" custLinFactNeighborX="11140" custLinFactNeighborY="-183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8173B-2914-A141-9031-AF704779F09B}" type="pres">
      <dgm:prSet presAssocID="{0E7F1BA5-9839-2C49-9288-95B67219A139}" presName="negativeSpace" presStyleCnt="0"/>
      <dgm:spPr/>
    </dgm:pt>
    <dgm:pt modelId="{1AAE20BE-B8F3-5E49-A8B2-FBAC1329F57D}" type="pres">
      <dgm:prSet presAssocID="{0E7F1BA5-9839-2C49-9288-95B67219A139}" presName="childText" presStyleLbl="conFgAcc1" presStyleIdx="0" presStyleCnt="1" custScaleX="100000" custScaleY="114034" custLinFactNeighborY="15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FE307-53E9-D24B-A068-E93D54A45B7F}" type="presOf" srcId="{0E7F1BA5-9839-2C49-9288-95B67219A139}" destId="{1FDECD41-782D-ED4E-AC5B-18E95D585755}" srcOrd="1" destOrd="0" presId="urn:microsoft.com/office/officeart/2005/8/layout/list1"/>
    <dgm:cxn modelId="{3CED613E-60A0-2A45-ADFB-2C5D97197083}" type="presOf" srcId="{60D74356-1BF1-4245-8D13-3BC2A0B028BB}" destId="{D65F9DBD-854B-404F-AE5F-EF9D205997F0}" srcOrd="0" destOrd="0" presId="urn:microsoft.com/office/officeart/2005/8/layout/list1"/>
    <dgm:cxn modelId="{99FB917C-E06B-A64B-9B38-8DF4F4B3B8BC}" srcId="{60D74356-1BF1-4245-8D13-3BC2A0B028BB}" destId="{0E7F1BA5-9839-2C49-9288-95B67219A139}" srcOrd="0" destOrd="0" parTransId="{5A3964EA-BB7F-324A-98CB-E8F377D1BE8C}" sibTransId="{CB213B3F-5863-094C-9368-FFCB0B36789E}"/>
    <dgm:cxn modelId="{F2657B4A-8E34-1B47-BBB2-AC816EE63173}" srcId="{0E7F1BA5-9839-2C49-9288-95B67219A139}" destId="{4E51A885-823B-7E47-BCE4-D12FFA14FBEC}" srcOrd="1" destOrd="0" parTransId="{298CB456-6BFF-114F-98EB-2EACA3748EBF}" sibTransId="{9AE64E42-350C-1746-A602-773B1EA93C8E}"/>
    <dgm:cxn modelId="{99689D97-BE87-AD42-A7E4-F36ADCACE4B2}" type="presOf" srcId="{4E51A885-823B-7E47-BCE4-D12FFA14FBEC}" destId="{1AAE20BE-B8F3-5E49-A8B2-FBAC1329F57D}" srcOrd="0" destOrd="1" presId="urn:microsoft.com/office/officeart/2005/8/layout/list1"/>
    <dgm:cxn modelId="{C888953E-5925-D04A-9218-034FED4D13A1}" srcId="{0E7F1BA5-9839-2C49-9288-95B67219A139}" destId="{6C96255D-8E72-9949-9265-E4B32BC3F8BE}" srcOrd="0" destOrd="0" parTransId="{1C6988A2-DBA2-1C4C-8DBB-7C582BF2CF92}" sibTransId="{D931F57F-68BD-ED47-90A8-934CA1F9AE18}"/>
    <dgm:cxn modelId="{33A146FE-38AB-D74F-946B-41076AE15791}" type="presOf" srcId="{6C96255D-8E72-9949-9265-E4B32BC3F8BE}" destId="{1AAE20BE-B8F3-5E49-A8B2-FBAC1329F57D}" srcOrd="0" destOrd="0" presId="urn:microsoft.com/office/officeart/2005/8/layout/list1"/>
    <dgm:cxn modelId="{38F72224-2BA6-B345-9786-1965E33BEB6D}" type="presOf" srcId="{0E7F1BA5-9839-2C49-9288-95B67219A139}" destId="{BBD2310B-D04E-014E-BF28-4A7575CC0321}" srcOrd="0" destOrd="0" presId="urn:microsoft.com/office/officeart/2005/8/layout/list1"/>
    <dgm:cxn modelId="{32F8BFFB-2D61-A94E-BF7C-0F9EC6607878}" type="presParOf" srcId="{D65F9DBD-854B-404F-AE5F-EF9D205997F0}" destId="{6933D960-1306-2A45-A3B0-353F5CB035A8}" srcOrd="0" destOrd="0" presId="urn:microsoft.com/office/officeart/2005/8/layout/list1"/>
    <dgm:cxn modelId="{F48E0D3F-4898-834F-8993-79B44C185F3D}" type="presParOf" srcId="{6933D960-1306-2A45-A3B0-353F5CB035A8}" destId="{BBD2310B-D04E-014E-BF28-4A7575CC0321}" srcOrd="0" destOrd="0" presId="urn:microsoft.com/office/officeart/2005/8/layout/list1"/>
    <dgm:cxn modelId="{3EBD421C-51C3-874C-AF68-FEC401AAEDBE}" type="presParOf" srcId="{6933D960-1306-2A45-A3B0-353F5CB035A8}" destId="{1FDECD41-782D-ED4E-AC5B-18E95D585755}" srcOrd="1" destOrd="0" presId="urn:microsoft.com/office/officeart/2005/8/layout/list1"/>
    <dgm:cxn modelId="{FF9C55DA-5374-7C41-BC41-984AC8B63C74}" type="presParOf" srcId="{D65F9DBD-854B-404F-AE5F-EF9D205997F0}" destId="{BE98173B-2914-A141-9031-AF704779F09B}" srcOrd="1" destOrd="0" presId="urn:microsoft.com/office/officeart/2005/8/layout/list1"/>
    <dgm:cxn modelId="{6B3D216A-0F44-0549-94B1-CCE63B418188}" type="presParOf" srcId="{D65F9DBD-854B-404F-AE5F-EF9D205997F0}" destId="{1AAE20BE-B8F3-5E49-A8B2-FBAC1329F57D}" srcOrd="2" destOrd="0" presId="urn:microsoft.com/office/officeart/2005/8/layout/list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D74356-1BF1-4245-8D13-3BC2A0B028BB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7F1BA5-9839-2C49-9288-95B67219A139}">
      <dgm:prSet custT="1"/>
      <dgm:spPr>
        <a:noFill/>
        <a:ln w="25400">
          <a:noFill/>
        </a:ln>
        <a:effectLst/>
      </dgm:spPr>
      <dgm:t>
        <a:bodyPr/>
        <a:lstStyle/>
        <a:p>
          <a:pPr rtl="0"/>
          <a:endParaRPr lang="en-US" sz="2800" b="0" cap="none" spc="0" dirty="0">
            <a:ln w="1905"/>
            <a:solidFill>
              <a:srgbClr val="FF0000"/>
            </a:solidFill>
            <a:effectLst/>
          </a:endParaRPr>
        </a:p>
      </dgm:t>
    </dgm:pt>
    <dgm:pt modelId="{CB213B3F-5863-094C-9368-FFCB0B36789E}" type="sibTrans" cxnId="{99FB917C-E06B-A64B-9B38-8DF4F4B3B8BC}">
      <dgm:prSet/>
      <dgm:spPr/>
      <dgm:t>
        <a:bodyPr/>
        <a:lstStyle/>
        <a:p>
          <a:endParaRPr lang="en-US"/>
        </a:p>
      </dgm:t>
    </dgm:pt>
    <dgm:pt modelId="{5A3964EA-BB7F-324A-98CB-E8F377D1BE8C}" type="parTrans" cxnId="{99FB917C-E06B-A64B-9B38-8DF4F4B3B8BC}">
      <dgm:prSet/>
      <dgm:spPr/>
      <dgm:t>
        <a:bodyPr/>
        <a:lstStyle/>
        <a:p>
          <a:endParaRPr lang="en-US"/>
        </a:p>
      </dgm:t>
    </dgm:pt>
    <dgm:pt modelId="{D65F9DBD-854B-404F-AE5F-EF9D205997F0}" type="pres">
      <dgm:prSet presAssocID="{60D74356-1BF1-4245-8D13-3BC2A0B028B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33D960-1306-2A45-A3B0-353F5CB035A8}" type="pres">
      <dgm:prSet presAssocID="{0E7F1BA5-9839-2C49-9288-95B67219A139}" presName="parentLin" presStyleCnt="0"/>
      <dgm:spPr/>
    </dgm:pt>
    <dgm:pt modelId="{BBD2310B-D04E-014E-BF28-4A7575CC0321}" type="pres">
      <dgm:prSet presAssocID="{0E7F1BA5-9839-2C49-9288-95B67219A139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1FDECD41-782D-ED4E-AC5B-18E95D585755}" type="pres">
      <dgm:prSet presAssocID="{0E7F1BA5-9839-2C49-9288-95B67219A139}" presName="parentText" presStyleLbl="node1" presStyleIdx="0" presStyleCnt="1" custScaleX="714460" custScaleY="38902" custLinFactNeighborX="11140" custLinFactNeighborY="-183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8173B-2914-A141-9031-AF704779F09B}" type="pres">
      <dgm:prSet presAssocID="{0E7F1BA5-9839-2C49-9288-95B67219A139}" presName="negativeSpace" presStyleCnt="0"/>
      <dgm:spPr/>
    </dgm:pt>
    <dgm:pt modelId="{1AAE20BE-B8F3-5E49-A8B2-FBAC1329F57D}" type="pres">
      <dgm:prSet presAssocID="{0E7F1BA5-9839-2C49-9288-95B67219A139}" presName="childText" presStyleLbl="conFgAcc1" presStyleIdx="0" presStyleCnt="1" custScaleX="10400" custScaleY="10475" custLinFactY="55608" custLinFactNeighborX="896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FB917C-E06B-A64B-9B38-8DF4F4B3B8BC}" srcId="{60D74356-1BF1-4245-8D13-3BC2A0B028BB}" destId="{0E7F1BA5-9839-2C49-9288-95B67219A139}" srcOrd="0" destOrd="0" parTransId="{5A3964EA-BB7F-324A-98CB-E8F377D1BE8C}" sibTransId="{CB213B3F-5863-094C-9368-FFCB0B36789E}"/>
    <dgm:cxn modelId="{1F370A9E-4C40-1F49-B89D-BD73D9A28134}" type="presOf" srcId="{60D74356-1BF1-4245-8D13-3BC2A0B028BB}" destId="{D65F9DBD-854B-404F-AE5F-EF9D205997F0}" srcOrd="0" destOrd="0" presId="urn:microsoft.com/office/officeart/2005/8/layout/list1"/>
    <dgm:cxn modelId="{29461E1F-DF48-FE42-BEAA-F56782CD1C57}" type="presOf" srcId="{0E7F1BA5-9839-2C49-9288-95B67219A139}" destId="{1FDECD41-782D-ED4E-AC5B-18E95D585755}" srcOrd="1" destOrd="0" presId="urn:microsoft.com/office/officeart/2005/8/layout/list1"/>
    <dgm:cxn modelId="{D0808520-6404-CA4D-BD9D-02DF8BC04582}" type="presOf" srcId="{0E7F1BA5-9839-2C49-9288-95B67219A139}" destId="{BBD2310B-D04E-014E-BF28-4A7575CC0321}" srcOrd="0" destOrd="0" presId="urn:microsoft.com/office/officeart/2005/8/layout/list1"/>
    <dgm:cxn modelId="{0015125B-11C3-6942-BB5D-11FAA6590247}" type="presParOf" srcId="{D65F9DBD-854B-404F-AE5F-EF9D205997F0}" destId="{6933D960-1306-2A45-A3B0-353F5CB035A8}" srcOrd="0" destOrd="0" presId="urn:microsoft.com/office/officeart/2005/8/layout/list1"/>
    <dgm:cxn modelId="{C865BACD-5336-814B-91D6-0F962749FC4D}" type="presParOf" srcId="{6933D960-1306-2A45-A3B0-353F5CB035A8}" destId="{BBD2310B-D04E-014E-BF28-4A7575CC0321}" srcOrd="0" destOrd="0" presId="urn:microsoft.com/office/officeart/2005/8/layout/list1"/>
    <dgm:cxn modelId="{B3B7C233-D4FD-764F-BCB7-D20F033475BF}" type="presParOf" srcId="{6933D960-1306-2A45-A3B0-353F5CB035A8}" destId="{1FDECD41-782D-ED4E-AC5B-18E95D585755}" srcOrd="1" destOrd="0" presId="urn:microsoft.com/office/officeart/2005/8/layout/list1"/>
    <dgm:cxn modelId="{74840BB9-F461-BB4B-B183-5E66E1FDE1C9}" type="presParOf" srcId="{D65F9DBD-854B-404F-AE5F-EF9D205997F0}" destId="{BE98173B-2914-A141-9031-AF704779F09B}" srcOrd="1" destOrd="0" presId="urn:microsoft.com/office/officeart/2005/8/layout/list1"/>
    <dgm:cxn modelId="{A15D612A-2180-1B4B-9491-D8A296A7B698}" type="presParOf" srcId="{D65F9DBD-854B-404F-AE5F-EF9D205997F0}" destId="{1AAE20BE-B8F3-5E49-A8B2-FBAC1329F57D}" srcOrd="2" destOrd="0" presId="urn:microsoft.com/office/officeart/2005/8/layout/list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8BAA54-340E-2E46-BE0B-D3D3E083DC97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6417A-2DA8-774C-87EA-AA4FEA69384A}">
      <dgm:prSet custT="1"/>
      <dgm:spPr>
        <a:noFill/>
        <a:ln w="38100">
          <a:solidFill>
            <a:srgbClr val="FF0000"/>
          </a:solidFill>
        </a:ln>
        <a:effectLst/>
      </dgm:spPr>
      <dgm:t>
        <a:bodyPr/>
        <a:lstStyle/>
        <a:p>
          <a:pPr rtl="0"/>
          <a:r>
            <a:rPr lang="en-US" sz="2000" dirty="0" smtClean="0">
              <a:solidFill>
                <a:srgbClr val="FF0000"/>
              </a:solidFill>
              <a:latin typeface="American Typewriter"/>
              <a:cs typeface="American Typewriter"/>
            </a:rPr>
            <a:t>Physics: </a:t>
          </a:r>
          <a:r>
            <a:rPr lang="en-US" sz="2000" dirty="0" smtClean="0">
              <a:solidFill>
                <a:srgbClr val="EA26FF"/>
              </a:solidFill>
              <a:latin typeface="American Typewriter"/>
              <a:cs typeface="American Typewriter"/>
            </a:rPr>
            <a:t>important ingredient of beyond the Standard Model physics</a:t>
          </a:r>
          <a:endParaRPr lang="en-US" sz="2000" dirty="0">
            <a:solidFill>
              <a:srgbClr val="EA26FF"/>
            </a:solidFill>
            <a:latin typeface="American Typewriter"/>
            <a:cs typeface="American Typewriter"/>
          </a:endParaRPr>
        </a:p>
      </dgm:t>
    </dgm:pt>
    <dgm:pt modelId="{7B5648C9-19A1-2643-B897-5DDE1DF6736A}" type="parTrans" cxnId="{53816274-EC8C-E045-8398-9BFE94817970}">
      <dgm:prSet/>
      <dgm:spPr/>
      <dgm:t>
        <a:bodyPr/>
        <a:lstStyle/>
        <a:p>
          <a:endParaRPr lang="en-US" sz="2400"/>
        </a:p>
      </dgm:t>
    </dgm:pt>
    <dgm:pt modelId="{E52DA2BC-E5E5-0143-B448-D816B4573E7A}" type="sibTrans" cxnId="{53816274-EC8C-E045-8398-9BFE94817970}">
      <dgm:prSet/>
      <dgm:spPr/>
      <dgm:t>
        <a:bodyPr/>
        <a:lstStyle/>
        <a:p>
          <a:endParaRPr lang="en-US" sz="2400"/>
        </a:p>
      </dgm:t>
    </dgm:pt>
    <dgm:pt modelId="{D542C610-CF33-4343-9AEC-B6555A09967D}">
      <dgm:prSet custT="1"/>
      <dgm:spPr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endParaRPr lang="en-US" sz="2400" dirty="0"/>
        </a:p>
      </dgm:t>
    </dgm:pt>
    <dgm:pt modelId="{1A5421F7-0A43-7B46-875C-EE54C873E288}" type="parTrans" cxnId="{D3DAB9B2-31B1-964E-83E4-E0B43405685E}">
      <dgm:prSet/>
      <dgm:spPr/>
      <dgm:t>
        <a:bodyPr/>
        <a:lstStyle/>
        <a:p>
          <a:endParaRPr lang="en-US" sz="2400"/>
        </a:p>
      </dgm:t>
    </dgm:pt>
    <dgm:pt modelId="{F970BC58-FE93-DB47-9C45-B24E88D8036F}" type="sibTrans" cxnId="{D3DAB9B2-31B1-964E-83E4-E0B43405685E}">
      <dgm:prSet/>
      <dgm:spPr/>
      <dgm:t>
        <a:bodyPr/>
        <a:lstStyle/>
        <a:p>
          <a:endParaRPr lang="en-US" sz="2400"/>
        </a:p>
      </dgm:t>
    </dgm:pt>
    <dgm:pt modelId="{3FECAE26-6318-2B40-A56F-3C4085BF0262}" type="pres">
      <dgm:prSet presAssocID="{A78BAA54-340E-2E46-BE0B-D3D3E083DC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AA75EF-6C08-B042-927F-9933FED0C9D3}" type="pres">
      <dgm:prSet presAssocID="{CEC6417A-2DA8-774C-87EA-AA4FEA69384A}" presName="parentLin" presStyleCnt="0"/>
      <dgm:spPr/>
    </dgm:pt>
    <dgm:pt modelId="{866AE459-44D8-4D43-91B3-C27A4468FCBC}" type="pres">
      <dgm:prSet presAssocID="{CEC6417A-2DA8-774C-87EA-AA4FEA69384A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97E7AE67-97B0-EB45-B6E2-48F53B2DDA27}" type="pres">
      <dgm:prSet presAssocID="{CEC6417A-2DA8-774C-87EA-AA4FEA69384A}" presName="parentText" presStyleLbl="node1" presStyleIdx="0" presStyleCnt="1" custScaleX="116375" custScaleY="39791" custLinFactNeighborX="-30620" custLinFactNeighborY="-92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95BA3-9968-314D-B789-595372C42C38}" type="pres">
      <dgm:prSet presAssocID="{CEC6417A-2DA8-774C-87EA-AA4FEA69384A}" presName="negativeSpace" presStyleCnt="0"/>
      <dgm:spPr/>
    </dgm:pt>
    <dgm:pt modelId="{FCFE2597-C373-0B47-B9ED-A43515E59012}" type="pres">
      <dgm:prSet presAssocID="{CEC6417A-2DA8-774C-87EA-AA4FEA69384A}" presName="childText" presStyleLbl="conFgAcc1" presStyleIdx="0" presStyleCnt="1" custScaleX="90322" custScaleY="104624" custLinFactNeighborX="4839" custLinFactNeighborY="-5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816274-EC8C-E045-8398-9BFE94817970}" srcId="{A78BAA54-340E-2E46-BE0B-D3D3E083DC97}" destId="{CEC6417A-2DA8-774C-87EA-AA4FEA69384A}" srcOrd="0" destOrd="0" parTransId="{7B5648C9-19A1-2643-B897-5DDE1DF6736A}" sibTransId="{E52DA2BC-E5E5-0143-B448-D816B4573E7A}"/>
    <dgm:cxn modelId="{D4AC5771-7C92-3744-A3E1-5DDC5C968758}" type="presOf" srcId="{CEC6417A-2DA8-774C-87EA-AA4FEA69384A}" destId="{866AE459-44D8-4D43-91B3-C27A4468FCBC}" srcOrd="0" destOrd="0" presId="urn:microsoft.com/office/officeart/2005/8/layout/list1"/>
    <dgm:cxn modelId="{307D74F9-65F2-464B-BDB1-2EE51DC1593A}" type="presOf" srcId="{CEC6417A-2DA8-774C-87EA-AA4FEA69384A}" destId="{97E7AE67-97B0-EB45-B6E2-48F53B2DDA27}" srcOrd="1" destOrd="0" presId="urn:microsoft.com/office/officeart/2005/8/layout/list1"/>
    <dgm:cxn modelId="{1E1A4AAB-76F2-ED49-8177-A7ECF32258FB}" type="presOf" srcId="{D542C610-CF33-4343-9AEC-B6555A09967D}" destId="{FCFE2597-C373-0B47-B9ED-A43515E59012}" srcOrd="0" destOrd="0" presId="urn:microsoft.com/office/officeart/2005/8/layout/list1"/>
    <dgm:cxn modelId="{D3DAB9B2-31B1-964E-83E4-E0B43405685E}" srcId="{CEC6417A-2DA8-774C-87EA-AA4FEA69384A}" destId="{D542C610-CF33-4343-9AEC-B6555A09967D}" srcOrd="0" destOrd="0" parTransId="{1A5421F7-0A43-7B46-875C-EE54C873E288}" sibTransId="{F970BC58-FE93-DB47-9C45-B24E88D8036F}"/>
    <dgm:cxn modelId="{C8C36E9D-A2ED-5D44-8B3D-00ABE62C73A8}" type="presOf" srcId="{A78BAA54-340E-2E46-BE0B-D3D3E083DC97}" destId="{3FECAE26-6318-2B40-A56F-3C4085BF0262}" srcOrd="0" destOrd="0" presId="urn:microsoft.com/office/officeart/2005/8/layout/list1"/>
    <dgm:cxn modelId="{62386E77-C0FB-5043-9509-9C200049085C}" type="presParOf" srcId="{3FECAE26-6318-2B40-A56F-3C4085BF0262}" destId="{CAAA75EF-6C08-B042-927F-9933FED0C9D3}" srcOrd="0" destOrd="0" presId="urn:microsoft.com/office/officeart/2005/8/layout/list1"/>
    <dgm:cxn modelId="{AF755B28-6B9A-6941-90DF-8F274FDF9B2B}" type="presParOf" srcId="{CAAA75EF-6C08-B042-927F-9933FED0C9D3}" destId="{866AE459-44D8-4D43-91B3-C27A4468FCBC}" srcOrd="0" destOrd="0" presId="urn:microsoft.com/office/officeart/2005/8/layout/list1"/>
    <dgm:cxn modelId="{5A5348CD-15B8-5846-94A8-885B8AC6D16E}" type="presParOf" srcId="{CAAA75EF-6C08-B042-927F-9933FED0C9D3}" destId="{97E7AE67-97B0-EB45-B6E2-48F53B2DDA27}" srcOrd="1" destOrd="0" presId="urn:microsoft.com/office/officeart/2005/8/layout/list1"/>
    <dgm:cxn modelId="{C565718A-5B7F-F144-A249-213040E9C34A}" type="presParOf" srcId="{3FECAE26-6318-2B40-A56F-3C4085BF0262}" destId="{A8495BA3-9968-314D-B789-595372C42C38}" srcOrd="1" destOrd="0" presId="urn:microsoft.com/office/officeart/2005/8/layout/list1"/>
    <dgm:cxn modelId="{65541A80-8EC5-9640-9B77-B4B4F7936B46}" type="presParOf" srcId="{3FECAE26-6318-2B40-A56F-3C4085BF0262}" destId="{FCFE2597-C373-0B47-B9ED-A43515E59012}" srcOrd="2" destOrd="0" presId="urn:microsoft.com/office/officeart/2005/8/layout/list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8BAA54-340E-2E46-BE0B-D3D3E083DC97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6417A-2DA8-774C-87EA-AA4FEA69384A}">
      <dgm:prSet custT="1"/>
      <dgm:spPr>
        <a:noFill/>
        <a:ln w="38100">
          <a:solidFill>
            <a:srgbClr val="FF0000"/>
          </a:solidFill>
        </a:ln>
        <a:effectLst/>
      </dgm:spPr>
      <dgm:t>
        <a:bodyPr/>
        <a:lstStyle/>
        <a:p>
          <a:pPr rtl="0"/>
          <a:r>
            <a:rPr lang="en-US" sz="2400" dirty="0" smtClean="0">
              <a:solidFill>
                <a:srgbClr val="FF0000"/>
              </a:solidFill>
            </a:rPr>
            <a:t>Geometry: </a:t>
          </a:r>
          <a:r>
            <a:rPr lang="en-US" sz="2000" dirty="0" smtClean="0">
              <a:solidFill>
                <a:srgbClr val="EA26FF"/>
              </a:solidFill>
            </a:rPr>
            <a:t>new </a:t>
          </a:r>
          <a:r>
            <a:rPr lang="en-US" sz="2000" dirty="0" err="1" smtClean="0">
              <a:solidFill>
                <a:srgbClr val="EA26FF"/>
              </a:solidFill>
            </a:rPr>
            <a:t>Calabi-Yau</a:t>
          </a:r>
          <a:r>
            <a:rPr lang="en-US" sz="2000" dirty="0" smtClean="0">
              <a:solidFill>
                <a:srgbClr val="EA26FF"/>
              </a:solidFill>
            </a:rPr>
            <a:t> geometries with genus-one </a:t>
          </a:r>
          <a:r>
            <a:rPr lang="en-US" sz="2000" dirty="0" err="1" smtClean="0">
              <a:solidFill>
                <a:srgbClr val="EA26FF"/>
              </a:solidFill>
            </a:rPr>
            <a:t>fibrations</a:t>
          </a:r>
          <a:r>
            <a:rPr lang="en-US" sz="2000" dirty="0" smtClean="0">
              <a:solidFill>
                <a:srgbClr val="EA26FF"/>
              </a:solidFill>
            </a:rPr>
            <a:t> </a:t>
          </a:r>
          <a:endParaRPr lang="en-US" sz="2000" dirty="0">
            <a:solidFill>
              <a:srgbClr val="EA26FF"/>
            </a:solidFill>
          </a:endParaRPr>
        </a:p>
      </dgm:t>
    </dgm:pt>
    <dgm:pt modelId="{7B5648C9-19A1-2643-B897-5DDE1DF6736A}" type="parTrans" cxnId="{53816274-EC8C-E045-8398-9BFE94817970}">
      <dgm:prSet/>
      <dgm:spPr/>
      <dgm:t>
        <a:bodyPr/>
        <a:lstStyle/>
        <a:p>
          <a:endParaRPr lang="en-US"/>
        </a:p>
      </dgm:t>
    </dgm:pt>
    <dgm:pt modelId="{E52DA2BC-E5E5-0143-B448-D816B4573E7A}" type="sibTrans" cxnId="{53816274-EC8C-E045-8398-9BFE94817970}">
      <dgm:prSet/>
      <dgm:spPr/>
      <dgm:t>
        <a:bodyPr/>
        <a:lstStyle/>
        <a:p>
          <a:endParaRPr lang="en-US"/>
        </a:p>
      </dgm:t>
    </dgm:pt>
    <dgm:pt modelId="{3FECAE26-6318-2B40-A56F-3C4085BF0262}" type="pres">
      <dgm:prSet presAssocID="{A78BAA54-340E-2E46-BE0B-D3D3E083DC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AA75EF-6C08-B042-927F-9933FED0C9D3}" type="pres">
      <dgm:prSet presAssocID="{CEC6417A-2DA8-774C-87EA-AA4FEA69384A}" presName="parentLin" presStyleCnt="0"/>
      <dgm:spPr/>
    </dgm:pt>
    <dgm:pt modelId="{866AE459-44D8-4D43-91B3-C27A4468FCBC}" type="pres">
      <dgm:prSet presAssocID="{CEC6417A-2DA8-774C-87EA-AA4FEA69384A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97E7AE67-97B0-EB45-B6E2-48F53B2DDA27}" type="pres">
      <dgm:prSet presAssocID="{CEC6417A-2DA8-774C-87EA-AA4FEA69384A}" presName="parentText" presStyleLbl="node1" presStyleIdx="0" presStyleCnt="1" custScaleX="714460" custScaleY="37147" custLinFactNeighborX="11140" custLinFactNeighborY="-463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95BA3-9968-314D-B789-595372C42C38}" type="pres">
      <dgm:prSet presAssocID="{CEC6417A-2DA8-774C-87EA-AA4FEA69384A}" presName="negativeSpace" presStyleCnt="0"/>
      <dgm:spPr/>
    </dgm:pt>
    <dgm:pt modelId="{FCFE2597-C373-0B47-B9ED-A43515E59012}" type="pres">
      <dgm:prSet presAssocID="{CEC6417A-2DA8-774C-87EA-AA4FEA69384A}" presName="childText" presStyleLbl="conFgAcc1" presStyleIdx="0" presStyleCnt="1" custScaleX="100000" custScaleY="16567" custLinFactNeighborY="-66965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</dgm:ptLst>
  <dgm:cxnLst>
    <dgm:cxn modelId="{20103BCD-8E7E-1D41-AD70-9A1980543A70}" type="presOf" srcId="{CEC6417A-2DA8-774C-87EA-AA4FEA69384A}" destId="{866AE459-44D8-4D43-91B3-C27A4468FCBC}" srcOrd="0" destOrd="0" presId="urn:microsoft.com/office/officeart/2005/8/layout/list1"/>
    <dgm:cxn modelId="{53816274-EC8C-E045-8398-9BFE94817970}" srcId="{A78BAA54-340E-2E46-BE0B-D3D3E083DC97}" destId="{CEC6417A-2DA8-774C-87EA-AA4FEA69384A}" srcOrd="0" destOrd="0" parTransId="{7B5648C9-19A1-2643-B897-5DDE1DF6736A}" sibTransId="{E52DA2BC-E5E5-0143-B448-D816B4573E7A}"/>
    <dgm:cxn modelId="{B98C6C03-24B2-D444-AD08-C0B1A6023E6F}" type="presOf" srcId="{CEC6417A-2DA8-774C-87EA-AA4FEA69384A}" destId="{97E7AE67-97B0-EB45-B6E2-48F53B2DDA27}" srcOrd="1" destOrd="0" presId="urn:microsoft.com/office/officeart/2005/8/layout/list1"/>
    <dgm:cxn modelId="{74E73791-FE51-2C47-A910-9DEF30159591}" type="presOf" srcId="{A78BAA54-340E-2E46-BE0B-D3D3E083DC97}" destId="{3FECAE26-6318-2B40-A56F-3C4085BF0262}" srcOrd="0" destOrd="0" presId="urn:microsoft.com/office/officeart/2005/8/layout/list1"/>
    <dgm:cxn modelId="{B46E6783-3149-E244-9224-81206EFA709B}" type="presParOf" srcId="{3FECAE26-6318-2B40-A56F-3C4085BF0262}" destId="{CAAA75EF-6C08-B042-927F-9933FED0C9D3}" srcOrd="0" destOrd="0" presId="urn:microsoft.com/office/officeart/2005/8/layout/list1"/>
    <dgm:cxn modelId="{CA9A9954-494C-3B45-9171-CD2980ADEB7F}" type="presParOf" srcId="{CAAA75EF-6C08-B042-927F-9933FED0C9D3}" destId="{866AE459-44D8-4D43-91B3-C27A4468FCBC}" srcOrd="0" destOrd="0" presId="urn:microsoft.com/office/officeart/2005/8/layout/list1"/>
    <dgm:cxn modelId="{A23C9694-CB26-D541-B55D-2D7CD3BB46EB}" type="presParOf" srcId="{CAAA75EF-6C08-B042-927F-9933FED0C9D3}" destId="{97E7AE67-97B0-EB45-B6E2-48F53B2DDA27}" srcOrd="1" destOrd="0" presId="urn:microsoft.com/office/officeart/2005/8/layout/list1"/>
    <dgm:cxn modelId="{EF59E291-9F95-7C47-9F3D-9B050C90594F}" type="presParOf" srcId="{3FECAE26-6318-2B40-A56F-3C4085BF0262}" destId="{A8495BA3-9968-314D-B789-595372C42C38}" srcOrd="1" destOrd="0" presId="urn:microsoft.com/office/officeart/2005/8/layout/list1"/>
    <dgm:cxn modelId="{B8AA3B9B-64E6-5D4B-8E1C-3E2B4073AEB5}" type="presParOf" srcId="{3FECAE26-6318-2B40-A56F-3C4085BF0262}" destId="{FCFE2597-C373-0B47-B9ED-A43515E5901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388E6-E3D2-6E4E-B549-7E044851EBF1}">
      <dsp:nvSpPr>
        <dsp:cNvPr id="0" name=""/>
        <dsp:cNvSpPr/>
      </dsp:nvSpPr>
      <dsp:spPr>
        <a:xfrm>
          <a:off x="0" y="636904"/>
          <a:ext cx="9144000" cy="28740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479044" rIns="709676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solidFill>
                <a:srgbClr val="FF0000"/>
              </a:solidFill>
              <a:latin typeface="Arial"/>
              <a:cs typeface="Arial"/>
            </a:rPr>
            <a:t>SU(5)</a:t>
          </a:r>
          <a:r>
            <a:rPr lang="en-US" sz="2200" kern="1200" dirty="0" smtClean="0">
              <a:solidFill>
                <a:srgbClr val="0000FF"/>
              </a:solidFill>
              <a:latin typeface="Arial"/>
              <a:cs typeface="Arial"/>
            </a:rPr>
            <a:t>  GUT </a:t>
          </a:r>
          <a:r>
            <a:rPr lang="en-US" sz="2200" kern="1200" dirty="0" smtClean="0">
              <a:solidFill>
                <a:srgbClr val="FF0000"/>
              </a:solidFill>
              <a:latin typeface="Arial"/>
              <a:cs typeface="Arial"/>
            </a:rPr>
            <a:t>couplings </a:t>
          </a:r>
          <a:r>
            <a:rPr lang="en-US" sz="2200" kern="1200" dirty="0" smtClean="0">
              <a:solidFill>
                <a:srgbClr val="0000FF"/>
              </a:solidFill>
              <a:latin typeface="Arial"/>
              <a:cs typeface="Arial"/>
            </a:rPr>
            <a:t>that are absent in </a:t>
          </a:r>
          <a:r>
            <a:rPr lang="en-US" sz="2200" kern="1200" dirty="0" err="1" smtClean="0">
              <a:solidFill>
                <a:srgbClr val="0000FF"/>
              </a:solidFill>
              <a:latin typeface="Arial"/>
              <a:cs typeface="Arial"/>
            </a:rPr>
            <a:t>perturbative</a:t>
          </a:r>
          <a:r>
            <a:rPr lang="en-US" sz="2200" kern="1200" dirty="0" smtClean="0">
              <a:solidFill>
                <a:srgbClr val="0000FF"/>
              </a:solidFill>
              <a:latin typeface="Arial"/>
              <a:cs typeface="Arial"/>
            </a:rPr>
            <a:t> string theory w/ D-</a:t>
          </a:r>
          <a:r>
            <a:rPr lang="en-US" sz="2200" kern="1200" dirty="0" err="1" smtClean="0">
              <a:solidFill>
                <a:srgbClr val="0000FF"/>
              </a:solidFill>
              <a:latin typeface="Arial"/>
              <a:cs typeface="Arial"/>
            </a:rPr>
            <a:t>branes</a:t>
          </a:r>
          <a:r>
            <a:rPr lang="en-US" sz="2200" kern="1200" dirty="0" smtClean="0">
              <a:solidFill>
                <a:srgbClr val="0000FF"/>
              </a:solidFill>
              <a:latin typeface="Arial"/>
              <a:cs typeface="Arial"/>
            </a:rPr>
            <a:t>, e.g.,10 10 5 </a:t>
          </a: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solidFill>
                <a:srgbClr val="0000FF"/>
              </a:solidFill>
              <a:latin typeface="Arial"/>
              <a:cs typeface="Arial"/>
            </a:rPr>
            <a:t>appearance of </a:t>
          </a:r>
          <a:r>
            <a:rPr lang="en-US" sz="2200" kern="1200" dirty="0" smtClean="0">
              <a:solidFill>
                <a:schemeClr val="accent6"/>
              </a:solidFill>
              <a:latin typeface="Arial"/>
              <a:cs typeface="Arial"/>
            </a:rPr>
            <a:t>exceptional gauge symmetries (E</a:t>
          </a:r>
          <a:r>
            <a:rPr lang="en-US" sz="2200" kern="1200" baseline="-25000" dirty="0" smtClean="0">
              <a:solidFill>
                <a:schemeClr val="accent6"/>
              </a:solidFill>
              <a:latin typeface="Arial"/>
              <a:cs typeface="Arial"/>
            </a:rPr>
            <a:t>6 </a:t>
          </a:r>
          <a:r>
            <a:rPr lang="en-US" sz="2200" kern="1200" baseline="0" dirty="0" smtClean="0">
              <a:solidFill>
                <a:schemeClr val="accent6"/>
              </a:solidFill>
              <a:latin typeface="Arial"/>
              <a:cs typeface="Arial"/>
            </a:rPr>
            <a:t>)                               </a:t>
          </a:r>
          <a:r>
            <a:rPr lang="en-US" sz="2200" kern="1200" dirty="0" smtClean="0">
              <a:solidFill>
                <a:schemeClr val="accent6"/>
              </a:solidFill>
              <a:latin typeface="Arial"/>
              <a:cs typeface="Arial"/>
            </a:rPr>
            <a:t>                                                               </a:t>
          </a:r>
          <a:endParaRPr lang="en-US" sz="2000" b="0" kern="1200" dirty="0" smtClean="0">
            <a:solidFill>
              <a:schemeClr val="accent6"/>
            </a:solidFill>
            <a:latin typeface="Arial"/>
            <a:cs typeface="Arial"/>
          </a:endParaRPr>
        </a:p>
      </dsp:txBody>
      <dsp:txXfrm>
        <a:off x="0" y="636904"/>
        <a:ext cx="9144000" cy="2874067"/>
      </dsp:txXfrm>
    </dsp:sp>
    <dsp:sp modelId="{481ACB95-30BF-574E-A910-B8D47183215C}">
      <dsp:nvSpPr>
        <dsp:cNvPr id="0" name=""/>
        <dsp:cNvSpPr/>
      </dsp:nvSpPr>
      <dsp:spPr>
        <a:xfrm>
          <a:off x="232508" y="425996"/>
          <a:ext cx="8715340" cy="938216"/>
        </a:xfrm>
        <a:prstGeom prst="rect">
          <a:avLst/>
        </a:prstGeom>
        <a:noFill/>
        <a:ln w="3810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EA26FF"/>
              </a:solidFill>
              <a:latin typeface="Arial"/>
              <a:cs typeface="Arial"/>
            </a:rPr>
            <a:t>At finite coupling   </a:t>
          </a:r>
          <a:r>
            <a:rPr lang="en-US" sz="2200" kern="1200" dirty="0" err="1" smtClean="0">
              <a:solidFill>
                <a:srgbClr val="EA26FF"/>
              </a:solidFill>
              <a:latin typeface="Arial"/>
              <a:cs typeface="Arial"/>
              <a:sym typeface="Wingdings"/>
            </a:rPr>
            <a:t></a:t>
          </a:r>
          <a:r>
            <a:rPr lang="en-US" sz="2200" kern="1200" dirty="0" smtClean="0">
              <a:solidFill>
                <a:srgbClr val="EA26FF"/>
              </a:solidFill>
              <a:latin typeface="Arial"/>
              <a:cs typeface="Arial"/>
              <a:sym typeface="Wingdings"/>
            </a:rPr>
            <a:t>  broader domain </a:t>
          </a:r>
          <a:r>
            <a:rPr lang="en-US" sz="2200" kern="1200" dirty="0" smtClean="0">
              <a:solidFill>
                <a:srgbClr val="EA26FF"/>
              </a:solidFill>
              <a:latin typeface="Arial"/>
              <a:cs typeface="Arial"/>
            </a:rPr>
            <a:t>of string theory landscape </a:t>
          </a:r>
          <a:r>
            <a:rPr lang="en-US" sz="2200" kern="1200" dirty="0" err="1" smtClean="0">
              <a:solidFill>
                <a:srgbClr val="EA26FF"/>
              </a:solidFill>
              <a:latin typeface="Arial"/>
              <a:cs typeface="Arial"/>
            </a:rPr>
            <a:t>w</a:t>
          </a:r>
          <a:r>
            <a:rPr lang="en-US" sz="2200" kern="1200" dirty="0" smtClean="0">
              <a:solidFill>
                <a:srgbClr val="EA26FF"/>
              </a:solidFill>
              <a:latin typeface="Arial"/>
              <a:cs typeface="Arial"/>
            </a:rPr>
            <a:t>/ </a:t>
          </a:r>
          <a:r>
            <a:rPr lang="en-US" sz="2200" kern="1200" dirty="0" smtClean="0">
              <a:solidFill>
                <a:srgbClr val="FF0000"/>
              </a:solidFill>
              <a:latin typeface="Arial"/>
              <a:cs typeface="Arial"/>
            </a:rPr>
            <a:t>promising particle physics </a:t>
          </a:r>
        </a:p>
      </dsp:txBody>
      <dsp:txXfrm>
        <a:off x="232508" y="425996"/>
        <a:ext cx="8715340" cy="938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E20BE-B8F3-5E49-A8B2-FBAC1329F57D}">
      <dsp:nvSpPr>
        <dsp:cNvPr id="0" name=""/>
        <dsp:cNvSpPr/>
      </dsp:nvSpPr>
      <dsp:spPr>
        <a:xfrm>
          <a:off x="0" y="381000"/>
          <a:ext cx="9525000" cy="25099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246" tIns="1353820" rIns="739246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0" y="381000"/>
        <a:ext cx="9525000" cy="2509959"/>
      </dsp:txXfrm>
    </dsp:sp>
    <dsp:sp modelId="{1FDECD41-782D-ED4E-AC5B-18E95D585755}">
      <dsp:nvSpPr>
        <dsp:cNvPr id="0" name=""/>
        <dsp:cNvSpPr/>
      </dsp:nvSpPr>
      <dsp:spPr>
        <a:xfrm>
          <a:off x="104671" y="91750"/>
          <a:ext cx="9420327" cy="746451"/>
        </a:xfrm>
        <a:prstGeom prst="roundRect">
          <a:avLst/>
        </a:prstGeom>
        <a:noFill/>
        <a:ln w="254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16" tIns="0" rIns="252016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kern="1200" cap="none" spc="0" dirty="0">
            <a:ln w="1905"/>
            <a:solidFill>
              <a:srgbClr val="FF0000"/>
            </a:solidFill>
            <a:effectLst/>
          </a:endParaRPr>
        </a:p>
      </dsp:txBody>
      <dsp:txXfrm>
        <a:off x="141110" y="128189"/>
        <a:ext cx="9347449" cy="673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E20BE-B8F3-5E49-A8B2-FBAC1329F57D}">
      <dsp:nvSpPr>
        <dsp:cNvPr id="0" name=""/>
        <dsp:cNvSpPr/>
      </dsp:nvSpPr>
      <dsp:spPr>
        <a:xfrm>
          <a:off x="9298814" y="2719537"/>
          <a:ext cx="1079326" cy="1715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ECD41-782D-ED4E-AC5B-18E95D585755}">
      <dsp:nvSpPr>
        <dsp:cNvPr id="0" name=""/>
        <dsp:cNvSpPr/>
      </dsp:nvSpPr>
      <dsp:spPr>
        <a:xfrm>
          <a:off x="114047" y="826726"/>
          <a:ext cx="10264093" cy="746451"/>
        </a:xfrm>
        <a:prstGeom prst="roundRect">
          <a:avLst/>
        </a:prstGeom>
        <a:noFill/>
        <a:ln w="254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588" tIns="0" rIns="274588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kern="1200" cap="none" spc="0" dirty="0">
            <a:ln w="1905"/>
            <a:solidFill>
              <a:srgbClr val="FF0000"/>
            </a:solidFill>
            <a:effectLst/>
          </a:endParaRPr>
        </a:p>
      </dsp:txBody>
      <dsp:txXfrm>
        <a:off x="150486" y="863165"/>
        <a:ext cx="10191215" cy="673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2597-C373-0B47-B9ED-A43515E59012}">
      <dsp:nvSpPr>
        <dsp:cNvPr id="0" name=""/>
        <dsp:cNvSpPr/>
      </dsp:nvSpPr>
      <dsp:spPr>
        <a:xfrm>
          <a:off x="538348" y="76203"/>
          <a:ext cx="10048503" cy="17137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439" tIns="1353820" rIns="863439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>
        <a:off x="538348" y="76203"/>
        <a:ext cx="10048503" cy="1713741"/>
      </dsp:txXfrm>
    </dsp:sp>
    <dsp:sp modelId="{97E7AE67-97B0-EB45-B6E2-48F53B2DDA27}">
      <dsp:nvSpPr>
        <dsp:cNvPr id="0" name=""/>
        <dsp:cNvSpPr/>
      </dsp:nvSpPr>
      <dsp:spPr>
        <a:xfrm>
          <a:off x="385933" y="152399"/>
          <a:ext cx="9062866" cy="763509"/>
        </a:xfrm>
        <a:prstGeom prst="roundRect">
          <a:avLst/>
        </a:prstGeom>
        <a:noFill/>
        <a:ln w="3810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  <a:latin typeface="American Typewriter"/>
              <a:cs typeface="American Typewriter"/>
            </a:rPr>
            <a:t>Physics: </a:t>
          </a:r>
          <a:r>
            <a:rPr lang="en-US" sz="2000" kern="1200" dirty="0" smtClean="0">
              <a:solidFill>
                <a:srgbClr val="EA26FF"/>
              </a:solidFill>
              <a:latin typeface="American Typewriter"/>
              <a:cs typeface="American Typewriter"/>
            </a:rPr>
            <a:t>important ingredient of beyond the Standard Model physics</a:t>
          </a:r>
          <a:endParaRPr lang="en-US" sz="2000" kern="1200" dirty="0">
            <a:solidFill>
              <a:srgbClr val="EA26FF"/>
            </a:solidFill>
            <a:latin typeface="American Typewriter"/>
            <a:cs typeface="American Typewriter"/>
          </a:endParaRPr>
        </a:p>
      </dsp:txBody>
      <dsp:txXfrm>
        <a:off x="423204" y="189670"/>
        <a:ext cx="8988324" cy="6889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2597-C373-0B47-B9ED-A43515E59012}">
      <dsp:nvSpPr>
        <dsp:cNvPr id="0" name=""/>
        <dsp:cNvSpPr/>
      </dsp:nvSpPr>
      <dsp:spPr>
        <a:xfrm>
          <a:off x="0" y="0"/>
          <a:ext cx="8915400" cy="2671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7AE67-97B0-EB45-B6E2-48F53B2DDA27}">
      <dsp:nvSpPr>
        <dsp:cNvPr id="0" name=""/>
        <dsp:cNvSpPr/>
      </dsp:nvSpPr>
      <dsp:spPr>
        <a:xfrm>
          <a:off x="97972" y="0"/>
          <a:ext cx="8817426" cy="701810"/>
        </a:xfrm>
        <a:prstGeom prst="roundRect">
          <a:avLst/>
        </a:prstGeom>
        <a:noFill/>
        <a:ln w="3810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887" tIns="0" rIns="235887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0000"/>
              </a:solidFill>
            </a:rPr>
            <a:t>Geometry: </a:t>
          </a:r>
          <a:r>
            <a:rPr lang="en-US" sz="2000" kern="1200" dirty="0" smtClean="0">
              <a:solidFill>
                <a:srgbClr val="EA26FF"/>
              </a:solidFill>
            </a:rPr>
            <a:t>new </a:t>
          </a:r>
          <a:r>
            <a:rPr lang="en-US" sz="2000" kern="1200" dirty="0" err="1" smtClean="0">
              <a:solidFill>
                <a:srgbClr val="EA26FF"/>
              </a:solidFill>
            </a:rPr>
            <a:t>Calabi-Yau</a:t>
          </a:r>
          <a:r>
            <a:rPr lang="en-US" sz="2000" kern="1200" dirty="0" smtClean="0">
              <a:solidFill>
                <a:srgbClr val="EA26FF"/>
              </a:solidFill>
            </a:rPr>
            <a:t> geometries with genus-one </a:t>
          </a:r>
          <a:r>
            <a:rPr lang="en-US" sz="2000" kern="1200" dirty="0" err="1" smtClean="0">
              <a:solidFill>
                <a:srgbClr val="EA26FF"/>
              </a:solidFill>
            </a:rPr>
            <a:t>fibrations</a:t>
          </a:r>
          <a:r>
            <a:rPr lang="en-US" sz="2000" kern="1200" dirty="0" smtClean="0">
              <a:solidFill>
                <a:srgbClr val="EA26FF"/>
              </a:solidFill>
            </a:rPr>
            <a:t> </a:t>
          </a:r>
          <a:endParaRPr lang="en-US" sz="2000" kern="1200" dirty="0">
            <a:solidFill>
              <a:srgbClr val="EA26FF"/>
            </a:solidFill>
          </a:endParaRPr>
        </a:p>
      </dsp:txBody>
      <dsp:txXfrm>
        <a:off x="132232" y="34260"/>
        <a:ext cx="8748906" cy="63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fld id="{9E4A3D0C-9336-2740-BD79-4F4762216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3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Times New Roman" pitchFamily="-1" charset="0"/>
              <a:buNone/>
            </a:pPr>
            <a:fld id="{2CA25079-4B46-3E4E-B782-7E5720460DEE}" type="slidenum">
              <a:rPr lang="en-US">
                <a:latin typeface="Arial" pitchFamily="-1" charset="0"/>
                <a:ea typeface="Arial Unicode MS" pitchFamily="-1" charset="0"/>
                <a:cs typeface="Arial Unicode MS" pitchFamily="-1" charset="0"/>
              </a:rPr>
              <a:pPr>
                <a:buFont typeface="Times New Roman" pitchFamily="-1" charset="0"/>
                <a:buNone/>
              </a:pPr>
              <a:t>1</a:t>
            </a:fld>
            <a:endParaRPr lang="en-US">
              <a:latin typeface="Arial" pitchFamily="-1" charset="0"/>
              <a:ea typeface="Arial Unicode MS" pitchFamily="-1" charset="0"/>
              <a:cs typeface="Arial Unicode MS" pitchFamily="-1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F57D5-3749-4034-B0C1-A6D440BBCE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5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F57D5-3749-4034-B0C1-A6D440BBCE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5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9E4AB9-D737-8744-A10E-337E7FD09802}" type="slidenum">
              <a:rPr lang="en-US">
                <a:ea typeface="ＭＳ Ｐゴシック" pitchFamily="-1" charset="-128"/>
                <a:cs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9E4AB9-D737-8744-A10E-337E7FD09802}" type="slidenum">
              <a:rPr lang="en-US">
                <a:ea typeface="ＭＳ Ｐゴシック" pitchFamily="-1" charset="-128"/>
                <a:cs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7306CD-BD5D-B240-A094-257148D3143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E9919-A210-DB46-B4D9-3514CE28A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FA22D-D8DC-D741-B512-9DB6A38F6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55DC-5857-FF4F-B04D-554BCC62B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6E77-99CB-F34D-9323-AF6400E54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8EB9F-0696-514E-8250-F6CE1E5F3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6789C-002A-424C-A3A0-CEF83FD3B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70097-0BAD-1241-9274-2DCA3DEB6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FC62-8654-3C4B-AC18-9684D7C5F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1ECE4-EFFC-A44D-9F70-A8646BA66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7457B-E9B5-BB47-BECC-A498F540F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29CE6-4112-824A-A947-700658A0D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AFBF-5E90-9049-918D-4D0551E66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65" charset="0"/>
              </a:defRPr>
            </a:lvl1pPr>
          </a:lstStyle>
          <a:p>
            <a:pPr>
              <a:defRPr/>
            </a:pPr>
            <a:fld id="{B3DC9A81-0DA9-9141-A518-A7A15D38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w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20.emf"/><Relationship Id="rId9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0" Type="http://schemas.openxmlformats.org/officeDocument/2006/relationships/image" Target="../media/image28.emf"/><Relationship Id="rId11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5.emf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png"/><Relationship Id="rId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70.png"/><Relationship Id="rId9" Type="http://schemas.openxmlformats.org/officeDocument/2006/relationships/image" Target="../media/image71.emf"/><Relationship Id="rId10" Type="http://schemas.openxmlformats.org/officeDocument/2006/relationships/image" Target="../media/image72.emf"/><Relationship Id="rId11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74.png"/><Relationship Id="rId9" Type="http://schemas.openxmlformats.org/officeDocument/2006/relationships/image" Target="../media/image75.emf"/><Relationship Id="rId10" Type="http://schemas.openxmlformats.org/officeDocument/2006/relationships/image" Target="../media/image76.emf"/><Relationship Id="rId11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wmf"/><Relationship Id="rId6" Type="http://schemas.openxmlformats.org/officeDocument/2006/relationships/image" Target="../media/image11.png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2286000" y="2133600"/>
            <a:ext cx="5562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endParaRPr lang="en-US" sz="4800" b="1" dirty="0">
              <a:solidFill>
                <a:srgbClr val="3366FF"/>
              </a:solidFill>
            </a:endParaRPr>
          </a:p>
          <a:p>
            <a:endParaRPr lang="en-US" sz="4800" dirty="0">
              <a:solidFill>
                <a:srgbClr val="3366FF"/>
              </a:solidFill>
            </a:endParaRPr>
          </a:p>
          <a:p>
            <a:r>
              <a:rPr lang="en-US" sz="4400" dirty="0" smtClean="0"/>
              <a:t>   Mirjam </a:t>
            </a:r>
            <a:r>
              <a:rPr lang="en-US" sz="4400" dirty="0" err="1"/>
              <a:t>Cvetič</a:t>
            </a:r>
            <a:endParaRPr lang="en-US" sz="4400" dirty="0"/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715000"/>
            <a:ext cx="292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5410200"/>
            <a:ext cx="261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76200" y="2058650"/>
            <a:ext cx="9296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Realistic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F-</a:t>
            </a:r>
            <a:r>
              <a:rPr lang="en-US" sz="4400" dirty="0" smtClean="0">
                <a:solidFill>
                  <a:srgbClr val="FF0000"/>
                </a:solidFill>
              </a:rPr>
              <a:t>theory </a:t>
            </a:r>
            <a:r>
              <a:rPr lang="en-US" sz="4400" dirty="0" err="1" smtClean="0">
                <a:solidFill>
                  <a:srgbClr val="FF0000"/>
                </a:solidFill>
              </a:rPr>
              <a:t>Compactifications</a:t>
            </a:r>
            <a:endParaRPr lang="en-US" sz="4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</a:t>
            </a:r>
          </a:p>
          <a:p>
            <a:r>
              <a:rPr lang="en-US" sz="2400" dirty="0" smtClean="0"/>
              <a:t>       </a:t>
            </a:r>
            <a:r>
              <a:rPr lang="en-US" sz="2400" dirty="0" smtClean="0"/>
              <a:t>NNN15/UD2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884240"/>
            <a:ext cx="8915400" cy="5821360"/>
          </a:xfr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F-theory is a geometric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formulation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of string theory w/D-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, where one adds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a geometric object: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torus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        w/ SL(2,Z) symmetry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endParaRPr lang="en-US" sz="1800" dirty="0" smtClean="0">
              <a:latin typeface="Calibri"/>
              <a:ea typeface="+mn-ea"/>
              <a:cs typeface="Calibri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err="1" smtClean="0">
                <a:latin typeface="Calibri"/>
                <a:ea typeface="+mn-ea"/>
                <a:cs typeface="Calibri"/>
              </a:rPr>
              <a:t>τ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- torus complex structure:                            - string coupling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(</a:t>
            </a:r>
            <a:r>
              <a:rPr lang="en-US" sz="2200" dirty="0" err="1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axion-dilaton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)</a:t>
            </a:r>
            <a:endParaRPr lang="en-US" sz="22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Torus – fibered over a 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compactified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(base) space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B</a:t>
            </a:r>
            <a:endParaRPr lang="en-US" sz="1800" dirty="0">
              <a:latin typeface="Calibri"/>
              <a:ea typeface="+mn-ea"/>
              <a:cs typeface="Calibri"/>
            </a:endParaRPr>
          </a:p>
          <a:p>
            <a:pPr marL="0" indent="0" fontAlgn="auto">
              <a:lnSpc>
                <a:spcPct val="140000"/>
              </a:lnSpc>
              <a:spcAft>
                <a:spcPts val="0"/>
              </a:spcAft>
              <a:buNone/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i.e.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t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orus coordinates depend on the base</a:t>
            </a:r>
            <a:r>
              <a:rPr lang="en-US" sz="2400" dirty="0" smtClean="0">
                <a:latin typeface="Calibri"/>
                <a:ea typeface="+mn-ea"/>
                <a:cs typeface="Calibri"/>
              </a:rPr>
              <a:t> B</a:t>
            </a: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    </a:t>
            </a: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62467" name="Group 1041"/>
          <p:cNvGrpSpPr>
            <a:grpSpLocks/>
          </p:cNvGrpSpPr>
          <p:nvPr/>
        </p:nvGrpSpPr>
        <p:grpSpPr bwMode="auto">
          <a:xfrm>
            <a:off x="1981200" y="1570038"/>
            <a:ext cx="5592763" cy="1554162"/>
            <a:chOff x="1011767" y="3080924"/>
            <a:chExt cx="7086600" cy="2462548"/>
          </a:xfrm>
        </p:grpSpPr>
        <p:grpSp>
          <p:nvGrpSpPr>
            <p:cNvPr id="62475" name="Group 1036"/>
            <p:cNvGrpSpPr>
              <a:grpSpLocks/>
            </p:cNvGrpSpPr>
            <p:nvPr/>
          </p:nvGrpSpPr>
          <p:grpSpPr bwMode="auto">
            <a:xfrm>
              <a:off x="1011767" y="3080924"/>
              <a:ext cx="7086600" cy="2462548"/>
              <a:chOff x="1011766" y="2003644"/>
              <a:chExt cx="7086596" cy="1834156"/>
            </a:xfrm>
          </p:grpSpPr>
          <p:grpSp>
            <p:nvGrpSpPr>
              <p:cNvPr id="62477" name="Group 1032"/>
              <p:cNvGrpSpPr>
                <a:grpSpLocks/>
              </p:cNvGrpSpPr>
              <p:nvPr/>
            </p:nvGrpSpPr>
            <p:grpSpPr bwMode="auto">
              <a:xfrm>
                <a:off x="1011766" y="2003644"/>
                <a:ext cx="7086596" cy="1729810"/>
                <a:chOff x="1011767" y="2994590"/>
                <a:chExt cx="7086600" cy="2585324"/>
              </a:xfrm>
            </p:grpSpPr>
            <p:sp>
              <p:nvSpPr>
                <p:cNvPr id="62485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011767" y="2994590"/>
                  <a:ext cx="7086600" cy="25853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</p:txBody>
            </p:sp>
            <p:pic>
              <p:nvPicPr>
                <p:cNvPr id="62486" name="Picture 5" descr="C:\Users\Denis\Desktop\Torus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05400" y="3734549"/>
                  <a:ext cx="2819400" cy="1523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2478" name="Group 1034"/>
              <p:cNvGrpSpPr>
                <a:grpSpLocks/>
              </p:cNvGrpSpPr>
              <p:nvPr/>
            </p:nvGrpSpPr>
            <p:grpSpPr bwMode="auto">
              <a:xfrm>
                <a:off x="1219199" y="2337479"/>
                <a:ext cx="2819399" cy="1500321"/>
                <a:chOff x="1219200" y="3493532"/>
                <a:chExt cx="2819400" cy="2242336"/>
              </a:xfrm>
            </p:grpSpPr>
            <p:sp>
              <p:nvSpPr>
                <p:cNvPr id="62479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3276600" y="5073132"/>
                  <a:ext cx="415227" cy="662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200">
                      <a:solidFill>
                        <a:srgbClr val="000000"/>
                      </a:solidFill>
                      <a:latin typeface="Calibri" pitchFamily="-1" charset="0"/>
                    </a:rPr>
                    <a:t>1</a:t>
                  </a:r>
                </a:p>
              </p:txBody>
            </p:sp>
            <p:grpSp>
              <p:nvGrpSpPr>
                <p:cNvPr id="62480" name="Group 1033"/>
                <p:cNvGrpSpPr>
                  <a:grpSpLocks/>
                </p:cNvGrpSpPr>
                <p:nvPr/>
              </p:nvGrpSpPr>
              <p:grpSpPr bwMode="auto">
                <a:xfrm>
                  <a:off x="1219200" y="3493532"/>
                  <a:ext cx="2819400" cy="1764268"/>
                  <a:chOff x="1219200" y="3493532"/>
                  <a:chExt cx="2819400" cy="1764268"/>
                </a:xfrm>
              </p:grpSpPr>
              <p:cxnSp>
                <p:nvCxnSpPr>
                  <p:cNvPr id="15" name="Straight Arrow Connector 14"/>
                  <p:cNvCxnSpPr/>
                  <p:nvPr/>
                </p:nvCxnSpPr>
                <p:spPr>
                  <a:xfrm flipV="1">
                    <a:off x="1218954" y="3493006"/>
                    <a:ext cx="792540" cy="1764049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1218954" y="5257056"/>
                    <a:ext cx="2057788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2011495" y="3579808"/>
                    <a:ext cx="2027616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3276742" y="3579808"/>
                    <a:ext cx="762368" cy="167724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039" name="Straight Arrow Connector 1038"/>
            <p:cNvCxnSpPr/>
            <p:nvPr/>
          </p:nvCxnSpPr>
          <p:spPr>
            <a:xfrm>
              <a:off x="4085376" y="4361247"/>
              <a:ext cx="6859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0" y="2007513"/>
            <a:ext cx="1066800" cy="43088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pic>
        <p:nvPicPr>
          <p:cNvPr id="62470" name="Picture 1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124200"/>
            <a:ext cx="174307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itle 1"/>
          <p:cNvSpPr txBox="1">
            <a:spLocks/>
          </p:cNvSpPr>
          <p:nvPr/>
        </p:nvSpPr>
        <p:spPr bwMode="auto">
          <a:xfrm>
            <a:off x="609600" y="198438"/>
            <a:ext cx="79248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F-</a:t>
            </a:r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theory: basic </a:t>
            </a:r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ingredients</a:t>
            </a:r>
          </a:p>
        </p:txBody>
      </p:sp>
      <p:pic>
        <p:nvPicPr>
          <p:cNvPr id="62472" name="Picture 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843088"/>
            <a:ext cx="15557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3"/>
          <p:cNvGrpSpPr/>
          <p:nvPr/>
        </p:nvGrpSpPr>
        <p:grpSpPr>
          <a:xfrm>
            <a:off x="5257800" y="4114800"/>
            <a:ext cx="3733800" cy="2133600"/>
            <a:chOff x="4565967" y="3833861"/>
            <a:chExt cx="3571120" cy="1909061"/>
          </a:xfrm>
          <a:noFill/>
        </p:grpSpPr>
        <p:grpSp>
          <p:nvGrpSpPr>
            <p:cNvPr id="9" name="Group 34"/>
            <p:cNvGrpSpPr/>
            <p:nvPr/>
          </p:nvGrpSpPr>
          <p:grpSpPr>
            <a:xfrm>
              <a:off x="4565967" y="3833861"/>
              <a:ext cx="3571120" cy="1909061"/>
              <a:chOff x="4433407" y="3666067"/>
              <a:chExt cx="3711526" cy="1829888"/>
            </a:xfrm>
            <a:grpFill/>
          </p:grpSpPr>
          <p:pic>
            <p:nvPicPr>
              <p:cNvPr id="37" name="Picture 8" descr="C:\Users\Denis\Desktop\K3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/>
              </a:blip>
              <a:srcRect l="-1825" t="-3921" r="-1756" b="11083"/>
              <a:stretch/>
            </p:blipFill>
            <p:spPr bwMode="auto">
              <a:xfrm>
                <a:off x="4433407" y="3666067"/>
                <a:ext cx="3711526" cy="1829888"/>
              </a:xfrm>
              <a:prstGeom prst="rect">
                <a:avLst/>
              </a:prstGeom>
              <a:grpFill/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5384968" y="4980784"/>
                <a:ext cx="336111" cy="36955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 typeface="Times New Roman" pitchFamily="-1" charset="0"/>
                  <a:buNone/>
                  <a:defRPr/>
                </a:pPr>
                <a:r>
                  <a:rPr lang="en-US" sz="2200" dirty="0">
                    <a:latin typeface="+mn-lt"/>
                  </a:rPr>
                  <a:t>B</a:t>
                </a:r>
                <a:endParaRPr lang="en-US" sz="2200" baseline="30000" dirty="0">
                  <a:latin typeface="+mn-lt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579752" y="3833861"/>
              <a:ext cx="576450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+mn-lt"/>
                </a:rPr>
                <a:t>τ</a:t>
              </a:r>
              <a:r>
                <a:rPr lang="en-US" sz="2200" dirty="0">
                  <a:solidFill>
                    <a:srgbClr val="000000"/>
                  </a:solidFill>
                  <a:latin typeface="+mn-lt"/>
                </a:rPr>
                <a:t>(z)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>
            <a:off x="1447800" y="3962400"/>
            <a:ext cx="9144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0" y="6096000"/>
            <a:ext cx="7221071" cy="70788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000" dirty="0">
                <a:ln w="1905"/>
                <a:solidFill>
                  <a:srgbClr val="FF0000"/>
                </a:solidFill>
                <a:latin typeface="+mn-lt"/>
              </a:rPr>
              <a:t>A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+mn-lt"/>
              </a:rPr>
              <a:t>t 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ln w="1905"/>
                <a:solidFill>
                  <a:srgbClr val="FF0000"/>
                </a:solidFill>
                <a:latin typeface="Calibri"/>
                <a:cs typeface="Calibri"/>
              </a:rPr>
              <a:t>brane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Calibri"/>
                <a:cs typeface="Calibri"/>
              </a:rPr>
              <a:t> location in </a:t>
            </a:r>
            <a:r>
              <a:rPr lang="en-US" sz="2000" dirty="0" smtClean="0">
                <a:ln w="1905"/>
                <a:latin typeface="Calibri"/>
                <a:cs typeface="Calibri"/>
              </a:rPr>
              <a:t>B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Calibri"/>
                <a:cs typeface="Calibri"/>
              </a:rPr>
              <a:t> torus degenerates  w/</a:t>
            </a:r>
            <a:r>
              <a:rPr lang="en-US" sz="2000" dirty="0">
                <a:ln w="1905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ln w="1905"/>
                <a:solidFill>
                  <a:srgbClr val="3366FF"/>
                </a:solidFill>
                <a:latin typeface="Calibri"/>
                <a:cs typeface="Calibri"/>
              </a:rPr>
              <a:t>g</a:t>
            </a:r>
            <a:r>
              <a:rPr lang="en-US" sz="2000" baseline="-25000" dirty="0" err="1" smtClean="0">
                <a:ln w="1905"/>
                <a:solidFill>
                  <a:srgbClr val="3366FF"/>
                </a:solidFill>
                <a:latin typeface="Calibri"/>
                <a:cs typeface="Calibri"/>
              </a:rPr>
              <a:t>s</a:t>
            </a:r>
            <a:r>
              <a:rPr lang="en-US" sz="2000" dirty="0">
                <a:ln w="1905"/>
                <a:solidFill>
                  <a:srgbClr val="3366FF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000" dirty="0">
                <a:ln w="1905"/>
                <a:solidFill>
                  <a:srgbClr val="3366FF"/>
                </a:solidFill>
                <a:latin typeface="Calibri"/>
                <a:cs typeface="Calibri"/>
              </a:rPr>
              <a:t>∞</a:t>
            </a:r>
            <a:r>
              <a:rPr lang="en-US" sz="2000" b="1" dirty="0" smtClean="0">
                <a:ln w="1905"/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ln w="1905"/>
                <a:solidFill>
                  <a:srgbClr val="3366FF"/>
                </a:solidFill>
                <a:latin typeface="Calibri"/>
                <a:cs typeface="Calibri"/>
              </a:rPr>
              <a:t>singular: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000" dirty="0" smtClean="0">
                <a:ln w="1905"/>
                <a:solidFill>
                  <a:schemeClr val="accent6"/>
                </a:solidFill>
                <a:latin typeface="Calibri"/>
                <a:cs typeface="Calibri"/>
              </a:rPr>
              <a:t>String Theory in non-</a:t>
            </a:r>
            <a:r>
              <a:rPr lang="en-US" sz="2000" dirty="0" err="1" smtClean="0">
                <a:ln w="1905"/>
                <a:solidFill>
                  <a:schemeClr val="accent6"/>
                </a:solidFill>
                <a:latin typeface="Calibri"/>
                <a:cs typeface="Calibri"/>
              </a:rPr>
              <a:t>perturbative</a:t>
            </a:r>
            <a:r>
              <a:rPr lang="en-US" sz="2000" dirty="0" smtClean="0">
                <a:ln w="1905"/>
                <a:solidFill>
                  <a:schemeClr val="accent6"/>
                </a:solidFill>
                <a:latin typeface="Calibri"/>
                <a:cs typeface="Calibri"/>
              </a:rPr>
              <a:t> regime</a:t>
            </a:r>
            <a:endParaRPr lang="en-US" sz="2000" b="1" dirty="0">
              <a:ln w="1905"/>
              <a:solidFill>
                <a:schemeClr val="accent6"/>
              </a:solidFill>
              <a:latin typeface="Calibri"/>
              <a:cs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029200" y="5486400"/>
            <a:ext cx="1447800" cy="685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26656" y="5100934"/>
            <a:ext cx="1069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2400" baseline="-25000" dirty="0">
                <a:solidFill>
                  <a:srgbClr val="FF0000"/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651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80803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buFont typeface="Times New Roman" pitchFamily="-1" charset="0"/>
              <a:buNone/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6019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Total space </a:t>
            </a:r>
            <a:r>
              <a:rPr lang="en-US" sz="2200" dirty="0">
                <a:latin typeface="Calibri"/>
                <a:ea typeface="+mn-ea"/>
                <a:cs typeface="Calibri"/>
              </a:rPr>
              <a:t>of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torus-fibration: </a:t>
            </a:r>
            <a:r>
              <a:rPr lang="en-US" sz="2200" dirty="0">
                <a:latin typeface="Calibri"/>
                <a:ea typeface="+mn-ea"/>
                <a:cs typeface="Calibri"/>
              </a:rPr>
              <a:t>singular elliptic </a:t>
            </a:r>
            <a:r>
              <a:rPr lang="en-US" sz="2200" dirty="0" err="1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Calabi-Yau</a:t>
            </a:r>
            <a:r>
              <a:rPr lang="en-US" sz="2200" dirty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manifold X</a:t>
            </a:r>
            <a:r>
              <a:rPr lang="en-US" sz="1000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endParaRPr lang="en-US" sz="1000" dirty="0" smtClean="0">
              <a:ln w="1905"/>
              <a:solidFill>
                <a:srgbClr val="0000FF"/>
              </a:solidFill>
              <a:latin typeface="Calibri"/>
              <a:ea typeface="+mn-ea"/>
              <a:cs typeface="Calibri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200" dirty="0">
                <a:solidFill>
                  <a:srgbClr val="B900B9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solidFill>
                  <a:srgbClr val="B900B9"/>
                </a:solidFill>
                <a:latin typeface="Calibri"/>
                <a:ea typeface="+mn-ea"/>
                <a:cs typeface="Calibri"/>
              </a:rPr>
              <a:t>     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D=4, N=1 </a:t>
            </a:r>
            <a:r>
              <a:rPr lang="en-US" sz="2200" dirty="0" err="1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vacua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: fourfold  </a:t>
            </a:r>
            <a:r>
              <a:rPr lang="en-US" sz="22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X</a:t>
            </a:r>
            <a:r>
              <a:rPr lang="en-US" sz="2200" baseline="-250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4             </a:t>
            </a:r>
            <a:r>
              <a:rPr lang="en-US" sz="20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[all dimensions complex]</a:t>
            </a:r>
            <a:endParaRPr lang="en-US" sz="20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ingularities </a:t>
            </a:r>
            <a:r>
              <a:rPr lang="en-US" sz="2200" dirty="0" smtClean="0">
                <a:ln w="1905"/>
                <a:latin typeface="Calibri"/>
                <a:ea typeface="+mn-ea"/>
                <a:cs typeface="Calibri"/>
              </a:rPr>
              <a:t>encode complicated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set-up of intersecting D-</a:t>
            </a:r>
            <a:r>
              <a:rPr lang="en-US" sz="2200" dirty="0" err="1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:</a:t>
            </a:r>
            <a:endParaRPr lang="en-US" sz="2200" b="1" dirty="0" smtClean="0">
              <a:ln w="1905"/>
              <a:solidFill>
                <a:srgbClr val="0000FF"/>
              </a:solidFill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solidFill>
                <a:srgbClr val="33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4516" name="Title 1"/>
          <p:cNvSpPr txBox="1">
            <a:spLocks/>
          </p:cNvSpPr>
          <p:nvPr/>
        </p:nvSpPr>
        <p:spPr bwMode="auto">
          <a:xfrm>
            <a:off x="609600" y="228600"/>
            <a:ext cx="7924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F-</a:t>
            </a:r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theory: </a:t>
            </a:r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basic ingredients</a:t>
            </a:r>
          </a:p>
        </p:txBody>
      </p:sp>
      <p:grpSp>
        <p:nvGrpSpPr>
          <p:cNvPr id="64517" name="Group 38"/>
          <p:cNvGrpSpPr>
            <a:grpSpLocks/>
          </p:cNvGrpSpPr>
          <p:nvPr/>
        </p:nvGrpSpPr>
        <p:grpSpPr bwMode="auto">
          <a:xfrm>
            <a:off x="3124200" y="2819400"/>
            <a:ext cx="3429000" cy="3279775"/>
            <a:chOff x="5936974" y="2123660"/>
            <a:chExt cx="3130826" cy="2981739"/>
          </a:xfrm>
        </p:grpSpPr>
        <p:grpSp>
          <p:nvGrpSpPr>
            <p:cNvPr id="4" name="Group 23"/>
            <p:cNvGrpSpPr/>
            <p:nvPr/>
          </p:nvGrpSpPr>
          <p:grpSpPr>
            <a:xfrm>
              <a:off x="5936974" y="2123660"/>
              <a:ext cx="3130826" cy="2981739"/>
              <a:chOff x="3085224" y="1645745"/>
              <a:chExt cx="3682984" cy="3501641"/>
            </a:xfrm>
            <a:noFill/>
          </p:grpSpPr>
          <p:pic>
            <p:nvPicPr>
              <p:cNvPr id="26" name="Picture 6" descr="C:\Users\Denis\Desktop\University\Seminars, Talks, Posters\My Talks\External Talks\New Ideas at the Interface of Cosmology and String Theory (UPenn 2012)\SingIntersect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085224" y="1645745"/>
                <a:ext cx="3682984" cy="3501641"/>
              </a:xfrm>
              <a:prstGeom prst="rect">
                <a:avLst/>
              </a:prstGeom>
              <a:grpFill/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58418" y="1811986"/>
                <a:ext cx="467876" cy="5257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 typeface="Times New Roman" pitchFamily="-1" charset="0"/>
                  <a:buNone/>
                  <a:defRPr/>
                </a:pPr>
                <a:r>
                  <a:rPr lang="en-US" dirty="0">
                    <a:latin typeface="+mn-lt"/>
                  </a:rPr>
                  <a:t> </a:t>
                </a:r>
                <a:r>
                  <a:rPr lang="en-US" sz="2600" dirty="0">
                    <a:latin typeface="+mn-lt"/>
                  </a:rPr>
                  <a:t>B</a:t>
                </a:r>
                <a:endParaRPr lang="en-US" sz="2600" baseline="-25000" dirty="0">
                  <a:latin typeface="+mn-lt"/>
                </a:endParaRPr>
              </a:p>
            </p:txBody>
          </p:sp>
        </p:grpSp>
        <p:pic>
          <p:nvPicPr>
            <p:cNvPr id="64519" name="Picture 9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72200" y="3124200"/>
              <a:ext cx="228600" cy="221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0" name="Picture 34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9594" y="2971800"/>
              <a:ext cx="166006" cy="20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1" name="Picture 10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62800" y="4455301"/>
              <a:ext cx="304800" cy="23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2" name="Picture 41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03705" y="3719945"/>
              <a:ext cx="685800" cy="216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3" name="Picture 36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45464" y="3733800"/>
              <a:ext cx="24384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80803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buFont typeface="Times New Roman" pitchFamily="-1" charset="0"/>
              <a:buNone/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6019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Total space </a:t>
            </a:r>
            <a:r>
              <a:rPr lang="en-US" sz="2200" dirty="0">
                <a:latin typeface="Calibri"/>
                <a:ea typeface="+mn-ea"/>
                <a:cs typeface="Calibri"/>
              </a:rPr>
              <a:t>of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torus-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fibration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: </a:t>
            </a:r>
            <a:r>
              <a:rPr lang="en-US" sz="2200" dirty="0">
                <a:latin typeface="Calibri"/>
                <a:ea typeface="+mn-ea"/>
                <a:cs typeface="Calibri"/>
              </a:rPr>
              <a:t>singular elliptic </a:t>
            </a:r>
            <a:r>
              <a:rPr lang="en-US" sz="2200" dirty="0" err="1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Calabi-Yau</a:t>
            </a:r>
            <a:r>
              <a:rPr lang="en-US" sz="2200" dirty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manifold X</a:t>
            </a:r>
            <a:r>
              <a:rPr lang="en-US" sz="1000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endParaRPr lang="en-US" sz="1000" dirty="0" smtClean="0">
              <a:ln w="1905"/>
              <a:solidFill>
                <a:srgbClr val="0000FF"/>
              </a:solidFill>
              <a:latin typeface="Calibri"/>
              <a:ea typeface="+mn-ea"/>
              <a:cs typeface="Calibri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200" dirty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    D=4, N=1 </a:t>
            </a:r>
            <a:r>
              <a:rPr lang="en-US" sz="2200" dirty="0" err="1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vacua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: fourfold  </a:t>
            </a:r>
            <a:r>
              <a:rPr lang="en-US" sz="22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X</a:t>
            </a:r>
            <a:r>
              <a:rPr lang="en-US" sz="2200" baseline="-250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4</a:t>
            </a:r>
            <a:endParaRPr lang="en-US" sz="1200" baseline="-250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Singularities</a:t>
            </a:r>
            <a:r>
              <a:rPr lang="en-US" sz="22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latin typeface="Calibri"/>
                <a:ea typeface="+mn-ea"/>
                <a:cs typeface="Calibri"/>
              </a:rPr>
              <a:t>encode complicated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set-up of intersecting D-</a:t>
            </a:r>
            <a:r>
              <a:rPr lang="en-US" sz="2200" dirty="0" err="1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9636" name="Title 1"/>
          <p:cNvSpPr txBox="1">
            <a:spLocks/>
          </p:cNvSpPr>
          <p:nvPr/>
        </p:nvSpPr>
        <p:spPr bwMode="auto">
          <a:xfrm>
            <a:off x="609600" y="228600"/>
            <a:ext cx="7924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itchFamily="-1" charset="0"/>
              </a:rPr>
              <a:t>F-theory: basic ingredients</a:t>
            </a:r>
          </a:p>
        </p:txBody>
      </p:sp>
      <p:grpSp>
        <p:nvGrpSpPr>
          <p:cNvPr id="69637" name="Group 3"/>
          <p:cNvGrpSpPr>
            <a:grpSpLocks/>
          </p:cNvGrpSpPr>
          <p:nvPr/>
        </p:nvGrpSpPr>
        <p:grpSpPr bwMode="auto">
          <a:xfrm>
            <a:off x="0" y="2743200"/>
            <a:ext cx="6553200" cy="3352800"/>
            <a:chOff x="0" y="3047999"/>
            <a:chExt cx="6553200" cy="3352800"/>
          </a:xfrm>
        </p:grpSpPr>
        <p:grpSp>
          <p:nvGrpSpPr>
            <p:cNvPr id="69640" name="Group 38"/>
            <p:cNvGrpSpPr>
              <a:grpSpLocks/>
            </p:cNvGrpSpPr>
            <p:nvPr/>
          </p:nvGrpSpPr>
          <p:grpSpPr bwMode="auto">
            <a:xfrm>
              <a:off x="3124200" y="3120886"/>
              <a:ext cx="3429000" cy="3279913"/>
              <a:chOff x="5936974" y="2123660"/>
              <a:chExt cx="3130826" cy="2981739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5936974" y="2123660"/>
                <a:ext cx="3130826" cy="2981739"/>
                <a:chOff x="3085224" y="1645745"/>
                <a:chExt cx="3682984" cy="3501641"/>
              </a:xfrm>
              <a:noFill/>
            </p:grpSpPr>
            <p:pic>
              <p:nvPicPr>
                <p:cNvPr id="26" name="Picture 6" descr="C:\Users\Denis\Desktop\University\Seminars, Talks, Posters\My Talks\External Talks\New Ideas at the Interface of Cosmology and String Theory (UPenn 2012)\SingIntersect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085224" y="1645745"/>
                  <a:ext cx="3682984" cy="3501641"/>
                </a:xfrm>
                <a:prstGeom prst="rect">
                  <a:avLst/>
                </a:prstGeom>
                <a:grpFill/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558418" y="1811986"/>
                  <a:ext cx="467876" cy="525733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 typeface="Times New Roman" pitchFamily="-1" charset="0"/>
                    <a:buNone/>
                    <a:defRPr/>
                  </a:pPr>
                  <a:r>
                    <a:rPr lang="en-US" dirty="0">
                      <a:latin typeface="+mn-lt"/>
                    </a:rPr>
                    <a:t> </a:t>
                  </a:r>
                  <a:r>
                    <a:rPr lang="en-US" sz="2600" dirty="0">
                      <a:latin typeface="+mn-lt"/>
                    </a:rPr>
                    <a:t>B</a:t>
                  </a:r>
                  <a:endParaRPr lang="en-US" sz="2600" baseline="-25000" dirty="0">
                    <a:latin typeface="+mn-lt"/>
                  </a:endParaRPr>
                </a:p>
              </p:txBody>
            </p:sp>
          </p:grpSp>
          <p:pic>
            <p:nvPicPr>
              <p:cNvPr id="69647" name="Picture 9" descr="latex-image-1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172200" y="3124200"/>
                <a:ext cx="228600" cy="221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8" name="Picture 34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39594" y="2971800"/>
                <a:ext cx="166006" cy="2020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9" name="Picture 10" descr="latex-image-1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162800" y="4455301"/>
                <a:ext cx="304800" cy="23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0" name="Picture 41" descr="latex-image-1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103705" y="3719945"/>
                <a:ext cx="685800" cy="216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1" name="Picture 36" descr="latex-image-1.pd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45464" y="3733800"/>
                <a:ext cx="24384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0" y="3047999"/>
              <a:ext cx="3276600" cy="1446550"/>
            </a:xfrm>
            <a:prstGeom prst="rect">
              <a:avLst/>
            </a:prstGeom>
            <a:ln w="38100">
              <a:solidFill>
                <a:srgbClr val="C60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Non-</a:t>
              </a:r>
              <a:r>
                <a:rPr lang="en-US" sz="2200" dirty="0" err="1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Abelian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 gauge </a:t>
              </a:r>
              <a:r>
                <a:rPr lang="en-US" sz="2200" dirty="0" smtClean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symmetry</a:t>
              </a:r>
              <a:r>
                <a:rPr lang="en-US" sz="2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latin typeface="+mn-lt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in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codimension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-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one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singul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 in B</a:t>
              </a:r>
              <a:r>
                <a:rPr lang="en-US" sz="2200" baseline="-2500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(divisors  wrapped by </a:t>
              </a:r>
              <a:r>
                <a:rPr lang="en-US" sz="2200" dirty="0" err="1" smtClean="0">
                  <a:ln w="1905"/>
                  <a:solidFill>
                    <a:srgbClr val="FF0000"/>
                  </a:solidFill>
                  <a:latin typeface="+mn-lt"/>
                </a:rPr>
                <a:t>branes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)  </a:t>
              </a:r>
              <a:endParaRPr lang="en-US" sz="22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2" name="Elbow Connector 21"/>
            <p:cNvCxnSpPr>
              <a:stCxn id="9" idx="3"/>
            </p:cNvCxnSpPr>
            <p:nvPr/>
          </p:nvCxnSpPr>
          <p:spPr>
            <a:xfrm>
              <a:off x="3276600" y="3771274"/>
              <a:ext cx="598488" cy="2832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25256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80803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buFont typeface="Times New Roman" pitchFamily="-1" charset="0"/>
              <a:buNone/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6019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Total space </a:t>
            </a:r>
            <a:r>
              <a:rPr lang="en-US" sz="2200" dirty="0">
                <a:latin typeface="Calibri"/>
                <a:ea typeface="+mn-ea"/>
                <a:cs typeface="Calibri"/>
              </a:rPr>
              <a:t>of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torus-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fibration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: </a:t>
            </a:r>
            <a:r>
              <a:rPr lang="en-US" sz="2200" dirty="0">
                <a:latin typeface="Calibri"/>
                <a:ea typeface="+mn-ea"/>
                <a:cs typeface="Calibri"/>
              </a:rPr>
              <a:t>singular elliptic </a:t>
            </a:r>
            <a:r>
              <a:rPr lang="en-US" sz="2200" dirty="0" err="1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Calabi-Yau</a:t>
            </a:r>
            <a:r>
              <a:rPr lang="en-US" sz="2200" dirty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manifold X</a:t>
            </a:r>
            <a:r>
              <a:rPr lang="en-US" sz="1000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endParaRPr lang="en-US" sz="1000" dirty="0" smtClean="0">
              <a:ln w="1905"/>
              <a:solidFill>
                <a:srgbClr val="0000FF"/>
              </a:solidFill>
              <a:latin typeface="Calibri"/>
              <a:ea typeface="+mn-ea"/>
              <a:cs typeface="Calibri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200" dirty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    D=4, N=1 </a:t>
            </a:r>
            <a:r>
              <a:rPr lang="en-US" sz="2200" dirty="0" err="1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vacua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: fourfold  </a:t>
            </a:r>
            <a:r>
              <a:rPr lang="en-US" sz="22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X</a:t>
            </a:r>
            <a:r>
              <a:rPr lang="en-US" sz="2200" baseline="-250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4</a:t>
            </a:r>
            <a:endParaRPr lang="en-US" sz="1200" baseline="-250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Singularities</a:t>
            </a:r>
            <a:r>
              <a:rPr lang="en-US" sz="22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latin typeface="Calibri"/>
                <a:ea typeface="+mn-ea"/>
                <a:cs typeface="Calibri"/>
              </a:rPr>
              <a:t>encode complicated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set-up of intersecting D-</a:t>
            </a:r>
            <a:r>
              <a:rPr lang="en-US" sz="2200" dirty="0" err="1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9636" name="Title 1"/>
          <p:cNvSpPr txBox="1">
            <a:spLocks/>
          </p:cNvSpPr>
          <p:nvPr/>
        </p:nvSpPr>
        <p:spPr bwMode="auto">
          <a:xfrm>
            <a:off x="609600" y="228600"/>
            <a:ext cx="7924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itchFamily="-1" charset="0"/>
              </a:rPr>
              <a:t>F-theory: basic ingredients</a:t>
            </a:r>
          </a:p>
        </p:txBody>
      </p:sp>
      <p:grpSp>
        <p:nvGrpSpPr>
          <p:cNvPr id="69637" name="Group 3"/>
          <p:cNvGrpSpPr>
            <a:grpSpLocks/>
          </p:cNvGrpSpPr>
          <p:nvPr/>
        </p:nvGrpSpPr>
        <p:grpSpPr bwMode="auto">
          <a:xfrm>
            <a:off x="0" y="2667000"/>
            <a:ext cx="9144000" cy="3429000"/>
            <a:chOff x="0" y="2971799"/>
            <a:chExt cx="9144000" cy="3429000"/>
          </a:xfrm>
        </p:grpSpPr>
        <p:grpSp>
          <p:nvGrpSpPr>
            <p:cNvPr id="69640" name="Group 38"/>
            <p:cNvGrpSpPr>
              <a:grpSpLocks/>
            </p:cNvGrpSpPr>
            <p:nvPr/>
          </p:nvGrpSpPr>
          <p:grpSpPr bwMode="auto">
            <a:xfrm>
              <a:off x="3124200" y="3120886"/>
              <a:ext cx="3429000" cy="3279913"/>
              <a:chOff x="5936974" y="2123660"/>
              <a:chExt cx="3130826" cy="2981739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5936974" y="2123660"/>
                <a:ext cx="3130826" cy="2981739"/>
                <a:chOff x="3085224" y="1645745"/>
                <a:chExt cx="3682984" cy="3501641"/>
              </a:xfrm>
              <a:noFill/>
            </p:grpSpPr>
            <p:pic>
              <p:nvPicPr>
                <p:cNvPr id="26" name="Picture 6" descr="C:\Users\Denis\Desktop\University\Seminars, Talks, Posters\My Talks\External Talks\New Ideas at the Interface of Cosmology and String Theory (UPenn 2012)\SingIntersect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085224" y="1645745"/>
                  <a:ext cx="3682984" cy="3501641"/>
                </a:xfrm>
                <a:prstGeom prst="rect">
                  <a:avLst/>
                </a:prstGeom>
                <a:grpFill/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558418" y="1811986"/>
                  <a:ext cx="467876" cy="525733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 typeface="Times New Roman" pitchFamily="-1" charset="0"/>
                    <a:buNone/>
                    <a:defRPr/>
                  </a:pPr>
                  <a:r>
                    <a:rPr lang="en-US" dirty="0">
                      <a:latin typeface="+mn-lt"/>
                    </a:rPr>
                    <a:t> </a:t>
                  </a:r>
                  <a:r>
                    <a:rPr lang="en-US" sz="2600" dirty="0">
                      <a:latin typeface="+mn-lt"/>
                    </a:rPr>
                    <a:t>B</a:t>
                  </a:r>
                  <a:endParaRPr lang="en-US" sz="2600" baseline="-25000" dirty="0">
                    <a:latin typeface="+mn-lt"/>
                  </a:endParaRPr>
                </a:p>
              </p:txBody>
            </p:sp>
          </p:grpSp>
          <p:pic>
            <p:nvPicPr>
              <p:cNvPr id="69647" name="Picture 9" descr="latex-image-1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172200" y="3124200"/>
                <a:ext cx="228600" cy="221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8" name="Picture 34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39594" y="2971800"/>
                <a:ext cx="166006" cy="2020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9" name="Picture 10" descr="latex-image-1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162800" y="4455301"/>
                <a:ext cx="304800" cy="23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0" name="Picture 41" descr="latex-image-1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103705" y="3719945"/>
                <a:ext cx="685800" cy="216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1" name="Picture 36" descr="latex-image-1.pd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45464" y="3733800"/>
                <a:ext cx="24384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0" y="3047999"/>
              <a:ext cx="3276600" cy="1446550"/>
            </a:xfrm>
            <a:prstGeom prst="rect">
              <a:avLst/>
            </a:prstGeom>
            <a:ln w="38100">
              <a:solidFill>
                <a:srgbClr val="C60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Non-</a:t>
              </a:r>
              <a:r>
                <a:rPr lang="en-US" sz="2200" dirty="0" err="1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Abelian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 gauge </a:t>
              </a:r>
              <a:r>
                <a:rPr lang="en-US" sz="2200" dirty="0" smtClean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symmetry</a:t>
              </a:r>
              <a:r>
                <a:rPr lang="en-US" sz="2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latin typeface="+mn-lt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in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codimension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-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one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singul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 in B</a:t>
              </a:r>
              <a:r>
                <a:rPr lang="en-US" sz="2200" baseline="-2500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(divisors  wrapped by </a:t>
              </a:r>
              <a:r>
                <a:rPr lang="en-US" sz="2200" dirty="0" err="1" smtClean="0">
                  <a:ln w="1905"/>
                  <a:solidFill>
                    <a:srgbClr val="FF0000"/>
                  </a:solidFill>
                  <a:latin typeface="+mn-lt"/>
                </a:rPr>
                <a:t>branes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)  </a:t>
              </a:r>
              <a:endParaRPr lang="en-US" sz="2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48400" y="2971799"/>
              <a:ext cx="2895600" cy="110799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Matter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in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codimension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-</a:t>
              </a:r>
              <a:endParaRPr lang="en-US" sz="22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two 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singul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 in 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B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solidFill>
                    <a:srgbClr val="FF0000"/>
                  </a:solidFill>
                  <a:latin typeface="+mn-lt"/>
                </a:rPr>
                <a:t>(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+mn-lt"/>
                </a:rPr>
                <a:t>intersecting</a:t>
              </a:r>
              <a:r>
                <a:rPr lang="en-US" sz="2200" dirty="0" smtClean="0">
                  <a:ln w="1905"/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2200" dirty="0" err="1" smtClean="0">
                  <a:ln w="1905"/>
                  <a:solidFill>
                    <a:srgbClr val="FF0000"/>
                  </a:solidFill>
                  <a:latin typeface="+mn-lt"/>
                </a:rPr>
                <a:t>branes</a:t>
              </a:r>
              <a:r>
                <a:rPr lang="en-US" sz="2200" dirty="0">
                  <a:solidFill>
                    <a:srgbClr val="FF0000"/>
                  </a:solidFill>
                  <a:latin typeface="+mn-lt"/>
                </a:rPr>
                <a:t>)</a:t>
              </a:r>
            </a:p>
          </p:txBody>
        </p:sp>
        <p:cxnSp>
          <p:nvCxnSpPr>
            <p:cNvPr id="22" name="Elbow Connector 21"/>
            <p:cNvCxnSpPr>
              <a:stCxn id="9" idx="3"/>
            </p:cNvCxnSpPr>
            <p:nvPr/>
          </p:nvCxnSpPr>
          <p:spPr>
            <a:xfrm>
              <a:off x="3276600" y="3771274"/>
              <a:ext cx="598488" cy="2832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17" idx="2"/>
            </p:cNvCxnSpPr>
            <p:nvPr/>
          </p:nvCxnSpPr>
          <p:spPr>
            <a:xfrm rot="5400000">
              <a:off x="6514269" y="3813930"/>
              <a:ext cx="916066" cy="1447797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876800"/>
            <a:ext cx="3098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03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80803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buFont typeface="Times New Roman" pitchFamily="-1" charset="0"/>
              <a:buNone/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6019800"/>
          </a:xfrm>
          <a:effectLst/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Total space </a:t>
            </a:r>
            <a:r>
              <a:rPr lang="en-US" sz="2200" dirty="0">
                <a:latin typeface="Calibri"/>
                <a:ea typeface="+mn-ea"/>
                <a:cs typeface="Calibri"/>
              </a:rPr>
              <a:t>of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torus-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fibration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: </a:t>
            </a:r>
            <a:r>
              <a:rPr lang="en-US" sz="2200" dirty="0">
                <a:latin typeface="Calibri"/>
                <a:ea typeface="+mn-ea"/>
                <a:cs typeface="Calibri"/>
              </a:rPr>
              <a:t>singular elliptic </a:t>
            </a:r>
            <a:r>
              <a:rPr lang="en-US" sz="2200" dirty="0" err="1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Calabi-Yau</a:t>
            </a:r>
            <a:r>
              <a:rPr lang="en-US" sz="2200" dirty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manifold X</a:t>
            </a:r>
            <a:r>
              <a:rPr lang="en-US" sz="1000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 </a:t>
            </a:r>
            <a:endParaRPr lang="en-US" sz="1000" dirty="0" smtClean="0">
              <a:ln w="1905"/>
              <a:solidFill>
                <a:srgbClr val="0000FF"/>
              </a:solidFill>
              <a:latin typeface="Calibri"/>
              <a:ea typeface="+mn-ea"/>
              <a:cs typeface="Calibri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200" dirty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     D=4, N=1 </a:t>
            </a:r>
            <a:r>
              <a:rPr lang="en-US" sz="2200" dirty="0" err="1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vacua</a:t>
            </a:r>
            <a:r>
              <a:rPr lang="en-US" sz="2200" dirty="0" smtClean="0"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: fourfold  </a:t>
            </a:r>
            <a:r>
              <a:rPr lang="en-US" sz="22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X</a:t>
            </a:r>
            <a:r>
              <a:rPr lang="en-US" sz="2200" baseline="-25000" dirty="0" smtClean="0">
                <a:ln w="1905"/>
                <a:solidFill>
                  <a:srgbClr val="EA26FF"/>
                </a:solidFill>
                <a:latin typeface="Calibri"/>
                <a:ea typeface="+mn-ea"/>
                <a:cs typeface="Calibri"/>
              </a:rPr>
              <a:t>4</a:t>
            </a:r>
            <a:endParaRPr lang="en-US" sz="1200" baseline="-250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ingularities</a:t>
            </a:r>
            <a:r>
              <a:rPr lang="en-US" sz="22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latin typeface="Calibri"/>
                <a:ea typeface="+mn-ea"/>
                <a:cs typeface="Calibri"/>
              </a:rPr>
              <a:t>encode complicated 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set-up of intersecting D-</a:t>
            </a:r>
            <a:r>
              <a:rPr lang="en-US" sz="2200" dirty="0" err="1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n w="1905"/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Calibri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2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69636" name="Title 1"/>
          <p:cNvSpPr txBox="1">
            <a:spLocks/>
          </p:cNvSpPr>
          <p:nvPr/>
        </p:nvSpPr>
        <p:spPr bwMode="auto">
          <a:xfrm>
            <a:off x="609600" y="228600"/>
            <a:ext cx="7924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itchFamily="-1" charset="0"/>
              </a:rPr>
              <a:t>F-theory: basic ingredients</a:t>
            </a:r>
          </a:p>
        </p:txBody>
      </p:sp>
      <p:grpSp>
        <p:nvGrpSpPr>
          <p:cNvPr id="69637" name="Group 3"/>
          <p:cNvGrpSpPr>
            <a:grpSpLocks/>
          </p:cNvGrpSpPr>
          <p:nvPr/>
        </p:nvGrpSpPr>
        <p:grpSpPr bwMode="auto">
          <a:xfrm>
            <a:off x="0" y="2667000"/>
            <a:ext cx="9144000" cy="3429000"/>
            <a:chOff x="0" y="2971799"/>
            <a:chExt cx="9144000" cy="3429000"/>
          </a:xfrm>
        </p:grpSpPr>
        <p:grpSp>
          <p:nvGrpSpPr>
            <p:cNvPr id="69640" name="Group 38"/>
            <p:cNvGrpSpPr>
              <a:grpSpLocks/>
            </p:cNvGrpSpPr>
            <p:nvPr/>
          </p:nvGrpSpPr>
          <p:grpSpPr bwMode="auto">
            <a:xfrm>
              <a:off x="3124200" y="3120886"/>
              <a:ext cx="3429000" cy="3279913"/>
              <a:chOff x="5936974" y="2123660"/>
              <a:chExt cx="3130826" cy="2981739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5936974" y="2123660"/>
                <a:ext cx="3130826" cy="2981739"/>
                <a:chOff x="3085224" y="1645745"/>
                <a:chExt cx="3682984" cy="3501641"/>
              </a:xfrm>
              <a:noFill/>
            </p:grpSpPr>
            <p:pic>
              <p:nvPicPr>
                <p:cNvPr id="26" name="Picture 6" descr="C:\Users\Denis\Desktop\University\Seminars, Talks, Posters\My Talks\External Talks\New Ideas at the Interface of Cosmology and String Theory (UPenn 2012)\SingIntersect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085224" y="1645745"/>
                  <a:ext cx="3682984" cy="3501641"/>
                </a:xfrm>
                <a:prstGeom prst="rect">
                  <a:avLst/>
                </a:prstGeom>
                <a:grpFill/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4558418" y="1811986"/>
                  <a:ext cx="467876" cy="525733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 typeface="Times New Roman" pitchFamily="-1" charset="0"/>
                    <a:buNone/>
                    <a:defRPr/>
                  </a:pPr>
                  <a:r>
                    <a:rPr lang="en-US" dirty="0">
                      <a:latin typeface="+mn-lt"/>
                    </a:rPr>
                    <a:t> </a:t>
                  </a:r>
                  <a:r>
                    <a:rPr lang="en-US" sz="2600" dirty="0">
                      <a:latin typeface="+mn-lt"/>
                    </a:rPr>
                    <a:t>B</a:t>
                  </a:r>
                  <a:endParaRPr lang="en-US" sz="2600" baseline="-25000" dirty="0">
                    <a:latin typeface="+mn-lt"/>
                  </a:endParaRPr>
                </a:p>
              </p:txBody>
            </p:sp>
          </p:grpSp>
          <p:pic>
            <p:nvPicPr>
              <p:cNvPr id="69647" name="Picture 9" descr="latex-image-1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172200" y="3124200"/>
                <a:ext cx="228600" cy="221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8" name="Picture 34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39594" y="2971800"/>
                <a:ext cx="166006" cy="2020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9" name="Picture 10" descr="latex-image-1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162800" y="4455301"/>
                <a:ext cx="304800" cy="23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0" name="Picture 41" descr="latex-image-1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103705" y="3719945"/>
                <a:ext cx="685800" cy="216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1" name="Picture 36" descr="latex-image-1.pd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45464" y="3733800"/>
                <a:ext cx="24384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0" y="3047999"/>
              <a:ext cx="3276600" cy="1446550"/>
            </a:xfrm>
            <a:prstGeom prst="rect">
              <a:avLst/>
            </a:prstGeom>
            <a:ln w="38100">
              <a:solidFill>
                <a:srgbClr val="C60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Non-</a:t>
              </a:r>
              <a:r>
                <a:rPr lang="en-US" sz="2200" dirty="0" err="1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Abelian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 gauge </a:t>
              </a:r>
              <a:r>
                <a:rPr lang="en-US" sz="2200" dirty="0" smtClean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symmetry</a:t>
              </a:r>
              <a:r>
                <a:rPr lang="en-US" sz="2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latin typeface="+mn-lt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in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codimension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-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one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singul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 in B</a:t>
              </a:r>
              <a:r>
                <a:rPr lang="en-US" sz="2200" baseline="-25000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(divisors  wrapped by </a:t>
              </a:r>
              <a:r>
                <a:rPr lang="en-US" sz="2200" dirty="0" err="1" smtClean="0">
                  <a:ln w="1905"/>
                  <a:solidFill>
                    <a:srgbClr val="FF0000"/>
                  </a:solidFill>
                  <a:latin typeface="+mn-lt"/>
                </a:rPr>
                <a:t>branes</a:t>
              </a:r>
              <a:r>
                <a:rPr lang="en-US" sz="2200" dirty="0" smtClean="0">
                  <a:solidFill>
                    <a:srgbClr val="FF0000"/>
                  </a:solidFill>
                  <a:latin typeface="+mn-lt"/>
                </a:rPr>
                <a:t>)  </a:t>
              </a:r>
              <a:endParaRPr lang="en-US" sz="2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48400" y="2971799"/>
              <a:ext cx="2895600" cy="110799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ln w="1905"/>
                  <a:solidFill>
                    <a:srgbClr val="FF0000"/>
                  </a:solidFill>
                  <a:latin typeface="Calibri"/>
                  <a:cs typeface="Calibri"/>
                </a:rPr>
                <a:t>Matter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in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codimension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-</a:t>
              </a:r>
              <a:endParaRPr lang="en-US" sz="22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two  </a:t>
              </a:r>
              <a:r>
                <a:rPr lang="en-US" sz="2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singul</a:t>
              </a:r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. in  </a:t>
              </a:r>
              <a:r>
                <a:rPr lang="en-US" sz="2200" dirty="0">
                  <a:solidFill>
                    <a:srgbClr val="000000"/>
                  </a:solidFill>
                  <a:latin typeface="Calibri"/>
                  <a:cs typeface="Calibri"/>
                </a:rPr>
                <a:t>B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>
                  <a:solidFill>
                    <a:srgbClr val="FF0000"/>
                  </a:solidFill>
                  <a:latin typeface="+mn-lt"/>
                </a:rPr>
                <a:t>(</a:t>
              </a:r>
              <a:r>
                <a:rPr lang="en-US" sz="2200" dirty="0">
                  <a:ln w="1905"/>
                  <a:solidFill>
                    <a:srgbClr val="FF0000"/>
                  </a:solidFill>
                  <a:latin typeface="+mn-lt"/>
                </a:rPr>
                <a:t>intersecting</a:t>
              </a:r>
              <a:r>
                <a:rPr lang="en-US" sz="2200" dirty="0" smtClean="0">
                  <a:ln w="1905"/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2200" dirty="0" err="1" smtClean="0">
                  <a:ln w="1905"/>
                  <a:solidFill>
                    <a:srgbClr val="FF0000"/>
                  </a:solidFill>
                  <a:latin typeface="+mn-lt"/>
                </a:rPr>
                <a:t>branes</a:t>
              </a:r>
              <a:r>
                <a:rPr lang="en-US" sz="2200" dirty="0">
                  <a:solidFill>
                    <a:srgbClr val="FF0000"/>
                  </a:solidFill>
                  <a:latin typeface="+mn-lt"/>
                </a:rPr>
                <a:t>)</a:t>
              </a:r>
            </a:p>
          </p:txBody>
        </p:sp>
        <p:cxnSp>
          <p:nvCxnSpPr>
            <p:cNvPr id="22" name="Elbow Connector 21"/>
            <p:cNvCxnSpPr>
              <a:stCxn id="9" idx="3"/>
            </p:cNvCxnSpPr>
            <p:nvPr/>
          </p:nvCxnSpPr>
          <p:spPr>
            <a:xfrm>
              <a:off x="3276600" y="3771274"/>
              <a:ext cx="598488" cy="2832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17" idx="2"/>
            </p:cNvCxnSpPr>
            <p:nvPr/>
          </p:nvCxnSpPr>
          <p:spPr>
            <a:xfrm rot="5400000">
              <a:off x="6514269" y="3813930"/>
              <a:ext cx="916066" cy="1447797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 bwMode="auto">
          <a:xfrm>
            <a:off x="228600" y="5029200"/>
            <a:ext cx="3227879" cy="1446550"/>
          </a:xfrm>
          <a:prstGeom prst="rect">
            <a:avLst/>
          </a:prstGeom>
          <a:ln w="38100">
            <a:solidFill>
              <a:srgbClr val="00D6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200" dirty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Yukawa couplings </a:t>
            </a:r>
            <a:r>
              <a:rPr lang="en-US" sz="2200" dirty="0">
                <a:ln w="1905"/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in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codimension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three </a:t>
            </a:r>
            <a:r>
              <a:rPr lang="en-US" sz="22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singul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B</a:t>
            </a:r>
            <a:endParaRPr lang="en-US" sz="2200" baseline="-25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   </a:t>
            </a:r>
          </a:p>
        </p:txBody>
      </p:sp>
      <p:pic>
        <p:nvPicPr>
          <p:cNvPr id="23" name="Picture 24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737" y="5791200"/>
            <a:ext cx="2125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>
            <a:stCxn id="21" idx="3"/>
          </p:cNvCxnSpPr>
          <p:nvPr/>
        </p:nvCxnSpPr>
        <p:spPr>
          <a:xfrm flipV="1">
            <a:off x="3456479" y="4724401"/>
            <a:ext cx="1039321" cy="1028074"/>
          </a:xfrm>
          <a:prstGeom prst="straightConnector1">
            <a:avLst/>
          </a:prstGeom>
          <a:ln>
            <a:solidFill>
              <a:srgbClr val="99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1400" y="4876800"/>
            <a:ext cx="3098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03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Highlights: Non-</a:t>
            </a:r>
            <a:r>
              <a:rPr lang="en-US" sz="3200" dirty="0" err="1" smtClean="0">
                <a:solidFill>
                  <a:srgbClr val="FF0000"/>
                </a:solidFill>
              </a:rPr>
              <a:t>Abelian</a:t>
            </a:r>
            <a:r>
              <a:rPr lang="en-US" sz="3200" dirty="0" smtClean="0">
                <a:solidFill>
                  <a:srgbClr val="FF0000"/>
                </a:solidFill>
              </a:rPr>
              <a:t> Gauge Symmetry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3820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n w="1905"/>
                <a:solidFill>
                  <a:srgbClr val="FF0000"/>
                </a:solidFill>
              </a:rPr>
              <a:t>1. </a:t>
            </a:r>
            <a:r>
              <a:rPr lang="en-US" sz="2200" dirty="0" err="1" smtClean="0">
                <a:ln w="1905"/>
                <a:solidFill>
                  <a:srgbClr val="FF0000"/>
                </a:solidFill>
              </a:rPr>
              <a:t>Weierstrass</a:t>
            </a:r>
            <a:r>
              <a:rPr lang="en-US" sz="2200" dirty="0" smtClean="0">
                <a:ln w="1905"/>
                <a:solidFill>
                  <a:srgbClr val="FF0000"/>
                </a:solidFill>
              </a:rPr>
              <a:t> form </a:t>
            </a:r>
            <a:r>
              <a:rPr lang="en-US" sz="2200" dirty="0" smtClean="0">
                <a:solidFill>
                  <a:srgbClr val="3366FF"/>
                </a:solidFill>
              </a:rPr>
              <a:t>for elliptic </a:t>
            </a:r>
            <a:r>
              <a:rPr lang="en-US" sz="2200" dirty="0" err="1">
                <a:solidFill>
                  <a:srgbClr val="3366FF"/>
                </a:solidFill>
              </a:rPr>
              <a:t>fibration</a:t>
            </a:r>
            <a:r>
              <a:rPr lang="en-US" sz="2200" dirty="0" smtClean="0">
                <a:solidFill>
                  <a:srgbClr val="3366FF"/>
                </a:solidFill>
              </a:rPr>
              <a:t>  of </a:t>
            </a:r>
            <a:r>
              <a:rPr lang="en-US" sz="2200" i="1" dirty="0" smtClean="0">
                <a:solidFill>
                  <a:srgbClr val="3366FF"/>
                </a:solidFill>
              </a:rPr>
              <a:t>X</a:t>
            </a:r>
            <a:endParaRPr lang="en-US" sz="220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None/>
            </a:pPr>
            <a:r>
              <a:rPr lang="en-US" sz="2200" dirty="0" smtClean="0">
                <a:ln w="1905"/>
                <a:solidFill>
                  <a:srgbClr val="FF0000"/>
                </a:solidFill>
              </a:rPr>
              <a:t>2. Severity of singularity </a:t>
            </a:r>
            <a:r>
              <a:rPr lang="en-US" sz="2200" dirty="0" smtClean="0">
                <a:solidFill>
                  <a:srgbClr val="3366FF"/>
                </a:solidFill>
              </a:rPr>
              <a:t>along divisor S in B:</a:t>
            </a:r>
          </a:p>
          <a:p>
            <a:pPr marL="457200" indent="-457200">
              <a:buAutoNum type="arabicPeriod" startAt="2"/>
            </a:pPr>
            <a:endParaRPr lang="en-US" sz="2200" dirty="0" smtClean="0">
              <a:solidFill>
                <a:srgbClr val="3366FF"/>
              </a:solidFill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2000" dirty="0" smtClean="0"/>
          </a:p>
          <a:p>
            <a:pPr marL="457200" indent="-457200">
              <a:buNone/>
            </a:pPr>
            <a:r>
              <a:rPr lang="en-US" sz="2400" dirty="0" smtClean="0">
                <a:ln w="1905"/>
                <a:solidFill>
                  <a:srgbClr val="FF0000"/>
                </a:solidFill>
              </a:rPr>
              <a:t>3.  Resolution: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singularity type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</a:t>
            </a:r>
            <a:r>
              <a:rPr lang="en-US" sz="2000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 structure of a tree of </a:t>
            </a:r>
            <a:r>
              <a:rPr lang="en-US" sz="2000" i="1" dirty="0" smtClean="0">
                <a:solidFill>
                  <a:srgbClr val="3366FF"/>
                </a:solidFill>
              </a:rPr>
              <a:t>    ‘s </a:t>
            </a:r>
            <a:r>
              <a:rPr lang="en-US" sz="2000" dirty="0" smtClean="0">
                <a:solidFill>
                  <a:srgbClr val="3366FF"/>
                </a:solidFill>
              </a:rPr>
              <a:t>over </a:t>
            </a:r>
            <a:r>
              <a:rPr lang="en-US" sz="2000" i="1" dirty="0" smtClean="0">
                <a:solidFill>
                  <a:srgbClr val="3366FF"/>
                </a:solidFill>
              </a:rPr>
              <a:t>S</a:t>
            </a:r>
            <a:endParaRPr lang="en-US" sz="2000" i="1" dirty="0">
              <a:solidFill>
                <a:srgbClr val="3366FF"/>
              </a:solidFill>
            </a:endParaRPr>
          </a:p>
          <a:p>
            <a:pPr marL="400050" lvl="1" indent="0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2000" dirty="0" smtClean="0"/>
              <a:t>      </a:t>
            </a:r>
            <a:endParaRPr lang="en-US" sz="1800" dirty="0" smtClean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2362200" cy="2966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57800" y="801468"/>
            <a:ext cx="944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merican Typewriter"/>
                <a:cs typeface="American Typewriter"/>
              </a:rPr>
              <a:t>[</a:t>
            </a:r>
            <a:r>
              <a:rPr lang="en-US" sz="1600" dirty="0" err="1" smtClean="0">
                <a:latin typeface="American Typewriter"/>
                <a:cs typeface="American Typewriter"/>
              </a:rPr>
              <a:t>Kodaira</a:t>
            </a:r>
            <a:r>
              <a:rPr lang="en-US" sz="1600" dirty="0" smtClean="0">
                <a:latin typeface="American Typewriter"/>
                <a:cs typeface="American Typewriter"/>
              </a:rPr>
              <a:t>; Tate; </a:t>
            </a:r>
            <a:r>
              <a:rPr lang="en-US" sz="1600" dirty="0" err="1" smtClean="0">
                <a:latin typeface="American Typewriter"/>
                <a:cs typeface="American Typewriter"/>
              </a:rPr>
              <a:t>Vafa</a:t>
            </a:r>
            <a:r>
              <a:rPr lang="en-US" sz="1600" dirty="0" smtClean="0">
                <a:latin typeface="American Typewriter"/>
                <a:cs typeface="American Typewriter"/>
              </a:rPr>
              <a:t>; </a:t>
            </a:r>
            <a:r>
              <a:rPr lang="en-US" sz="1600" dirty="0" err="1" smtClean="0">
                <a:latin typeface="American Typewriter"/>
                <a:cs typeface="American Typewriter"/>
              </a:rPr>
              <a:t>Morrison,Vafa</a:t>
            </a:r>
            <a:r>
              <a:rPr lang="en-US" sz="1600" dirty="0" smtClean="0">
                <a:latin typeface="American Typewriter"/>
                <a:cs typeface="American Typewriter"/>
              </a:rPr>
              <a:t>;…]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352800"/>
            <a:ext cx="228600" cy="2151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41148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EA26FF"/>
                </a:solidFill>
              </a:rPr>
              <a:t>I</a:t>
            </a:r>
            <a:r>
              <a:rPr lang="en-US" sz="2000" i="1" baseline="-25000" dirty="0" smtClean="0">
                <a:solidFill>
                  <a:srgbClr val="EA26FF"/>
                </a:solidFill>
              </a:rPr>
              <a:t>n</a:t>
            </a:r>
            <a:r>
              <a:rPr lang="en-US" sz="2000" dirty="0" smtClean="0">
                <a:solidFill>
                  <a:srgbClr val="EA26FF"/>
                </a:solidFill>
              </a:rPr>
              <a:t>-singularity </a:t>
            </a:r>
            <a:r>
              <a:rPr lang="en-US" sz="1800" dirty="0" smtClean="0">
                <a:solidFill>
                  <a:srgbClr val="EA26FF"/>
                </a:solidFill>
                <a:sym typeface="Wingdings"/>
              </a:rPr>
              <a:t> SU(n) </a:t>
            </a:r>
            <a:r>
              <a:rPr lang="en-US" sz="1800" dirty="0" err="1" smtClean="0">
                <a:solidFill>
                  <a:srgbClr val="EA26FF"/>
                </a:solidFill>
                <a:sym typeface="Wingdings"/>
              </a:rPr>
              <a:t>Dynkin</a:t>
            </a:r>
            <a:r>
              <a:rPr lang="en-US" sz="1800" dirty="0" smtClean="0">
                <a:solidFill>
                  <a:srgbClr val="EA26FF"/>
                </a:solidFill>
                <a:sym typeface="Wingdings"/>
              </a:rPr>
              <a:t> diagram</a:t>
            </a:r>
            <a:endParaRPr lang="en-US" sz="1800" i="1" baseline="-25000" dirty="0">
              <a:solidFill>
                <a:srgbClr val="EA26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3675" y="2581278"/>
            <a:ext cx="8192530" cy="430887"/>
          </a:xfrm>
          <a:prstGeom prst="rect">
            <a:avLst/>
          </a:prstGeom>
          <a:ln w="0">
            <a:solidFill>
              <a:schemeClr val="bg1"/>
            </a:solidFill>
            <a:bevel/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[</a:t>
            </a:r>
            <a:r>
              <a:rPr lang="en-US" sz="2200" i="1" dirty="0" err="1" smtClean="0">
                <a:solidFill>
                  <a:srgbClr val="0000FF"/>
                </a:solidFill>
              </a:rPr>
              <a:t>ord</a:t>
            </a:r>
            <a:r>
              <a:rPr lang="en-US" sz="2200" i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i="1" dirty="0" smtClean="0">
                <a:solidFill>
                  <a:srgbClr val="0000FF"/>
                </a:solidFill>
              </a:rPr>
              <a:t>(</a:t>
            </a:r>
            <a:r>
              <a:rPr lang="en-US" sz="2200" i="1" dirty="0">
                <a:solidFill>
                  <a:srgbClr val="0000FF"/>
                </a:solidFill>
              </a:rPr>
              <a:t>f),</a:t>
            </a:r>
            <a:r>
              <a:rPr lang="en-US" sz="2200" i="1" dirty="0" err="1" smtClean="0">
                <a:solidFill>
                  <a:srgbClr val="0000FF"/>
                </a:solidFill>
              </a:rPr>
              <a:t>ord</a:t>
            </a:r>
            <a:r>
              <a:rPr lang="en-US" sz="2200" i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i="1" dirty="0" smtClean="0">
                <a:solidFill>
                  <a:srgbClr val="0000FF"/>
                </a:solidFill>
              </a:rPr>
              <a:t>(</a:t>
            </a:r>
            <a:r>
              <a:rPr lang="en-US" sz="2200" i="1" dirty="0">
                <a:solidFill>
                  <a:srgbClr val="0000FF"/>
                </a:solidFill>
              </a:rPr>
              <a:t>g),</a:t>
            </a:r>
            <a:r>
              <a:rPr lang="en-US" sz="2200" i="1" dirty="0" err="1" smtClean="0">
                <a:solidFill>
                  <a:srgbClr val="0000FF"/>
                </a:solidFill>
              </a:rPr>
              <a:t>ord</a:t>
            </a:r>
            <a:r>
              <a:rPr lang="en-US" sz="2200" i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i="1" dirty="0" smtClean="0">
                <a:solidFill>
                  <a:srgbClr val="0000FF"/>
                </a:solidFill>
              </a:rPr>
              <a:t>(</a:t>
            </a:r>
            <a:r>
              <a:rPr lang="en-US" sz="2200" i="1" dirty="0" err="1">
                <a:solidFill>
                  <a:srgbClr val="0000FF"/>
                </a:solidFill>
              </a:rPr>
              <a:t>Δ</a:t>
            </a:r>
            <a:r>
              <a:rPr lang="en-US" sz="2200" i="1" dirty="0" smtClean="0">
                <a:solidFill>
                  <a:srgbClr val="0000FF"/>
                </a:solidFill>
              </a:rPr>
              <a:t>)</a:t>
            </a:r>
            <a:r>
              <a:rPr lang="en-US" sz="2200" dirty="0" smtClean="0">
                <a:solidFill>
                  <a:srgbClr val="0000FF"/>
                </a:solidFill>
              </a:rPr>
              <a:t>] </a:t>
            </a:r>
            <a:r>
              <a:rPr lang="en-US" sz="2200" dirty="0" smtClean="0">
                <a:solidFill>
                  <a:srgbClr val="FF0000"/>
                </a:solidFill>
                <a:sym typeface="Wingdings"/>
              </a:rPr>
              <a:t></a:t>
            </a:r>
            <a:r>
              <a:rPr lang="en-US" sz="2200" dirty="0" smtClean="0">
                <a:solidFill>
                  <a:srgbClr val="0000FF"/>
                </a:solidFill>
              </a:rPr>
              <a:t>  </a:t>
            </a:r>
            <a:r>
              <a:rPr lang="en-US" sz="2200" dirty="0" smtClean="0">
                <a:ln w="1905"/>
                <a:solidFill>
                  <a:srgbClr val="FF0000"/>
                </a:solidFill>
              </a:rPr>
              <a:t>Singularity type </a:t>
            </a:r>
            <a:r>
              <a:rPr lang="en-US" sz="2200" dirty="0" smtClean="0">
                <a:solidFill>
                  <a:srgbClr val="0000FF"/>
                </a:solidFill>
              </a:rPr>
              <a:t>of </a:t>
            </a:r>
            <a:r>
              <a:rPr lang="en-US" sz="2200" dirty="0" err="1" smtClean="0">
                <a:solidFill>
                  <a:srgbClr val="0000FF"/>
                </a:solidFill>
              </a:rPr>
              <a:t>fibration</a:t>
            </a:r>
            <a:r>
              <a:rPr lang="en-US" sz="2200" dirty="0" smtClean="0">
                <a:solidFill>
                  <a:srgbClr val="0000FF"/>
                </a:solidFill>
              </a:rPr>
              <a:t> of </a:t>
            </a:r>
            <a:r>
              <a:rPr lang="en-US" sz="2200" i="1" dirty="0" smtClean="0">
                <a:solidFill>
                  <a:srgbClr val="0000FF"/>
                </a:solidFill>
              </a:rPr>
              <a:t>X</a:t>
            </a:r>
            <a:endParaRPr lang="en-US" sz="2200" i="1" dirty="0">
              <a:solidFill>
                <a:srgbClr val="0000FF"/>
              </a:solidFill>
            </a:endParaRPr>
          </a:p>
        </p:txBody>
      </p:sp>
      <p:pic>
        <p:nvPicPr>
          <p:cNvPr id="15" name="Picture 14" descr="KodairaSing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3000"/>
            <a:ext cx="2939448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34400" y="2205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 </a:t>
            </a:r>
            <a:r>
              <a:rPr lang="en-US" sz="2000" b="0" i="1" dirty="0" smtClean="0"/>
              <a:t>B</a:t>
            </a:r>
            <a:endParaRPr lang="en-US" sz="2000" i="1" dirty="0"/>
          </a:p>
        </p:txBody>
      </p:sp>
      <p:grpSp>
        <p:nvGrpSpPr>
          <p:cNvPr id="6" name="Group 19"/>
          <p:cNvGrpSpPr/>
          <p:nvPr/>
        </p:nvGrpSpPr>
        <p:grpSpPr>
          <a:xfrm>
            <a:off x="5029200" y="3810000"/>
            <a:ext cx="2133600" cy="990600"/>
            <a:chOff x="3429000" y="3733800"/>
            <a:chExt cx="2293301" cy="1066800"/>
          </a:xfrm>
        </p:grpSpPr>
        <p:pic>
          <p:nvPicPr>
            <p:cNvPr id="21" name="Picture 20" descr="Infib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733800"/>
              <a:ext cx="2293301" cy="1066800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1" y="4471087"/>
              <a:ext cx="228600" cy="253313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4471086"/>
              <a:ext cx="228600" cy="253314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4460674"/>
              <a:ext cx="228600" cy="259491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4455583"/>
              <a:ext cx="249147" cy="26881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62138" y="5334000"/>
            <a:ext cx="8805662" cy="1384992"/>
            <a:chOff x="1371600" y="5181600"/>
            <a:chExt cx="7762804" cy="1083906"/>
          </a:xfrm>
        </p:grpSpPr>
        <p:grpSp>
          <p:nvGrpSpPr>
            <p:cNvPr id="8" name="Group 5"/>
            <p:cNvGrpSpPr/>
            <p:nvPr/>
          </p:nvGrpSpPr>
          <p:grpSpPr>
            <a:xfrm>
              <a:off x="1371600" y="5181600"/>
              <a:ext cx="7762804" cy="1083906"/>
              <a:chOff x="1371600" y="5334004"/>
              <a:chExt cx="7762804" cy="1083906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371600" y="5334004"/>
                <a:ext cx="7762804" cy="1083906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Lucida Grande"/>
                  <a:buChar char="-"/>
                </a:pPr>
                <a:r>
                  <a:rPr lang="en-US" sz="2000" dirty="0" err="1" smtClean="0">
                    <a:ln w="1905"/>
                    <a:solidFill>
                      <a:srgbClr val="FF0000"/>
                    </a:solidFill>
                  </a:rPr>
                  <a:t>Cartan</a:t>
                </a:r>
                <a:r>
                  <a:rPr lang="en-US" sz="2000" dirty="0" smtClean="0">
                    <a:ln w="1905"/>
                    <a:solidFill>
                      <a:srgbClr val="FF0000"/>
                    </a:solidFill>
                  </a:rPr>
                  <a:t> generators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2000" dirty="0" smtClean="0">
                    <a:solidFill>
                      <a:srgbClr val="EA26FF"/>
                    </a:solidFill>
                  </a:rPr>
                  <a:t>for A</a:t>
                </a:r>
                <a:r>
                  <a:rPr lang="en-US" sz="2000" baseline="30000" dirty="0" smtClean="0">
                    <a:solidFill>
                      <a:srgbClr val="EA26FF"/>
                    </a:solidFill>
                  </a:rPr>
                  <a:t>i</a:t>
                </a:r>
                <a:r>
                  <a:rPr lang="en-US" sz="2000" dirty="0" smtClean="0">
                    <a:solidFill>
                      <a:srgbClr val="EA26FF"/>
                    </a:solidFill>
                  </a:rPr>
                  <a:t> gauge bosons: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in M-theory via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Kaluza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-Klein (KK)  reduction of C</a:t>
                </a:r>
                <a:r>
                  <a:rPr lang="en-US" sz="2000" baseline="-25000" dirty="0" smtClean="0">
                    <a:solidFill>
                      <a:srgbClr val="0000FF"/>
                    </a:solidFill>
                  </a:rPr>
                  <a:t>3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potential along (1,1)-forms                  on X</a:t>
                </a:r>
              </a:p>
              <a:p>
                <a:pPr marL="342900" indent="-342900">
                  <a:buFont typeface="Lucida Grande"/>
                  <a:buChar char="-"/>
                </a:pPr>
                <a:endParaRPr lang="en-US" sz="2200" dirty="0" smtClean="0">
                  <a:ln w="1905"/>
                  <a:solidFill>
                    <a:srgbClr val="FF0000"/>
                  </a:solidFill>
                </a:endParaRPr>
              </a:p>
              <a:p>
                <a:pPr marL="342900" indent="-342900">
                  <a:buFont typeface="Lucida Grande"/>
                  <a:buChar char="-"/>
                </a:pPr>
                <a:r>
                  <a:rPr lang="en-US" sz="2200" dirty="0" smtClean="0">
                    <a:ln w="1905"/>
                    <a:solidFill>
                      <a:srgbClr val="FF0000"/>
                    </a:solidFill>
                  </a:rPr>
                  <a:t>Non-</a:t>
                </a:r>
                <a:r>
                  <a:rPr lang="en-US" sz="2200" dirty="0" err="1" smtClean="0">
                    <a:ln w="1905"/>
                    <a:solidFill>
                      <a:srgbClr val="FF0000"/>
                    </a:solidFill>
                  </a:rPr>
                  <a:t>Abelian</a:t>
                </a:r>
                <a:r>
                  <a:rPr lang="en-US" sz="2200" dirty="0" smtClean="0">
                    <a:ln w="1905"/>
                    <a:solidFill>
                      <a:srgbClr val="FF0000"/>
                    </a:solidFill>
                  </a:rPr>
                  <a:t> generators</a:t>
                </a:r>
                <a:r>
                  <a:rPr lang="en-US" sz="2200" dirty="0" smtClean="0">
                    <a:solidFill>
                      <a:srgbClr val="0000FF"/>
                    </a:solidFill>
                  </a:rPr>
                  <a:t>: light </a:t>
                </a:r>
                <a:r>
                  <a:rPr lang="en-US" sz="2200" dirty="0">
                    <a:solidFill>
                      <a:srgbClr val="0000FF"/>
                    </a:solidFill>
                  </a:rPr>
                  <a:t>M2-</a:t>
                </a:r>
                <a:r>
                  <a:rPr lang="en-US" sz="2200" dirty="0" smtClean="0">
                    <a:solidFill>
                      <a:srgbClr val="0000FF"/>
                    </a:solidFill>
                  </a:rPr>
                  <a:t>brane excitations on     ‘</a:t>
                </a:r>
                <a:r>
                  <a:rPr lang="en-US" sz="2200" dirty="0" err="1" smtClean="0">
                    <a:solidFill>
                      <a:srgbClr val="0000FF"/>
                    </a:solidFill>
                  </a:rPr>
                  <a:t>s</a:t>
                </a:r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34" name="Picture 33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5536" y="5839969"/>
                <a:ext cx="1065702" cy="199314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</p:spPr>
          </p:pic>
          <p:pic>
            <p:nvPicPr>
              <p:cNvPr id="35" name="Picture 34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2914" y="5620513"/>
                <a:ext cx="799276" cy="231436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</p:spPr>
          </p:pic>
        </p:grp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716" y="5975935"/>
              <a:ext cx="233172" cy="219456"/>
            </a:xfrm>
            <a:prstGeom prst="rect">
              <a:avLst/>
            </a:prstGeom>
            <a:ln w="0">
              <a:solidFill>
                <a:schemeClr val="bg1"/>
              </a:solidFill>
            </a:ln>
          </p:spPr>
        </p:pic>
      </p:grpSp>
      <p:sp>
        <p:nvSpPr>
          <p:cNvPr id="38" name="Rectangle 37"/>
          <p:cNvSpPr/>
          <p:nvPr/>
        </p:nvSpPr>
        <p:spPr>
          <a:xfrm>
            <a:off x="7924800" y="6336268"/>
            <a:ext cx="114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[Witten]</a:t>
            </a:r>
            <a:endParaRPr lang="en-US" sz="1800" b="1" dirty="0">
              <a:solidFill>
                <a:srgbClr val="92D05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57200" y="2514600"/>
            <a:ext cx="7924800" cy="6858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28600" y="5105400"/>
            <a:ext cx="8763000" cy="16764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931" y="4648200"/>
            <a:ext cx="5155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Deformation: </a:t>
            </a:r>
            <a:r>
              <a:rPr lang="en-US" sz="1800" dirty="0" smtClean="0">
                <a:latin typeface="American Typewriter"/>
                <a:cs typeface="American Typewriter"/>
              </a:rPr>
              <a:t>[</a:t>
            </a:r>
            <a:r>
              <a:rPr lang="en-US" sz="1800" dirty="0" err="1" smtClean="0">
                <a:latin typeface="American Typewriter"/>
                <a:cs typeface="American Typewriter"/>
              </a:rPr>
              <a:t>Grassi</a:t>
            </a:r>
            <a:r>
              <a:rPr lang="en-US" sz="1800" dirty="0" smtClean="0">
                <a:latin typeface="American Typewriter"/>
                <a:cs typeface="American Typewriter"/>
              </a:rPr>
              <a:t>, Halverson, </a:t>
            </a:r>
            <a:r>
              <a:rPr lang="en-US" sz="1800" dirty="0" err="1" smtClean="0">
                <a:latin typeface="American Typewriter"/>
                <a:cs typeface="American Typewriter"/>
              </a:rPr>
              <a:t>Shaneson</a:t>
            </a:r>
            <a:r>
              <a:rPr lang="en-US" sz="1800" dirty="0" smtClean="0">
                <a:latin typeface="American Typewriter"/>
                <a:cs typeface="American Typewriter"/>
              </a:rPr>
              <a:t>] </a:t>
            </a:r>
            <a:endParaRPr lang="en-US" sz="18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1451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Highlights: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76200" y="914400"/>
            <a:ext cx="9220200" cy="5715000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endParaRPr lang="en-US" sz="2200" dirty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1600" dirty="0" smtClean="0"/>
          </a:p>
        </p:txBody>
      </p:sp>
      <p:grpSp>
        <p:nvGrpSpPr>
          <p:cNvPr id="4" name="Group 20"/>
          <p:cNvGrpSpPr/>
          <p:nvPr/>
        </p:nvGrpSpPr>
        <p:grpSpPr>
          <a:xfrm>
            <a:off x="-304800" y="1371600"/>
            <a:ext cx="9569706" cy="6379956"/>
            <a:chOff x="748788" y="2386248"/>
            <a:chExt cx="9569706" cy="6379956"/>
          </a:xfrm>
        </p:grpSpPr>
        <p:sp>
          <p:nvSpPr>
            <p:cNvPr id="15" name="Rectangle 14"/>
            <p:cNvSpPr/>
            <p:nvPr/>
          </p:nvSpPr>
          <p:spPr>
            <a:xfrm>
              <a:off x="1600200" y="5486400"/>
              <a:ext cx="18466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/>
            </a:p>
          </p:txBody>
        </p:sp>
        <p:grpSp>
          <p:nvGrpSpPr>
            <p:cNvPr id="8" name="Group 3"/>
            <p:cNvGrpSpPr/>
            <p:nvPr/>
          </p:nvGrpSpPr>
          <p:grpSpPr>
            <a:xfrm>
              <a:off x="748788" y="2386248"/>
              <a:ext cx="9569706" cy="6379956"/>
              <a:chOff x="-1034401" y="2233848"/>
              <a:chExt cx="9569706" cy="6379956"/>
            </a:xfrm>
          </p:grpSpPr>
          <p:pic>
            <p:nvPicPr>
              <p:cNvPr id="25" name="Picture 24" descr="I2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4401" y="3913736"/>
                <a:ext cx="3321306" cy="470006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-608695" y="2233848"/>
                <a:ext cx="9144000" cy="1731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sz="500" dirty="0" smtClean="0"/>
              </a:p>
              <a:p>
                <a:pPr marL="457200" indent="-457200">
                  <a:lnSpc>
                    <a:spcPct val="140000"/>
                  </a:lnSpc>
                </a:pPr>
                <a:r>
                  <a:rPr lang="en-US" sz="2200" dirty="0">
                    <a:ln w="1905"/>
                    <a:solidFill>
                      <a:srgbClr val="FF0000"/>
                    </a:solidFill>
                  </a:rPr>
                  <a:t> </a:t>
                </a:r>
                <a:r>
                  <a:rPr lang="en-US" sz="2200" dirty="0" smtClean="0">
                    <a:ln w="1905"/>
                    <a:solidFill>
                      <a:srgbClr val="FF0000"/>
                    </a:solidFill>
                  </a:rPr>
                  <a:t>   </a:t>
                </a:r>
                <a:r>
                  <a:rPr lang="en-US" sz="2800" dirty="0" smtClean="0">
                    <a:ln w="1905"/>
                    <a:solidFill>
                      <a:srgbClr val="FF0000"/>
                    </a:solidFill>
                  </a:rPr>
                  <a:t>Singularity </a:t>
                </a:r>
                <a:r>
                  <a:rPr lang="en-US" sz="2800" dirty="0" smtClean="0">
                    <a:solidFill>
                      <a:srgbClr val="3366FF"/>
                    </a:solidFill>
                  </a:rPr>
                  <a:t>at </a:t>
                </a:r>
                <a:r>
                  <a:rPr lang="en-US" sz="2800" dirty="0" err="1" smtClean="0">
                    <a:solidFill>
                      <a:srgbClr val="3366FF"/>
                    </a:solidFill>
                  </a:rPr>
                  <a:t>codimension</a:t>
                </a:r>
                <a:r>
                  <a:rPr lang="en-US" sz="2800" dirty="0">
                    <a:solidFill>
                      <a:srgbClr val="3366FF"/>
                    </a:solidFill>
                  </a:rPr>
                  <a:t>-</a:t>
                </a:r>
                <a:r>
                  <a:rPr lang="en-US" sz="2800" dirty="0" smtClean="0">
                    <a:solidFill>
                      <a:srgbClr val="3366FF"/>
                    </a:solidFill>
                  </a:rPr>
                  <a:t>two in </a:t>
                </a:r>
                <a:r>
                  <a:rPr lang="en-US" sz="2800" i="1" dirty="0" smtClean="0">
                    <a:solidFill>
                      <a:srgbClr val="3366FF"/>
                    </a:solidFill>
                  </a:rPr>
                  <a:t>B</a:t>
                </a:r>
                <a:r>
                  <a:rPr lang="en-US" sz="2800" b="1" dirty="0" smtClean="0">
                    <a:ln w="1905"/>
                    <a:solidFill>
                      <a:srgbClr val="3366FF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:  </a:t>
                </a:r>
                <a:endParaRPr lang="en-US" sz="2800" b="1" dirty="0">
                  <a:ln w="1905"/>
                  <a:solidFill>
                    <a:srgbClr val="3366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800" b="1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  </a:t>
                </a:r>
                <a:endParaRPr lang="en-US" sz="2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228600" y="39624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I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fiber                          Singular fiber </a:t>
            </a:r>
          </a:p>
        </p:txBody>
      </p:sp>
      <p:grpSp>
        <p:nvGrpSpPr>
          <p:cNvPr id="10" name="Group 28"/>
          <p:cNvGrpSpPr/>
          <p:nvPr/>
        </p:nvGrpSpPr>
        <p:grpSpPr>
          <a:xfrm>
            <a:off x="4953000" y="3048000"/>
            <a:ext cx="4191000" cy="2060525"/>
            <a:chOff x="3684432" y="2390615"/>
            <a:chExt cx="4427113" cy="2365326"/>
          </a:xfrm>
        </p:grpSpPr>
        <p:pic>
          <p:nvPicPr>
            <p:cNvPr id="30" name="Picture 29" descr="RatPointI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432" y="2390615"/>
              <a:ext cx="4427113" cy="236532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095187" y="4140051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/>
                <a:t> </a:t>
              </a:r>
              <a:r>
                <a:rPr lang="en-US" sz="2400" b="0" i="1" dirty="0" smtClean="0"/>
                <a:t>B</a:t>
              </a:r>
              <a:endParaRPr lang="en-US" sz="2400" i="1" dirty="0"/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015" y="4339086"/>
              <a:ext cx="794741" cy="262416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869" y="3480538"/>
              <a:ext cx="1690352" cy="333717"/>
            </a:xfrm>
            <a:prstGeom prst="rect">
              <a:avLst/>
            </a:prstGeom>
          </p:spPr>
        </p:pic>
      </p:grpSp>
      <p:pic>
        <p:nvPicPr>
          <p:cNvPr id="50" name="Picture 14" descr="befR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4419600"/>
            <a:ext cx="1219200" cy="107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>
          <a:xfrm rot="10800000" flipV="1">
            <a:off x="2209800" y="4648200"/>
            <a:ext cx="10668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209800" y="4659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resolved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rot="10800000" flipV="1">
            <a:off x="4038600" y="3124199"/>
            <a:ext cx="3276600" cy="129540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638800" y="4038600"/>
            <a:ext cx="2209800" cy="304800"/>
          </a:xfrm>
          <a:prstGeom prst="roundRect">
            <a:avLst>
              <a:gd name="adj" fmla="val 23334"/>
            </a:avLst>
          </a:prstGeom>
          <a:solidFill>
            <a:srgbClr val="979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543800" y="3581400"/>
            <a:ext cx="304800" cy="83820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6096000" y="3992880"/>
            <a:ext cx="1981200" cy="45719"/>
          </a:xfrm>
          <a:prstGeom prst="roundRect">
            <a:avLst>
              <a:gd name="adj" fmla="val 23334"/>
            </a:avLst>
          </a:prstGeom>
          <a:solidFill>
            <a:srgbClr val="8C8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7162800" y="3505200"/>
            <a:ext cx="381000" cy="9144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 flipV="1">
            <a:off x="4343400" y="3505200"/>
            <a:ext cx="3505200" cy="190500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6096000" y="4724400"/>
            <a:ext cx="838200" cy="304800"/>
          </a:xfrm>
          <a:prstGeom prst="roundRect">
            <a:avLst>
              <a:gd name="adj" fmla="val 23334"/>
            </a:avLst>
          </a:prstGeom>
          <a:solidFill>
            <a:srgbClr val="291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620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57200" y="5410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657600" y="5257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429000" y="5334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2000" y="5257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600200" y="4876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810000" y="4495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772400" y="4038600"/>
            <a:ext cx="609600" cy="228600"/>
          </a:xfrm>
          <a:prstGeom prst="roundRect">
            <a:avLst>
              <a:gd name="adj" fmla="val 23334"/>
            </a:avLst>
          </a:prstGeom>
          <a:solidFill>
            <a:srgbClr val="979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20765893">
            <a:off x="5791200" y="4007054"/>
            <a:ext cx="381000" cy="76200"/>
          </a:xfrm>
          <a:prstGeom prst="ellipse">
            <a:avLst/>
          </a:prstGeom>
          <a:solidFill>
            <a:srgbClr val="9F9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366773">
            <a:off x="8072535" y="3998741"/>
            <a:ext cx="239462" cy="103603"/>
          </a:xfrm>
          <a:prstGeom prst="ellipse">
            <a:avLst/>
          </a:prstGeom>
          <a:solidFill>
            <a:srgbClr val="9F9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50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Highlights: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76200" y="914400"/>
            <a:ext cx="9220200" cy="5715000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endParaRPr lang="en-US" sz="2200" dirty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2200" dirty="0" smtClean="0"/>
          </a:p>
          <a:p>
            <a:pPr lvl="0">
              <a:lnSpc>
                <a:spcPct val="110000"/>
              </a:lnSpc>
            </a:pPr>
            <a:endParaRPr lang="en-US" sz="1600" dirty="0" smtClean="0"/>
          </a:p>
        </p:txBody>
      </p:sp>
      <p:grpSp>
        <p:nvGrpSpPr>
          <p:cNvPr id="4" name="Group 20"/>
          <p:cNvGrpSpPr/>
          <p:nvPr/>
        </p:nvGrpSpPr>
        <p:grpSpPr>
          <a:xfrm>
            <a:off x="-304800" y="1371600"/>
            <a:ext cx="9569706" cy="6379956"/>
            <a:chOff x="748788" y="2386248"/>
            <a:chExt cx="9569706" cy="6379956"/>
          </a:xfrm>
        </p:grpSpPr>
        <p:sp>
          <p:nvSpPr>
            <p:cNvPr id="15" name="Rectangle 14"/>
            <p:cNvSpPr/>
            <p:nvPr/>
          </p:nvSpPr>
          <p:spPr>
            <a:xfrm>
              <a:off x="1600200" y="5486400"/>
              <a:ext cx="18466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/>
            </a:p>
          </p:txBody>
        </p:sp>
        <p:grpSp>
          <p:nvGrpSpPr>
            <p:cNvPr id="7" name="Group 9"/>
            <p:cNvGrpSpPr/>
            <p:nvPr/>
          </p:nvGrpSpPr>
          <p:grpSpPr>
            <a:xfrm>
              <a:off x="748788" y="2386248"/>
              <a:ext cx="9569706" cy="6379956"/>
              <a:chOff x="596388" y="2614848"/>
              <a:chExt cx="9569706" cy="6379956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596388" y="2614848"/>
                <a:ext cx="9569706" cy="6379956"/>
                <a:chOff x="-1034401" y="2233848"/>
                <a:chExt cx="9569706" cy="6379956"/>
              </a:xfrm>
            </p:grpSpPr>
            <p:pic>
              <p:nvPicPr>
                <p:cNvPr id="25" name="Picture 24" descr="I2.pd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34401" y="3913736"/>
                  <a:ext cx="3321306" cy="4700068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-608695" y="2233848"/>
                  <a:ext cx="9144000" cy="17317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sz="500" dirty="0" smtClean="0"/>
                </a:p>
                <a:p>
                  <a:pPr marL="457200" indent="-457200">
                    <a:lnSpc>
                      <a:spcPct val="140000"/>
                    </a:lnSpc>
                  </a:pPr>
                  <a:r>
                    <a:rPr lang="en-US" sz="2200" dirty="0">
                      <a:ln w="1905"/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200" dirty="0" smtClean="0">
                      <a:ln w="1905"/>
                      <a:solidFill>
                        <a:srgbClr val="FF0000"/>
                      </a:solidFill>
                    </a:rPr>
                    <a:t>   </a:t>
                  </a:r>
                  <a:r>
                    <a:rPr lang="en-US" sz="2800" dirty="0" smtClean="0">
                      <a:ln w="1905"/>
                      <a:solidFill>
                        <a:srgbClr val="FF0000"/>
                      </a:solidFill>
                    </a:rPr>
                    <a:t>Singularity </a:t>
                  </a:r>
                  <a:r>
                    <a:rPr lang="en-US" sz="2800" dirty="0" smtClean="0">
                      <a:solidFill>
                        <a:srgbClr val="2912F2"/>
                      </a:solidFill>
                    </a:rPr>
                    <a:t>at </a:t>
                  </a:r>
                  <a:r>
                    <a:rPr lang="en-US" sz="2800" dirty="0" err="1" smtClean="0">
                      <a:solidFill>
                        <a:srgbClr val="2912F2"/>
                      </a:solidFill>
                    </a:rPr>
                    <a:t>codimension</a:t>
                  </a:r>
                  <a:r>
                    <a:rPr lang="en-US" sz="2800" dirty="0">
                      <a:solidFill>
                        <a:srgbClr val="2912F2"/>
                      </a:solidFill>
                    </a:rPr>
                    <a:t>-</a:t>
                  </a:r>
                  <a:r>
                    <a:rPr lang="en-US" sz="2800" dirty="0" smtClean="0">
                      <a:solidFill>
                        <a:srgbClr val="2912F2"/>
                      </a:solidFill>
                    </a:rPr>
                    <a:t>two in </a:t>
                  </a:r>
                  <a:r>
                    <a:rPr lang="en-US" sz="2800" i="1" dirty="0" smtClean="0">
                      <a:solidFill>
                        <a:srgbClr val="2912F2"/>
                      </a:solidFill>
                    </a:rPr>
                    <a:t>B</a:t>
                  </a:r>
                  <a:r>
                    <a:rPr lang="en-US" sz="2800" b="1" dirty="0" smtClean="0">
                      <a:ln w="1905"/>
                      <a:solidFill>
                        <a:srgbClr val="2912F2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:  </a:t>
                  </a:r>
                  <a:endParaRPr lang="en-US" sz="2800" b="1" dirty="0">
                    <a:ln w="1905"/>
                    <a:solidFill>
                      <a:srgbClr val="2912F2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endParaRPr>
                </a:p>
                <a:p>
                  <a:pPr>
                    <a:lnSpc>
                      <a:spcPct val="140000"/>
                    </a:lnSpc>
                  </a:pPr>
                  <a:r>
                    <a:rPr lang="en-US" sz="2800" b="1" dirty="0" smtClean="0">
                      <a:ln w="1905"/>
                      <a:solidFill>
                        <a:srgbClr val="FF000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   </a:t>
                  </a:r>
                  <a:endParaRPr lang="en-US" sz="28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endParaRPr>
                </a:p>
              </p:txBody>
            </p:sp>
          </p:grpSp>
          <p:pic>
            <p:nvPicPr>
              <p:cNvPr id="27" name="Picture 26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695" y="6573479"/>
                <a:ext cx="457199" cy="159657"/>
              </a:xfrm>
              <a:prstGeom prst="rect">
                <a:avLst/>
              </a:prstGeom>
            </p:spPr>
          </p:pic>
        </p:grpSp>
      </p:grpSp>
      <p:sp>
        <p:nvSpPr>
          <p:cNvPr id="54" name="TextBox 53"/>
          <p:cNvSpPr txBox="1"/>
          <p:nvPr/>
        </p:nvSpPr>
        <p:spPr>
          <a:xfrm>
            <a:off x="228600" y="39624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I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fiber                          Singular fiber </a:t>
            </a:r>
          </a:p>
        </p:txBody>
      </p:sp>
      <p:grpSp>
        <p:nvGrpSpPr>
          <p:cNvPr id="10" name="Group 28"/>
          <p:cNvGrpSpPr/>
          <p:nvPr/>
        </p:nvGrpSpPr>
        <p:grpSpPr>
          <a:xfrm>
            <a:off x="4953000" y="3048000"/>
            <a:ext cx="4191000" cy="2060525"/>
            <a:chOff x="3684432" y="2390615"/>
            <a:chExt cx="4427113" cy="2365326"/>
          </a:xfrm>
        </p:grpSpPr>
        <p:pic>
          <p:nvPicPr>
            <p:cNvPr id="30" name="Picture 29" descr="RatPointI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432" y="2390615"/>
              <a:ext cx="4427113" cy="236532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095187" y="4140051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/>
                <a:t> </a:t>
              </a:r>
              <a:r>
                <a:rPr lang="en-US" sz="2400" b="0" i="1" dirty="0" smtClean="0"/>
                <a:t>B</a:t>
              </a:r>
              <a:endParaRPr lang="en-US" sz="2400" i="1" dirty="0"/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015" y="4339086"/>
              <a:ext cx="794741" cy="262416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869" y="3480538"/>
              <a:ext cx="1690352" cy="333717"/>
            </a:xfrm>
            <a:prstGeom prst="rect">
              <a:avLst/>
            </a:prstGeom>
          </p:spPr>
        </p:pic>
      </p:grpSp>
      <p:pic>
        <p:nvPicPr>
          <p:cNvPr id="50" name="Picture 14" descr="befRe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419600"/>
            <a:ext cx="1219200" cy="107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228600" y="6091535"/>
            <a:ext cx="922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912F2"/>
                </a:solidFill>
              </a:rPr>
              <a:t>w/isolated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(M2-matter) </a:t>
            </a:r>
            <a:r>
              <a:rPr lang="en-US" sz="2400" dirty="0" smtClean="0">
                <a:solidFill>
                  <a:srgbClr val="2912F2"/>
                </a:solidFill>
              </a:rPr>
              <a:t>curve wrapping      </a:t>
            </a:r>
            <a:r>
              <a:rPr lang="en-US" sz="2400" dirty="0" smtClean="0">
                <a:solidFill>
                  <a:srgbClr val="2912F2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charged matter</a:t>
            </a:r>
          </a:p>
          <a:p>
            <a:r>
              <a:rPr lang="en-US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                                         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(determine via intersection theory)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rot="10800000" flipV="1">
            <a:off x="2209800" y="4648200"/>
            <a:ext cx="10668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209800" y="4659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resolved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rot="10800000" flipV="1">
            <a:off x="4038600" y="3124199"/>
            <a:ext cx="3276600" cy="129540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638800" y="4038600"/>
            <a:ext cx="2209800" cy="304800"/>
          </a:xfrm>
          <a:prstGeom prst="roundRect">
            <a:avLst>
              <a:gd name="adj" fmla="val 23334"/>
            </a:avLst>
          </a:prstGeom>
          <a:solidFill>
            <a:srgbClr val="979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543800" y="3581400"/>
            <a:ext cx="304800" cy="83820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6096000" y="3992880"/>
            <a:ext cx="1981200" cy="45719"/>
          </a:xfrm>
          <a:prstGeom prst="roundRect">
            <a:avLst>
              <a:gd name="adj" fmla="val 23334"/>
            </a:avLst>
          </a:prstGeom>
          <a:solidFill>
            <a:srgbClr val="8C8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7162800" y="3505200"/>
            <a:ext cx="381000" cy="9144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 flipV="1">
            <a:off x="4343400" y="3505200"/>
            <a:ext cx="3505200" cy="190500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620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57200" y="5410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657600" y="5257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429000" y="5334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2000" y="5257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676400" y="4876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810000" y="4495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772400" y="4038600"/>
            <a:ext cx="609600" cy="228600"/>
          </a:xfrm>
          <a:prstGeom prst="roundRect">
            <a:avLst>
              <a:gd name="adj" fmla="val 23334"/>
            </a:avLst>
          </a:prstGeom>
          <a:solidFill>
            <a:srgbClr val="979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4572000"/>
            <a:ext cx="609600" cy="2286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24000" y="4953000"/>
            <a:ext cx="304800" cy="152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19200" y="4495800"/>
            <a:ext cx="457200" cy="152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524000" y="5105400"/>
            <a:ext cx="228600" cy="152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250693" y="5257940"/>
            <a:ext cx="273307" cy="152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143000" y="4648200"/>
            <a:ext cx="685800" cy="3048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43000" y="5334000"/>
            <a:ext cx="304800" cy="152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371600" y="5181600"/>
            <a:ext cx="304800" cy="152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676400" y="5562600"/>
            <a:ext cx="609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74" y="6172200"/>
            <a:ext cx="268822" cy="285002"/>
          </a:xfrm>
          <a:prstGeom prst="rect">
            <a:avLst/>
          </a:prstGeom>
          <a:ln w="0">
            <a:solidFill>
              <a:schemeClr val="bg1"/>
            </a:solidFill>
          </a:ln>
        </p:spPr>
      </p:pic>
      <p:sp>
        <p:nvSpPr>
          <p:cNvPr id="51" name="Oval 50"/>
          <p:cNvSpPr/>
          <p:nvPr/>
        </p:nvSpPr>
        <p:spPr>
          <a:xfrm rot="20765893">
            <a:off x="5791200" y="4007054"/>
            <a:ext cx="381000" cy="76200"/>
          </a:xfrm>
          <a:prstGeom prst="ellipse">
            <a:avLst/>
          </a:prstGeom>
          <a:solidFill>
            <a:srgbClr val="9F9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366773">
            <a:off x="8072535" y="3998741"/>
            <a:ext cx="239462" cy="103603"/>
          </a:xfrm>
          <a:prstGeom prst="ellipse">
            <a:avLst/>
          </a:prstGeom>
          <a:solidFill>
            <a:srgbClr val="9F9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6096000" y="4724400"/>
            <a:ext cx="838200" cy="304800"/>
          </a:xfrm>
          <a:prstGeom prst="roundRect">
            <a:avLst>
              <a:gd name="adj" fmla="val 23334"/>
            </a:avLst>
          </a:prstGeom>
          <a:solidFill>
            <a:srgbClr val="291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19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152400" y="1143000"/>
            <a:ext cx="9144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ln w="1905"/>
                <a:solidFill>
                  <a:srgbClr val="FF0000"/>
                </a:solidFill>
                <a:latin typeface="Arial"/>
                <a:cs typeface="Arial"/>
              </a:rPr>
              <a:t>Model Constructions:</a:t>
            </a:r>
            <a:endParaRPr lang="en-US" sz="2400" dirty="0" smtClean="0">
              <a:solidFill>
                <a:srgbClr val="FF0000"/>
              </a:solidFill>
              <a:latin typeface="+mj-lt"/>
              <a:ea typeface="American Typewriter" pitchFamily="-84" charset="0"/>
              <a:cs typeface="American Typewriter" pitchFamily="-84" charset="0"/>
            </a:endParaRPr>
          </a:p>
          <a:p>
            <a:pPr>
              <a:defRPr/>
            </a:pPr>
            <a:r>
              <a:rPr lang="en-US" sz="1800" dirty="0" smtClean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                      </a:t>
            </a:r>
            <a:r>
              <a:rPr lang="en-US" sz="1800" dirty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[Donagi,Wijnholt’09-10]…[Marsano,Schäfer-Nameki,Saulina’09-11]…</a:t>
            </a:r>
          </a:p>
          <a:p>
            <a:pPr>
              <a:defRPr/>
            </a:pPr>
            <a:r>
              <a:rPr lang="en-US" sz="2000" dirty="0">
                <a:solidFill>
                  <a:srgbClr val="3366FF"/>
                </a:solidFill>
                <a:latin typeface="Arial"/>
                <a:ea typeface="American Typewriter" pitchFamily="-84" charset="0"/>
                <a:cs typeface="Arial"/>
              </a:rPr>
              <a:t>                                                                                           Review: </a:t>
            </a:r>
            <a:r>
              <a:rPr lang="en-US" sz="1800" dirty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[Heckman]</a:t>
            </a:r>
          </a:p>
          <a:p>
            <a:pPr>
              <a:defRPr/>
            </a:pPr>
            <a:endParaRPr lang="en-US" sz="2000" dirty="0">
              <a:latin typeface="American Typewriter" pitchFamily="-84" charset="0"/>
              <a:ea typeface="American Typewriter" pitchFamily="-84" charset="0"/>
              <a:cs typeface="American Typewriter" pitchFamily="-8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5340"/>
            <a:ext cx="92202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Initial focus: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F-theory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with SU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(5)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Grand Unification           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/>
                <a:ea typeface="American Typewriter" pitchFamily="-84" charset="0"/>
                <a:cs typeface="Arial"/>
              </a:rPr>
              <a:t>                                   </a:t>
            </a:r>
            <a:r>
              <a:rPr lang="en-US" sz="1800" dirty="0" smtClean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[</a:t>
            </a:r>
            <a:r>
              <a:rPr lang="en-US" sz="1800" dirty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Donagi,Wijnholt’08][Beasley,Heckman,Vafa’08]…</a:t>
            </a:r>
            <a:endParaRPr lang="en-US" sz="1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Arial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2115741"/>
            <a:ext cx="9525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[</a:t>
            </a:r>
            <a:r>
              <a:rPr lang="en-US" sz="1800" dirty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Blumehagen,Grimm,Jurke,Weigand’09][M.C., Garcia-Etxebarria,Halverson’10]… </a:t>
            </a:r>
            <a:r>
              <a:rPr lang="en-US" sz="1800" dirty="0" smtClean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 </a:t>
            </a:r>
            <a:r>
              <a:rPr lang="en-US" sz="1800" dirty="0">
                <a:latin typeface="American Typewriter" pitchFamily="-84" charset="0"/>
                <a:ea typeface="American Typewriter" pitchFamily="-84" charset="0"/>
                <a:cs typeface="American Typewriter" pitchFamily="-84" charset="0"/>
              </a:rPr>
              <a:t>[Marsano,Schäfer-Nameki’11-12]…</a:t>
            </a:r>
            <a:r>
              <a:rPr lang="en-US" sz="1800" dirty="0">
                <a:latin typeface="American Typewriter"/>
                <a:cs typeface="American Typewriter"/>
              </a:rPr>
              <a:t>[</a:t>
            </a:r>
            <a:r>
              <a:rPr lang="en-US" sz="1800" dirty="0" err="1">
                <a:latin typeface="American Typewriter"/>
                <a:cs typeface="American Typewriter"/>
              </a:rPr>
              <a:t>Clemens,Marsano,Pantev,Raby,Tseng</a:t>
            </a:r>
            <a:r>
              <a:rPr lang="en-US" sz="1800" dirty="0">
                <a:latin typeface="American Typewriter"/>
                <a:cs typeface="American Typewriter"/>
              </a:rPr>
              <a:t> ’12]…</a:t>
            </a:r>
            <a:endParaRPr lang="en-US" sz="1800" dirty="0">
              <a:latin typeface="American Typewriter"/>
              <a:ea typeface="American Typewriter" pitchFamily="-84" charset="0"/>
              <a:cs typeface="American Typewriter"/>
            </a:endParaRPr>
          </a:p>
          <a:p>
            <a:endParaRPr lang="en-US" sz="2400" dirty="0">
              <a:latin typeface="American Typewriter"/>
              <a:ea typeface="American Typewriter" pitchFamily="-84" charset="0"/>
              <a:cs typeface="American Typewriter"/>
            </a:endParaRPr>
          </a:p>
          <a:p>
            <a:r>
              <a:rPr lang="en-US" sz="2400" dirty="0" smtClean="0">
                <a:latin typeface="American Typewriter"/>
                <a:ea typeface="American Typewriter" pitchFamily="-84" charset="0"/>
                <a:cs typeface="American Typewriter"/>
              </a:rPr>
              <a:t>                                                                              </a:t>
            </a:r>
            <a:endParaRPr lang="en-US" sz="1800" dirty="0" smtClean="0">
              <a:latin typeface="American Typewriter"/>
              <a:ea typeface="American Typewriter" pitchFamily="-84" charset="0"/>
              <a:cs typeface="American Typewriter"/>
            </a:endParaRPr>
          </a:p>
          <a:p>
            <a:pPr>
              <a:defRPr/>
            </a:pPr>
            <a:endParaRPr lang="en-US" sz="1800" dirty="0">
              <a:latin typeface="American Typewriter"/>
              <a:ea typeface="American Typewriter" pitchFamily="-84" charset="0"/>
              <a:cs typeface="American Typewri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13982"/>
            <a:ext cx="10169866" cy="107721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First </a:t>
            </a:r>
            <a:r>
              <a:rPr lang="en-US" sz="2400" dirty="0" smtClean="0">
                <a:solidFill>
                  <a:srgbClr val="FF0000"/>
                </a:solidFill>
              </a:rPr>
              <a:t>Global 3</a:t>
            </a:r>
            <a:r>
              <a:rPr lang="en-US" sz="2400" dirty="0">
                <a:solidFill>
                  <a:srgbClr val="FF0000"/>
                </a:solidFill>
              </a:rPr>
              <a:t>-family Standard, </a:t>
            </a:r>
            <a:r>
              <a:rPr lang="en-US" sz="2400" dirty="0" err="1">
                <a:solidFill>
                  <a:srgbClr val="FF0000"/>
                </a:solidFill>
              </a:rPr>
              <a:t>Pati</a:t>
            </a:r>
            <a:r>
              <a:rPr lang="en-US" sz="2400" dirty="0">
                <a:solidFill>
                  <a:srgbClr val="FF0000"/>
                </a:solidFill>
              </a:rPr>
              <a:t>-Salam, </a:t>
            </a:r>
            <a:r>
              <a:rPr lang="en-US" sz="2400" dirty="0" err="1">
                <a:solidFill>
                  <a:srgbClr val="FF0000"/>
                </a:solidFill>
              </a:rPr>
              <a:t>Trinification</a:t>
            </a:r>
            <a:r>
              <a:rPr lang="en-US" sz="2400" dirty="0">
                <a:solidFill>
                  <a:srgbClr val="FF0000"/>
                </a:solidFill>
              </a:rPr>
              <a:t> Models </a:t>
            </a:r>
          </a:p>
          <a:p>
            <a:r>
              <a:rPr lang="en-US" sz="2000" dirty="0">
                <a:latin typeface="American Typewriter"/>
              </a:rPr>
              <a:t>[M.C., </a:t>
            </a:r>
            <a:r>
              <a:rPr lang="en-US" sz="2000" dirty="0" err="1">
                <a:latin typeface="American Typewriter"/>
              </a:rPr>
              <a:t>Klevers</a:t>
            </a:r>
            <a:r>
              <a:rPr lang="en-US" sz="2000" dirty="0">
                <a:latin typeface="American Typewriter"/>
              </a:rPr>
              <a:t>, </a:t>
            </a:r>
            <a:r>
              <a:rPr lang="en-US" sz="2000" dirty="0" err="1">
                <a:latin typeface="American Typewriter"/>
              </a:rPr>
              <a:t>Peña</a:t>
            </a:r>
            <a:r>
              <a:rPr lang="en-US" sz="2000" dirty="0">
                <a:latin typeface="American Typewriter"/>
              </a:rPr>
              <a:t>, </a:t>
            </a:r>
            <a:r>
              <a:rPr lang="en-US" sz="2000" dirty="0" err="1">
                <a:latin typeface="American Typewriter"/>
              </a:rPr>
              <a:t>Oehlmann</a:t>
            </a:r>
            <a:r>
              <a:rPr lang="en-US" sz="2000" dirty="0">
                <a:latin typeface="American Typewriter"/>
              </a:rPr>
              <a:t>, Reuter 1503.02068]</a:t>
            </a:r>
            <a:br>
              <a:rPr lang="en-US" sz="2000" dirty="0">
                <a:latin typeface="American Typewriter"/>
              </a:rPr>
            </a:br>
            <a:endParaRPr lang="en-US" sz="2000" dirty="0">
              <a:latin typeface="American Typewriter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990600" y="5867400"/>
            <a:ext cx="609600" cy="5334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5801380"/>
            <a:ext cx="170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highlights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386316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Recent progress on other Particle Physics Models:</a:t>
            </a:r>
          </a:p>
          <a:p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Standard Model building blocks  </a:t>
            </a:r>
            <a:r>
              <a:rPr lang="en-US" sz="2000" dirty="0" smtClean="0">
                <a:solidFill>
                  <a:srgbClr val="3366FF"/>
                </a:solidFill>
                <a:latin typeface="Arial"/>
                <a:cs typeface="Arial"/>
              </a:rPr>
              <a:t>(via tops of dP</a:t>
            </a:r>
            <a:r>
              <a:rPr lang="en-US" sz="2000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rgbClr val="3366FF"/>
                </a:solidFill>
                <a:latin typeface="Arial"/>
                <a:cs typeface="Arial"/>
              </a:rPr>
              <a:t>) </a:t>
            </a:r>
            <a:r>
              <a:rPr lang="en-US" sz="2000" dirty="0" smtClean="0">
                <a:latin typeface="American Typewriter"/>
              </a:rPr>
              <a:t>[Lin,Weigand’14]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794337"/>
            <a:ext cx="4548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merican Typewriter"/>
                <a:cs typeface="American Typewriter"/>
              </a:rPr>
              <a:t>                               </a:t>
            </a:r>
            <a:r>
              <a:rPr lang="en-US" sz="2000" dirty="0">
                <a:latin typeface="American Typewriter"/>
                <a:cs typeface="American Typewriter"/>
              </a:rPr>
              <a:t> </a:t>
            </a:r>
            <a:r>
              <a:rPr lang="en-US" sz="2000" dirty="0" smtClean="0">
                <a:latin typeface="American Typewriter"/>
                <a:cs typeface="American Typewriter"/>
              </a:rPr>
              <a:t>    </a:t>
            </a:r>
            <a:r>
              <a:rPr lang="en-US" sz="2000" dirty="0" smtClean="0">
                <a:latin typeface="American Typewriter"/>
                <a:cs typeface="American Typewriter"/>
              </a:rPr>
              <a:t> a </a:t>
            </a:r>
            <a:r>
              <a:rPr lang="en-US" sz="2000" dirty="0" smtClean="0">
                <a:latin typeface="American Typewriter"/>
                <a:cs typeface="American Typewriter"/>
              </a:rPr>
              <a:t>bit more </a:t>
            </a:r>
            <a:r>
              <a:rPr lang="en-US" sz="2000" dirty="0" smtClean="0">
                <a:latin typeface="American Typewriter"/>
                <a:cs typeface="American Typewriter"/>
              </a:rPr>
              <a:t>later</a:t>
            </a:r>
          </a:p>
          <a:p>
            <a:r>
              <a:rPr lang="en-US" sz="2000" dirty="0">
                <a:latin typeface="American Typewriter"/>
                <a:ea typeface="American Typewriter" pitchFamily="-84" charset="0"/>
                <a:cs typeface="American Typewriter"/>
              </a:rPr>
              <a:t> </a:t>
            </a:r>
            <a:r>
              <a:rPr lang="en-US" sz="2000" dirty="0" smtClean="0">
                <a:latin typeface="American Typewriter"/>
                <a:ea typeface="American Typewriter" pitchFamily="-84" charset="0"/>
                <a:cs typeface="American Typewriter"/>
              </a:rPr>
              <a:t>                        </a:t>
            </a:r>
            <a:r>
              <a:rPr lang="en-US" sz="2000" dirty="0">
                <a:latin typeface="American Typewriter"/>
                <a:ea typeface="American Typewriter" pitchFamily="-84" charset="0"/>
                <a:cs typeface="American Typewriter"/>
              </a:rPr>
              <a:t> </a:t>
            </a:r>
            <a:r>
              <a:rPr lang="en-US" sz="2000" dirty="0" smtClean="0">
                <a:latin typeface="American Typewriter"/>
                <a:ea typeface="American Typewriter" pitchFamily="-84" charset="0"/>
                <a:cs typeface="American Typewriter"/>
              </a:rPr>
              <a:t>   c.f.,  </a:t>
            </a:r>
            <a:r>
              <a:rPr lang="en-US" sz="2000" dirty="0" err="1">
                <a:latin typeface="American Typewriter"/>
                <a:ea typeface="American Typewriter" pitchFamily="-84" charset="0"/>
                <a:cs typeface="American Typewriter"/>
              </a:rPr>
              <a:t>Hebecker’s</a:t>
            </a:r>
            <a:r>
              <a:rPr lang="en-US" sz="2000" dirty="0">
                <a:latin typeface="American Typewriter"/>
                <a:ea typeface="American Typewriter" pitchFamily="-84" charset="0"/>
                <a:cs typeface="American Typewriter"/>
              </a:rPr>
              <a:t> </a:t>
            </a:r>
            <a:r>
              <a:rPr lang="en-US" sz="2000" dirty="0" smtClean="0">
                <a:latin typeface="American Typewriter"/>
                <a:ea typeface="American Typewriter" pitchFamily="-84" charset="0"/>
                <a:cs typeface="American Typewriter"/>
              </a:rPr>
              <a:t>talk</a:t>
            </a:r>
            <a:endParaRPr lang="en-US" sz="2000" dirty="0">
              <a:latin typeface="American Typewriter"/>
              <a:ea typeface="American Typewriter" pitchFamily="-84" charset="0"/>
              <a:cs typeface="American Typewriter"/>
            </a:endParaRPr>
          </a:p>
          <a:p>
            <a:endParaRPr lang="en-US" sz="2000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2" grpId="0" build="allAtOnce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406900"/>
            <a:ext cx="9220200" cy="1362075"/>
          </a:xfrm>
        </p:spPr>
        <p:txBody>
          <a:bodyPr>
            <a:normAutofit/>
          </a:bodyPr>
          <a:lstStyle/>
          <a:p>
            <a:r>
              <a:rPr lang="en-US" b="0" cap="none" dirty="0" smtClean="0">
                <a:solidFill>
                  <a:srgbClr val="FF0000"/>
                </a:solidFill>
              </a:rPr>
              <a:t>I. Particle Physics &amp; F-theory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6945" y="5177135"/>
            <a:ext cx="27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oncrete examples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162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813" y="-76200"/>
            <a:ext cx="9167813" cy="8094524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Outline: </a:t>
            </a:r>
          </a:p>
          <a:p>
            <a:endParaRPr lang="en-US" dirty="0" smtClean="0"/>
          </a:p>
          <a:p>
            <a:pPr marL="571500" indent="-571500">
              <a:buFontTx/>
              <a:buAutoNum type="romanUcPeriod"/>
              <a:defRPr/>
            </a:pPr>
            <a:r>
              <a:rPr lang="en-US" dirty="0" smtClean="0">
                <a:solidFill>
                  <a:srgbClr val="FF0000"/>
                </a:solidFill>
              </a:rPr>
              <a:t>Motivation: </a:t>
            </a:r>
            <a:r>
              <a:rPr lang="en-US" sz="2800" dirty="0" smtClean="0">
                <a:solidFill>
                  <a:srgbClr val="0000FF"/>
                </a:solidFill>
              </a:rPr>
              <a:t>F-theory &amp; Particle Physics</a:t>
            </a:r>
          </a:p>
          <a:p>
            <a:pPr marL="571500" indent="-571500">
              <a:buFontTx/>
              <a:buAutoNum type="romanUcPeriod"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sym typeface="Wingdings" pitchFamily="-1" charset="2"/>
              </a:rPr>
              <a:t>II.  Key Ingredients of F-theory </a:t>
            </a:r>
            <a:r>
              <a:rPr lang="en-US" dirty="0" err="1" smtClean="0">
                <a:solidFill>
                  <a:srgbClr val="FF0000"/>
                </a:solidFill>
                <a:sym typeface="Wingdings" pitchFamily="-1" charset="2"/>
              </a:rPr>
              <a:t>Compactification</a:t>
            </a:r>
            <a:endParaRPr lang="en-US" dirty="0" smtClean="0">
              <a:solidFill>
                <a:srgbClr val="FF0000"/>
              </a:solidFill>
              <a:sym typeface="Wingdings" pitchFamily="-1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   </a:t>
            </a:r>
            <a:r>
              <a:rPr lang="en-US" sz="2400" dirty="0" smtClean="0">
                <a:solidFill>
                  <a:srgbClr val="0000FF"/>
                </a:solidFill>
              </a:rPr>
              <a:t>(non-</a:t>
            </a:r>
            <a:r>
              <a:rPr lang="en-US" sz="2400" dirty="0" err="1" smtClean="0">
                <a:solidFill>
                  <a:srgbClr val="0000FF"/>
                </a:solidFill>
              </a:rPr>
              <a:t>Abelian</a:t>
            </a:r>
            <a:r>
              <a:rPr lang="en-US" sz="2400" dirty="0" smtClean="0">
                <a:solidFill>
                  <a:srgbClr val="0000FF"/>
                </a:solidFill>
              </a:rPr>
              <a:t> gauge symmetry, matter, </a:t>
            </a:r>
            <a:r>
              <a:rPr lang="en-US" sz="2400" dirty="0" err="1" smtClean="0">
                <a:solidFill>
                  <a:srgbClr val="0000FF"/>
                </a:solidFill>
              </a:rPr>
              <a:t>Yukawas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  <a:p>
            <a:pPr>
              <a:defRPr/>
            </a:pPr>
            <a:endParaRPr lang="en-US" sz="2400" dirty="0" smtClean="0">
              <a:solidFill>
                <a:srgbClr val="FF33FF"/>
              </a:solidFill>
              <a:sym typeface="Wingdings" pitchFamily="-1" charset="2"/>
            </a:endParaRPr>
          </a:p>
          <a:p>
            <a:pPr>
              <a:defRPr/>
            </a:pPr>
            <a:r>
              <a:rPr lang="en-US" sz="3000" dirty="0" smtClean="0">
                <a:solidFill>
                  <a:srgbClr val="FF0000"/>
                </a:solidFill>
                <a:sym typeface="Wingdings" pitchFamily="-1" charset="2"/>
              </a:rPr>
              <a:t>III.  Particle Physics Model Building  </a:t>
            </a:r>
          </a:p>
          <a:p>
            <a:pPr>
              <a:defRPr/>
            </a:pPr>
            <a:r>
              <a:rPr lang="en-US" sz="3000" dirty="0" smtClean="0">
                <a:solidFill>
                  <a:srgbClr val="FF33FF"/>
                </a:solidFill>
                <a:sym typeface="Wingdings" pitchFamily="-1" charset="2"/>
              </a:rPr>
              <a:t>      </a:t>
            </a:r>
            <a:r>
              <a:rPr lang="en-US" sz="2400" dirty="0" smtClean="0">
                <a:solidFill>
                  <a:srgbClr val="0000FF"/>
                </a:solidFill>
                <a:sym typeface="Wingdings" pitchFamily="-1" charset="2"/>
              </a:rPr>
              <a:t>(highlight concrete example of </a:t>
            </a:r>
            <a:r>
              <a:rPr lang="en-US" sz="2400" dirty="0" smtClean="0">
                <a:solidFill>
                  <a:schemeClr val="accent6"/>
                </a:solidFill>
                <a:sym typeface="Wingdings" pitchFamily="-1" charset="2"/>
              </a:rPr>
              <a:t>MSSM</a:t>
            </a:r>
            <a:r>
              <a:rPr lang="en-US" sz="2400" dirty="0" smtClean="0">
                <a:solidFill>
                  <a:srgbClr val="0000FF"/>
                </a:solidFill>
                <a:sym typeface="Wingdings" pitchFamily="-1" charset="2"/>
              </a:rPr>
              <a:t>)</a:t>
            </a:r>
          </a:p>
          <a:p>
            <a:pPr>
              <a:defRPr/>
            </a:pPr>
            <a:endParaRPr lang="en-US" sz="3000" dirty="0" smtClean="0">
              <a:solidFill>
                <a:srgbClr val="FF33FF"/>
              </a:solidFill>
              <a:sym typeface="Wingdings" pitchFamily="-1" charset="2"/>
            </a:endParaRPr>
          </a:p>
          <a:p>
            <a:pPr>
              <a:defRPr/>
            </a:pPr>
            <a:r>
              <a:rPr lang="en-US" sz="3000" dirty="0" smtClean="0">
                <a:solidFill>
                  <a:srgbClr val="FF0000"/>
                </a:solidFill>
                <a:sym typeface="Wingdings" pitchFamily="-1" charset="2"/>
              </a:rPr>
              <a:t>IV.  Further Developments: </a:t>
            </a:r>
          </a:p>
          <a:p>
            <a:pPr>
              <a:defRPr/>
            </a:pPr>
            <a:r>
              <a:rPr lang="en-US" sz="3000" dirty="0">
                <a:solidFill>
                  <a:srgbClr val="FF33FF"/>
                </a:solidFill>
                <a:sym typeface="Wingdings" pitchFamily="-1" charset="2"/>
              </a:rPr>
              <a:t> </a:t>
            </a:r>
            <a:r>
              <a:rPr lang="en-US" sz="3000" dirty="0" smtClean="0">
                <a:solidFill>
                  <a:srgbClr val="FF33FF"/>
                </a:solidFill>
                <a:sym typeface="Wingdings" pitchFamily="-1" charset="2"/>
              </a:rPr>
              <a:t>     </a:t>
            </a:r>
            <a:r>
              <a:rPr lang="en-US" sz="2800" dirty="0" err="1" smtClean="0">
                <a:solidFill>
                  <a:srgbClr val="FF33FF"/>
                </a:solidFill>
                <a:sym typeface="Wingdings" pitchFamily="-1" charset="2"/>
              </a:rPr>
              <a:t>Abelian</a:t>
            </a:r>
            <a:r>
              <a:rPr lang="en-US" sz="2800" dirty="0" smtClean="0">
                <a:solidFill>
                  <a:srgbClr val="FF33FF"/>
                </a:solidFill>
                <a:sym typeface="Wingdings" pitchFamily="-1" charset="2"/>
              </a:rPr>
              <a:t> &amp; Discrete Symmetries </a:t>
            </a:r>
            <a:r>
              <a:rPr lang="en-US" sz="2800" dirty="0" smtClean="0">
                <a:solidFill>
                  <a:srgbClr val="0000FF"/>
                </a:solidFill>
                <a:sym typeface="Wingdings" pitchFamily="-1" charset="2"/>
              </a:rPr>
              <a:t>in F-theory </a:t>
            </a:r>
          </a:p>
          <a:p>
            <a:pPr>
              <a:defRPr/>
            </a:pPr>
            <a:r>
              <a:rPr lang="en-US" sz="3000" dirty="0" smtClean="0">
                <a:solidFill>
                  <a:srgbClr val="FF33FF"/>
                </a:solidFill>
                <a:sym typeface="Wingdings" pitchFamily="-1" charset="2"/>
              </a:rPr>
              <a:t>                      </a:t>
            </a:r>
          </a:p>
          <a:p>
            <a:pPr>
              <a:defRPr/>
            </a:pPr>
            <a:r>
              <a:rPr lang="en-US" sz="3000" dirty="0" smtClean="0">
                <a:solidFill>
                  <a:srgbClr val="FF33FF"/>
                </a:solidFill>
                <a:sym typeface="Wingdings" pitchFamily="-1" charset="2"/>
              </a:rPr>
              <a:t>                     </a:t>
            </a:r>
          </a:p>
          <a:p>
            <a:pPr>
              <a:defRPr/>
            </a:pPr>
            <a:endParaRPr lang="en-US" sz="3000" dirty="0" smtClean="0">
              <a:solidFill>
                <a:srgbClr val="FF33FF"/>
              </a:solidFill>
              <a:sym typeface="Wingdings" pitchFamily="-1" charset="2"/>
            </a:endParaRPr>
          </a:p>
          <a:p>
            <a:pPr>
              <a:defRPr/>
            </a:pPr>
            <a:endParaRPr lang="en-US" sz="2800" dirty="0">
              <a:solidFill>
                <a:srgbClr val="FF33FF"/>
              </a:solidFill>
              <a:sym typeface="Wingdings" pitchFamily="-1" charset="2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sym typeface="Wingdings" pitchFamily="-1" charset="2"/>
              </a:rPr>
              <a:t>         </a:t>
            </a:r>
            <a:r>
              <a:rPr lang="en-US" dirty="0" smtClean="0">
                <a:solidFill>
                  <a:srgbClr val="FF0000"/>
                </a:solidFill>
                <a:sym typeface="Wingdings" pitchFamily="-1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     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0892" y="6457890"/>
            <a:ext cx="306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Apologies: </a:t>
            </a:r>
            <a:r>
              <a:rPr lang="en-US" sz="2000" dirty="0" err="1" smtClean="0"/>
              <a:t>Upenn</a:t>
            </a:r>
            <a:r>
              <a:rPr lang="en-US" sz="2000" dirty="0" smtClean="0"/>
              <a:t>-centric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09600" y="5968424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 pitchFamily="-1" charset="2"/>
              </a:rPr>
              <a:t>Emphasize </a:t>
            </a:r>
            <a:r>
              <a:rPr lang="en-US" dirty="0">
                <a:solidFill>
                  <a:srgbClr val="FF33FF"/>
                </a:solidFill>
                <a:sym typeface="Wingdings" pitchFamily="-1" charset="2"/>
              </a:rPr>
              <a:t>geometric </a:t>
            </a:r>
            <a:r>
              <a:rPr lang="en-US" dirty="0" smtClean="0">
                <a:solidFill>
                  <a:srgbClr val="FF33FF"/>
                </a:solidFill>
                <a:sym typeface="Wingdings" pitchFamily="-1" charset="2"/>
              </a:rPr>
              <a:t>perspective</a:t>
            </a:r>
            <a:endParaRPr lang="en-US" dirty="0">
              <a:solidFill>
                <a:srgbClr val="0000FF"/>
              </a:solidFill>
              <a:sym typeface="Wingdings" pitchFamily="-1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396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4" y="-76200"/>
            <a:ext cx="936298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Construction of 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orus </a:t>
            </a:r>
            <a:r>
              <a:rPr lang="en-US" sz="2800" dirty="0" err="1">
                <a:solidFill>
                  <a:srgbClr val="FF0000"/>
                </a:solidFill>
              </a:rPr>
              <a:t>F</a:t>
            </a:r>
            <a:r>
              <a:rPr lang="en-US" sz="2800" dirty="0" err="1" smtClean="0">
                <a:solidFill>
                  <a:srgbClr val="FF0000"/>
                </a:solidFill>
              </a:rPr>
              <a:t>ibrations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pPr marL="514350" indent="-514350">
              <a:buAutoNum type="romanLcPeriod"/>
            </a:pPr>
            <a:r>
              <a:rPr lang="en-US" sz="2400" dirty="0" smtClean="0">
                <a:solidFill>
                  <a:srgbClr val="FF0000"/>
                </a:solidFill>
              </a:rPr>
              <a:t>Torus </a:t>
            </a:r>
            <a:r>
              <a:rPr lang="en-US" sz="2400" dirty="0" smtClean="0">
                <a:solidFill>
                  <a:srgbClr val="0000FF"/>
                </a:solidFill>
              </a:rPr>
              <a:t>= elliptic curve      </a:t>
            </a:r>
            <a:endParaRPr lang="en-US" sz="1800" dirty="0" smtClean="0">
              <a:latin typeface="American Typewriter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American Typewriter"/>
              </a:rPr>
              <a:t> </a:t>
            </a:r>
            <a:r>
              <a:rPr lang="en-US" sz="1800" dirty="0" smtClean="0">
                <a:solidFill>
                  <a:schemeClr val="accent6"/>
                </a:solidFill>
                <a:latin typeface="American Typewriter"/>
              </a:rPr>
              <a:t>      </a:t>
            </a:r>
            <a:r>
              <a:rPr lang="en-US" sz="2400" dirty="0" smtClean="0">
                <a:solidFill>
                  <a:schemeClr val="accent6"/>
                </a:solidFill>
              </a:rPr>
              <a:t>Examples of constructions via </a:t>
            </a:r>
            <a:r>
              <a:rPr lang="en-US" sz="2400" dirty="0" err="1" smtClean="0">
                <a:solidFill>
                  <a:schemeClr val="accent6"/>
                </a:solidFill>
              </a:rPr>
              <a:t>toric</a:t>
            </a:r>
            <a:r>
              <a:rPr lang="en-US" sz="2400" dirty="0" smtClean="0">
                <a:solidFill>
                  <a:schemeClr val="accent6"/>
                </a:solidFill>
              </a:rPr>
              <a:t> techniques: 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           as a </a:t>
            </a:r>
            <a:r>
              <a:rPr lang="en-US" sz="2000" dirty="0" err="1" smtClean="0">
                <a:solidFill>
                  <a:srgbClr val="0000FF"/>
                </a:solidFill>
              </a:rPr>
              <a:t>Calabi-Yau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hypersurface</a:t>
            </a:r>
            <a:r>
              <a:rPr lang="en-US" sz="2000" dirty="0" smtClean="0">
                <a:solidFill>
                  <a:srgbClr val="FF0000"/>
                </a:solidFill>
              </a:rPr>
              <a:t> in the two-dimensional </a:t>
            </a:r>
            <a:r>
              <a:rPr lang="en-US" sz="2000" dirty="0" err="1" smtClean="0">
                <a:solidFill>
                  <a:srgbClr val="FF0000"/>
                </a:solidFill>
              </a:rPr>
              <a:t>toric</a:t>
            </a:r>
            <a:r>
              <a:rPr lang="en-US" sz="2000" dirty="0" smtClean="0">
                <a:solidFill>
                  <a:srgbClr val="FF0000"/>
                </a:solidFill>
              </a:rPr>
              <a:t> variety      </a:t>
            </a:r>
            <a:r>
              <a:rPr lang="en-US" sz="2000" dirty="0" smtClean="0">
                <a:solidFill>
                  <a:srgbClr val="0000FF"/>
                </a:solidFill>
              </a:rPr>
              <a:t>,              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(</a:t>
            </a:r>
            <a:r>
              <a:rPr lang="en-US" sz="2000" dirty="0">
                <a:solidFill>
                  <a:srgbClr val="FF0000"/>
                </a:solidFill>
              </a:rPr>
              <a:t>generalized projective </a:t>
            </a:r>
            <a:r>
              <a:rPr lang="en-US" sz="2000" dirty="0" smtClean="0">
                <a:solidFill>
                  <a:srgbClr val="FF0000"/>
                </a:solidFill>
              </a:rPr>
              <a:t>spaces, </a:t>
            </a:r>
            <a:r>
              <a:rPr lang="en-US" sz="2000" dirty="0" smtClean="0">
                <a:solidFill>
                  <a:srgbClr val="0000FF"/>
                </a:solidFill>
              </a:rPr>
              <a:t>associated with 16 reflexive </a:t>
            </a:r>
            <a:r>
              <a:rPr lang="en-US" sz="2000" dirty="0" err="1" smtClean="0">
                <a:solidFill>
                  <a:srgbClr val="0000FF"/>
                </a:solidFill>
              </a:rPr>
              <a:t>polytops</a:t>
            </a:r>
            <a:r>
              <a:rPr lang="en-US" sz="2000" dirty="0" smtClean="0">
                <a:solidFill>
                  <a:srgbClr val="0000FF"/>
                </a:solidFill>
              </a:rPr>
              <a:t>    ):</a:t>
            </a:r>
          </a:p>
          <a:p>
            <a:endParaRPr lang="en-US" sz="2000" dirty="0">
              <a:solidFill>
                <a:srgbClr val="3366FF"/>
              </a:solidFill>
            </a:endParaRP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endParaRPr lang="en-US" sz="2000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    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     </a:t>
            </a:r>
            <a:endParaRPr lang="en-US" sz="2000" dirty="0">
              <a:solidFill>
                <a:srgbClr val="3366FF"/>
              </a:solidFill>
            </a:endParaRP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828800"/>
            <a:ext cx="431321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209800"/>
            <a:ext cx="200025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148808"/>
            <a:ext cx="3060700" cy="50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134687"/>
            <a:ext cx="457200" cy="4655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417" y="4565809"/>
            <a:ext cx="56585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ii.  Elliptically fibered </a:t>
            </a:r>
            <a:r>
              <a:rPr lang="en-US" sz="2400" dirty="0" err="1" smtClean="0">
                <a:solidFill>
                  <a:srgbClr val="FF0000"/>
                </a:solidFill>
              </a:rPr>
              <a:t>Calabi-Yau</a:t>
            </a:r>
            <a:r>
              <a:rPr lang="en-US" sz="2400" dirty="0" smtClean="0">
                <a:solidFill>
                  <a:srgbClr val="FF0000"/>
                </a:solidFill>
              </a:rPr>
              <a:t> spac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endParaRPr lang="en-US" sz="2000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   </a:t>
            </a:r>
            <a:r>
              <a:rPr lang="en-US" sz="2000" dirty="0" smtClean="0">
                <a:solidFill>
                  <a:srgbClr val="0000FF"/>
                </a:solidFill>
              </a:rPr>
              <a:t> Impose </a:t>
            </a:r>
            <a:r>
              <a:rPr lang="en-US" sz="2000" dirty="0" err="1" smtClean="0">
                <a:solidFill>
                  <a:srgbClr val="0000FF"/>
                </a:solidFill>
              </a:rPr>
              <a:t>Calabi</a:t>
            </a:r>
            <a:r>
              <a:rPr lang="en-US" sz="2000" dirty="0" err="1">
                <a:solidFill>
                  <a:srgbClr val="0000FF"/>
                </a:solidFill>
              </a:rPr>
              <a:t>-</a:t>
            </a:r>
            <a:r>
              <a:rPr lang="en-US" sz="2000" dirty="0" err="1" smtClean="0">
                <a:solidFill>
                  <a:srgbClr val="0000FF"/>
                </a:solidFill>
              </a:rPr>
              <a:t>Yau</a:t>
            </a:r>
            <a:r>
              <a:rPr lang="en-US" sz="2000" dirty="0" smtClean="0">
                <a:solidFill>
                  <a:srgbClr val="0000FF"/>
                </a:solidFill>
              </a:rPr>
              <a:t> condition: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  coordinates in         and </a:t>
            </a:r>
            <a:r>
              <a:rPr lang="en-US" sz="2000" dirty="0" err="1" smtClean="0">
                <a:solidFill>
                  <a:srgbClr val="0000FF"/>
                </a:solidFill>
              </a:rPr>
              <a:t>coeffs</a:t>
            </a:r>
            <a:r>
              <a:rPr lang="en-US" sz="2000" dirty="0" smtClean="0">
                <a:solidFill>
                  <a:srgbClr val="0000FF"/>
                </a:solidFill>
              </a:rPr>
              <a:t>. of        lifted to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sections</a:t>
            </a:r>
            <a:r>
              <a:rPr lang="en-US" sz="2000" dirty="0" smtClean="0">
                <a:solidFill>
                  <a:srgbClr val="0000FF"/>
                </a:solidFill>
              </a:rPr>
              <a:t> on (specific functions of) </a:t>
            </a:r>
            <a:r>
              <a:rPr lang="en-US" sz="2000" dirty="0" smtClean="0"/>
              <a:t>B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410200"/>
            <a:ext cx="2586004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668716"/>
            <a:ext cx="457200" cy="360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5562600"/>
            <a:ext cx="381000" cy="3879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5562600"/>
            <a:ext cx="457200" cy="403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200" y="6248400"/>
            <a:ext cx="152400" cy="381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21873"/>
            <a:ext cx="381000" cy="387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12954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57800" y="6400800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0" y="25146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merican Typewriter"/>
              </a:rPr>
              <a:t>[</a:t>
            </a:r>
            <a:r>
              <a:rPr lang="en-US" sz="1800" dirty="0" err="1">
                <a:latin typeface="American Typewriter"/>
              </a:rPr>
              <a:t>Klevers</a:t>
            </a:r>
            <a:r>
              <a:rPr lang="en-US" sz="1800" dirty="0">
                <a:latin typeface="American Typewriter"/>
              </a:rPr>
              <a:t>, </a:t>
            </a:r>
            <a:r>
              <a:rPr lang="en-US" sz="1800" dirty="0" err="1">
                <a:latin typeface="American Typewriter"/>
              </a:rPr>
              <a:t>Peña</a:t>
            </a:r>
            <a:r>
              <a:rPr lang="en-US" sz="1800" dirty="0">
                <a:latin typeface="American Typewriter"/>
              </a:rPr>
              <a:t>, </a:t>
            </a:r>
            <a:r>
              <a:rPr lang="en-US" sz="1800" dirty="0" smtClean="0">
                <a:latin typeface="American Typewriter"/>
              </a:rPr>
              <a:t>Piragua, </a:t>
            </a:r>
            <a:r>
              <a:rPr lang="en-US" sz="1800" dirty="0" err="1" smtClean="0">
                <a:latin typeface="American Typewriter"/>
              </a:rPr>
              <a:t>Oehlmann</a:t>
            </a:r>
            <a:r>
              <a:rPr lang="en-US" sz="1800" dirty="0">
                <a:latin typeface="American Typewriter"/>
              </a:rPr>
              <a:t>, Reuter’14] 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9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9753600" cy="674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Model Building Strategy: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. Construction of  </a:t>
            </a:r>
            <a:r>
              <a:rPr lang="en-US" sz="2800" dirty="0" err="1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err="1">
                <a:solidFill>
                  <a:srgbClr val="FF0000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000" dirty="0" smtClean="0">
                <a:solidFill>
                  <a:srgbClr val="3366FF"/>
                </a:solidFill>
              </a:rPr>
              <a:t>w/ Particle Physics </a:t>
            </a:r>
          </a:p>
          <a:p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gauge symmetry </a:t>
            </a:r>
            <a:r>
              <a:rPr lang="en-US" sz="2000" dirty="0" smtClean="0">
                <a:solidFill>
                  <a:srgbClr val="3366FF"/>
                </a:solidFill>
              </a:rPr>
              <a:t>(codim</a:t>
            </a:r>
            <a:r>
              <a:rPr lang="en-US" sz="2000" dirty="0">
                <a:solidFill>
                  <a:srgbClr val="3366FF"/>
                </a:solidFill>
              </a:rPr>
              <a:t>-</a:t>
            </a:r>
            <a:r>
              <a:rPr lang="en-US" sz="2000" dirty="0" smtClean="0">
                <a:solidFill>
                  <a:srgbClr val="3366FF"/>
                </a:solidFill>
              </a:rPr>
              <a:t>1), </a:t>
            </a:r>
            <a:r>
              <a:rPr lang="en-US" sz="2000" dirty="0" smtClean="0">
                <a:solidFill>
                  <a:srgbClr val="FF0000"/>
                </a:solidFill>
              </a:rPr>
              <a:t>matter reps. </a:t>
            </a:r>
            <a:r>
              <a:rPr lang="en-US" sz="2000" dirty="0" smtClean="0">
                <a:solidFill>
                  <a:srgbClr val="3366FF"/>
                </a:solidFill>
              </a:rPr>
              <a:t>(codim</a:t>
            </a:r>
            <a:r>
              <a:rPr lang="en-US" sz="2000" dirty="0">
                <a:solidFill>
                  <a:srgbClr val="3366FF"/>
                </a:solidFill>
              </a:rPr>
              <a:t>-</a:t>
            </a:r>
            <a:r>
              <a:rPr lang="en-US" sz="2000" dirty="0" smtClean="0">
                <a:solidFill>
                  <a:srgbClr val="3366FF"/>
                </a:solidFill>
              </a:rPr>
              <a:t>2) &amp; </a:t>
            </a:r>
            <a:r>
              <a:rPr lang="en-US" sz="2000" dirty="0" err="1" smtClean="0">
                <a:solidFill>
                  <a:srgbClr val="FF0000"/>
                </a:solidFill>
              </a:rPr>
              <a:t>Yukawas</a:t>
            </a:r>
            <a:r>
              <a:rPr lang="en-US" sz="2000" dirty="0" smtClean="0">
                <a:solidFill>
                  <a:srgbClr val="3366FF"/>
                </a:solidFill>
              </a:rPr>
              <a:t> (codim</a:t>
            </a:r>
            <a:r>
              <a:rPr lang="en-US" sz="2000" dirty="0">
                <a:solidFill>
                  <a:srgbClr val="3366FF"/>
                </a:solidFill>
              </a:rPr>
              <a:t>-</a:t>
            </a:r>
            <a:r>
              <a:rPr lang="en-US" sz="2000" dirty="0" smtClean="0">
                <a:solidFill>
                  <a:srgbClr val="3366FF"/>
                </a:solidFill>
              </a:rPr>
              <a:t>3)</a:t>
            </a:r>
          </a:p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F</a:t>
            </a:r>
            <a:r>
              <a:rPr lang="en-US" sz="2400" baseline="-25000" dirty="0" smtClean="0">
                <a:solidFill>
                  <a:srgbClr val="3366FF"/>
                </a:solidFill>
              </a:rPr>
              <a:t>11</a:t>
            </a:r>
            <a:r>
              <a:rPr lang="en-US" sz="2400" dirty="0" smtClean="0">
                <a:solidFill>
                  <a:srgbClr val="3366FF"/>
                </a:solidFill>
              </a:rPr>
              <a:t> - Standard Model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  </a:t>
            </a:r>
          </a:p>
          <a:p>
            <a:r>
              <a:rPr lang="en-US" sz="2400" baseline="-25000" dirty="0" smtClean="0">
                <a:solidFill>
                  <a:srgbClr val="3366FF"/>
                </a:solidFill>
              </a:rPr>
              <a:t>    </a:t>
            </a:r>
          </a:p>
          <a:p>
            <a:r>
              <a:rPr lang="en-US" sz="2400" baseline="-25000" dirty="0">
                <a:solidFill>
                  <a:srgbClr val="3366FF"/>
                </a:solidFill>
              </a:rPr>
              <a:t> </a:t>
            </a:r>
            <a:r>
              <a:rPr lang="en-US" sz="2400" baseline="-25000" dirty="0" smtClean="0">
                <a:solidFill>
                  <a:srgbClr val="3366FF"/>
                </a:solidFill>
              </a:rPr>
              <a:t>  </a:t>
            </a:r>
          </a:p>
          <a:p>
            <a:r>
              <a:rPr lang="en-US" sz="2400" baseline="-25000" dirty="0">
                <a:solidFill>
                  <a:srgbClr val="3366FF"/>
                </a:solidFill>
              </a:rPr>
              <a:t> </a:t>
            </a:r>
            <a:r>
              <a:rPr lang="en-US" sz="2400" baseline="-25000" dirty="0" smtClean="0">
                <a:solidFill>
                  <a:srgbClr val="3366FF"/>
                </a:solidFill>
              </a:rPr>
              <a:t> </a:t>
            </a:r>
          </a:p>
          <a:p>
            <a:endParaRPr lang="en-US" sz="2400" baseline="-25000" dirty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   </a:t>
            </a:r>
          </a:p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</a:t>
            </a:r>
          </a:p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F</a:t>
            </a:r>
            <a:r>
              <a:rPr lang="en-US" sz="2400" baseline="-25000" dirty="0" smtClean="0">
                <a:solidFill>
                  <a:srgbClr val="3366FF"/>
                </a:solidFill>
              </a:rPr>
              <a:t>13 </a:t>
            </a:r>
            <a:r>
              <a:rPr lang="en-US" sz="2400" dirty="0" smtClean="0">
                <a:solidFill>
                  <a:srgbClr val="3366FF"/>
                </a:solidFill>
              </a:rPr>
              <a:t>- </a:t>
            </a:r>
            <a:r>
              <a:rPr lang="en-US" sz="2400" dirty="0" err="1" smtClean="0">
                <a:solidFill>
                  <a:srgbClr val="3366FF"/>
                </a:solidFill>
              </a:rPr>
              <a:t>Pati</a:t>
            </a:r>
            <a:r>
              <a:rPr lang="en-US" sz="2400" dirty="0" smtClean="0">
                <a:solidFill>
                  <a:srgbClr val="3366FF"/>
                </a:solidFill>
              </a:rPr>
              <a:t>-Salam Model</a:t>
            </a:r>
            <a:endParaRPr lang="en-US" sz="2400" baseline="-25000" dirty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  </a:t>
            </a:r>
          </a:p>
          <a:p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F</a:t>
            </a:r>
            <a:r>
              <a:rPr lang="en-US" sz="2400" baseline="-25000" dirty="0" smtClean="0">
                <a:solidFill>
                  <a:srgbClr val="3366FF"/>
                </a:solidFill>
              </a:rPr>
              <a:t>16 </a:t>
            </a:r>
            <a:r>
              <a:rPr lang="en-US" sz="2400" dirty="0" smtClean="0">
                <a:solidFill>
                  <a:srgbClr val="3366FF"/>
                </a:solidFill>
              </a:rPr>
              <a:t>- </a:t>
            </a:r>
            <a:r>
              <a:rPr lang="en-US" sz="2400" dirty="0" err="1" smtClean="0">
                <a:solidFill>
                  <a:srgbClr val="3366FF"/>
                </a:solidFill>
              </a:rPr>
              <a:t>Trinification</a:t>
            </a:r>
            <a:r>
              <a:rPr lang="en-US" sz="2400" dirty="0" smtClean="0">
                <a:solidFill>
                  <a:srgbClr val="3366FF"/>
                </a:solidFill>
              </a:rPr>
              <a:t> Model</a:t>
            </a:r>
            <a:endParaRPr lang="en-US" sz="2400" baseline="-25000" dirty="0">
              <a:solidFill>
                <a:srgbClr val="3366FF"/>
              </a:solidFill>
            </a:endParaRPr>
          </a:p>
          <a:p>
            <a:endParaRPr lang="en-US" sz="2400" baseline="-250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0"/>
            <a:ext cx="8382000" cy="1152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514600"/>
            <a:ext cx="31242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61706" y="2514600"/>
            <a:ext cx="92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focus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590800"/>
            <a:ext cx="3124200" cy="463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" y="3810000"/>
            <a:ext cx="8686800" cy="6096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3944676"/>
            <a:ext cx="9372600" cy="4359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4321314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[</a:t>
            </a:r>
            <a:r>
              <a:rPr lang="en-US" sz="2000" dirty="0" err="1" smtClean="0">
                <a:solidFill>
                  <a:srgbClr val="3366FF"/>
                </a:solidFill>
              </a:rPr>
              <a:t>hypersurface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constraint in </a:t>
            </a:r>
            <a:r>
              <a:rPr lang="en-US" sz="2000" dirty="0" smtClean="0">
                <a:solidFill>
                  <a:srgbClr val="3366FF"/>
                </a:solidFill>
              </a:rPr>
              <a:t>dP</a:t>
            </a:r>
            <a:r>
              <a:rPr lang="en-US" sz="2000" baseline="-25000" dirty="0" smtClean="0">
                <a:solidFill>
                  <a:srgbClr val="3366FF"/>
                </a:solidFill>
              </a:rPr>
              <a:t>4</a:t>
            </a:r>
            <a:r>
              <a:rPr lang="en-US" sz="2000" dirty="0" smtClean="0">
                <a:solidFill>
                  <a:srgbClr val="3366FF"/>
                </a:solidFill>
              </a:rPr>
              <a:t> (     [</a:t>
            </a:r>
            <a:r>
              <a:rPr lang="en-US" sz="2000" dirty="0" err="1" smtClean="0">
                <a:solidFill>
                  <a:srgbClr val="3366FF"/>
                </a:solidFill>
              </a:rPr>
              <a:t>u:v</a:t>
            </a:r>
            <a:r>
              <a:rPr lang="en-US" sz="2000" dirty="0" err="1">
                <a:solidFill>
                  <a:srgbClr val="3366FF"/>
                </a:solidFill>
              </a:rPr>
              <a:t>:</a:t>
            </a:r>
            <a:r>
              <a:rPr lang="en-US" sz="2000" dirty="0" err="1" smtClean="0">
                <a:solidFill>
                  <a:srgbClr val="3366FF"/>
                </a:solidFill>
              </a:rPr>
              <a:t>w</a:t>
            </a:r>
            <a:r>
              <a:rPr lang="en-US" sz="2000" dirty="0">
                <a:solidFill>
                  <a:srgbClr val="3366FF"/>
                </a:solidFill>
              </a:rPr>
              <a:t>] with four blow-ups [</a:t>
            </a:r>
            <a:r>
              <a:rPr lang="en-US" sz="2000" dirty="0" smtClean="0">
                <a:solidFill>
                  <a:srgbClr val="3366FF"/>
                </a:solidFill>
              </a:rPr>
              <a:t>e</a:t>
            </a:r>
            <a:r>
              <a:rPr lang="en-US" sz="2000" baseline="-25000" dirty="0" smtClean="0">
                <a:solidFill>
                  <a:srgbClr val="3366FF"/>
                </a:solidFill>
              </a:rPr>
              <a:t>1</a:t>
            </a:r>
            <a:r>
              <a:rPr lang="en-US" sz="2000" dirty="0" smtClean="0">
                <a:solidFill>
                  <a:srgbClr val="3366FF"/>
                </a:solidFill>
              </a:rPr>
              <a:t>:e</a:t>
            </a:r>
            <a:r>
              <a:rPr lang="en-US" sz="2000" baseline="-25000" dirty="0" smtClean="0">
                <a:solidFill>
                  <a:srgbClr val="3366FF"/>
                </a:solidFill>
              </a:rPr>
              <a:t>2</a:t>
            </a:r>
            <a:r>
              <a:rPr lang="en-US" sz="2000" dirty="0">
                <a:solidFill>
                  <a:srgbClr val="3366FF"/>
                </a:solidFill>
              </a:rPr>
              <a:t>:</a:t>
            </a:r>
            <a:r>
              <a:rPr lang="en-US" sz="2000" dirty="0" smtClean="0">
                <a:solidFill>
                  <a:srgbClr val="3366FF"/>
                </a:solidFill>
              </a:rPr>
              <a:t>e</a:t>
            </a:r>
            <a:r>
              <a:rPr lang="en-US" sz="2000" baseline="-25000" dirty="0" smtClean="0">
                <a:solidFill>
                  <a:srgbClr val="3366FF"/>
                </a:solidFill>
              </a:rPr>
              <a:t>3</a:t>
            </a:r>
            <a:r>
              <a:rPr lang="en-US" sz="2000" dirty="0">
                <a:solidFill>
                  <a:srgbClr val="3366FF"/>
                </a:solidFill>
              </a:rPr>
              <a:t>:</a:t>
            </a:r>
            <a:r>
              <a:rPr lang="en-US" sz="2000" dirty="0" smtClean="0">
                <a:solidFill>
                  <a:srgbClr val="3366FF"/>
                </a:solidFill>
              </a:rPr>
              <a:t>e</a:t>
            </a:r>
            <a:r>
              <a:rPr lang="en-US" sz="2000" baseline="-25000" dirty="0" smtClean="0">
                <a:solidFill>
                  <a:srgbClr val="3366FF"/>
                </a:solidFill>
              </a:rPr>
              <a:t>4</a:t>
            </a:r>
            <a:r>
              <a:rPr lang="en-US" sz="2000" dirty="0">
                <a:solidFill>
                  <a:srgbClr val="3366FF"/>
                </a:solidFill>
              </a:rPr>
              <a:t>])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336143"/>
            <a:ext cx="304800" cy="4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89099"/>
            <a:ext cx="9372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ii.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Chiral index for D=4 matter: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   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a) construct G</a:t>
            </a:r>
            <a:r>
              <a:rPr lang="en-US" sz="2400" baseline="-25000" dirty="0" smtClean="0">
                <a:solidFill>
                  <a:srgbClr val="FF0000"/>
                </a:solidFill>
              </a:rPr>
              <a:t>4 </a:t>
            </a:r>
            <a:r>
              <a:rPr lang="en-US" sz="2400" dirty="0" smtClean="0">
                <a:solidFill>
                  <a:srgbClr val="FF0000"/>
                </a:solidFill>
              </a:rPr>
              <a:t>flux </a:t>
            </a:r>
            <a:r>
              <a:rPr lang="en-US" sz="2400" dirty="0" smtClean="0">
                <a:solidFill>
                  <a:srgbClr val="3366FF"/>
                </a:solidFill>
              </a:rPr>
              <a:t>by computing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3366FF"/>
                </a:solidFill>
              </a:rPr>
              <a:t>b) determine </a:t>
            </a:r>
            <a:r>
              <a:rPr lang="en-US" sz="2400" dirty="0" smtClean="0">
                <a:solidFill>
                  <a:srgbClr val="FF0000"/>
                </a:solidFill>
              </a:rPr>
              <a:t>matter surface      </a:t>
            </a:r>
            <a:r>
              <a:rPr lang="en-US" sz="2000" dirty="0" smtClean="0">
                <a:solidFill>
                  <a:srgbClr val="3366FF"/>
                </a:solidFill>
              </a:rPr>
              <a:t>(via resultant techniques)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      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362200"/>
            <a:ext cx="1282700" cy="43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14800"/>
            <a:ext cx="9144000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iii. Global consistency – D3 tadpole cancellation: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   a</a:t>
            </a:r>
            <a:r>
              <a:rPr lang="en-US" sz="2400" dirty="0">
                <a:solidFill>
                  <a:srgbClr val="3366FF"/>
                </a:solidFill>
              </a:rPr>
              <a:t>) satisfied for </a:t>
            </a:r>
            <a:r>
              <a:rPr lang="en-US" sz="2400" dirty="0">
                <a:solidFill>
                  <a:srgbClr val="FF0000"/>
                </a:solidFill>
              </a:rPr>
              <a:t>integer and positive n</a:t>
            </a:r>
            <a:r>
              <a:rPr lang="en-US" sz="2400" baseline="-25000" dirty="0">
                <a:solidFill>
                  <a:srgbClr val="FF0000"/>
                </a:solidFill>
              </a:rPr>
              <a:t>D3 </a:t>
            </a:r>
            <a:endParaRPr lang="en-US" sz="2400" baseline="-250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b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check, all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anomalies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are cancelled</a:t>
            </a:r>
            <a:endParaRPr lang="en-US" sz="2400" baseline="-250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901700"/>
            <a:ext cx="2247900" cy="191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2806700"/>
            <a:ext cx="4064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292" y="4648200"/>
            <a:ext cx="3855308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95400"/>
            <a:ext cx="1295400" cy="103103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52800" y="1981200"/>
            <a:ext cx="152400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47761"/>
            <a:ext cx="698500" cy="5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066800"/>
            <a:ext cx="304800" cy="348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4332" y="990600"/>
            <a:ext cx="144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Base B =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047690"/>
            <a:ext cx="2493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Divisors in the base: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6" y="1752600"/>
            <a:ext cx="8942754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057400"/>
            <a:ext cx="6416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Solutions (#(families);n</a:t>
            </a:r>
            <a:r>
              <a:rPr lang="en-US" sz="2400" baseline="-25000" dirty="0" smtClean="0">
                <a:solidFill>
                  <a:srgbClr val="FF0000"/>
                </a:solidFill>
              </a:rPr>
              <a:t>D3</a:t>
            </a:r>
            <a:r>
              <a:rPr lang="en-US" sz="2400" dirty="0" smtClean="0">
                <a:solidFill>
                  <a:srgbClr val="FF0000"/>
                </a:solidFill>
              </a:rPr>
              <a:t>) for allowed (n</a:t>
            </a:r>
            <a:r>
              <a:rPr lang="en-US" sz="2400" baseline="-25000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>
                <a:solidFill>
                  <a:srgbClr val="FF0000"/>
                </a:solidFill>
              </a:rPr>
              <a:t>,n</a:t>
            </a:r>
            <a:r>
              <a:rPr lang="en-US" sz="2400" baseline="-25000" dirty="0" smtClean="0">
                <a:solidFill>
                  <a:srgbClr val="FF0000"/>
                </a:solidFill>
              </a:rPr>
              <a:t>9</a:t>
            </a:r>
            <a:r>
              <a:rPr lang="en-US" sz="2400" dirty="0" smtClean="0">
                <a:solidFill>
                  <a:srgbClr val="FF0000"/>
                </a:solidFill>
              </a:rPr>
              <a:t>):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52400"/>
            <a:ext cx="31959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Standard Model: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477000" y="3733800"/>
            <a:ext cx="1066800" cy="533400"/>
          </a:xfrm>
          <a:prstGeom prst="donut">
            <a:avLst/>
          </a:prstGeom>
          <a:solidFill>
            <a:srgbClr val="FF0000"/>
          </a:solidFill>
          <a:ln w="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562600" y="4876800"/>
            <a:ext cx="1066800" cy="533400"/>
          </a:xfrm>
          <a:prstGeom prst="donut">
            <a:avLst/>
          </a:prstGeom>
          <a:solidFill>
            <a:srgbClr val="FF0000"/>
          </a:solidFill>
          <a:ln w="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7211921" y="1143000"/>
            <a:ext cx="1322479" cy="554182"/>
            <a:chOff x="755073" y="4800600"/>
            <a:chExt cx="1454727" cy="609600"/>
          </a:xfrm>
        </p:grpSpPr>
        <p:pic>
          <p:nvPicPr>
            <p:cNvPr id="14" name="Picture 17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5073" y="4800600"/>
              <a:ext cx="145472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6817" y="5146019"/>
              <a:ext cx="1432983" cy="264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2855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609600"/>
            <a:ext cx="34233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Pati</a:t>
            </a:r>
            <a:r>
              <a:rPr lang="en-US" dirty="0" smtClean="0">
                <a:solidFill>
                  <a:srgbClr val="FF0000"/>
                </a:solidFill>
              </a:rPr>
              <a:t>-Salam Model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2645" y="1295400"/>
            <a:ext cx="6371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Solutions (#(families);n</a:t>
            </a:r>
            <a:r>
              <a:rPr lang="en-US" sz="2400" baseline="-25000" dirty="0" smtClean="0">
                <a:solidFill>
                  <a:srgbClr val="FF0000"/>
                </a:solidFill>
              </a:rPr>
              <a:t>D3</a:t>
            </a:r>
            <a:r>
              <a:rPr lang="en-US" sz="2400" dirty="0" smtClean="0">
                <a:solidFill>
                  <a:srgbClr val="FF0000"/>
                </a:solidFill>
              </a:rPr>
              <a:t>) for allowed (n</a:t>
            </a:r>
            <a:r>
              <a:rPr lang="en-US" sz="2400" baseline="-25000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>
                <a:solidFill>
                  <a:srgbClr val="FF0000"/>
                </a:solidFill>
              </a:rPr>
              <a:t>,n</a:t>
            </a:r>
            <a:r>
              <a:rPr lang="en-US" sz="2400" baseline="-25000" dirty="0" smtClean="0">
                <a:solidFill>
                  <a:srgbClr val="FF0000"/>
                </a:solidFill>
              </a:rPr>
              <a:t>9</a:t>
            </a:r>
            <a:r>
              <a:rPr lang="en-US" sz="2400" dirty="0" smtClean="0">
                <a:solidFill>
                  <a:srgbClr val="FF0000"/>
                </a:solidFill>
              </a:rPr>
              <a:t>):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6247"/>
            <a:ext cx="7772400" cy="51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381000"/>
            <a:ext cx="34992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Trinification</a:t>
            </a:r>
            <a:r>
              <a:rPr lang="en-US" dirty="0" smtClean="0">
                <a:solidFill>
                  <a:srgbClr val="FF0000"/>
                </a:solidFill>
              </a:rPr>
              <a:t> Model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35" y="2209800"/>
            <a:ext cx="9810635" cy="327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645" y="1752600"/>
            <a:ext cx="6371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Solutions (#(families);n</a:t>
            </a:r>
            <a:r>
              <a:rPr lang="en-US" sz="2400" baseline="-25000" dirty="0" smtClean="0">
                <a:solidFill>
                  <a:srgbClr val="FF0000"/>
                </a:solidFill>
              </a:rPr>
              <a:t>D3</a:t>
            </a:r>
            <a:r>
              <a:rPr lang="en-US" sz="2400" dirty="0" smtClean="0">
                <a:solidFill>
                  <a:srgbClr val="FF0000"/>
                </a:solidFill>
              </a:rPr>
              <a:t>) for allowed (n</a:t>
            </a:r>
            <a:r>
              <a:rPr lang="en-US" sz="2400" baseline="-25000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>
                <a:solidFill>
                  <a:srgbClr val="FF0000"/>
                </a:solidFill>
              </a:rPr>
              <a:t>,n</a:t>
            </a:r>
            <a:r>
              <a:rPr lang="en-US" sz="2400" baseline="-25000" dirty="0" smtClean="0">
                <a:solidFill>
                  <a:srgbClr val="FF0000"/>
                </a:solidFill>
              </a:rPr>
              <a:t>9</a:t>
            </a:r>
            <a:r>
              <a:rPr lang="en-US" sz="2400" dirty="0" smtClean="0">
                <a:solidFill>
                  <a:srgbClr val="FF0000"/>
                </a:solidFill>
              </a:rPr>
              <a:t>):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5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17468"/>
            <a:ext cx="8991600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Yukawa Couplings (codimension-3 singularities)    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Generically there for all gauge invariant couplings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(for MSSM example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0000FF"/>
                </a:solidFill>
              </a:rPr>
              <a:t>μ-problem; R-parity violating terms)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Magnitudes?</a:t>
            </a:r>
            <a:r>
              <a:rPr lang="en-US" sz="2800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dirty="0" smtClean="0">
                <a:solidFill>
                  <a:srgbClr val="0000FF"/>
                </a:solidFill>
              </a:rPr>
              <a:t>echnology not developed, yet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 possibly tuned by adjusting complex structure moduli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 construction of MSSM w/ </a:t>
            </a:r>
            <a:r>
              <a:rPr lang="en-US" sz="2400" dirty="0" smtClean="0">
                <a:solidFill>
                  <a:schemeClr val="accent6"/>
                </a:solidFill>
              </a:rPr>
              <a:t>discrete symmetry </a:t>
            </a:r>
          </a:p>
          <a:p>
            <a:r>
              <a:rPr lang="en-US" sz="2400" dirty="0">
                <a:solidFill>
                  <a:schemeClr val="accent6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solidFill>
                  <a:schemeClr val="accent6"/>
                </a:solidFill>
                <a:latin typeface="American Typewriter"/>
                <a:cs typeface="American Typewriter"/>
              </a:rPr>
              <a:t>           </a:t>
            </a:r>
            <a:r>
              <a:rPr lang="en-US" sz="1800" dirty="0" smtClean="0">
                <a:latin typeface="American Typewriter"/>
                <a:cs typeface="American Typewriter"/>
              </a:rPr>
              <a:t>                                                        [work in progress, M.C., </a:t>
            </a:r>
            <a:r>
              <a:rPr lang="en-US" sz="1800" dirty="0" err="1" smtClean="0">
                <a:latin typeface="American Typewriter"/>
                <a:cs typeface="American Typewriter"/>
              </a:rPr>
              <a:t>Klevers</a:t>
            </a:r>
            <a:r>
              <a:rPr lang="en-US" sz="1800" dirty="0" err="1">
                <a:latin typeface="American Typewriter"/>
                <a:cs typeface="American Typewriter"/>
              </a:rPr>
              <a:t>,</a:t>
            </a:r>
            <a:r>
              <a:rPr lang="en-US" sz="1800" dirty="0" err="1" smtClean="0">
                <a:latin typeface="American Typewriter"/>
                <a:cs typeface="American Typewriter"/>
              </a:rPr>
              <a:t>Reuters</a:t>
            </a:r>
            <a:r>
              <a:rPr lang="en-US" sz="1800" dirty="0" smtClean="0">
                <a:latin typeface="American Typewriter"/>
                <a:cs typeface="American Typewriter"/>
              </a:rPr>
              <a:t>]</a:t>
            </a:r>
            <a:endParaRPr lang="en-US" dirty="0" smtClean="0"/>
          </a:p>
          <a:p>
            <a:endParaRPr lang="en-US" dirty="0" smtClean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4463" y="6120824"/>
            <a:ext cx="1987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Long shot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8958" y="4787205"/>
            <a:ext cx="6443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Techniques in </a:t>
            </a:r>
            <a:r>
              <a:rPr lang="en-US" sz="2400" dirty="0" smtClean="0">
                <a:solidFill>
                  <a:srgbClr val="FF0000"/>
                </a:solidFill>
              </a:rPr>
              <a:t>local models</a:t>
            </a:r>
            <a:r>
              <a:rPr lang="en-US" sz="1800" dirty="0" smtClean="0">
                <a:latin typeface="American Typewriter"/>
                <a:cs typeface="American Typewriter"/>
              </a:rPr>
              <a:t> [</a:t>
            </a:r>
            <a:r>
              <a:rPr lang="en-US" sz="1800" dirty="0" err="1" smtClean="0">
                <a:latin typeface="American Typewriter"/>
                <a:cs typeface="American Typewriter"/>
              </a:rPr>
              <a:t>Marchesano</a:t>
            </a:r>
            <a:r>
              <a:rPr lang="en-US" sz="1800" dirty="0" smtClean="0">
                <a:latin typeface="American Typewriter"/>
                <a:cs typeface="American Typewriter"/>
              </a:rPr>
              <a:t> et al.]</a:t>
            </a:r>
            <a:endParaRPr lang="en-US" sz="2400" dirty="0" smtClean="0">
              <a:latin typeface="American Typewriter"/>
              <a:cs typeface="American Typewriter"/>
            </a:endParaRPr>
          </a:p>
          <a:p>
            <a:r>
              <a:rPr lang="en-US" sz="2400" dirty="0" smtClean="0">
                <a:solidFill>
                  <a:srgbClr val="3333FF"/>
                </a:solidFill>
                <a:latin typeface="+mj-lt"/>
                <a:cs typeface="American Typewriter"/>
              </a:rPr>
              <a:t>Non-</a:t>
            </a:r>
            <a:r>
              <a:rPr lang="en-US" sz="2400" dirty="0" err="1" smtClean="0">
                <a:solidFill>
                  <a:srgbClr val="3333FF"/>
                </a:solidFill>
                <a:latin typeface="+mj-lt"/>
                <a:cs typeface="American Typewriter"/>
              </a:rPr>
              <a:t>perturbative</a:t>
            </a:r>
            <a:r>
              <a:rPr lang="en-US" sz="2400" dirty="0" smtClean="0">
                <a:solidFill>
                  <a:srgbClr val="3333FF"/>
                </a:solidFill>
                <a:latin typeface="+mj-lt"/>
                <a:cs typeface="American Typewriter"/>
              </a:rPr>
              <a:t> (D3-instanton) effects</a:t>
            </a:r>
            <a:r>
              <a:rPr lang="en-US" sz="1800" dirty="0">
                <a:latin typeface="American Typewriter"/>
                <a:cs typeface="American Typewriter"/>
              </a:rPr>
              <a:t> </a:t>
            </a:r>
            <a:r>
              <a:rPr lang="en-US" sz="1800" dirty="0" smtClean="0">
                <a:latin typeface="American Typewriter"/>
                <a:cs typeface="American Typewriter"/>
              </a:rPr>
              <a:t>   </a:t>
            </a:r>
          </a:p>
          <a:p>
            <a:r>
              <a:rPr lang="en-US" sz="1800" dirty="0" smtClean="0">
                <a:latin typeface="American Typewriter"/>
                <a:cs typeface="American Typewriter"/>
              </a:rPr>
              <a:t>                                                                 [</a:t>
            </a:r>
            <a:r>
              <a:rPr lang="en-US" sz="1800" dirty="0" err="1" smtClean="0">
                <a:latin typeface="American Typewriter"/>
                <a:cs typeface="American Typewriter"/>
              </a:rPr>
              <a:t>Martucci,Weigand</a:t>
            </a:r>
            <a:r>
              <a:rPr lang="en-US" sz="1800" dirty="0" smtClean="0">
                <a:latin typeface="American Typewriter"/>
                <a:cs typeface="American Typewriter"/>
              </a:rPr>
              <a:t>]</a:t>
            </a:r>
            <a:endParaRPr lang="en-US" sz="2400" dirty="0">
              <a:latin typeface="American Typewriter"/>
              <a:cs typeface="American Typewriter"/>
            </a:endParaRPr>
          </a:p>
          <a:p>
            <a:endParaRPr lang="en-US" sz="1800" dirty="0" smtClean="0">
              <a:solidFill>
                <a:srgbClr val="3333FF"/>
              </a:solidFill>
              <a:latin typeface="+mj-lt"/>
              <a:cs typeface="American Typewri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6096000"/>
            <a:ext cx="5943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Detailed Phenomenology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406900"/>
            <a:ext cx="8991600" cy="1362075"/>
          </a:xfrm>
        </p:spPr>
        <p:txBody>
          <a:bodyPr>
            <a:normAutofit/>
          </a:bodyPr>
          <a:lstStyle/>
          <a:p>
            <a:r>
              <a:rPr lang="en-US" b="0" cap="none" dirty="0" smtClean="0">
                <a:solidFill>
                  <a:srgbClr val="FF0000"/>
                </a:solidFill>
              </a:rPr>
              <a:t>II. U(1)-Symmetries in F-Theory</a:t>
            </a:r>
            <a:br>
              <a:rPr lang="en-US" b="0" cap="none" dirty="0" smtClean="0">
                <a:solidFill>
                  <a:srgbClr val="FF0000"/>
                </a:solidFill>
              </a:rPr>
            </a:br>
            <a:endParaRPr lang="en-US" b="0" cap="non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826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8100"/>
            <a:ext cx="9144000" cy="6777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1" y="1752600"/>
            <a:ext cx="655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merican Typewriter"/>
                <a:cs typeface="American Typewriter"/>
              </a:rPr>
              <a:t>      </a:t>
            </a:r>
            <a:r>
              <a:rPr lang="en-US" sz="1600" dirty="0" smtClean="0">
                <a:solidFill>
                  <a:srgbClr val="250FF6"/>
                </a:solidFill>
                <a:latin typeface="American Typewriter"/>
                <a:cs typeface="American Typewriter"/>
              </a:rPr>
              <a:t>(</a:t>
            </a:r>
            <a:r>
              <a:rPr lang="en-US" sz="1600" dirty="0" smtClean="0">
                <a:solidFill>
                  <a:srgbClr val="250FF6"/>
                </a:solidFill>
                <a:latin typeface="+mj-lt"/>
                <a:cs typeface="American Typewriter"/>
              </a:rPr>
              <a:t>F-theory applications  </a:t>
            </a:r>
            <a:r>
              <a:rPr lang="en-US" sz="1600" dirty="0" smtClean="0">
                <a:latin typeface="American Typewriter"/>
                <a:cs typeface="American Typewriter"/>
              </a:rPr>
              <a:t>[</a:t>
            </a:r>
            <a:r>
              <a:rPr lang="en-US" sz="1600" dirty="0" err="1" smtClean="0">
                <a:latin typeface="American Typewriter"/>
                <a:cs typeface="American Typewriter"/>
              </a:rPr>
              <a:t>Antoniadis,Leontaris,King</a:t>
            </a:r>
            <a:r>
              <a:rPr lang="en-US" sz="1600" dirty="0" smtClean="0">
                <a:latin typeface="American Typewriter"/>
                <a:cs typeface="American Typewriter"/>
              </a:rPr>
              <a:t>,.</a:t>
            </a:r>
            <a:r>
              <a:rPr lang="en-US" sz="1600" dirty="0" smtClean="0"/>
              <a:t>.]</a:t>
            </a:r>
            <a:r>
              <a:rPr lang="en-US" sz="1600" dirty="0" smtClean="0">
                <a:solidFill>
                  <a:srgbClr val="3366FF"/>
                </a:solidFill>
              </a:rPr>
              <a:t>)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495800"/>
            <a:ext cx="87630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171890"/>
            <a:ext cx="390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Abelian</a:t>
            </a:r>
            <a:r>
              <a:rPr lang="en-US" sz="2000" dirty="0" smtClean="0">
                <a:solidFill>
                  <a:srgbClr val="FF0000"/>
                </a:solidFill>
              </a:rPr>
              <a:t> sector rather unexplored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95800"/>
            <a:ext cx="9753600" cy="151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en-US" sz="18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FF"/>
                </a:solidFill>
              </a:rPr>
              <a:t>A </a:t>
            </a:r>
            <a:r>
              <a:rPr lang="en-US" sz="1800" dirty="0">
                <a:solidFill>
                  <a:srgbClr val="0000FF"/>
                </a:solidFill>
              </a:rPr>
              <a:t>lot of recent </a:t>
            </a:r>
            <a:r>
              <a:rPr lang="en-US" sz="1800" dirty="0" smtClean="0">
                <a:solidFill>
                  <a:srgbClr val="0000FF"/>
                </a:solidFill>
              </a:rPr>
              <a:t>progress </a:t>
            </a:r>
            <a:r>
              <a:rPr lang="fr-FR" sz="1800" dirty="0" smtClean="0">
                <a:solidFill>
                  <a:srgbClr val="0000FF"/>
                </a:solidFill>
              </a:rPr>
              <a:t>’</a:t>
            </a:r>
            <a:r>
              <a:rPr lang="en-US" sz="1800" dirty="0" smtClean="0">
                <a:solidFill>
                  <a:srgbClr val="0000FF"/>
                </a:solidFill>
              </a:rPr>
              <a:t>12-’15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1600" dirty="0">
                <a:latin typeface="American Typewriter"/>
                <a:cs typeface="American Typewriter"/>
              </a:rPr>
              <a:t>[</a:t>
            </a:r>
            <a:r>
              <a:rPr lang="en-US" sz="1600" dirty="0" err="1">
                <a:latin typeface="American Typewriter"/>
                <a:cs typeface="American Typewriter"/>
              </a:rPr>
              <a:t>Grimm,Weigand</a:t>
            </a:r>
            <a:r>
              <a:rPr lang="en-US" sz="1600" dirty="0" smtClean="0">
                <a:latin typeface="American Typewriter"/>
                <a:cs typeface="American Typewriter"/>
              </a:rPr>
              <a:t>;… </a:t>
            </a:r>
            <a:r>
              <a:rPr lang="en-US" sz="1600" dirty="0" err="1" smtClean="0">
                <a:latin typeface="American Typewriter"/>
                <a:cs typeface="American Typewriter"/>
              </a:rPr>
              <a:t>Morrison</a:t>
            </a:r>
            <a:r>
              <a:rPr lang="en-US" sz="1600" dirty="0" err="1">
                <a:latin typeface="American Typewriter"/>
                <a:cs typeface="American Typewriter"/>
              </a:rPr>
              <a:t>,Park</a:t>
            </a:r>
            <a:r>
              <a:rPr lang="en-US" sz="1600" dirty="0">
                <a:latin typeface="American Typewriter"/>
                <a:cs typeface="American Typewriter"/>
              </a:rPr>
              <a:t>; M.C.,</a:t>
            </a:r>
            <a:r>
              <a:rPr lang="en-US" sz="1600" dirty="0" err="1">
                <a:latin typeface="American Typewriter"/>
                <a:cs typeface="American Typewriter"/>
              </a:rPr>
              <a:t>Grimm,Klevers</a:t>
            </a:r>
            <a:r>
              <a:rPr lang="en-US" sz="1600" dirty="0" smtClean="0">
                <a:latin typeface="American Typewriter"/>
                <a:cs typeface="American Typewriter"/>
              </a:rPr>
              <a:t>;… </a:t>
            </a:r>
            <a:r>
              <a:rPr lang="en-US" sz="1600" dirty="0" err="1" smtClean="0">
                <a:latin typeface="American Typewriter"/>
                <a:cs typeface="American Typewriter"/>
              </a:rPr>
              <a:t>Borchmann</a:t>
            </a:r>
            <a:r>
              <a:rPr lang="en-US" sz="1600" dirty="0" err="1">
                <a:latin typeface="American Typewriter"/>
                <a:cs typeface="American Typewriter"/>
              </a:rPr>
              <a:t>,Mayrhofer,Palti,Weigand</a:t>
            </a:r>
            <a:r>
              <a:rPr lang="en-US" sz="1600" dirty="0">
                <a:latin typeface="American Typewriter"/>
                <a:cs typeface="American Typewriter"/>
              </a:rPr>
              <a:t>; M.C.,</a:t>
            </a:r>
            <a:r>
              <a:rPr lang="en-US" sz="1600" dirty="0" err="1">
                <a:latin typeface="American Typewriter"/>
                <a:cs typeface="American Typewriter"/>
              </a:rPr>
              <a:t>Klevers,Piragua</a:t>
            </a:r>
            <a:r>
              <a:rPr lang="en-US" sz="1600" dirty="0" smtClean="0">
                <a:latin typeface="American Typewriter"/>
                <a:cs typeface="American Typewriter"/>
              </a:rPr>
              <a:t>;</a:t>
            </a:r>
            <a:r>
              <a:rPr lang="en-US" sz="1600" dirty="0">
                <a:latin typeface="American Typewriter"/>
                <a:cs typeface="American Typewriter"/>
              </a:rPr>
              <a:t> </a:t>
            </a:r>
            <a:r>
              <a:rPr lang="en-US" sz="1600" dirty="0" err="1">
                <a:latin typeface="American Typewriter"/>
                <a:cs typeface="American Typewriter"/>
              </a:rPr>
              <a:t>MC,Grassi,Klevers,Piragua</a:t>
            </a:r>
            <a:r>
              <a:rPr lang="en-US" sz="1600" dirty="0">
                <a:latin typeface="American Typewriter"/>
                <a:cs typeface="American Typewriter"/>
              </a:rPr>
              <a:t>;</a:t>
            </a:r>
            <a:r>
              <a:rPr lang="en-US" sz="1600" dirty="0" smtClean="0">
                <a:latin typeface="American Typewriter"/>
                <a:cs typeface="American Typewriter"/>
              </a:rPr>
              <a:t>… </a:t>
            </a:r>
          </a:p>
          <a:p>
            <a:pPr>
              <a:lnSpc>
                <a:spcPct val="110000"/>
              </a:lnSpc>
            </a:pPr>
            <a:r>
              <a:rPr lang="en-US" sz="1600" dirty="0" err="1" smtClean="0">
                <a:latin typeface="American Typewriter"/>
                <a:cs typeface="American Typewriter"/>
              </a:rPr>
              <a:t>Braun</a:t>
            </a:r>
            <a:r>
              <a:rPr lang="en-US" sz="1600" dirty="0" err="1">
                <a:latin typeface="American Typewriter"/>
                <a:cs typeface="American Typewriter"/>
              </a:rPr>
              <a:t>,Grimm,Keitel</a:t>
            </a:r>
            <a:r>
              <a:rPr lang="en-US" sz="1600" dirty="0">
                <a:latin typeface="American Typewriter"/>
                <a:cs typeface="American Typewriter"/>
              </a:rPr>
              <a:t>; </a:t>
            </a:r>
            <a:r>
              <a:rPr lang="en-US" sz="1600" dirty="0" smtClean="0">
                <a:latin typeface="American Typewriter"/>
                <a:cs typeface="American Typewriter"/>
              </a:rPr>
              <a:t>… M.C</a:t>
            </a:r>
            <a:r>
              <a:rPr lang="en-US" sz="1600" dirty="0">
                <a:latin typeface="American Typewriter"/>
                <a:cs typeface="American Typewriter"/>
              </a:rPr>
              <a:t>.,</a:t>
            </a:r>
            <a:r>
              <a:rPr lang="en-US" sz="1600" dirty="0" err="1">
                <a:latin typeface="American Typewriter"/>
                <a:cs typeface="American Typewriter"/>
              </a:rPr>
              <a:t>Klevers,Piragua,Song</a:t>
            </a:r>
            <a:r>
              <a:rPr lang="en-US" sz="1600" dirty="0" smtClean="0">
                <a:latin typeface="American Typewriter"/>
                <a:cs typeface="American Typewriter"/>
              </a:rPr>
              <a:t>;…</a:t>
            </a:r>
            <a:r>
              <a:rPr lang="en-US" sz="1600" dirty="0" err="1" smtClean="0">
                <a:latin typeface="American Typewriter"/>
                <a:cs typeface="American Typewriter"/>
              </a:rPr>
              <a:t>Morrison</a:t>
            </a:r>
            <a:r>
              <a:rPr lang="en-US" sz="1600" dirty="0" err="1">
                <a:latin typeface="American Typewriter"/>
                <a:cs typeface="American Typewriter"/>
              </a:rPr>
              <a:t>,Taylor</a:t>
            </a:r>
            <a:r>
              <a:rPr lang="en-US" sz="1600" dirty="0" smtClean="0">
                <a:latin typeface="American Typewriter"/>
                <a:cs typeface="American Typewriter"/>
              </a:rPr>
              <a:t>;…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merican Typewriter"/>
                <a:cs typeface="American Typewriter"/>
              </a:rPr>
              <a:t>M.C.,</a:t>
            </a:r>
            <a:r>
              <a:rPr lang="en-US" sz="1600" dirty="0" err="1" smtClean="0">
                <a:latin typeface="American Typewriter"/>
                <a:cs typeface="American Typewriter"/>
              </a:rPr>
              <a:t>Klevers,Piragua,Taylor</a:t>
            </a:r>
            <a:r>
              <a:rPr lang="en-US" sz="1600" dirty="0" smtClean="0">
                <a:latin typeface="American Typewriter"/>
                <a:cs typeface="American Typewriter"/>
              </a:rPr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566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762000"/>
            <a:ext cx="9144000" cy="52650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3505200"/>
            <a:ext cx="8077200" cy="228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2514600"/>
            <a:ext cx="9144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points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1219200"/>
            <a:ext cx="2590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Torus Points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1143000"/>
            <a:ext cx="4495800" cy="685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2209800"/>
            <a:ext cx="5638800" cy="914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2667000"/>
            <a:ext cx="3733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</a:t>
            </a:r>
            <a:r>
              <a:rPr lang="en-US" sz="1800" dirty="0" smtClean="0">
                <a:solidFill>
                  <a:schemeClr val="tx1"/>
                </a:solidFill>
              </a:rPr>
              <a:t>ual to </a:t>
            </a:r>
            <a:r>
              <a:rPr lang="en-US" sz="1800" dirty="0" err="1" smtClean="0">
                <a:solidFill>
                  <a:schemeClr val="tx1"/>
                </a:solidFill>
              </a:rPr>
              <a:t>codimension</a:t>
            </a: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one divisors</a:t>
            </a:r>
          </a:p>
          <a:p>
            <a:pPr algn="ctr"/>
            <a:r>
              <a:rPr lang="en-US" sz="1800" dirty="0">
                <a:ln w="1905"/>
                <a:solidFill>
                  <a:srgbClr val="FF0000"/>
                </a:solidFill>
              </a:rPr>
              <a:t>only </a:t>
            </a:r>
            <a:r>
              <a:rPr lang="en-US" sz="1800" i="1" dirty="0">
                <a:ln w="1905"/>
                <a:solidFill>
                  <a:srgbClr val="FF0000"/>
                </a:solidFill>
              </a:rPr>
              <a:t>I</a:t>
            </a:r>
            <a:r>
              <a:rPr lang="en-US" sz="1800" i="1" baseline="-25000" dirty="0">
                <a:ln w="1905"/>
                <a:solidFill>
                  <a:srgbClr val="FF0000"/>
                </a:solidFill>
              </a:rPr>
              <a:t>1</a:t>
            </a:r>
            <a:r>
              <a:rPr lang="en-US" sz="1800" dirty="0">
                <a:ln w="1905"/>
                <a:solidFill>
                  <a:srgbClr val="FF0000"/>
                </a:solidFill>
              </a:rPr>
              <a:t>-fibers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294" y="2438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s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22238"/>
            <a:ext cx="7924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FF0000"/>
                </a:solidFill>
              </a:rPr>
              <a:t>F-theory?</a:t>
            </a:r>
            <a:endParaRPr lang="en-US" sz="4200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2819400" y="3581400"/>
            <a:ext cx="6363541" cy="1938992"/>
            <a:chOff x="3038562" y="3581400"/>
            <a:chExt cx="6363541" cy="1938992"/>
          </a:xfrm>
        </p:grpSpPr>
        <p:sp>
          <p:nvSpPr>
            <p:cNvPr id="10" name="TextBox 9"/>
            <p:cNvSpPr txBox="1"/>
            <p:nvPr/>
          </p:nvSpPr>
          <p:spPr>
            <a:xfrm>
              <a:off x="6543762" y="3581400"/>
              <a:ext cx="28583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b</a:t>
              </a:r>
              <a:r>
                <a:rPr lang="en-US" sz="2000" dirty="0" smtClean="0">
                  <a:solidFill>
                    <a:srgbClr val="0000FF"/>
                  </a:solidFill>
                </a:rPr>
                <a:t>ack-reacted </a:t>
              </a:r>
              <a:br>
                <a:rPr lang="en-US" sz="2000" dirty="0" smtClean="0">
                  <a:solidFill>
                    <a:srgbClr val="0000FF"/>
                  </a:solidFill>
                </a:rPr>
              </a:br>
              <a:r>
                <a:rPr lang="en-US" sz="2000" dirty="0" smtClean="0">
                  <a:solidFill>
                    <a:srgbClr val="0000FF"/>
                  </a:solidFill>
                </a:rPr>
                <a:t>D-</a:t>
              </a:r>
              <a:r>
                <a:rPr lang="en-US" sz="2000" dirty="0" smtClean="0">
                  <a:ln w="1905"/>
                  <a:solidFill>
                    <a:srgbClr val="0000FF"/>
                  </a:solidFill>
                </a:rPr>
                <a:t>branes </a:t>
              </a:r>
              <a:endParaRPr lang="en-US" sz="2000" dirty="0" smtClean="0">
                <a:solidFill>
                  <a:srgbClr val="0000FF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regions </a:t>
              </a:r>
              <a:r>
                <a:rPr lang="en-US" sz="2000" dirty="0" smtClean="0">
                  <a:solidFill>
                    <a:srgbClr val="FF0000"/>
                  </a:solidFill>
                </a:rPr>
                <a:t>with 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large</a:t>
              </a:r>
              <a:r>
                <a:rPr lang="en-US" sz="2000" b="1" dirty="0">
                  <a:ln w="1905"/>
                  <a:solidFill>
                    <a:srgbClr val="FF0000"/>
                  </a:solidFill>
                </a:rPr>
                <a:t/>
              </a:r>
              <a:br>
                <a:rPr lang="en-US" sz="2000" b="1" dirty="0">
                  <a:ln w="1905"/>
                  <a:solidFill>
                    <a:srgbClr val="FF0000"/>
                  </a:solidFill>
                </a:rPr>
              </a:br>
              <a:r>
                <a:rPr lang="en-US" sz="2000" dirty="0" err="1" smtClean="0">
                  <a:ln w="1905"/>
                  <a:solidFill>
                    <a:srgbClr val="FF0000"/>
                  </a:solidFill>
                </a:rPr>
                <a:t>g</a:t>
              </a:r>
              <a:r>
                <a:rPr lang="en-US" sz="2000" b="1" i="1" baseline="-25000" dirty="0" err="1" smtClean="0">
                  <a:ln w="1905"/>
                  <a:solidFill>
                    <a:srgbClr val="FF0000"/>
                  </a:solidFill>
                </a:rPr>
                <a:t>s</a:t>
              </a:r>
              <a:r>
                <a:rPr lang="en-US" sz="2000" i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</a:rPr>
                <a:t>on</a:t>
              </a:r>
              <a:r>
                <a:rPr lang="en-US" sz="2000" dirty="0" smtClean="0">
                  <a:solidFill>
                    <a:srgbClr val="3366FF"/>
                  </a:solidFill>
                </a:rPr>
                <a:t> 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non-CY space</a:t>
              </a:r>
              <a:endParaRPr lang="en-US" sz="2000" baseline="-25000" dirty="0" smtClean="0">
                <a:ln w="1905"/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8562" y="3581400"/>
              <a:ext cx="63246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Arial"/>
                <a:buChar char="•"/>
              </a:pPr>
              <a:r>
                <a:rPr lang="en-US" sz="2000" dirty="0" smtClean="0">
                  <a:ln w="1905"/>
                  <a:solidFill>
                    <a:srgbClr val="0000FF"/>
                  </a:solidFill>
                </a:rPr>
                <a:t>Coupling </a:t>
              </a:r>
              <a:r>
                <a:rPr lang="en-US" sz="2000" dirty="0" err="1" smtClean="0">
                  <a:ln w="1905"/>
                  <a:solidFill>
                    <a:srgbClr val="0000FF"/>
                  </a:solidFill>
                </a:rPr>
                <a:t>g</a:t>
              </a:r>
              <a:r>
                <a:rPr lang="en-US" sz="2000" b="1" baseline="-25000" dirty="0" err="1" smtClean="0">
                  <a:ln w="1905"/>
                  <a:solidFill>
                    <a:srgbClr val="0000FF"/>
                  </a:solidFill>
                </a:rPr>
                <a:t>s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part of</a:t>
              </a:r>
            </a:p>
            <a:p>
              <a:pPr marL="800100" lvl="1" indent="-342900"/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    geometry (12dim)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000" dirty="0" smtClean="0">
                  <a:ln w="1905"/>
                  <a:solidFill>
                    <a:srgbClr val="0000FF"/>
                  </a:solidFill>
                </a:rPr>
                <a:t>Torus fibered </a:t>
              </a:r>
              <a:r>
                <a:rPr lang="en-US" sz="2000" dirty="0" smtClean="0">
                  <a:ln w="1905"/>
                </a:rPr>
                <a:t/>
              </a:r>
              <a:br>
                <a:rPr lang="en-US" sz="2000" dirty="0" smtClean="0">
                  <a:ln w="1905"/>
                </a:rPr>
              </a:br>
              <a:r>
                <a:rPr lang="en-US" sz="2000" dirty="0" err="1" smtClean="0">
                  <a:ln w="1905"/>
                  <a:solidFill>
                    <a:srgbClr val="FF0000"/>
                  </a:solidFill>
                </a:rPr>
                <a:t>Calabi-Yau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manifold</a:t>
              </a:r>
            </a:p>
            <a:p>
              <a:pPr marL="800100" lvl="1" indent="-342900"/>
              <a:endParaRPr lang="en-US" sz="2000" dirty="0" smtClean="0">
                <a:ln w="1905"/>
                <a:solidFill>
                  <a:srgbClr val="FF0000"/>
                </a:solidFill>
              </a:endParaRPr>
            </a:p>
            <a:p>
              <a:pPr marL="800100" lvl="1" indent="-342900"/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   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76600" y="31959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F-theory                  =             Type II String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96335"/>
            <a:ext cx="267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n w="1905"/>
                <a:solidFill>
                  <a:srgbClr val="FF0000"/>
                </a:solidFill>
              </a:rPr>
              <a:t>g</a:t>
            </a:r>
            <a:r>
              <a:rPr lang="en-US" sz="2400" baseline="-25000" dirty="0" err="1" smtClean="0">
                <a:ln w="1905"/>
                <a:solidFill>
                  <a:srgbClr val="FF0000"/>
                </a:solidFill>
              </a:rPr>
              <a:t>s</a:t>
            </a:r>
            <a:r>
              <a:rPr lang="en-US" sz="2400" baseline="-25000" dirty="0" smtClean="0">
                <a:ln w="1905"/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n w="1905"/>
                <a:solidFill>
                  <a:srgbClr val="FF0000"/>
                </a:solidFill>
              </a:rPr>
              <a:t>–string coupling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2613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762000"/>
            <a:ext cx="9144000" cy="52650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3505200"/>
            <a:ext cx="5867400" cy="16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2514600"/>
            <a:ext cx="9144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points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1219200"/>
            <a:ext cx="2590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Torus Points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3657600"/>
            <a:ext cx="5867400" cy="16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800" y="5791200"/>
            <a:ext cx="58674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886200"/>
            <a:ext cx="632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 Torus=elliptic curve has a marked </a:t>
            </a:r>
            <a:r>
              <a:rPr lang="en-US" sz="2000" dirty="0" smtClean="0">
                <a:solidFill>
                  <a:srgbClr val="FF0000"/>
                </a:solidFill>
              </a:rPr>
              <a:t>``zero’’ point P.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 For a special shape there can be additional 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marked ``rational’’ points Q.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 Rational points form a group under addition on torus.  </a:t>
            </a:r>
            <a:endParaRPr lang="en-US" sz="2000" dirty="0">
              <a:solidFill>
                <a:srgbClr val="3366FF"/>
              </a:solidFill>
            </a:endParaRP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049294" y="2438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s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3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30603"/>
            <a:ext cx="9144000" cy="5989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524000"/>
            <a:ext cx="1447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</a:rPr>
              <a:t>Q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5600" y="1600200"/>
            <a:ext cx="8382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366FF"/>
                </a:solidFill>
              </a:rPr>
              <a:t>torus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39" y="1581090"/>
            <a:ext cx="7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P</a:t>
            </a:r>
            <a:r>
              <a:rPr lang="en-US" sz="2000" dirty="0" smtClean="0">
                <a:solidFill>
                  <a:srgbClr val="3366FF"/>
                </a:solidFill>
              </a:rPr>
              <a:t>oint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0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" y="0"/>
            <a:ext cx="8940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524000"/>
            <a:ext cx="1447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</a:rPr>
              <a:t>Q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5600" y="1600200"/>
            <a:ext cx="8382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3366FF"/>
                </a:solidFill>
              </a:rPr>
              <a:t>torus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39" y="1581090"/>
            <a:ext cx="7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P</a:t>
            </a:r>
            <a:r>
              <a:rPr lang="en-US" sz="2000" dirty="0" smtClean="0">
                <a:solidFill>
                  <a:srgbClr val="3366FF"/>
                </a:solidFill>
              </a:rPr>
              <a:t>oint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0" y="1600200"/>
            <a:ext cx="9296400" cy="65532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n=0</a:t>
            </a:r>
            <a:r>
              <a:rPr lang="en-US" sz="2200" dirty="0" smtClean="0">
                <a:solidFill>
                  <a:srgbClr val="0000FF"/>
                </a:solidFill>
              </a:rPr>
              <a:t>:    with P - generic CY in                   (Tate form)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n=1:   </a:t>
            </a:r>
            <a:r>
              <a:rPr lang="en-US" sz="2200" i="1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with </a:t>
            </a:r>
            <a:r>
              <a:rPr lang="en-US" sz="2200" i="1" dirty="0" smtClean="0">
                <a:solidFill>
                  <a:srgbClr val="0000FF"/>
                </a:solidFill>
              </a:rPr>
              <a:t>P, Q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-</a:t>
            </a:r>
            <a:r>
              <a:rPr lang="en-US" sz="2200" dirty="0" smtClean="0">
                <a:solidFill>
                  <a:srgbClr val="0000FF"/>
                </a:solidFill>
              </a:rPr>
              <a:t> generic CY in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n=2:   </a:t>
            </a:r>
            <a:r>
              <a:rPr lang="en-US" sz="2200" dirty="0" smtClean="0">
                <a:solidFill>
                  <a:srgbClr val="0000FF"/>
                </a:solidFill>
              </a:rPr>
              <a:t> with </a:t>
            </a:r>
            <a:r>
              <a:rPr lang="en-US" sz="2200" i="1" dirty="0" smtClean="0">
                <a:solidFill>
                  <a:srgbClr val="0000FF"/>
                </a:solidFill>
              </a:rPr>
              <a:t>P, Q, R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- specific example: </a:t>
            </a:r>
            <a:r>
              <a:rPr lang="en-US" sz="2200" dirty="0" smtClean="0">
                <a:ln w="1905"/>
                <a:solidFill>
                  <a:srgbClr val="FF0000"/>
                </a:solidFill>
              </a:rPr>
              <a:t>generic CY in </a:t>
            </a:r>
            <a:r>
              <a:rPr lang="en-US" sz="2200" i="1" dirty="0" smtClean="0">
                <a:ln w="1905"/>
                <a:solidFill>
                  <a:srgbClr val="FF0000"/>
                </a:solidFill>
              </a:rPr>
              <a:t>dP</a:t>
            </a:r>
            <a:r>
              <a:rPr lang="en-US" sz="2200" i="1" baseline="-25000" dirty="0" smtClean="0">
                <a:ln w="1905"/>
                <a:solidFill>
                  <a:srgbClr val="FF0000"/>
                </a:solidFill>
              </a:rPr>
              <a:t>2</a:t>
            </a:r>
            <a:r>
              <a:rPr lang="en-US" sz="2200" i="1" dirty="0" smtClean="0"/>
              <a:t> </a:t>
            </a:r>
            <a:endParaRPr lang="en-US" sz="1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           - generalization: </a:t>
            </a:r>
            <a:r>
              <a:rPr lang="en-US" sz="2200" dirty="0" err="1" smtClean="0">
                <a:solidFill>
                  <a:srgbClr val="0000FF"/>
                </a:solidFill>
                <a:sym typeface="Wingdings"/>
              </a:rPr>
              <a:t>nongeneric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 cubic in </a:t>
            </a:r>
            <a:endParaRPr lang="en-US" sz="2200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i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n=3:   </a:t>
            </a:r>
            <a:r>
              <a:rPr lang="en-US" sz="2200" dirty="0" smtClean="0">
                <a:solidFill>
                  <a:srgbClr val="0000FF"/>
                </a:solidFill>
              </a:rPr>
              <a:t>  with </a:t>
            </a:r>
            <a:r>
              <a:rPr lang="en-US" sz="2200" i="1" dirty="0">
                <a:solidFill>
                  <a:srgbClr val="0000FF"/>
                </a:solidFill>
              </a:rPr>
              <a:t>P, Q, </a:t>
            </a:r>
            <a:r>
              <a:rPr lang="en-US" sz="2200" i="1" dirty="0" smtClean="0">
                <a:solidFill>
                  <a:srgbClr val="0000FF"/>
                </a:solidFill>
              </a:rPr>
              <a:t>R, S</a:t>
            </a:r>
            <a:r>
              <a:rPr lang="en-US" sz="2200" dirty="0" smtClean="0">
                <a:solidFill>
                  <a:srgbClr val="0000FF"/>
                </a:solidFill>
              </a:rPr>
              <a:t> - </a:t>
            </a:r>
            <a:r>
              <a:rPr lang="en-US" sz="2200" dirty="0" smtClean="0">
                <a:ln w="1905"/>
                <a:solidFill>
                  <a:srgbClr val="FF0000"/>
                </a:solidFill>
              </a:rPr>
              <a:t>CICY </a:t>
            </a:r>
            <a:r>
              <a:rPr lang="en-US" sz="2200" dirty="0">
                <a:ln w="1905"/>
                <a:solidFill>
                  <a:srgbClr val="FF0000"/>
                </a:solidFill>
              </a:rPr>
              <a:t>in </a:t>
            </a:r>
            <a:r>
              <a:rPr lang="en-US" sz="2200" dirty="0" smtClean="0">
                <a:ln w="1905"/>
                <a:solidFill>
                  <a:srgbClr val="FF0000"/>
                </a:solidFill>
              </a:rPr>
              <a:t>        </a:t>
            </a: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i="1" u="sng" dirty="0" smtClean="0">
                <a:solidFill>
                  <a:srgbClr val="0000FF"/>
                </a:solidFill>
              </a:rPr>
              <a:t>n</a:t>
            </a:r>
            <a:r>
              <a:rPr lang="en-US" sz="2200" i="1" dirty="0" smtClean="0">
                <a:solidFill>
                  <a:srgbClr val="0000FF"/>
                </a:solidFill>
              </a:rPr>
              <a:t>=4</a:t>
            </a:r>
            <a:r>
              <a:rPr lang="en-US" sz="2200" dirty="0" smtClean="0">
                <a:solidFill>
                  <a:srgbClr val="0000FF"/>
                </a:solidFill>
              </a:rPr>
              <a:t>     </a:t>
            </a:r>
            <a:r>
              <a:rPr lang="en-US" sz="2200" dirty="0" err="1" smtClean="0">
                <a:ln w="1905"/>
                <a:solidFill>
                  <a:srgbClr val="EA26FF"/>
                </a:solidFill>
              </a:rPr>
              <a:t>determinantal</a:t>
            </a:r>
            <a:r>
              <a:rPr lang="en-US" sz="2200" dirty="0" smtClean="0">
                <a:ln w="1905"/>
                <a:solidFill>
                  <a:srgbClr val="EA26FF"/>
                </a:solidFill>
              </a:rPr>
              <a:t> variety</a:t>
            </a:r>
            <a:r>
              <a:rPr lang="en-US" sz="2200" dirty="0" smtClean="0">
                <a:ln w="1905"/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in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higher </a:t>
            </a:r>
            <a:r>
              <a:rPr lang="en-US" sz="2200" i="1" dirty="0" smtClean="0">
                <a:solidFill>
                  <a:srgbClr val="0000FF"/>
                </a:solidFill>
              </a:rPr>
              <a:t>n,</a:t>
            </a:r>
            <a:r>
              <a:rPr lang="en-US" sz="2200" dirty="0" smtClean="0">
                <a:solidFill>
                  <a:srgbClr val="0000FF"/>
                </a:solidFill>
              </a:rPr>
              <a:t> not clear…</a:t>
            </a:r>
            <a:r>
              <a:rPr lang="en-US" sz="2200" b="1" dirty="0" smtClean="0">
                <a:ln w="1905"/>
                <a:solidFill>
                  <a:srgbClr val="0000FF"/>
                </a:solidFill>
              </a:rPr>
              <a:t>   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7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en-US" sz="2400" dirty="0" smtClean="0">
              <a:ln w="1905"/>
              <a:solidFill>
                <a:srgbClr val="EA26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52400" y="427038"/>
            <a:ext cx="9525000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Explicit Examples with n-rational sections – U(1)</a:t>
            </a:r>
            <a:r>
              <a:rPr lang="en-US" sz="3200" baseline="30000" dirty="0" smtClean="0">
                <a:solidFill>
                  <a:srgbClr val="FF0000"/>
                </a:solidFill>
              </a:rPr>
              <a:t>n </a:t>
            </a:r>
            <a:endParaRPr 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16" name="Content Placeholder 40"/>
          <p:cNvSpPr txBox="1">
            <a:spLocks/>
          </p:cNvSpPr>
          <p:nvPr/>
        </p:nvSpPr>
        <p:spPr>
          <a:xfrm>
            <a:off x="457200" y="8382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200" baseline="-250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3962400" y="3170872"/>
            <a:ext cx="6400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merican Typewriter"/>
                <a:cs typeface="American Typewriter"/>
              </a:rPr>
              <a:t>[Borchmann,Mayerhofer,Palti,Weigand’13;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M.C.,</a:t>
            </a:r>
            <a:r>
              <a:rPr lang="en-US" sz="1800" dirty="0" err="1" smtClean="0">
                <a:solidFill>
                  <a:srgbClr val="000000"/>
                </a:solidFill>
                <a:latin typeface="American Typewriter"/>
                <a:cs typeface="American Typewriter"/>
              </a:rPr>
              <a:t>Klevers,Piragua</a:t>
            </a:r>
            <a:r>
              <a:rPr lang="en-US" sz="1800" dirty="0">
                <a:solidFill>
                  <a:srgbClr val="000000"/>
                </a:solidFill>
                <a:latin typeface="American Typewriter"/>
                <a:cs typeface="American Typewriter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1303.6970,1307.6425;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M.C.,</a:t>
            </a:r>
            <a:r>
              <a:rPr lang="en-US" sz="1800" dirty="0" err="1" smtClean="0">
                <a:solidFill>
                  <a:srgbClr val="000000"/>
                </a:solidFill>
                <a:latin typeface="American Typewriter"/>
                <a:cs typeface="American Typewriter"/>
              </a:rPr>
              <a:t>Grassi,Klevers,Piragua</a:t>
            </a:r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1306.0236] </a:t>
            </a:r>
          </a:p>
          <a:p>
            <a:endParaRPr lang="en-US" sz="1800" dirty="0" smtClean="0">
              <a:solidFill>
                <a:srgbClr val="000000"/>
              </a:solidFill>
              <a:latin typeface="American Typewriter"/>
              <a:cs typeface="American Typewriter"/>
            </a:endParaRPr>
          </a:p>
          <a:p>
            <a:endParaRPr lang="en-US" sz="1800" dirty="0">
              <a:solidFill>
                <a:srgbClr val="000000"/>
              </a:solidFill>
              <a:latin typeface="American Typewriter"/>
              <a:cs typeface="American Typewriter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[M.C.,</a:t>
            </a:r>
            <a:r>
              <a:rPr lang="en-US" sz="1800" dirty="0" err="1" smtClean="0">
                <a:solidFill>
                  <a:srgbClr val="000000"/>
                </a:solidFill>
                <a:latin typeface="American Typewriter"/>
                <a:cs typeface="American Typewriter"/>
              </a:rPr>
              <a:t>Klevers,Piragua,Taylor</a:t>
            </a:r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1507.05954]</a:t>
            </a:r>
            <a:endParaRPr lang="en-US" sz="1800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4400" y="5193268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[M.C.,Klevers,Piragua,Song1310.0463]</a:t>
            </a:r>
            <a:endParaRPr lang="en-US" sz="1800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9800" y="2297668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merican Typewriter"/>
                <a:cs typeface="American Typewriter"/>
              </a:rPr>
              <a:t>[Morrison,Park’12]</a:t>
            </a:r>
            <a:endParaRPr lang="en-US" sz="1800" dirty="0">
              <a:latin typeface="American Typewriter"/>
              <a:cs typeface="American Typewriter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28800"/>
            <a:ext cx="990600" cy="27442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57800"/>
            <a:ext cx="609600" cy="2693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94713"/>
            <a:ext cx="1321590" cy="27228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816600"/>
            <a:ext cx="228600" cy="2032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419600" y="57912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…</a:t>
            </a:r>
            <a:endParaRPr lang="en-US" sz="1800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90935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Torus=elliptic curve 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089823"/>
            <a:ext cx="1447800" cy="3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40"/>
          <p:cNvSpPr>
            <a:spLocks noGrp="1"/>
          </p:cNvSpPr>
          <p:nvPr>
            <p:ph idx="1"/>
          </p:nvPr>
        </p:nvSpPr>
        <p:spPr>
          <a:xfrm>
            <a:off x="0" y="-457200"/>
            <a:ext cx="8534400" cy="5562600"/>
          </a:xfrm>
        </p:spPr>
        <p:txBody>
          <a:bodyPr/>
          <a:lstStyle/>
          <a:p>
            <a:pPr marL="0" indent="0">
              <a:buFont typeface="Arial" pitchFamily="-1" charset="0"/>
              <a:buNone/>
            </a:pPr>
            <a:r>
              <a:rPr lang="en-US" sz="2400" dirty="0" smtClean="0">
                <a:solidFill>
                  <a:srgbClr val="3366FF"/>
                </a:solidFill>
              </a:rPr>
              <a:t> 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00" y="4595813"/>
            <a:ext cx="8305800" cy="27193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4622" tIns="208280" rIns="644622" bIns="142240" spcCol="1270"/>
          <a:lstStyle/>
          <a:p>
            <a:pPr marL="228600" lvl="1" indent="-228600" defTabSz="889000" fontAlgn="auto">
              <a:spcAft>
                <a:spcPct val="15000"/>
              </a:spcAft>
              <a:buFontTx/>
              <a:buChar char="••"/>
              <a:defRPr/>
            </a:pPr>
            <a:endParaRPr lang="en-US" sz="2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1447875"/>
            <a:ext cx="10134600" cy="2971725"/>
            <a:chOff x="609600" y="3581400"/>
            <a:chExt cx="10134600" cy="2971800"/>
          </a:xfrm>
        </p:grpSpPr>
        <p:graphicFrame>
          <p:nvGraphicFramePr>
            <p:cNvPr id="28" name="Diagram 27"/>
            <p:cNvGraphicFramePr/>
            <p:nvPr/>
          </p:nvGraphicFramePr>
          <p:xfrm>
            <a:off x="609600" y="3581400"/>
            <a:ext cx="9525000" cy="2971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1524000" y="3989587"/>
              <a:ext cx="9220200" cy="2258880"/>
            </a:xfrm>
            <a:prstGeom prst="rect">
              <a:avLst/>
            </a:prstGeom>
            <a:effectLst/>
          </p:spPr>
          <p:txBody>
            <a:bodyPr>
              <a:spAutoFit/>
            </a:bodyPr>
            <a:lstStyle/>
            <a:p>
              <a:pPr marL="228600" lvl="1" indent="-228600" defTabSz="889000" fontAlgn="auto">
                <a:lnSpc>
                  <a:spcPct val="120000"/>
                </a:lnSpc>
                <a:spcAft>
                  <a:spcPct val="15000"/>
                </a:spcAft>
                <a:defRPr/>
              </a:pPr>
              <a:r>
                <a:rPr lang="en-US" sz="2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rPr>
                <a:t>representation as </a:t>
              </a:r>
              <a:r>
                <a:rPr lang="en-US" sz="2500" dirty="0" err="1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hypersurface</a:t>
              </a:r>
              <a:r>
                <a:rPr lang="en-US" sz="2500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in dP</a:t>
              </a:r>
              <a:r>
                <a:rPr lang="en-US" sz="2500" baseline="-25000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2</a:t>
              </a:r>
              <a:endParaRPr lang="en-US" sz="2500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  <a:p>
              <a:pPr marL="228600" lvl="1" indent="-228600" defTabSz="889000" fontAlgn="auto">
                <a:lnSpc>
                  <a:spcPct val="120000"/>
                </a:lnSpc>
                <a:spcAft>
                  <a:spcPct val="15000"/>
                </a:spcAft>
                <a:defRPr/>
              </a:pPr>
              <a:r>
                <a:rPr lang="en-US" sz="2200" dirty="0">
                  <a:latin typeface="+mn-lt"/>
                  <a:ea typeface="+mn-ea"/>
                  <a:cs typeface="+mn-cs"/>
                </a:rPr>
                <a:t> </a:t>
              </a:r>
            </a:p>
            <a:p>
              <a:pPr marL="228600" lvl="1" indent="-228600" defTabSz="889000" fontAlgn="auto">
                <a:lnSpc>
                  <a:spcPct val="1200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  </a:t>
              </a:r>
              <a:r>
                <a:rPr lang="en-US" sz="2000" dirty="0" smtClean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</a:t>
              </a:r>
            </a:p>
            <a:p>
              <a:pPr marL="228600" lvl="1" indent="-228600" defTabSz="889000" fontAlgn="auto">
                <a:lnSpc>
                  <a:spcPct val="120000"/>
                </a:lnSpc>
                <a:spcAft>
                  <a:spcPct val="15000"/>
                </a:spcAft>
                <a:defRPr/>
              </a:pPr>
              <a:r>
                <a:rPr lang="en-US" sz="2000" dirty="0" smtClean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              [</a:t>
              </a:r>
              <a:r>
                <a:rPr lang="en-US" sz="2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u:v:w:e</a:t>
              </a:r>
              <a:r>
                <a:rPr lang="en-US" sz="2000" baseline="-25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1</a:t>
              </a:r>
              <a:r>
                <a:rPr lang="en-US" sz="2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:e</a:t>
              </a:r>
              <a:r>
                <a:rPr lang="en-US" sz="2000" baseline="-25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2</a:t>
              </a:r>
              <a:r>
                <a:rPr lang="en-US" sz="2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] –homogeneous coordinates of dP</a:t>
              </a:r>
              <a:r>
                <a:rPr lang="en-US" sz="2000" baseline="-25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2</a:t>
              </a:r>
              <a:r>
                <a:rPr lang="en-US" sz="2000" dirty="0">
                  <a:ln w="1905"/>
                  <a:solidFill>
                    <a:srgbClr val="59595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</a:t>
              </a:r>
            </a:p>
            <a:p>
              <a:pPr marL="228600" lvl="1" indent="-228600" defTabSz="889000" fontAlgn="auto">
                <a:lnSpc>
                  <a:spcPct val="1200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n w="1905"/>
                  <a:solidFill>
                    <a:srgbClr val="3366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 </a:t>
              </a:r>
              <a:r>
                <a:rPr lang="en-US" sz="2000" dirty="0" smtClean="0">
                  <a:ln w="1905"/>
                  <a:solidFill>
                    <a:srgbClr val="3366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ea typeface="+mn-ea"/>
                  <a:cs typeface="+mn-cs"/>
                </a:rPr>
                <a:t>             </a:t>
              </a:r>
              <a:endParaRPr lang="en-US" sz="2000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6869" name="Rectangle 32"/>
          <p:cNvSpPr>
            <a:spLocks noChangeArrowheads="1"/>
          </p:cNvSpPr>
          <p:nvPr/>
        </p:nvSpPr>
        <p:spPr bwMode="auto">
          <a:xfrm>
            <a:off x="4267200" y="838200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[</a:t>
            </a:r>
            <a:r>
              <a:rPr lang="en-US" sz="1800" dirty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M.C., </a:t>
            </a:r>
            <a:r>
              <a:rPr lang="en-US" sz="1800" dirty="0" err="1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Klevers,Piragua</a:t>
            </a:r>
            <a:r>
              <a:rPr lang="en-US" sz="1800" dirty="0" smtClean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]</a:t>
            </a:r>
          </a:p>
          <a:p>
            <a:r>
              <a:rPr lang="en-US" sz="1800" dirty="0" smtClean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[</a:t>
            </a:r>
            <a:r>
              <a:rPr lang="en-US" sz="1800" dirty="0" err="1" smtClean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Borchmann,Mayrhofer,Palti,Weigand</a:t>
            </a:r>
            <a:r>
              <a:rPr lang="en-US" sz="1800" dirty="0" smtClean="0"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]</a:t>
            </a:r>
            <a:endParaRPr lang="en-US" sz="1800" dirty="0">
              <a:latin typeface="American Typewriter" pitchFamily="-1" charset="0"/>
              <a:ea typeface="American Typewriter" pitchFamily="-1" charset="0"/>
              <a:cs typeface="American Typewriter" pitchFamily="-1" charset="0"/>
            </a:endParaRPr>
          </a:p>
        </p:txBody>
      </p:sp>
      <p:pic>
        <p:nvPicPr>
          <p:cNvPr id="36870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2690812"/>
            <a:ext cx="8991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ight Arrow 29"/>
          <p:cNvSpPr/>
          <p:nvPr/>
        </p:nvSpPr>
        <p:spPr>
          <a:xfrm>
            <a:off x="228600" y="1954212"/>
            <a:ext cx="596900" cy="407988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228600"/>
            <a:ext cx="9144000" cy="715963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U(1)</a:t>
            </a:r>
            <a:r>
              <a:rPr lang="en-US" baseline="30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Concrete Example </a:t>
            </a:r>
            <a:endParaRPr lang="en-US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52400" y="3962400"/>
            <a:ext cx="4483099" cy="1676400"/>
            <a:chOff x="1981200" y="3991218"/>
            <a:chExt cx="5565227" cy="2028582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981200" y="4648201"/>
              <a:ext cx="5486400" cy="1371599"/>
              <a:chOff x="1981200" y="4419601"/>
              <a:chExt cx="5486400" cy="137159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981200" y="4419601"/>
                <a:ext cx="5486400" cy="13715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8" name="Picture 20" descr="latex-image-1.pdf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133600" y="4523015"/>
                <a:ext cx="4953000" cy="353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2" descr="latex-image-1.pdf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133601" y="4953000"/>
                <a:ext cx="4953000" cy="35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17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33600" y="5638800"/>
              <a:ext cx="5181600" cy="366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3873062" y="3991218"/>
              <a:ext cx="3673365" cy="70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" charset="0"/>
                </a:rPr>
                <a:t>    </a:t>
              </a:r>
              <a:r>
                <a:rPr lang="en-US" sz="2400" dirty="0">
                  <a:latin typeface="Calibri" pitchFamily="-1" charset="0"/>
                </a:rPr>
                <a:t>u    </a:t>
              </a:r>
              <a:r>
                <a:rPr lang="en-US" sz="2400" dirty="0" smtClean="0">
                  <a:latin typeface="Calibri" pitchFamily="-1" charset="0"/>
                </a:rPr>
                <a:t> </a:t>
              </a:r>
              <a:r>
                <a:rPr lang="en-US" sz="2400" dirty="0">
                  <a:latin typeface="Calibri" pitchFamily="-1" charset="0"/>
                </a:rPr>
                <a:t>v     </a:t>
              </a:r>
              <a:r>
                <a:rPr lang="en-US" sz="2400" dirty="0" smtClean="0">
                  <a:latin typeface="Calibri" pitchFamily="-1" charset="0"/>
                </a:rPr>
                <a:t>w   e</a:t>
              </a:r>
              <a:r>
                <a:rPr lang="en-US" sz="2400" baseline="-25000" dirty="0" smtClean="0">
                  <a:latin typeface="Calibri" pitchFamily="-1" charset="0"/>
                </a:rPr>
                <a:t>1</a:t>
              </a:r>
              <a:r>
                <a:rPr lang="en-US" sz="2400" dirty="0" smtClean="0">
                  <a:latin typeface="Calibri" pitchFamily="-1" charset="0"/>
                </a:rPr>
                <a:t>  e</a:t>
              </a:r>
              <a:r>
                <a:rPr lang="en-US" sz="2400" baseline="-25000" dirty="0" smtClean="0">
                  <a:latin typeface="Calibri" pitchFamily="-1" charset="0"/>
                </a:rPr>
                <a:t>2</a:t>
              </a:r>
              <a:endParaRPr lang="en-US" sz="2400" baseline="-25000" dirty="0">
                <a:latin typeface="Calibri" pitchFamily="-1" charset="0"/>
              </a:endParaRPr>
            </a:p>
          </p:txBody>
        </p:sp>
      </p:grp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4724400" y="4675922"/>
            <a:ext cx="4572000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lvl="1" indent="-228600" defTabSz="889000">
              <a:lnSpc>
                <a:spcPct val="110000"/>
              </a:lnSpc>
              <a:spcAft>
                <a:spcPct val="150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-1" charset="0"/>
              </a:rPr>
              <a:t>  Sections </a:t>
            </a:r>
            <a:r>
              <a:rPr lang="en-US" sz="2000" dirty="0">
                <a:solidFill>
                  <a:srgbClr val="595959"/>
                </a:solidFill>
                <a:latin typeface="Calibri" pitchFamily="-1" charset="0"/>
              </a:rPr>
              <a:t>represented by </a:t>
            </a:r>
            <a:r>
              <a:rPr lang="en-US" sz="2000" dirty="0" smtClean="0">
                <a:solidFill>
                  <a:srgbClr val="595959"/>
                </a:solidFill>
                <a:latin typeface="Calibri" pitchFamily="-1" charset="0"/>
              </a:rPr>
              <a:t>intersections</a:t>
            </a:r>
          </a:p>
          <a:p>
            <a:pPr marL="228600" lvl="1" indent="-228600" defTabSz="889000">
              <a:lnSpc>
                <a:spcPct val="110000"/>
              </a:lnSpc>
              <a:spcAft>
                <a:spcPct val="150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-1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latin typeface="Calibri" pitchFamily="-1" charset="0"/>
              </a:rPr>
              <a:t>of</a:t>
            </a:r>
            <a:r>
              <a:rPr lang="en-US" sz="2000" dirty="0" smtClean="0">
                <a:solidFill>
                  <a:srgbClr val="595959"/>
                </a:solidFill>
                <a:latin typeface="Calibri" pitchFamily="-1" charset="0"/>
              </a:rPr>
              <a:t>  different </a:t>
            </a:r>
            <a:r>
              <a:rPr lang="en-US" sz="2000" dirty="0">
                <a:solidFill>
                  <a:srgbClr val="595959"/>
                </a:solidFill>
                <a:latin typeface="Calibri" pitchFamily="-1" charset="0"/>
              </a:rPr>
              <a:t>divisors in dP</a:t>
            </a:r>
            <a:r>
              <a:rPr lang="en-US" sz="2000" baseline="-25000" dirty="0">
                <a:solidFill>
                  <a:srgbClr val="595959"/>
                </a:solidFill>
                <a:latin typeface="Calibri" pitchFamily="-1" charset="0"/>
              </a:rPr>
              <a:t>2</a:t>
            </a:r>
            <a:r>
              <a:rPr lang="en-US" sz="2000" dirty="0">
                <a:solidFill>
                  <a:srgbClr val="595959"/>
                </a:solidFill>
                <a:latin typeface="Calibri" pitchFamily="-1" charset="0"/>
              </a:rPr>
              <a:t> with </a:t>
            </a:r>
            <a:r>
              <a:rPr lang="en-US" sz="2000" dirty="0" err="1">
                <a:solidFill>
                  <a:srgbClr val="595959"/>
                </a:solidFill>
                <a:latin typeface="Calibri" pitchFamily="-1" charset="0"/>
              </a:rPr>
              <a:t>p</a:t>
            </a:r>
            <a:endParaRPr lang="en-US" sz="2000" dirty="0">
              <a:solidFill>
                <a:srgbClr val="595959"/>
              </a:solidFill>
              <a:latin typeface="Calibri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518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40"/>
          <p:cNvSpPr>
            <a:spLocks noGrp="1"/>
          </p:cNvSpPr>
          <p:nvPr>
            <p:ph idx="1"/>
          </p:nvPr>
        </p:nvSpPr>
        <p:spPr>
          <a:xfrm>
            <a:off x="0" y="-457200"/>
            <a:ext cx="8534400" cy="5562600"/>
          </a:xfrm>
        </p:spPr>
        <p:txBody>
          <a:bodyPr/>
          <a:lstStyle/>
          <a:p>
            <a:pPr marL="0" indent="0">
              <a:buFont typeface="Arial" pitchFamily="-1" charset="0"/>
              <a:buNone/>
            </a:pPr>
            <a:r>
              <a:rPr lang="en-US" sz="2400" dirty="0" smtClean="0">
                <a:solidFill>
                  <a:srgbClr val="3366FF"/>
                </a:solidFill>
              </a:rPr>
              <a:t> 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00" y="4595813"/>
            <a:ext cx="8305800" cy="27193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4622" tIns="208280" rIns="644622" bIns="142240" spcCol="1270"/>
          <a:lstStyle/>
          <a:p>
            <a:pPr marL="228600" lvl="1" indent="-228600" defTabSz="889000" fontAlgn="auto">
              <a:spcAft>
                <a:spcPct val="15000"/>
              </a:spcAft>
              <a:buFontTx/>
              <a:buChar char="••"/>
              <a:defRPr/>
            </a:pPr>
            <a:endParaRPr lang="en-US" sz="2000" dirty="0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121292548"/>
              </p:ext>
            </p:extLst>
          </p:nvPr>
        </p:nvGraphicFramePr>
        <p:xfrm>
          <a:off x="61258" y="995083"/>
          <a:ext cx="10378141" cy="2891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Title 1"/>
          <p:cNvSpPr txBox="1">
            <a:spLocks/>
          </p:cNvSpPr>
          <p:nvPr/>
        </p:nvSpPr>
        <p:spPr>
          <a:xfrm>
            <a:off x="0" y="228600"/>
            <a:ext cx="9144000" cy="715963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U(1)</a:t>
            </a:r>
            <a:r>
              <a:rPr lang="en-US" baseline="30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Further Developments</a:t>
            </a:r>
            <a:endParaRPr lang="en-US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066800"/>
            <a:ext cx="919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General U(1)</a:t>
            </a:r>
            <a:r>
              <a:rPr lang="en-US" sz="2400" baseline="30000" dirty="0" smtClean="0">
                <a:solidFill>
                  <a:srgbClr val="3333FF"/>
                </a:solidFill>
              </a:rPr>
              <a:t>2  </a:t>
            </a:r>
            <a:r>
              <a:rPr lang="en-US" sz="2400" dirty="0" smtClean="0">
                <a:solidFill>
                  <a:srgbClr val="3333FF"/>
                </a:solidFill>
              </a:rPr>
              <a:t>construction:     </a:t>
            </a:r>
            <a:r>
              <a:rPr lang="en-US" sz="1800" dirty="0" smtClean="0"/>
              <a:t>[</a:t>
            </a:r>
            <a:r>
              <a:rPr lang="en-US" sz="1800" dirty="0" smtClean="0">
                <a:latin typeface="American Typewriter"/>
                <a:cs typeface="American Typewriter"/>
              </a:rPr>
              <a:t>M.C., </a:t>
            </a:r>
            <a:r>
              <a:rPr lang="en-US" sz="1800" dirty="0" err="1" smtClean="0">
                <a:latin typeface="American Typewriter"/>
                <a:cs typeface="American Typewriter"/>
              </a:rPr>
              <a:t>Klevers</a:t>
            </a:r>
            <a:r>
              <a:rPr lang="en-US" sz="1800" dirty="0" smtClean="0">
                <a:latin typeface="American Typewriter"/>
                <a:cs typeface="American Typewriter"/>
              </a:rPr>
              <a:t>, Piragua, Taylor 1507.05954]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80118"/>
            <a:ext cx="960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Study of </a:t>
            </a:r>
            <a:r>
              <a:rPr lang="en-US" sz="2400" dirty="0" smtClean="0">
                <a:solidFill>
                  <a:srgbClr val="FF0000"/>
                </a:solidFill>
              </a:rPr>
              <a:t>SU(5) w/ U(1)’s </a:t>
            </a:r>
          </a:p>
          <a:p>
            <a:r>
              <a:rPr lang="en-US" sz="2000" dirty="0" smtClean="0">
                <a:latin typeface="American Typewriter"/>
                <a:cs typeface="American Typewriter"/>
              </a:rPr>
              <a:t>[…M.C.,Grassi,Klevers,Piragua’13…]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via tops  </a:t>
            </a:r>
            <a:r>
              <a:rPr lang="en-US" sz="2000" dirty="0" smtClean="0">
                <a:latin typeface="American Typewriter"/>
                <a:cs typeface="American Typewriter"/>
              </a:rPr>
              <a:t>[Borchman,Mayrhofer,Weigand’13;Braun,Grimm,Keitel’13;… ]</a:t>
            </a:r>
          </a:p>
          <a:p>
            <a:r>
              <a:rPr lang="en-US" sz="2400" dirty="0">
                <a:solidFill>
                  <a:srgbClr val="0000FF"/>
                </a:solidFill>
              </a:rPr>
              <a:t>Systematic </a:t>
            </a:r>
            <a:r>
              <a:rPr lang="en-US" sz="2400" dirty="0" smtClean="0">
                <a:solidFill>
                  <a:srgbClr val="0000FF"/>
                </a:solidFill>
              </a:rPr>
              <a:t>analysis </a:t>
            </a:r>
            <a:endParaRPr lang="en-US" sz="2400" dirty="0">
              <a:latin typeface="American Typewriter"/>
              <a:cs typeface="American Typewriter"/>
            </a:endParaRPr>
          </a:p>
          <a:p>
            <a:r>
              <a:rPr lang="en-US" sz="2000" dirty="0" smtClean="0">
                <a:latin typeface="American Typewriter"/>
                <a:cs typeface="American Typewriter"/>
              </a:rPr>
              <a:t>[</a:t>
            </a:r>
            <a:r>
              <a:rPr lang="en-US" sz="2000" dirty="0" err="1" smtClean="0">
                <a:latin typeface="American Typewriter"/>
                <a:cs typeface="American Typewriter"/>
              </a:rPr>
              <a:t>Kuntzler,Schäfer-Nameki;Sacco,Lawrie</a:t>
            </a:r>
            <a:r>
              <a:rPr lang="en-US" sz="2000" dirty="0" smtClean="0">
                <a:latin typeface="American Typewriter"/>
                <a:cs typeface="American Typewriter"/>
              </a:rPr>
              <a:t>; Lawrie,Schäfer-Nameki,Wong’14]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" y="5750004"/>
            <a:ext cx="899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3333FF"/>
              </a:solidFill>
            </a:endParaRPr>
          </a:p>
          <a:p>
            <a:r>
              <a:rPr lang="en-US" sz="2400" dirty="0" smtClean="0">
                <a:solidFill>
                  <a:srgbClr val="3333FF"/>
                </a:solidFill>
              </a:rPr>
              <a:t>Study of SU(5)</a:t>
            </a:r>
            <a:r>
              <a:rPr lang="en-US" sz="2400" dirty="0" err="1" smtClean="0">
                <a:solidFill>
                  <a:srgbClr val="3333FF"/>
                </a:solidFill>
              </a:rPr>
              <a:t>xU</a:t>
            </a:r>
            <a:r>
              <a:rPr lang="en-US" sz="2400" dirty="0" smtClean="0">
                <a:solidFill>
                  <a:srgbClr val="3333FF"/>
                </a:solidFill>
              </a:rPr>
              <a:t>(1)</a:t>
            </a:r>
            <a:r>
              <a:rPr lang="en-US" sz="2400" dirty="0" err="1" smtClean="0">
                <a:solidFill>
                  <a:srgbClr val="3333FF"/>
                </a:solidFill>
              </a:rPr>
              <a:t>xU</a:t>
            </a:r>
            <a:r>
              <a:rPr lang="en-US" sz="2400" dirty="0" smtClean="0">
                <a:solidFill>
                  <a:srgbClr val="3333FF"/>
                </a:solidFill>
              </a:rPr>
              <a:t>(1)  for  </a:t>
            </a:r>
            <a:r>
              <a:rPr lang="en-US" sz="2400" dirty="0" err="1" smtClean="0">
                <a:solidFill>
                  <a:srgbClr val="FF0000"/>
                </a:solidFill>
              </a:rPr>
              <a:t>Frogatt</a:t>
            </a:r>
            <a:r>
              <a:rPr lang="en-US" sz="2400" dirty="0" smtClean="0">
                <a:solidFill>
                  <a:srgbClr val="FF0000"/>
                </a:solidFill>
              </a:rPr>
              <a:t>-Nielson flavor textures</a:t>
            </a:r>
          </a:p>
          <a:p>
            <a:r>
              <a:rPr lang="en-US" sz="1800" dirty="0" smtClean="0">
                <a:latin typeface="American Typewriter"/>
                <a:cs typeface="American Typewriter"/>
              </a:rPr>
              <a:t>[</a:t>
            </a:r>
            <a:r>
              <a:rPr lang="en-US" sz="1800" dirty="0" err="1" smtClean="0">
                <a:latin typeface="American Typewriter"/>
                <a:cs typeface="American Typewriter"/>
              </a:rPr>
              <a:t>Krippendorf</a:t>
            </a:r>
            <a:r>
              <a:rPr lang="en-US" sz="1800" dirty="0" smtClean="0">
                <a:latin typeface="American Typewriter"/>
                <a:cs typeface="American Typewriter"/>
              </a:rPr>
              <a:t>, </a:t>
            </a:r>
            <a:r>
              <a:rPr lang="en-US" sz="1800" dirty="0" err="1" smtClean="0">
                <a:latin typeface="American Typewriter"/>
                <a:cs typeface="American Typewriter"/>
              </a:rPr>
              <a:t>Schäfer-Nameki,Wong</a:t>
            </a:r>
            <a:r>
              <a:rPr lang="en-US" sz="1800" dirty="0" smtClean="0">
                <a:latin typeface="American Typewriter"/>
                <a:cs typeface="American Typewriter"/>
              </a:rPr>
              <a:t> 1507.0596]</a:t>
            </a:r>
            <a:endParaRPr lang="en-US" sz="1800" dirty="0">
              <a:latin typeface="American Typewriter"/>
              <a:cs typeface="American Typewriter"/>
            </a:endParaRPr>
          </a:p>
        </p:txBody>
      </p:sp>
      <p:pic>
        <p:nvPicPr>
          <p:cNvPr id="23" name="Picture 22" descr="3-pointsDistanc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2667001" cy="16472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136612"/>
            <a:ext cx="9211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Study of  non-</a:t>
            </a:r>
            <a:r>
              <a:rPr lang="en-US" sz="2400" dirty="0" err="1" smtClean="0">
                <a:solidFill>
                  <a:srgbClr val="3333FF"/>
                </a:solidFill>
              </a:rPr>
              <a:t>Abelian</a:t>
            </a:r>
            <a:r>
              <a:rPr lang="en-US" sz="2400" dirty="0" smtClean="0">
                <a:solidFill>
                  <a:srgbClr val="3333FF"/>
                </a:solidFill>
              </a:rPr>
              <a:t> enhancement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unHiggsing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  <a:r>
              <a:rPr lang="en-US" sz="2400" dirty="0" smtClean="0">
                <a:solidFill>
                  <a:srgbClr val="3333FF"/>
                </a:solidFill>
              </a:rPr>
              <a:t>to SU(3)</a:t>
            </a:r>
            <a:r>
              <a:rPr lang="en-US" sz="2400" dirty="0" err="1" smtClean="0">
                <a:solidFill>
                  <a:srgbClr val="3333FF"/>
                </a:solidFill>
              </a:rPr>
              <a:t>xSU</a:t>
            </a:r>
            <a:r>
              <a:rPr lang="en-US" sz="2400" dirty="0" smtClean="0">
                <a:solidFill>
                  <a:srgbClr val="3333FF"/>
                </a:solidFill>
              </a:rPr>
              <a:t>(2)</a:t>
            </a:r>
            <a:r>
              <a:rPr lang="en-US" sz="2400" baseline="30000" dirty="0" smtClean="0">
                <a:solidFill>
                  <a:srgbClr val="3333FF"/>
                </a:solidFill>
              </a:rPr>
              <a:t>2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by merging rational points  P,Q,R  </a:t>
            </a:r>
            <a:r>
              <a:rPr lang="en-US" sz="2400" dirty="0" smtClean="0">
                <a:solidFill>
                  <a:srgbClr val="3333FF"/>
                </a:solidFill>
                <a:sym typeface="Wingdings"/>
              </a:rPr>
              <a:t>  generalizations</a:t>
            </a:r>
            <a:endParaRPr lang="en-US" sz="2400" dirty="0">
              <a:solidFill>
                <a:srgbClr val="3333FF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89724"/>
            <a:ext cx="4419600" cy="9117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648200" y="2754868"/>
            <a:ext cx="273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d</a:t>
            </a:r>
            <a:r>
              <a:rPr lang="en-US" sz="1800" dirty="0" smtClean="0"/>
              <a:t>egree two polynomial in </a:t>
            </a:r>
            <a:endParaRPr lang="en-US" sz="1800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19400"/>
            <a:ext cx="1143000" cy="274617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759710"/>
            <a:ext cx="1600200" cy="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97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915399" cy="1362075"/>
          </a:xfrm>
        </p:spPr>
        <p:txBody>
          <a:bodyPr>
            <a:normAutofit/>
          </a:bodyPr>
          <a:lstStyle/>
          <a:p>
            <a:r>
              <a:rPr lang="en-US" b="0" cap="none" dirty="0" smtClean="0">
                <a:solidFill>
                  <a:srgbClr val="FF0000"/>
                </a:solidFill>
              </a:rPr>
              <a:t>III. Discrete Symmetries in F-Theory</a:t>
            </a:r>
            <a:endParaRPr lang="en-US" b="0" cap="none" baseline="-250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667" y="-705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031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50297790"/>
              </p:ext>
            </p:extLst>
          </p:nvPr>
        </p:nvGraphicFramePr>
        <p:xfrm>
          <a:off x="-304800" y="762000"/>
          <a:ext cx="111252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41161402"/>
              </p:ext>
            </p:extLst>
          </p:nvPr>
        </p:nvGraphicFramePr>
        <p:xfrm>
          <a:off x="0" y="3733800"/>
          <a:ext cx="89154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167640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         </a:t>
            </a:r>
          </a:p>
          <a:p>
            <a:r>
              <a:rPr lang="en-US" sz="2000" dirty="0" smtClean="0"/>
              <a:t>         forbid terms for fast proton decay and other R-parity violating terms,</a:t>
            </a:r>
          </a:p>
          <a:p>
            <a:r>
              <a:rPr lang="en-US" sz="2000" dirty="0" smtClean="0"/>
              <a:t>e.g.,  R-parity (Z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), baryon </a:t>
            </a:r>
            <a:r>
              <a:rPr lang="en-US" sz="2000" dirty="0" err="1" smtClean="0"/>
              <a:t>triality</a:t>
            </a:r>
            <a:r>
              <a:rPr lang="en-US" sz="2000" dirty="0" smtClean="0"/>
              <a:t> (Z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) and proton </a:t>
            </a:r>
            <a:r>
              <a:rPr lang="en-US" sz="2000" dirty="0" err="1" smtClean="0"/>
              <a:t>hexality</a:t>
            </a:r>
            <a:r>
              <a:rPr lang="en-US" sz="2000" dirty="0" smtClean="0"/>
              <a:t> (Z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 ); family textures</a:t>
            </a:r>
          </a:p>
          <a:p>
            <a:r>
              <a:rPr lang="en-US" sz="1800" dirty="0" smtClean="0">
                <a:latin typeface="American Typewriter"/>
                <a:cs typeface="American Typewriter"/>
              </a:rPr>
              <a:t>                                                                                 </a:t>
            </a:r>
            <a:r>
              <a:rPr lang="en-US" sz="1800" dirty="0" smtClean="0">
                <a:solidFill>
                  <a:srgbClr val="3366FF"/>
                </a:solidFill>
                <a:latin typeface="+mj-lt"/>
                <a:cs typeface="American Typewriter"/>
              </a:rPr>
              <a:t>(F-theory implications </a:t>
            </a:r>
            <a:r>
              <a:rPr lang="en-US" sz="1600" dirty="0" smtClean="0">
                <a:latin typeface="American Typewriter"/>
                <a:cs typeface="American Typewriter"/>
              </a:rPr>
              <a:t>[</a:t>
            </a:r>
            <a:r>
              <a:rPr lang="en-US" sz="1600" dirty="0" err="1" smtClean="0">
                <a:latin typeface="American Typewriter"/>
                <a:cs typeface="American Typewriter"/>
              </a:rPr>
              <a:t>Leontaris,King</a:t>
            </a:r>
            <a:r>
              <a:rPr lang="en-US" sz="1600" dirty="0" smtClean="0">
                <a:latin typeface="American Typewriter"/>
                <a:cs typeface="American Typewriter"/>
              </a:rPr>
              <a:t>,…]</a:t>
            </a:r>
            <a:r>
              <a:rPr lang="en-US" sz="1600" dirty="0" smtClean="0">
                <a:solidFill>
                  <a:srgbClr val="3366FF"/>
                </a:solidFill>
                <a:latin typeface="American Typewriter"/>
                <a:cs typeface="American Typewriter"/>
              </a:rPr>
              <a:t>)</a:t>
            </a:r>
          </a:p>
          <a:p>
            <a:endParaRPr 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2536" name="Title 1"/>
          <p:cNvSpPr txBox="1">
            <a:spLocks/>
          </p:cNvSpPr>
          <p:nvPr/>
        </p:nvSpPr>
        <p:spPr bwMode="auto">
          <a:xfrm>
            <a:off x="152400" y="76200"/>
            <a:ext cx="8991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Why</a:t>
            </a:r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 Discrete </a:t>
            </a:r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Symmetries in F-</a:t>
            </a:r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theory?</a:t>
            </a:r>
            <a:endParaRPr lang="en-US" sz="3600" dirty="0">
              <a:solidFill>
                <a:srgbClr val="FF0000"/>
              </a:solidFill>
              <a:latin typeface="Calibri" pitchFamily="-1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1000" y="1981200"/>
            <a:ext cx="457200" cy="3048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4495800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These geometries do not admit a section, </a:t>
            </a:r>
            <a:r>
              <a:rPr lang="en-US" sz="2400" dirty="0" smtClean="0"/>
              <a:t>but </a:t>
            </a:r>
            <a:r>
              <a:rPr lang="en-US" sz="2400" dirty="0"/>
              <a:t>a multi-section 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28600" y="4876800"/>
            <a:ext cx="9906000" cy="1577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Earlier work:</a:t>
            </a:r>
            <a:r>
              <a:rPr lang="en-US" sz="1600" dirty="0" smtClean="0">
                <a:latin typeface="American Typewriter"/>
                <a:cs typeface="American Typewriter"/>
              </a:rPr>
              <a:t>[Witten; </a:t>
            </a:r>
            <a:r>
              <a:rPr lang="en-US" sz="1600" dirty="0" err="1" smtClean="0">
                <a:latin typeface="American Typewriter"/>
                <a:cs typeface="American Typewriter"/>
              </a:rPr>
              <a:t>deBoer</a:t>
            </a:r>
            <a:r>
              <a:rPr lang="en-US" sz="1600" dirty="0" smtClean="0">
                <a:latin typeface="American Typewriter"/>
                <a:cs typeface="American Typewriter"/>
              </a:rPr>
              <a:t>, </a:t>
            </a:r>
            <a:r>
              <a:rPr lang="en-US" sz="1600" dirty="0" err="1" smtClean="0">
                <a:latin typeface="American Typewriter"/>
                <a:cs typeface="American Typewriter"/>
              </a:rPr>
              <a:t>Dijkgraaf</a:t>
            </a:r>
            <a:r>
              <a:rPr lang="en-US" sz="1600" dirty="0" smtClean="0">
                <a:latin typeface="American Typewriter"/>
                <a:cs typeface="American Typewriter"/>
              </a:rPr>
              <a:t>, Hori, </a:t>
            </a:r>
            <a:r>
              <a:rPr lang="en-US" sz="1600" dirty="0" err="1" smtClean="0">
                <a:latin typeface="American Typewriter"/>
                <a:cs typeface="American Typewriter"/>
              </a:rPr>
              <a:t>Keurentjes</a:t>
            </a:r>
            <a:r>
              <a:rPr lang="en-US" sz="1600" dirty="0" smtClean="0">
                <a:latin typeface="American Typewriter"/>
                <a:cs typeface="American Typewriter"/>
              </a:rPr>
              <a:t>, Morgan, Morrison, </a:t>
            </a:r>
            <a:r>
              <a:rPr lang="en-US" sz="1600" dirty="0" err="1" smtClean="0">
                <a:latin typeface="American Typewriter"/>
                <a:cs typeface="American Typewriter"/>
              </a:rPr>
              <a:t>Sethi</a:t>
            </a:r>
            <a:r>
              <a:rPr lang="en-US" sz="1600" dirty="0" smtClean="0">
                <a:latin typeface="American Typewriter"/>
                <a:cs typeface="American Typewriter"/>
              </a:rPr>
              <a:t>;…]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Recent extensive  efforts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’14-’15: </a:t>
            </a:r>
            <a:r>
              <a:rPr lang="en-US" sz="1600" dirty="0" smtClean="0">
                <a:latin typeface="American Typewriter"/>
                <a:cs typeface="American Typewriter"/>
              </a:rPr>
              <a:t>[Braun, Morrison; Morrison, Taylor; </a:t>
            </a:r>
          </a:p>
          <a:p>
            <a:pPr>
              <a:lnSpc>
                <a:spcPct val="110000"/>
              </a:lnSpc>
            </a:pPr>
            <a:r>
              <a:rPr lang="en-US" sz="1600" dirty="0" err="1" smtClean="0">
                <a:latin typeface="American Typewriter"/>
                <a:cs typeface="American Typewriter"/>
              </a:rPr>
              <a:t>Klevers</a:t>
            </a:r>
            <a:r>
              <a:rPr lang="en-US" sz="1600" dirty="0" smtClean="0">
                <a:latin typeface="American Typewriter"/>
                <a:cs typeface="American Typewriter"/>
              </a:rPr>
              <a:t>, </a:t>
            </a:r>
            <a:r>
              <a:rPr lang="en-US" sz="1600" dirty="0" err="1" smtClean="0">
                <a:latin typeface="American Typewriter"/>
                <a:cs typeface="American Typewriter"/>
              </a:rPr>
              <a:t>Mayorga</a:t>
            </a:r>
            <a:r>
              <a:rPr lang="en-US" sz="1600" dirty="0" smtClean="0">
                <a:latin typeface="American Typewriter"/>
                <a:cs typeface="American Typewriter"/>
              </a:rPr>
              <a:t>-Pena, </a:t>
            </a:r>
            <a:r>
              <a:rPr lang="en-US" sz="1600" dirty="0" err="1" smtClean="0">
                <a:latin typeface="American Typewriter"/>
                <a:cs typeface="American Typewriter"/>
              </a:rPr>
              <a:t>Oehlmann</a:t>
            </a:r>
            <a:r>
              <a:rPr lang="en-US" sz="1600" dirty="0" smtClean="0">
                <a:latin typeface="American Typewriter"/>
                <a:cs typeface="American Typewriter"/>
              </a:rPr>
              <a:t>, Piragua, Reuter; </a:t>
            </a:r>
            <a:r>
              <a:rPr lang="en-US" sz="1600" dirty="0" err="1" smtClean="0">
                <a:latin typeface="American Typewriter"/>
                <a:cs typeface="American Typewriter"/>
              </a:rPr>
              <a:t>Anderson,Garcia-Etxebarria</a:t>
            </a:r>
            <a:r>
              <a:rPr lang="en-US" sz="1600" dirty="0" smtClean="0">
                <a:latin typeface="American Typewriter"/>
                <a:cs typeface="American Typewriter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merican Typewriter"/>
                <a:cs typeface="American Typewriter"/>
              </a:rPr>
              <a:t>Grimm; Braun, Grimm, Keitel; </a:t>
            </a:r>
            <a:r>
              <a:rPr lang="en-US" sz="1600" dirty="0" err="1" smtClean="0">
                <a:latin typeface="American Typewriter"/>
                <a:cs typeface="American Typewriter"/>
              </a:rPr>
              <a:t>Mayrhofer</a:t>
            </a:r>
            <a:r>
              <a:rPr lang="en-US" sz="1600" dirty="0" smtClean="0">
                <a:latin typeface="American Typewriter"/>
                <a:cs typeface="American Typewriter"/>
              </a:rPr>
              <a:t>, </a:t>
            </a:r>
            <a:r>
              <a:rPr lang="en-US" sz="1600" dirty="0" err="1" smtClean="0">
                <a:latin typeface="American Typewriter"/>
                <a:cs typeface="American Typewriter"/>
              </a:rPr>
              <a:t>Palti</a:t>
            </a:r>
            <a:r>
              <a:rPr lang="en-US" sz="1600" dirty="0" smtClean="0">
                <a:latin typeface="American Typewriter"/>
                <a:cs typeface="American Typewriter"/>
              </a:rPr>
              <a:t>, Till, </a:t>
            </a:r>
            <a:r>
              <a:rPr lang="en-US" sz="1600" dirty="0" err="1" smtClean="0">
                <a:latin typeface="American Typewriter"/>
                <a:cs typeface="American Typewriter"/>
              </a:rPr>
              <a:t>Weigand</a:t>
            </a:r>
            <a:r>
              <a:rPr lang="en-US" sz="1600" dirty="0">
                <a:latin typeface="American Typewriter"/>
                <a:cs typeface="American Typewriter"/>
              </a:rPr>
              <a:t>; M.C.,</a:t>
            </a:r>
            <a:r>
              <a:rPr lang="en-US" sz="1600" dirty="0" err="1">
                <a:latin typeface="American Typewriter"/>
                <a:cs typeface="American Typewriter"/>
              </a:rPr>
              <a:t>Donagi,Klevers,Piragua,</a:t>
            </a:r>
            <a:r>
              <a:rPr lang="en-US" sz="1600" dirty="0" err="1" smtClean="0">
                <a:latin typeface="American Typewriter"/>
                <a:cs typeface="American Typewriter"/>
              </a:rPr>
              <a:t>Poretschkin</a:t>
            </a:r>
            <a:r>
              <a:rPr lang="en-US" sz="1600" dirty="0" smtClean="0">
                <a:latin typeface="American Typewriter"/>
                <a:cs typeface="American Typewriter"/>
              </a:rPr>
              <a:t>; Grimm, Pugh, </a:t>
            </a:r>
            <a:r>
              <a:rPr lang="en-US" sz="1600" dirty="0" err="1" smtClean="0">
                <a:latin typeface="American Typewriter"/>
                <a:cs typeface="American Typewriter"/>
              </a:rPr>
              <a:t>Regalado</a:t>
            </a:r>
            <a:r>
              <a:rPr lang="en-US" sz="1600" dirty="0" smtClean="0">
                <a:latin typeface="American Typewriter"/>
                <a:cs typeface="American Typewriter"/>
              </a:rPr>
              <a:t>]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19400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57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  <p:bldP spid="12" grpId="0" animBg="1"/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362200"/>
            <a:ext cx="5410200" cy="990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80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8075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5867400"/>
            <a:ext cx="5486400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3366FF"/>
                </a:solidFill>
              </a:rPr>
              <a:t>Torus </a:t>
            </a:r>
            <a:r>
              <a:rPr lang="en-US" sz="1800" dirty="0" err="1" smtClean="0">
                <a:solidFill>
                  <a:srgbClr val="3366FF"/>
                </a:solidFill>
              </a:rPr>
              <a:t>fibration</a:t>
            </a:r>
            <a:r>
              <a:rPr lang="en-US" sz="1800" dirty="0" smtClean="0">
                <a:solidFill>
                  <a:srgbClr val="3366FF"/>
                </a:solidFill>
              </a:rPr>
              <a:t> degenerates at </a:t>
            </a:r>
          </a:p>
          <a:p>
            <a:r>
              <a:rPr lang="en-US" sz="1800" dirty="0" smtClean="0">
                <a:solidFill>
                  <a:srgbClr val="3366FF"/>
                </a:solidFill>
              </a:rPr>
              <a:t>co-dimension two loci </a:t>
            </a:r>
            <a:r>
              <a:rPr lang="en-US" sz="1800" dirty="0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sz="1800" dirty="0" smtClean="0">
                <a:solidFill>
                  <a:srgbClr val="3366FF"/>
                </a:solidFill>
              </a:rPr>
              <a:t>matter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24000"/>
            <a:ext cx="1660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dirty="0" smtClean="0"/>
              <a:t>=2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718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22238"/>
            <a:ext cx="7924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FF0000"/>
                </a:solidFill>
              </a:rPr>
              <a:t>F-theory?</a:t>
            </a:r>
            <a:endParaRPr lang="en-US" sz="4200" dirty="0">
              <a:solidFill>
                <a:srgbClr val="FF0000"/>
              </a:solidFill>
            </a:endParaRPr>
          </a:p>
        </p:txBody>
      </p:sp>
      <p:grpSp>
        <p:nvGrpSpPr>
          <p:cNvPr id="11" name="Group 1"/>
          <p:cNvGrpSpPr/>
          <p:nvPr/>
        </p:nvGrpSpPr>
        <p:grpSpPr>
          <a:xfrm>
            <a:off x="2286000" y="1138535"/>
            <a:ext cx="6896941" cy="3766304"/>
            <a:chOff x="2514600" y="1138535"/>
            <a:chExt cx="6896941" cy="3766304"/>
          </a:xfrm>
        </p:grpSpPr>
        <p:grpSp>
          <p:nvGrpSpPr>
            <p:cNvPr id="12" name="Group 34"/>
            <p:cNvGrpSpPr/>
            <p:nvPr/>
          </p:nvGrpSpPr>
          <p:grpSpPr>
            <a:xfrm>
              <a:off x="2514600" y="1138535"/>
              <a:ext cx="6629400" cy="2519065"/>
              <a:chOff x="2514600" y="1210270"/>
              <a:chExt cx="6629400" cy="251906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505200" y="3267670"/>
                <a:ext cx="563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F-theory                  =             Type IIB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14600" y="1210270"/>
                <a:ext cx="3035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M-theory (11dim SG)</a:t>
                </a:r>
                <a:endParaRPr lang="en-US" sz="2400" dirty="0"/>
              </a:p>
            </p:txBody>
          </p:sp>
        </p:grpSp>
        <p:grpSp>
          <p:nvGrpSpPr>
            <p:cNvPr id="13" name="Group 36"/>
            <p:cNvGrpSpPr/>
            <p:nvPr/>
          </p:nvGrpSpPr>
          <p:grpSpPr>
            <a:xfrm>
              <a:off x="3124200" y="1680866"/>
              <a:ext cx="2590800" cy="1595734"/>
              <a:chOff x="3124200" y="1752601"/>
              <a:chExt cx="2590800" cy="1595734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57600" y="2362200"/>
                <a:ext cx="2057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</a:t>
                </a:r>
                <a:r>
                  <a:rPr lang="en-US" sz="2000" dirty="0" smtClean="0"/>
                  <a:t>n</a:t>
                </a:r>
                <a:r>
                  <a:rPr lang="en-US" sz="2000" i="1" dirty="0" smtClean="0"/>
                  <a:t> S</a:t>
                </a:r>
                <a:r>
                  <a:rPr lang="en-US" sz="2000" i="1" baseline="30000" dirty="0" smtClean="0"/>
                  <a:t>1</a:t>
                </a:r>
                <a:endParaRPr lang="en-US" sz="2000" dirty="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3124200" y="1752601"/>
                <a:ext cx="914400" cy="159573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6553200" y="3581400"/>
              <a:ext cx="28583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b</a:t>
              </a:r>
              <a:r>
                <a:rPr lang="en-US" sz="2000" dirty="0" smtClean="0">
                  <a:solidFill>
                    <a:srgbClr val="0000FF"/>
                  </a:solidFill>
                </a:rPr>
                <a:t>ack-reacted </a:t>
              </a:r>
              <a:br>
                <a:rPr lang="en-US" sz="2000" dirty="0" smtClean="0">
                  <a:solidFill>
                    <a:srgbClr val="0000FF"/>
                  </a:solidFill>
                </a:rPr>
              </a:br>
              <a:r>
                <a:rPr lang="en-US" sz="2000" dirty="0" smtClean="0">
                  <a:solidFill>
                    <a:srgbClr val="0000FF"/>
                  </a:solidFill>
                </a:rPr>
                <a:t>D7-</a:t>
              </a:r>
              <a:r>
                <a:rPr lang="en-US" sz="2000" dirty="0" smtClean="0">
                  <a:ln w="1905"/>
                  <a:solidFill>
                    <a:srgbClr val="0000FF"/>
                  </a:solidFill>
                </a:rPr>
                <a:t>branes </a:t>
              </a:r>
              <a:endParaRPr lang="en-US" sz="2000" dirty="0" smtClean="0">
                <a:solidFill>
                  <a:srgbClr val="0000FF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regions</a:t>
              </a:r>
              <a:r>
                <a:rPr lang="en-US" sz="2000" dirty="0" smtClean="0">
                  <a:solidFill>
                    <a:srgbClr val="3366FF"/>
                  </a:solidFill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</a:rPr>
                <a:t>with 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large</a:t>
              </a:r>
              <a:r>
                <a:rPr lang="en-US" sz="2000" b="1" dirty="0">
                  <a:ln w="1905"/>
                  <a:solidFill>
                    <a:srgbClr val="FF0000"/>
                  </a:solidFill>
                </a:rPr>
                <a:t/>
              </a:r>
              <a:br>
                <a:rPr lang="en-US" sz="2000" b="1" dirty="0">
                  <a:ln w="1905"/>
                  <a:solidFill>
                    <a:srgbClr val="FF0000"/>
                  </a:solidFill>
                </a:rPr>
              </a:br>
              <a:r>
                <a:rPr lang="en-US" sz="2000" dirty="0" err="1" smtClean="0">
                  <a:ln w="1905"/>
                  <a:solidFill>
                    <a:srgbClr val="FF0000"/>
                  </a:solidFill>
                </a:rPr>
                <a:t>g</a:t>
              </a:r>
              <a:r>
                <a:rPr lang="en-US" sz="2000" b="1" i="1" baseline="-25000" dirty="0" err="1" smtClean="0">
                  <a:ln w="1905"/>
                  <a:solidFill>
                    <a:srgbClr val="FF0000"/>
                  </a:solidFill>
                </a:rPr>
                <a:t>s</a:t>
              </a:r>
              <a:r>
                <a:rPr lang="en-US" sz="2000" i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</a:rPr>
                <a:t>on</a:t>
              </a:r>
              <a:r>
                <a:rPr lang="en-US" sz="2000" dirty="0" smtClean="0">
                  <a:solidFill>
                    <a:srgbClr val="3366FF"/>
                  </a:solidFill>
                </a:rPr>
                <a:t> 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non-CY space</a:t>
              </a:r>
              <a:endParaRPr lang="en-US" sz="2000" baseline="-25000" dirty="0" smtClean="0">
                <a:ln w="1905"/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396335"/>
            <a:ext cx="267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n w="1905"/>
                <a:solidFill>
                  <a:srgbClr val="FF0000"/>
                </a:solidFill>
              </a:rPr>
              <a:t>g</a:t>
            </a:r>
            <a:r>
              <a:rPr lang="en-US" sz="2400" baseline="-25000" dirty="0" err="1" smtClean="0">
                <a:ln w="1905"/>
                <a:solidFill>
                  <a:srgbClr val="FF0000"/>
                </a:solidFill>
              </a:rPr>
              <a:t>s</a:t>
            </a:r>
            <a:r>
              <a:rPr lang="en-US" sz="2400" baseline="-25000" dirty="0" smtClean="0">
                <a:ln w="1905"/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n w="1905"/>
                <a:solidFill>
                  <a:srgbClr val="FF0000"/>
                </a:solidFill>
              </a:rPr>
              <a:t>–string coupling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819400" y="35814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n w="1905"/>
                <a:solidFill>
                  <a:srgbClr val="0000FF"/>
                </a:solidFill>
              </a:rPr>
              <a:t>Coupling </a:t>
            </a:r>
            <a:r>
              <a:rPr lang="en-US" sz="2000" dirty="0" err="1" smtClean="0">
                <a:ln w="1905"/>
                <a:solidFill>
                  <a:srgbClr val="0000FF"/>
                </a:solidFill>
              </a:rPr>
              <a:t>g</a:t>
            </a:r>
            <a:r>
              <a:rPr lang="en-US" sz="2000" b="1" baseline="-25000" dirty="0" err="1" smtClean="0">
                <a:ln w="1905"/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ln w="1905"/>
                <a:solidFill>
                  <a:srgbClr val="FF0000"/>
                </a:solidFill>
              </a:rPr>
              <a:t> part of</a:t>
            </a:r>
          </a:p>
          <a:p>
            <a:pPr marL="800100" lvl="1" indent="-342900"/>
            <a:r>
              <a:rPr lang="en-US" sz="2000" dirty="0" smtClean="0">
                <a:ln w="1905"/>
                <a:solidFill>
                  <a:srgbClr val="FF0000"/>
                </a:solidFill>
              </a:rPr>
              <a:t>     geometry (12dim)</a:t>
            </a:r>
          </a:p>
        </p:txBody>
      </p:sp>
    </p:spTree>
    <p:extLst>
      <p:ext uri="{BB962C8B-B14F-4D97-AF65-F5344CB8AC3E}">
        <p14:creationId xmlns:p14="http://schemas.microsoft.com/office/powerpoint/2010/main" val="39282613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8075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0"/>
            <a:ext cx="1660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dirty="0" smtClean="0"/>
              <a:t>=2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582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8075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0" y="2057400"/>
            <a:ext cx="6858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1660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dirty="0" smtClean="0"/>
              <a:t>=2 example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325251" y="3429000"/>
            <a:ext cx="18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ϕ</a:t>
            </a:r>
            <a:r>
              <a:rPr lang="en-US" sz="1800" dirty="0" smtClean="0">
                <a:solidFill>
                  <a:srgbClr val="FF0000"/>
                </a:solidFill>
              </a:rPr>
              <a:t>  with charge 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5830669"/>
            <a:ext cx="1470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    &lt;</a:t>
            </a:r>
            <a:r>
              <a:rPr lang="en-US" sz="1800" dirty="0" err="1" smtClean="0">
                <a:solidFill>
                  <a:srgbClr val="FF0000"/>
                </a:solidFill>
                <a:sym typeface="Wingdings"/>
              </a:rPr>
              <a:t>ϕ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&gt;≠0</a:t>
            </a:r>
          </a:p>
          <a:p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U(1)      Z</a:t>
            </a:r>
            <a:r>
              <a:rPr lang="en-US" sz="1800" baseline="-25000" dirty="0" smtClean="0">
                <a:solidFill>
                  <a:srgbClr val="FF0000"/>
                </a:solidFill>
                <a:sym typeface="Wingdings"/>
              </a:rPr>
              <a:t>2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3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90800" y="5867400"/>
            <a:ext cx="3733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28600"/>
            <a:ext cx="8807599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90800" y="5334000"/>
            <a:ext cx="3962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51433" y="6243935"/>
            <a:ext cx="805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Geometries with n-section 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   Tate-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Shafarevich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Group Z</a:t>
            </a:r>
            <a:r>
              <a:rPr lang="en-US" sz="2400" baseline="-25000" dirty="0" smtClean="0">
                <a:solidFill>
                  <a:srgbClr val="FF0000"/>
                </a:solidFill>
                <a:sym typeface="Wingdings"/>
              </a:rPr>
              <a:t>n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5054600"/>
            <a:ext cx="6718300" cy="736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5943600"/>
            <a:ext cx="4787900" cy="254000"/>
          </a:xfrm>
          <a:prstGeom prst="rect">
            <a:avLst/>
          </a:prstGeom>
        </p:spPr>
      </p:pic>
      <p:sp>
        <p:nvSpPr>
          <p:cNvPr id="23" name="Left-Right Arrow 22"/>
          <p:cNvSpPr/>
          <p:nvPr/>
        </p:nvSpPr>
        <p:spPr>
          <a:xfrm>
            <a:off x="4267200" y="6324600"/>
            <a:ext cx="533400" cy="3048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0" y="5181600"/>
            <a:ext cx="48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9218" y="5786735"/>
            <a:ext cx="48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0400" y="5848290"/>
            <a:ext cx="1619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merican Typewriter"/>
                <a:cs typeface="American Typewriter"/>
              </a:rPr>
              <a:t> </a:t>
            </a:r>
            <a:r>
              <a:rPr lang="en-US" sz="1800" dirty="0" smtClean="0">
                <a:latin typeface="American Typewriter"/>
                <a:cs typeface="American Typewriter"/>
              </a:rPr>
              <a:t>1502.06953</a:t>
            </a:r>
            <a:endParaRPr lang="en-US" sz="1800" dirty="0">
              <a:latin typeface="American Typewriter"/>
              <a:cs typeface="American Typewrite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5679" y="6534090"/>
            <a:ext cx="106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49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/>
      <p:bldP spid="25" grpId="0"/>
      <p:bldP spid="26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Calibri" pitchFamily="-1" charset="0"/>
              </a:rPr>
              <a:t>Summary and Outlook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601200" cy="51054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Highlights of F-theory </a:t>
            </a:r>
            <a:r>
              <a:rPr lang="en-US" sz="2400" dirty="0" err="1" smtClean="0">
                <a:solidFill>
                  <a:srgbClr val="FF0000"/>
                </a:solidFill>
              </a:rPr>
              <a:t>Compactification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Geometric perspective - discrete data:                       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3366FF"/>
                </a:solidFill>
              </a:rPr>
              <a:t>gauge </a:t>
            </a:r>
            <a:r>
              <a:rPr lang="en-US" sz="2000" dirty="0">
                <a:solidFill>
                  <a:srgbClr val="3366FF"/>
                </a:solidFill>
              </a:rPr>
              <a:t>symmetry; matter reps and </a:t>
            </a:r>
            <a:r>
              <a:rPr lang="en-US" sz="2000" dirty="0" err="1">
                <a:solidFill>
                  <a:srgbClr val="3366FF"/>
                </a:solidFill>
              </a:rPr>
              <a:t>multiplicity</a:t>
            </a:r>
            <a:r>
              <a:rPr lang="en-US" sz="2000" dirty="0" err="1" smtClean="0">
                <a:solidFill>
                  <a:srgbClr val="3366FF"/>
                </a:solidFill>
              </a:rPr>
              <a:t>;Yukawa</a:t>
            </a:r>
            <a:r>
              <a:rPr lang="en-US" sz="2000" dirty="0" smtClean="0">
                <a:solidFill>
                  <a:srgbClr val="3366FF"/>
                </a:solidFill>
              </a:rPr>
              <a:t> couplings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Construction of Particle Physics Models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 SU(5) GUT’s &amp; first examples of  </a:t>
            </a:r>
            <a:r>
              <a:rPr lang="en-US" sz="2400" dirty="0" smtClean="0">
                <a:solidFill>
                  <a:schemeClr val="accent6"/>
                </a:solidFill>
              </a:rPr>
              <a:t>three family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smtClean="0">
                <a:solidFill>
                  <a:schemeClr val="accent6"/>
                </a:solidFill>
              </a:rPr>
              <a:t>   Standard, </a:t>
            </a:r>
            <a:r>
              <a:rPr lang="en-US" sz="2400" dirty="0" err="1" smtClean="0">
                <a:solidFill>
                  <a:srgbClr val="3366FF"/>
                </a:solidFill>
              </a:rPr>
              <a:t>Pati</a:t>
            </a:r>
            <a:r>
              <a:rPr lang="en-US" sz="2400" dirty="0" smtClean="0">
                <a:solidFill>
                  <a:srgbClr val="3366FF"/>
                </a:solidFill>
              </a:rPr>
              <a:t>-Salam and </a:t>
            </a:r>
            <a:r>
              <a:rPr lang="en-US" sz="2400" dirty="0" err="1" smtClean="0">
                <a:solidFill>
                  <a:srgbClr val="3366FF"/>
                </a:solidFill>
              </a:rPr>
              <a:t>Trinification</a:t>
            </a:r>
            <a:r>
              <a:rPr lang="en-US" sz="2400" dirty="0" smtClean="0">
                <a:solidFill>
                  <a:srgbClr val="3366FF"/>
                </a:solidFill>
              </a:rPr>
              <a:t> models   </a:t>
            </a:r>
            <a:r>
              <a:rPr lang="en-US" sz="2000" dirty="0" smtClean="0">
                <a:solidFill>
                  <a:srgbClr val="3366FF"/>
                </a:solidFill>
              </a:rPr>
              <a:t>(tip of the iceberg)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Conceptual developments: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</a:rPr>
              <a:t>Abelian</a:t>
            </a:r>
            <a:r>
              <a:rPr lang="en-US" sz="2400" dirty="0" smtClean="0">
                <a:solidFill>
                  <a:srgbClr val="FF0000"/>
                </a:solidFill>
              </a:rPr>
              <a:t> &amp; Discrete Symmetries </a:t>
            </a:r>
            <a:r>
              <a:rPr lang="en-US" sz="1800" dirty="0" smtClean="0">
                <a:solidFill>
                  <a:srgbClr val="0000FF"/>
                </a:solidFill>
              </a:rPr>
              <a:t>(related to MW &amp; TS groups, respectively)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3366FF"/>
                </a:solidFill>
              </a:rPr>
              <a:t>     highlight </a:t>
            </a:r>
            <a:r>
              <a:rPr lang="en-US" sz="2000" dirty="0">
                <a:solidFill>
                  <a:schemeClr val="accent6"/>
                </a:solidFill>
              </a:rPr>
              <a:t>U(1)</a:t>
            </a:r>
            <a:r>
              <a:rPr lang="en-US" sz="2000" baseline="30000" dirty="0">
                <a:solidFill>
                  <a:schemeClr val="accent6"/>
                </a:solidFill>
              </a:rPr>
              <a:t>2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 &amp; </a:t>
            </a:r>
            <a:r>
              <a:rPr lang="en-US" sz="2000" dirty="0" smtClean="0">
                <a:solidFill>
                  <a:srgbClr val="0000FF"/>
                </a:solidFill>
              </a:rPr>
              <a:t>applications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562600"/>
            <a:ext cx="982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Issues: </a:t>
            </a:r>
            <a:r>
              <a:rPr lang="en-US" sz="2400" dirty="0">
                <a:solidFill>
                  <a:srgbClr val="3366FF"/>
                </a:solidFill>
              </a:rPr>
              <a:t>continuous </a:t>
            </a:r>
            <a:r>
              <a:rPr lang="en-US" sz="2400" dirty="0" smtClean="0">
                <a:solidFill>
                  <a:srgbClr val="3366FF"/>
                </a:solidFill>
              </a:rPr>
              <a:t>data </a:t>
            </a:r>
            <a:r>
              <a:rPr lang="en-US" sz="2400" dirty="0">
                <a:solidFill>
                  <a:srgbClr val="3366FF"/>
                </a:solidFill>
              </a:rPr>
              <a:t>such as coupling magnitudes,</a:t>
            </a:r>
            <a:r>
              <a:rPr lang="en-US" sz="2400" dirty="0" smtClean="0">
                <a:solidFill>
                  <a:srgbClr val="3366FF"/>
                </a:solidFill>
              </a:rPr>
              <a:t>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              moduli </a:t>
            </a:r>
            <a:r>
              <a:rPr lang="en-US" sz="2400" dirty="0">
                <a:solidFill>
                  <a:srgbClr val="3366FF"/>
                </a:solidFill>
              </a:rPr>
              <a:t>stabilization,</a:t>
            </a:r>
            <a:r>
              <a:rPr lang="en-US" sz="2400" dirty="0" smtClean="0">
                <a:solidFill>
                  <a:srgbClr val="3366FF"/>
                </a:solidFill>
              </a:rPr>
              <a:t>…</a:t>
            </a:r>
            <a:r>
              <a:rPr lang="en-US" sz="2400" dirty="0" err="1" smtClean="0">
                <a:solidFill>
                  <a:srgbClr val="3366FF"/>
                </a:solidFill>
              </a:rPr>
              <a:t>supersymmetry</a:t>
            </a:r>
            <a:r>
              <a:rPr lang="en-US" sz="2400" dirty="0" smtClean="0">
                <a:solidFill>
                  <a:srgbClr val="3366FF"/>
                </a:solidFill>
              </a:rPr>
              <a:t> breaking,…</a:t>
            </a:r>
            <a:endParaRPr lang="en-US" sz="2400" dirty="0">
              <a:solidFill>
                <a:srgbClr val="3366FF"/>
              </a:solidFill>
            </a:endParaRPr>
          </a:p>
          <a:p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3992" y="6324600"/>
            <a:ext cx="2716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Further  study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22238"/>
            <a:ext cx="7924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FF0000"/>
                </a:solidFill>
              </a:rPr>
              <a:t>F-theory?</a:t>
            </a:r>
            <a:endParaRPr lang="en-US" sz="4200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295400" y="1138535"/>
            <a:ext cx="7924800" cy="5128975"/>
            <a:chOff x="1514562" y="1138535"/>
            <a:chExt cx="7924800" cy="5128975"/>
          </a:xfrm>
        </p:grpSpPr>
        <p:grpSp>
          <p:nvGrpSpPr>
            <p:cNvPr id="3" name="Group 4"/>
            <p:cNvGrpSpPr/>
            <p:nvPr/>
          </p:nvGrpSpPr>
          <p:grpSpPr>
            <a:xfrm>
              <a:off x="1514562" y="1138535"/>
              <a:ext cx="7924800" cy="5128975"/>
              <a:chOff x="1514562" y="1138535"/>
              <a:chExt cx="7924800" cy="5128975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3810000" y="1144005"/>
                <a:ext cx="3530600" cy="2132595"/>
              </a:xfrm>
              <a:custGeom>
                <a:avLst/>
                <a:gdLst>
                  <a:gd name="connsiteX0" fmla="*/ 0 w 3530600"/>
                  <a:gd name="connsiteY0" fmla="*/ 193960 h 2264060"/>
                  <a:gd name="connsiteX1" fmla="*/ 977900 w 3530600"/>
                  <a:gd name="connsiteY1" fmla="*/ 16160 h 2264060"/>
                  <a:gd name="connsiteX2" fmla="*/ 2133600 w 3530600"/>
                  <a:gd name="connsiteY2" fmla="*/ 54260 h 2264060"/>
                  <a:gd name="connsiteX3" fmla="*/ 2895600 w 3530600"/>
                  <a:gd name="connsiteY3" fmla="*/ 422560 h 2264060"/>
                  <a:gd name="connsiteX4" fmla="*/ 3390900 w 3530600"/>
                  <a:gd name="connsiteY4" fmla="*/ 1336960 h 2264060"/>
                  <a:gd name="connsiteX5" fmla="*/ 3530600 w 3530600"/>
                  <a:gd name="connsiteY5" fmla="*/ 2264060 h 226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30600" h="2264060">
                    <a:moveTo>
                      <a:pt x="0" y="193960"/>
                    </a:moveTo>
                    <a:cubicBezTo>
                      <a:pt x="311150" y="116701"/>
                      <a:pt x="622300" y="39443"/>
                      <a:pt x="977900" y="16160"/>
                    </a:cubicBezTo>
                    <a:cubicBezTo>
                      <a:pt x="1333500" y="-7123"/>
                      <a:pt x="1813983" y="-13473"/>
                      <a:pt x="2133600" y="54260"/>
                    </a:cubicBezTo>
                    <a:cubicBezTo>
                      <a:pt x="2453217" y="121993"/>
                      <a:pt x="2686050" y="208777"/>
                      <a:pt x="2895600" y="422560"/>
                    </a:cubicBezTo>
                    <a:cubicBezTo>
                      <a:pt x="3105150" y="636343"/>
                      <a:pt x="3285067" y="1030043"/>
                      <a:pt x="3390900" y="1336960"/>
                    </a:cubicBezTo>
                    <a:cubicBezTo>
                      <a:pt x="3496733" y="1643877"/>
                      <a:pt x="3530600" y="2264060"/>
                      <a:pt x="3530600" y="2264060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33"/>
              <p:cNvGrpSpPr/>
              <p:nvPr/>
            </p:nvGrpSpPr>
            <p:grpSpPr>
              <a:xfrm>
                <a:off x="6619962" y="1349514"/>
                <a:ext cx="2819400" cy="707886"/>
                <a:chOff x="6619962" y="1349514"/>
                <a:chExt cx="2819400" cy="707886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6619962" y="1349514"/>
                  <a:ext cx="2819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   On</a:t>
                  </a:r>
                  <a:r>
                    <a:rPr lang="en-US" sz="2000" i="1" dirty="0" smtClean="0"/>
                    <a:t> T</a:t>
                  </a:r>
                  <a:r>
                    <a:rPr lang="en-US" sz="2000" i="1" baseline="30000" dirty="0" smtClean="0"/>
                    <a:t>2</a:t>
                  </a:r>
                </a:p>
                <a:p>
                  <a:r>
                    <a:rPr lang="en-US" sz="2000" dirty="0" smtClean="0"/>
                    <a:t>   Limit </a:t>
                  </a:r>
                  <a:r>
                    <a:rPr lang="en-US" sz="2000" dirty="0" err="1" smtClean="0"/>
                    <a:t>vol</a:t>
                  </a:r>
                  <a:r>
                    <a:rPr lang="en-US" sz="2000" dirty="0" smtClean="0"/>
                    <a:t>(</a:t>
                  </a:r>
                  <a:r>
                    <a:rPr lang="en-US" sz="2000" i="1" dirty="0" smtClean="0"/>
                    <a:t>T</a:t>
                  </a:r>
                  <a:r>
                    <a:rPr lang="en-US" sz="2000" i="1" baseline="30000" dirty="0" smtClean="0"/>
                    <a:t>2</a:t>
                  </a:r>
                  <a:r>
                    <a:rPr lang="en-US" sz="2000" dirty="0" smtClean="0"/>
                    <a:t>)      0</a:t>
                  </a:r>
                  <a:endParaRPr lang="en-US" sz="2000" dirty="0"/>
                </a:p>
              </p:txBody>
            </p: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8305800" y="1905000"/>
                  <a:ext cx="3048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2"/>
              <p:cNvGrpSpPr/>
              <p:nvPr/>
            </p:nvGrpSpPr>
            <p:grpSpPr>
              <a:xfrm>
                <a:off x="1514562" y="1138535"/>
                <a:ext cx="7887541" cy="5128975"/>
                <a:chOff x="1514562" y="1138535"/>
                <a:chExt cx="7887541" cy="5128975"/>
              </a:xfrm>
            </p:grpSpPr>
            <p:grpSp>
              <p:nvGrpSpPr>
                <p:cNvPr id="8" name="Group 38"/>
                <p:cNvGrpSpPr/>
                <p:nvPr/>
              </p:nvGrpSpPr>
              <p:grpSpPr>
                <a:xfrm>
                  <a:off x="3505200" y="5791200"/>
                  <a:ext cx="2581362" cy="476310"/>
                  <a:chOff x="3505200" y="5791200"/>
                  <a:chExt cx="2581362" cy="476310"/>
                </a:xfrm>
              </p:grpSpPr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3505200" y="5791200"/>
                    <a:ext cx="1776162" cy="1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ectangle 65"/>
                  <p:cNvSpPr/>
                  <p:nvPr/>
                </p:nvSpPr>
                <p:spPr>
                  <a:xfrm>
                    <a:off x="3791124" y="5867400"/>
                    <a:ext cx="229543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 smtClean="0"/>
                      <a:t>S-duality</a:t>
                    </a:r>
                    <a:endParaRPr lang="en-US" sz="2000" dirty="0"/>
                  </a:p>
                </p:txBody>
              </p:sp>
            </p:grpSp>
            <p:grpSp>
              <p:nvGrpSpPr>
                <p:cNvPr id="11" name="Group 1"/>
                <p:cNvGrpSpPr/>
                <p:nvPr/>
              </p:nvGrpSpPr>
              <p:grpSpPr>
                <a:xfrm>
                  <a:off x="1514562" y="1138535"/>
                  <a:ext cx="7887541" cy="4961930"/>
                  <a:chOff x="1524000" y="1138535"/>
                  <a:chExt cx="7887541" cy="4961930"/>
                </a:xfrm>
              </p:grpSpPr>
              <p:grpSp>
                <p:nvGrpSpPr>
                  <p:cNvPr id="12" name="Group 34"/>
                  <p:cNvGrpSpPr/>
                  <p:nvPr/>
                </p:nvGrpSpPr>
                <p:grpSpPr>
                  <a:xfrm>
                    <a:off x="1524000" y="1138535"/>
                    <a:ext cx="7620000" cy="4961930"/>
                    <a:chOff x="1524000" y="1210270"/>
                    <a:chExt cx="7620000" cy="4961930"/>
                  </a:xfrm>
                </p:grpSpPr>
                <p:pic>
                  <p:nvPicPr>
                    <p:cNvPr id="7" name="Picture 6" descr="Mstar.png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24000" y="1600200"/>
                      <a:ext cx="5410200" cy="40341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3505200" y="3267670"/>
                      <a:ext cx="56388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F-theory                  =             Type IIB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2514600" y="1210270"/>
                      <a:ext cx="1368884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 smtClean="0"/>
                        <a:t>M-theory</a:t>
                      </a:r>
                      <a:endParaRPr lang="en-US" sz="2400" dirty="0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5029200" y="1214735"/>
                      <a:ext cx="1261884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 smtClean="0"/>
                        <a:t>Type II A</a:t>
                      </a:r>
                      <a:endParaRPr lang="en-US" sz="2400" dirty="0"/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1752600" y="5710535"/>
                      <a:ext cx="1623762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 smtClean="0"/>
                        <a:t>SO(32</a:t>
                      </a:r>
                      <a:r>
                        <a:rPr lang="en-US" sz="2400" dirty="0"/>
                        <a:t>) Het. </a:t>
                      </a:r>
                      <a:endParaRPr lang="en-US" sz="2400" baseline="-25000" dirty="0"/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5334000" y="5562600"/>
                      <a:ext cx="935923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 smtClean="0"/>
                        <a:t>Type I</a:t>
                      </a:r>
                      <a:endParaRPr lang="en-US" sz="2400" dirty="0"/>
                    </a:p>
                  </p:txBody>
                </p:sp>
              </p:grpSp>
              <p:grpSp>
                <p:nvGrpSpPr>
                  <p:cNvPr id="13" name="Group 36"/>
                  <p:cNvGrpSpPr/>
                  <p:nvPr/>
                </p:nvGrpSpPr>
                <p:grpSpPr>
                  <a:xfrm>
                    <a:off x="3124200" y="1680866"/>
                    <a:ext cx="2590800" cy="1595734"/>
                    <a:chOff x="3124200" y="1752601"/>
                    <a:chExt cx="2590800" cy="1595734"/>
                  </a:xfrm>
                </p:grpSpPr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3657600" y="2362200"/>
                      <a:ext cx="20574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dirty="0"/>
                        <a:t>o</a:t>
                      </a:r>
                      <a:r>
                        <a:rPr lang="en-US" sz="2000" dirty="0" smtClean="0"/>
                        <a:t>n</a:t>
                      </a:r>
                      <a:r>
                        <a:rPr lang="en-US" sz="2000" i="1" dirty="0" smtClean="0"/>
                        <a:t> S</a:t>
                      </a:r>
                      <a:r>
                        <a:rPr lang="en-US" sz="2000" i="1" baseline="30000" dirty="0" smtClean="0"/>
                        <a:t>1</a:t>
                      </a:r>
                      <a:endParaRPr lang="en-US" sz="2000" dirty="0"/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 flipH="1" flipV="1">
                      <a:off x="3124200" y="1752601"/>
                      <a:ext cx="914400" cy="1595734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Group 35"/>
                  <p:cNvGrpSpPr/>
                  <p:nvPr/>
                </p:nvGrpSpPr>
                <p:grpSpPr>
                  <a:xfrm>
                    <a:off x="1905000" y="3124200"/>
                    <a:ext cx="2362200" cy="707886"/>
                    <a:chOff x="1905000" y="3195935"/>
                    <a:chExt cx="2362200" cy="707886"/>
                  </a:xfrm>
                </p:grpSpPr>
                <p:cxnSp>
                  <p:nvCxnSpPr>
                    <p:cNvPr id="53" name="Straight Arrow Connector 52"/>
                    <p:cNvCxnSpPr/>
                    <p:nvPr/>
                  </p:nvCxnSpPr>
                  <p:spPr>
                    <a:xfrm>
                      <a:off x="1905000" y="3576935"/>
                      <a:ext cx="14478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arrow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2209800" y="3195935"/>
                      <a:ext cx="205740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dirty="0" smtClean="0"/>
                        <a:t>Certain</a:t>
                      </a:r>
                    </a:p>
                    <a:p>
                      <a:r>
                        <a:rPr lang="en-US" sz="2000" dirty="0" smtClean="0"/>
                        <a:t>setups</a:t>
                      </a:r>
                      <a:endParaRPr lang="en-US" sz="2000" dirty="0"/>
                    </a:p>
                  </p:txBody>
                </p:sp>
              </p:grpSp>
              <p:grpSp>
                <p:nvGrpSpPr>
                  <p:cNvPr id="15" name="Group 37"/>
                  <p:cNvGrpSpPr/>
                  <p:nvPr/>
                </p:nvGrpSpPr>
                <p:grpSpPr>
                  <a:xfrm>
                    <a:off x="3048000" y="4267200"/>
                    <a:ext cx="2514600" cy="1066802"/>
                    <a:chOff x="3048000" y="4338935"/>
                    <a:chExt cx="2514600" cy="1066802"/>
                  </a:xfrm>
                </p:grpSpPr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 flipV="1">
                      <a:off x="3048000" y="4338935"/>
                      <a:ext cx="762000" cy="1066802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arrow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3505200" y="4567535"/>
                      <a:ext cx="205740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dirty="0" smtClean="0"/>
                        <a:t>Certain</a:t>
                      </a:r>
                    </a:p>
                    <a:p>
                      <a:r>
                        <a:rPr lang="en-US" sz="2000" dirty="0" smtClean="0"/>
                        <a:t>setups</a:t>
                      </a:r>
                      <a:endParaRPr lang="en-US" sz="2000" dirty="0"/>
                    </a:p>
                  </p:txBody>
                </p:sp>
              </p:grp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553200" y="3581400"/>
                    <a:ext cx="2858341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285750" indent="-285750">
                      <a:buFont typeface="Arial"/>
                      <a:buChar char="•"/>
                    </a:pPr>
                    <a:r>
                      <a:rPr lang="en-US" sz="2000" dirty="0">
                        <a:solidFill>
                          <a:srgbClr val="0000FF"/>
                        </a:solidFill>
                      </a:rPr>
                      <a:t>b</a:t>
                    </a:r>
                    <a:r>
                      <a:rPr lang="en-US" sz="2000" dirty="0" smtClean="0">
                        <a:solidFill>
                          <a:srgbClr val="0000FF"/>
                        </a:solidFill>
                      </a:rPr>
                      <a:t>ack-reacted </a:t>
                    </a:r>
                    <a:br>
                      <a:rPr lang="en-US" sz="2000" dirty="0" smtClean="0">
                        <a:solidFill>
                          <a:srgbClr val="0000FF"/>
                        </a:solidFill>
                      </a:rPr>
                    </a:br>
                    <a:r>
                      <a:rPr lang="en-US" sz="2000" dirty="0" smtClean="0">
                        <a:solidFill>
                          <a:srgbClr val="0000FF"/>
                        </a:solidFill>
                      </a:rPr>
                      <a:t>D7-</a:t>
                    </a:r>
                    <a:r>
                      <a:rPr lang="en-US" sz="2000" dirty="0" smtClean="0">
                        <a:ln w="1905"/>
                        <a:solidFill>
                          <a:srgbClr val="0000FF"/>
                        </a:solidFill>
                      </a:rPr>
                      <a:t>branes </a:t>
                    </a:r>
                    <a:endParaRPr lang="en-US" sz="2000" dirty="0" smtClean="0">
                      <a:solidFill>
                        <a:srgbClr val="0000FF"/>
                      </a:solidFill>
                    </a:endParaRPr>
                  </a:p>
                  <a:p>
                    <a:pPr marL="285750" indent="-285750">
                      <a:buFont typeface="Arial"/>
                      <a:buChar char="•"/>
                    </a:pPr>
                    <a:r>
                      <a:rPr lang="en-US" sz="2000" dirty="0" smtClean="0">
                        <a:solidFill>
                          <a:srgbClr val="0000FF"/>
                        </a:solidFill>
                      </a:rPr>
                      <a:t>regions</a:t>
                    </a:r>
                    <a:r>
                      <a:rPr lang="en-US" sz="2000" dirty="0" smtClean="0">
                        <a:solidFill>
                          <a:srgbClr val="3366FF"/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rgbClr val="FF0000"/>
                        </a:solidFill>
                      </a:rPr>
                      <a:t>with </a:t>
                    </a:r>
                    <a:r>
                      <a:rPr lang="en-US" sz="2000" dirty="0" smtClean="0">
                        <a:ln w="1905"/>
                        <a:solidFill>
                          <a:srgbClr val="FF0000"/>
                        </a:solidFill>
                      </a:rPr>
                      <a:t>large</a:t>
                    </a:r>
                    <a:r>
                      <a:rPr lang="en-US" sz="2000" b="1" dirty="0">
                        <a:ln w="1905"/>
                        <a:solidFill>
                          <a:srgbClr val="FF0000"/>
                        </a:solidFill>
                      </a:rPr>
                      <a:t/>
                    </a:r>
                    <a:br>
                      <a:rPr lang="en-US" sz="2000" b="1" dirty="0">
                        <a:ln w="1905"/>
                        <a:solidFill>
                          <a:srgbClr val="FF0000"/>
                        </a:solidFill>
                      </a:rPr>
                    </a:br>
                    <a:r>
                      <a:rPr lang="en-US" sz="2000" dirty="0" err="1" smtClean="0">
                        <a:ln w="1905"/>
                        <a:solidFill>
                          <a:srgbClr val="FF0000"/>
                        </a:solidFill>
                      </a:rPr>
                      <a:t>g</a:t>
                    </a:r>
                    <a:r>
                      <a:rPr lang="en-US" sz="2000" b="1" i="1" baseline="-25000" dirty="0" err="1" smtClean="0">
                        <a:ln w="1905"/>
                        <a:solidFill>
                          <a:srgbClr val="FF0000"/>
                        </a:solidFill>
                      </a:rPr>
                      <a:t>s</a:t>
                    </a:r>
                    <a:r>
                      <a:rPr lang="en-US" sz="2000" i="1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000" dirty="0" smtClean="0">
                        <a:solidFill>
                          <a:srgbClr val="0000FF"/>
                        </a:solidFill>
                      </a:rPr>
                      <a:t>on</a:t>
                    </a:r>
                    <a:r>
                      <a:rPr lang="en-US" sz="2000" dirty="0" smtClean="0">
                        <a:solidFill>
                          <a:srgbClr val="3366FF"/>
                        </a:solidFill>
                      </a:rPr>
                      <a:t> </a:t>
                    </a:r>
                    <a:r>
                      <a:rPr lang="en-US" sz="2000" dirty="0" smtClean="0">
                        <a:ln w="1905"/>
                        <a:solidFill>
                          <a:srgbClr val="FF0000"/>
                        </a:solidFill>
                      </a:rPr>
                      <a:t>non-CY space</a:t>
                    </a:r>
                    <a:endParaRPr lang="en-US" sz="2000" baseline="-25000" dirty="0" smtClean="0">
                      <a:ln w="1905"/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24" name="Rectangle 23"/>
            <p:cNvSpPr/>
            <p:nvPr/>
          </p:nvSpPr>
          <p:spPr>
            <a:xfrm>
              <a:off x="3038562" y="3581400"/>
              <a:ext cx="6324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Arial"/>
                <a:buChar char="•"/>
              </a:pPr>
              <a:r>
                <a:rPr lang="en-US" sz="2000" dirty="0" smtClean="0">
                  <a:ln w="1905"/>
                  <a:solidFill>
                    <a:srgbClr val="0000FF"/>
                  </a:solidFill>
                </a:rPr>
                <a:t>Coupling </a:t>
              </a:r>
              <a:r>
                <a:rPr lang="en-US" sz="2000" dirty="0" err="1" smtClean="0">
                  <a:ln w="1905"/>
                  <a:solidFill>
                    <a:srgbClr val="0000FF"/>
                  </a:solidFill>
                </a:rPr>
                <a:t>g</a:t>
              </a:r>
              <a:r>
                <a:rPr lang="en-US" sz="2000" b="1" baseline="-25000" dirty="0" err="1" smtClean="0">
                  <a:ln w="1905"/>
                  <a:solidFill>
                    <a:srgbClr val="0000FF"/>
                  </a:solidFill>
                </a:rPr>
                <a:t>s</a:t>
              </a:r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part of</a:t>
              </a:r>
            </a:p>
            <a:p>
              <a:pPr marL="800100" lvl="1" indent="-342900"/>
              <a:r>
                <a:rPr lang="en-US" sz="2000" dirty="0" smtClean="0">
                  <a:ln w="1905"/>
                  <a:solidFill>
                    <a:srgbClr val="FF0000"/>
                  </a:solidFill>
                </a:rPr>
                <a:t>     geometry (12dim)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6200" y="2967335"/>
            <a:ext cx="1398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xE</a:t>
            </a:r>
            <a:r>
              <a:rPr lang="en-US" sz="2400" baseline="-25000" dirty="0" smtClean="0"/>
              <a:t>8 </a:t>
            </a:r>
            <a:r>
              <a:rPr lang="en-US" sz="2400" dirty="0" smtClean="0"/>
              <a:t>Het</a:t>
            </a:r>
            <a:r>
              <a:rPr lang="en-US" sz="2400" dirty="0"/>
              <a:t>.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206395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495800"/>
            <a:ext cx="44577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378311"/>
              </p:ext>
            </p:extLst>
          </p:nvPr>
        </p:nvGraphicFramePr>
        <p:xfrm>
          <a:off x="228600" y="304800"/>
          <a:ext cx="9144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43" name="Title 1"/>
          <p:cNvSpPr txBox="1">
            <a:spLocks/>
          </p:cNvSpPr>
          <p:nvPr/>
        </p:nvSpPr>
        <p:spPr bwMode="auto">
          <a:xfrm>
            <a:off x="609600" y="-30163"/>
            <a:ext cx="7924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F-Theory Motivation</a:t>
            </a:r>
            <a:endParaRPr lang="en-US" sz="3600" dirty="0">
              <a:solidFill>
                <a:srgbClr val="FF0000"/>
              </a:solidFill>
              <a:latin typeface="Calibri" pitchFamily="-1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" y="4579937"/>
            <a:ext cx="8991600" cy="830263"/>
            <a:chOff x="-304803" y="530665"/>
            <a:chExt cx="9277474" cy="525333"/>
          </a:xfrm>
        </p:grpSpPr>
        <p:sp>
          <p:nvSpPr>
            <p:cNvPr id="12" name="Rounded Rectangle 11"/>
            <p:cNvSpPr/>
            <p:nvPr/>
          </p:nvSpPr>
          <p:spPr>
            <a:xfrm>
              <a:off x="0" y="530665"/>
              <a:ext cx="8972671" cy="52533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-304803" y="533741"/>
              <a:ext cx="9251831" cy="4740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50000" tIns="0" rIns="250000" bIns="0" spcCol="1270" anchor="ctr"/>
            <a:lstStyle/>
            <a:p>
              <a:pPr defTabSz="977900">
                <a:lnSpc>
                  <a:spcPct val="90000"/>
                </a:lnSpc>
                <a:spcAft>
                  <a:spcPct val="35000"/>
                </a:spcAft>
                <a:buFont typeface="Times New Roman" pitchFamily="-1" charset="0"/>
                <a:buNone/>
                <a:defRPr/>
              </a:pPr>
              <a:r>
                <a:rPr lang="en-US" sz="2200" dirty="0" smtClean="0">
                  <a:solidFill>
                    <a:srgbClr val="FF0000"/>
                  </a:solidFill>
                  <a:cs typeface="Arial"/>
                </a:rPr>
                <a:t>   Conceptual</a:t>
              </a:r>
              <a:r>
                <a:rPr lang="en-US" sz="2200" dirty="0">
                  <a:solidFill>
                    <a:srgbClr val="FF0000"/>
                  </a:solidFill>
                  <a:cs typeface="Arial"/>
                </a:rPr>
                <a:t>: </a:t>
              </a:r>
              <a:r>
                <a:rPr lang="en-US" sz="2200" dirty="0">
                  <a:solidFill>
                    <a:srgbClr val="EA26FF"/>
                  </a:solidFill>
                  <a:cs typeface="Arial"/>
                </a:rPr>
                <a:t>geometric description at </a:t>
              </a:r>
              <a:r>
                <a:rPr lang="en-US" sz="2200" dirty="0" smtClean="0">
                  <a:solidFill>
                    <a:srgbClr val="EA26FF"/>
                  </a:solidFill>
                  <a:cs typeface="Arial"/>
                </a:rPr>
                <a:t>large </a:t>
              </a:r>
              <a:r>
                <a:rPr lang="en-US" sz="2200" dirty="0">
                  <a:solidFill>
                    <a:srgbClr val="EA26FF"/>
                  </a:solidFill>
                  <a:cs typeface="Arial"/>
                </a:rPr>
                <a:t>string </a:t>
              </a:r>
              <a:r>
                <a:rPr lang="en-US" sz="2200" dirty="0" smtClean="0">
                  <a:solidFill>
                    <a:srgbClr val="EA26FF"/>
                  </a:solidFill>
                  <a:cs typeface="Arial"/>
                </a:rPr>
                <a:t>coupling</a:t>
              </a:r>
              <a:endParaRPr lang="en-US" sz="2200" b="1" dirty="0">
                <a:ln w="1905"/>
                <a:solidFill>
                  <a:srgbClr val="EA2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/>
              </a:endParaRPr>
            </a:p>
          </p:txBody>
        </p:sp>
      </p:grpSp>
      <p:sp>
        <p:nvSpPr>
          <p:cNvPr id="61446" name="TextBox 13"/>
          <p:cNvSpPr txBox="1">
            <a:spLocks noChangeArrowheads="1"/>
          </p:cNvSpPr>
          <p:nvPr/>
        </p:nvSpPr>
        <p:spPr bwMode="auto">
          <a:xfrm>
            <a:off x="5638800" y="3697288"/>
            <a:ext cx="355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[Donagi,Wijnholt’08]</a:t>
            </a:r>
          </a:p>
          <a:p>
            <a:r>
              <a:rPr lang="en-US" sz="1800" dirty="0">
                <a:solidFill>
                  <a:schemeClr val="tx2"/>
                </a:solidFill>
                <a:latin typeface="American Typewriter" pitchFamily="-1" charset="0"/>
                <a:ea typeface="American Typewriter" pitchFamily="-1" charset="0"/>
                <a:cs typeface="American Typewriter" pitchFamily="-1" charset="0"/>
              </a:rPr>
              <a:t>[Beasley,Heckman,Vafa’08]….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0" y="6858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646003"/>
            <a:ext cx="94488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Determine discrete data: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r>
              <a:rPr lang="en-US" sz="2400" dirty="0" smtClean="0">
                <a:solidFill>
                  <a:srgbClr val="3366FF"/>
                </a:solidFill>
              </a:rPr>
              <a:t>gauge symmetry, matter reps. &amp; multiplicities, Yukawa couplings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9600"/>
            <a:ext cx="9170406" cy="12954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638800" y="1371600"/>
            <a:ext cx="1295400" cy="304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38800" y="1371600"/>
            <a:ext cx="1447800" cy="304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76200" y="1905000"/>
            <a:ext cx="6542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(will not address moduli stabilization, though promising)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2417" y="3733800"/>
            <a:ext cx="298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.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417" y="3429000"/>
            <a:ext cx="298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.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73400"/>
            <a:ext cx="7772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914400"/>
            <a:ext cx="8915400" cy="5821360"/>
          </a:xfr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F-theory is a geometric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formulation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of string theory w/D-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branes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, where one adds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a geometric object: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torus 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        w/ SL(2,Z) symmetry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r>
              <a:rPr lang="en-US" sz="2000" dirty="0" smtClean="0">
                <a:latin typeface="Calibri"/>
                <a:ea typeface="+mn-ea"/>
                <a:cs typeface="Calibri"/>
              </a:rPr>
              <a:t/>
            </a:r>
            <a:br>
              <a:rPr lang="en-US" sz="2000" dirty="0" smtClean="0">
                <a:latin typeface="Calibri"/>
                <a:ea typeface="+mn-ea"/>
                <a:cs typeface="Calibri"/>
              </a:rPr>
            </a:br>
            <a:endParaRPr lang="en-US" sz="1800" dirty="0" smtClean="0">
              <a:latin typeface="Calibri"/>
              <a:ea typeface="+mn-ea"/>
              <a:cs typeface="Calibri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err="1" smtClean="0">
                <a:latin typeface="Calibri"/>
                <a:ea typeface="+mn-ea"/>
                <a:cs typeface="Calibri"/>
              </a:rPr>
              <a:t>τ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- torus complex structure:                            - string coupling 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(</a:t>
            </a:r>
            <a:r>
              <a:rPr lang="en-US" sz="2200" dirty="0" err="1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axion-dilaton</a:t>
            </a:r>
            <a:r>
              <a:rPr lang="en-US" sz="2200" dirty="0" smtClean="0">
                <a:ln w="1905"/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)</a:t>
            </a:r>
            <a:endParaRPr lang="en-US" sz="2200" dirty="0" smtClean="0">
              <a:solidFill>
                <a:srgbClr val="FF0000"/>
              </a:solidFill>
              <a:latin typeface="Calibri"/>
              <a:ea typeface="+mn-ea"/>
              <a:cs typeface="Calibri"/>
            </a:endParaRP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Torus – fibered over a </a:t>
            </a:r>
            <a:r>
              <a:rPr lang="en-US" sz="2200" dirty="0" err="1" smtClean="0">
                <a:latin typeface="Calibri"/>
                <a:ea typeface="+mn-ea"/>
                <a:cs typeface="Calibri"/>
              </a:rPr>
              <a:t>compactified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(base) space B</a:t>
            </a:r>
            <a:endParaRPr lang="en-US" sz="1800" dirty="0" smtClean="0">
              <a:latin typeface="Calibri"/>
              <a:ea typeface="+mn-ea"/>
              <a:cs typeface="Calibri"/>
            </a:endParaRP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     i.e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.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torus coordinates depend on the base B</a:t>
            </a: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    Torus= elliptic curve</a:t>
            </a:r>
          </a:p>
          <a:p>
            <a:pPr fontAlgn="auto">
              <a:lnSpc>
                <a:spcPct val="14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     </a:t>
            </a:r>
            <a:r>
              <a:rPr lang="en-US" sz="2000" dirty="0" err="1" smtClean="0">
                <a:solidFill>
                  <a:srgbClr val="EA26FF"/>
                </a:solidFill>
              </a:rPr>
              <a:t>Weierstrass</a:t>
            </a:r>
            <a:r>
              <a:rPr lang="en-US" sz="2000" dirty="0" smtClean="0">
                <a:solidFill>
                  <a:srgbClr val="EA26FF"/>
                </a:solidFill>
              </a:rPr>
              <a:t>  </a:t>
            </a:r>
            <a:r>
              <a:rPr lang="en-US" sz="2000" dirty="0">
                <a:solidFill>
                  <a:srgbClr val="EA26FF"/>
                </a:solidFill>
              </a:rPr>
              <a:t>form: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>
              <a:solidFill>
                <a:srgbClr val="EA26FF"/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   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f</a:t>
            </a:r>
            <a:r>
              <a:rPr lang="en-US" sz="2000" dirty="0">
                <a:solidFill>
                  <a:srgbClr val="000000"/>
                </a:solidFill>
              </a:rPr>
              <a:t>, g- function fields on B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>
                <a:solidFill>
                  <a:srgbClr val="000000"/>
                </a:solidFill>
              </a:rPr>
              <a:t>z:x:y</a:t>
            </a:r>
            <a:r>
              <a:rPr lang="en-US" sz="2000" dirty="0">
                <a:solidFill>
                  <a:srgbClr val="000000"/>
                </a:solidFill>
              </a:rPr>
              <a:t>]  </a:t>
            </a:r>
            <a:r>
              <a:rPr lang="en-US" sz="2000" dirty="0" err="1" smtClean="0">
                <a:solidFill>
                  <a:srgbClr val="000000"/>
                </a:solidFill>
              </a:rPr>
              <a:t>coords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on</a:t>
            </a:r>
            <a:r>
              <a:rPr lang="en-US" sz="2000" b="1" dirty="0">
                <a:solidFill>
                  <a:srgbClr val="000000"/>
                </a:solidFill>
              </a:rPr>
              <a:t> P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(1,2,3)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 smtClean="0">
              <a:solidFill>
                <a:srgbClr val="EA26FF"/>
              </a:solidFill>
              <a:latin typeface="Calibri"/>
              <a:ea typeface="+mn-ea"/>
              <a:cs typeface="Calibri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62467" name="Group 1041"/>
          <p:cNvGrpSpPr>
            <a:grpSpLocks/>
          </p:cNvGrpSpPr>
          <p:nvPr/>
        </p:nvGrpSpPr>
        <p:grpSpPr bwMode="auto">
          <a:xfrm>
            <a:off x="1981200" y="1570038"/>
            <a:ext cx="5592763" cy="1554162"/>
            <a:chOff x="1011767" y="3080924"/>
            <a:chExt cx="7086600" cy="2462548"/>
          </a:xfrm>
        </p:grpSpPr>
        <p:grpSp>
          <p:nvGrpSpPr>
            <p:cNvPr id="62475" name="Group 1036"/>
            <p:cNvGrpSpPr>
              <a:grpSpLocks/>
            </p:cNvGrpSpPr>
            <p:nvPr/>
          </p:nvGrpSpPr>
          <p:grpSpPr bwMode="auto">
            <a:xfrm>
              <a:off x="1011767" y="3080924"/>
              <a:ext cx="7086600" cy="2462548"/>
              <a:chOff x="1011766" y="2003644"/>
              <a:chExt cx="7086596" cy="1834156"/>
            </a:xfrm>
          </p:grpSpPr>
          <p:grpSp>
            <p:nvGrpSpPr>
              <p:cNvPr id="62477" name="Group 1032"/>
              <p:cNvGrpSpPr>
                <a:grpSpLocks/>
              </p:cNvGrpSpPr>
              <p:nvPr/>
            </p:nvGrpSpPr>
            <p:grpSpPr bwMode="auto">
              <a:xfrm>
                <a:off x="1011766" y="2003644"/>
                <a:ext cx="7086596" cy="1729810"/>
                <a:chOff x="1011767" y="2994590"/>
                <a:chExt cx="7086600" cy="2585324"/>
              </a:xfrm>
            </p:grpSpPr>
            <p:sp>
              <p:nvSpPr>
                <p:cNvPr id="62485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011767" y="2994590"/>
                  <a:ext cx="7086600" cy="25853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  <a:p>
                  <a:endParaRPr lang="en-US">
                    <a:latin typeface="Calibri" pitchFamily="-1" charset="0"/>
                  </a:endParaRPr>
                </a:p>
              </p:txBody>
            </p:sp>
            <p:pic>
              <p:nvPicPr>
                <p:cNvPr id="62486" name="Picture 5" descr="C:\Users\Denis\Desktop\Torus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05400" y="3734549"/>
                  <a:ext cx="2819400" cy="1523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2478" name="Group 1034"/>
              <p:cNvGrpSpPr>
                <a:grpSpLocks/>
              </p:cNvGrpSpPr>
              <p:nvPr/>
            </p:nvGrpSpPr>
            <p:grpSpPr bwMode="auto">
              <a:xfrm>
                <a:off x="1219199" y="2337479"/>
                <a:ext cx="2819399" cy="1500321"/>
                <a:chOff x="1219200" y="3493532"/>
                <a:chExt cx="2819400" cy="2242336"/>
              </a:xfrm>
            </p:grpSpPr>
            <p:sp>
              <p:nvSpPr>
                <p:cNvPr id="62479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3276600" y="5073132"/>
                  <a:ext cx="415227" cy="662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200">
                      <a:solidFill>
                        <a:srgbClr val="000000"/>
                      </a:solidFill>
                      <a:latin typeface="Calibri" pitchFamily="-1" charset="0"/>
                    </a:rPr>
                    <a:t>1</a:t>
                  </a:r>
                </a:p>
              </p:txBody>
            </p:sp>
            <p:grpSp>
              <p:nvGrpSpPr>
                <p:cNvPr id="62480" name="Group 1033"/>
                <p:cNvGrpSpPr>
                  <a:grpSpLocks/>
                </p:cNvGrpSpPr>
                <p:nvPr/>
              </p:nvGrpSpPr>
              <p:grpSpPr bwMode="auto">
                <a:xfrm>
                  <a:off x="1219200" y="3493532"/>
                  <a:ext cx="2819400" cy="1764268"/>
                  <a:chOff x="1219200" y="3493532"/>
                  <a:chExt cx="2819400" cy="1764268"/>
                </a:xfrm>
              </p:grpSpPr>
              <p:cxnSp>
                <p:nvCxnSpPr>
                  <p:cNvPr id="15" name="Straight Arrow Connector 14"/>
                  <p:cNvCxnSpPr/>
                  <p:nvPr/>
                </p:nvCxnSpPr>
                <p:spPr>
                  <a:xfrm flipV="1">
                    <a:off x="1218954" y="3493006"/>
                    <a:ext cx="792540" cy="1764049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1218954" y="5257056"/>
                    <a:ext cx="2057788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2011495" y="3579808"/>
                    <a:ext cx="2027616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3276742" y="3579808"/>
                    <a:ext cx="762368" cy="167724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prstDash val="sysDot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039" name="Straight Arrow Connector 1038"/>
            <p:cNvCxnSpPr/>
            <p:nvPr/>
          </p:nvCxnSpPr>
          <p:spPr>
            <a:xfrm>
              <a:off x="4085376" y="4361247"/>
              <a:ext cx="6859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0" y="2007513"/>
            <a:ext cx="1066800" cy="43088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pitchFamily="-1" charset="0"/>
              <a:buNone/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pic>
        <p:nvPicPr>
          <p:cNvPr id="62470" name="Picture 1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124200"/>
            <a:ext cx="174307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itle 1"/>
          <p:cNvSpPr txBox="1">
            <a:spLocks/>
          </p:cNvSpPr>
          <p:nvPr/>
        </p:nvSpPr>
        <p:spPr bwMode="auto">
          <a:xfrm>
            <a:off x="609600" y="198438"/>
            <a:ext cx="79248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F-</a:t>
            </a:r>
            <a:r>
              <a:rPr lang="en-US" sz="3600" dirty="0" smtClean="0">
                <a:solidFill>
                  <a:srgbClr val="FF0000"/>
                </a:solidFill>
                <a:latin typeface="Calibri" pitchFamily="-1" charset="0"/>
              </a:rPr>
              <a:t>theory: basic </a:t>
            </a:r>
            <a:r>
              <a:rPr lang="en-US" sz="3600" dirty="0">
                <a:solidFill>
                  <a:srgbClr val="FF0000"/>
                </a:solidFill>
                <a:latin typeface="Calibri" pitchFamily="-1" charset="0"/>
              </a:rPr>
              <a:t>ingredients</a:t>
            </a:r>
          </a:p>
        </p:txBody>
      </p:sp>
      <p:pic>
        <p:nvPicPr>
          <p:cNvPr id="62472" name="Picture 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843088"/>
            <a:ext cx="15557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3"/>
          <p:cNvGrpSpPr/>
          <p:nvPr/>
        </p:nvGrpSpPr>
        <p:grpSpPr>
          <a:xfrm>
            <a:off x="5257800" y="4114800"/>
            <a:ext cx="3733800" cy="2133600"/>
            <a:chOff x="4565967" y="3833861"/>
            <a:chExt cx="3571120" cy="1909061"/>
          </a:xfrm>
          <a:noFill/>
        </p:grpSpPr>
        <p:grpSp>
          <p:nvGrpSpPr>
            <p:cNvPr id="9" name="Group 34"/>
            <p:cNvGrpSpPr/>
            <p:nvPr/>
          </p:nvGrpSpPr>
          <p:grpSpPr>
            <a:xfrm>
              <a:off x="4565967" y="3833861"/>
              <a:ext cx="3571120" cy="1909061"/>
              <a:chOff x="4433407" y="3666067"/>
              <a:chExt cx="3711526" cy="1829888"/>
            </a:xfrm>
            <a:grpFill/>
          </p:grpSpPr>
          <p:pic>
            <p:nvPicPr>
              <p:cNvPr id="37" name="Picture 8" descr="C:\Users\Denis\Desktop\K3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/>
              </a:blip>
              <a:srcRect l="-1825" t="-3921" r="-1756" b="11083"/>
              <a:stretch/>
            </p:blipFill>
            <p:spPr bwMode="auto">
              <a:xfrm>
                <a:off x="4433407" y="3666067"/>
                <a:ext cx="3711526" cy="1829888"/>
              </a:xfrm>
              <a:prstGeom prst="rect">
                <a:avLst/>
              </a:prstGeom>
              <a:grpFill/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5384968" y="4980784"/>
                <a:ext cx="336111" cy="36955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 typeface="Times New Roman" pitchFamily="-1" charset="0"/>
                  <a:buNone/>
                  <a:defRPr/>
                </a:pPr>
                <a:r>
                  <a:rPr lang="en-US" sz="2200" dirty="0">
                    <a:latin typeface="+mn-lt"/>
                  </a:rPr>
                  <a:t>B</a:t>
                </a:r>
                <a:endParaRPr lang="en-US" sz="2200" baseline="30000" dirty="0">
                  <a:latin typeface="+mn-lt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579752" y="3833861"/>
              <a:ext cx="576450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pitchFamily="-1" charset="0"/>
                <a:buNone/>
                <a:defRPr/>
              </a:pPr>
              <a:r>
                <a:rPr lang="en-US" sz="2200" dirty="0" err="1">
                  <a:solidFill>
                    <a:srgbClr val="000000"/>
                  </a:solidFill>
                  <a:latin typeface="+mn-lt"/>
                </a:rPr>
                <a:t>τ</a:t>
              </a:r>
              <a:r>
                <a:rPr lang="en-US" sz="2200" dirty="0">
                  <a:solidFill>
                    <a:srgbClr val="000000"/>
                  </a:solidFill>
                  <a:latin typeface="+mn-lt"/>
                </a:rPr>
                <a:t>(z)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>
            <a:off x="1447800" y="3962400"/>
            <a:ext cx="9144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4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5494338"/>
            <a:ext cx="29718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56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35177</TotalTime>
  <Words>2464</Words>
  <Application>Microsoft Macintosh PowerPoint</Application>
  <PresentationFormat>On-screen Show (4:3)</PresentationFormat>
  <Paragraphs>465</Paragraphs>
  <Slides>43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Highlights: Non-Abelian Gauge Symmetry</vt:lpstr>
      <vt:lpstr>Highlights: Matter</vt:lpstr>
      <vt:lpstr>Highlights: Matter</vt:lpstr>
      <vt:lpstr>PowerPoint Presentation</vt:lpstr>
      <vt:lpstr>I. Particle Physics &amp; F-theory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U(1)-Symmetries in F-Theory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Examples with n-rational sections – U(1)n </vt:lpstr>
      <vt:lpstr>PowerPoint Presentation</vt:lpstr>
      <vt:lpstr>PowerPoint Presentation</vt:lpstr>
      <vt:lpstr>III. Discrete Symmetries in F-Theory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  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farzan vafa</dc:creator>
  <cp:lastModifiedBy>Mirjam Cvetic</cp:lastModifiedBy>
  <cp:revision>996</cp:revision>
  <cp:lastPrinted>2015-08-28T17:19:00Z</cp:lastPrinted>
  <dcterms:created xsi:type="dcterms:W3CDTF">2014-10-28T02:19:04Z</dcterms:created>
  <dcterms:modified xsi:type="dcterms:W3CDTF">2015-10-27T22:53:04Z</dcterms:modified>
</cp:coreProperties>
</file>