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8" r:id="rId3"/>
    <p:sldId id="279" r:id="rId4"/>
    <p:sldId id="282" r:id="rId5"/>
    <p:sldId id="280" r:id="rId6"/>
    <p:sldId id="292" r:id="rId7"/>
    <p:sldId id="283" r:id="rId8"/>
    <p:sldId id="284" r:id="rId9"/>
    <p:sldId id="285" r:id="rId10"/>
    <p:sldId id="286" r:id="rId11"/>
    <p:sldId id="287" r:id="rId12"/>
    <p:sldId id="293" r:id="rId13"/>
    <p:sldId id="288" r:id="rId14"/>
    <p:sldId id="289" r:id="rId15"/>
    <p:sldId id="290" r:id="rId16"/>
    <p:sldId id="291" r:id="rId17"/>
    <p:sldId id="294" r:id="rId18"/>
    <p:sldId id="295" r:id="rId19"/>
    <p:sldId id="296" r:id="rId20"/>
    <p:sldId id="299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41C"/>
    <a:srgbClr val="FF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3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4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2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1E10-8B3F-435F-9578-94541349E74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C8266-141B-4A6E-B126-65B33E32D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44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8" Type="http://schemas.openxmlformats.org/officeDocument/2006/relationships/image" Target="../media/image750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75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690.png"/><Relationship Id="rId15" Type="http://schemas.openxmlformats.org/officeDocument/2006/relationships/image" Target="../media/image511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1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8.png"/><Relationship Id="rId26" Type="http://schemas.openxmlformats.org/officeDocument/2006/relationships/image" Target="../media/image102.png"/><Relationship Id="rId3" Type="http://schemas.openxmlformats.org/officeDocument/2006/relationships/image" Target="../media/image90.png"/><Relationship Id="rId21" Type="http://schemas.openxmlformats.org/officeDocument/2006/relationships/image" Target="../media/image109.png"/><Relationship Id="rId34" Type="http://schemas.openxmlformats.org/officeDocument/2006/relationships/image" Target="../media/image110.png"/><Relationship Id="rId12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8.png"/><Relationship Id="rId2" Type="http://schemas.openxmlformats.org/officeDocument/2006/relationships/image" Target="../media/image89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5.png"/><Relationship Id="rId24" Type="http://schemas.openxmlformats.org/officeDocument/2006/relationships/image" Target="../media/image100.png"/><Relationship Id="rId32" Type="http://schemas.openxmlformats.org/officeDocument/2006/relationships/image" Target="../media/image107.png"/><Relationship Id="rId23" Type="http://schemas.openxmlformats.org/officeDocument/2006/relationships/image" Target="../media/image99.png"/><Relationship Id="rId28" Type="http://schemas.openxmlformats.org/officeDocument/2006/relationships/image" Target="../media/image104.png"/><Relationship Id="rId10" Type="http://schemas.openxmlformats.org/officeDocument/2006/relationships/image" Target="../media/image94.png"/><Relationship Id="rId31" Type="http://schemas.openxmlformats.org/officeDocument/2006/relationships/image" Target="../media/image106.png"/><Relationship Id="rId4" Type="http://schemas.openxmlformats.org/officeDocument/2006/relationships/image" Target="../media/image92.png"/><Relationship Id="rId9" Type="http://schemas.openxmlformats.org/officeDocument/2006/relationships/image" Target="../media/image93.png"/><Relationship Id="rId22" Type="http://schemas.openxmlformats.org/officeDocument/2006/relationships/image" Target="../media/image111.png"/><Relationship Id="rId27" Type="http://schemas.openxmlformats.org/officeDocument/2006/relationships/image" Target="../media/image103.png"/><Relationship Id="rId30" Type="http://schemas.openxmlformats.org/officeDocument/2006/relationships/image" Target="../media/image87.png"/><Relationship Id="rId35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3" Type="http://schemas.openxmlformats.org/officeDocument/2006/relationships/image" Target="../media/image108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15" Type="http://schemas.openxmlformats.org/officeDocument/2006/relationships/image" Target="../media/image123.png"/><Relationship Id="rId10" Type="http://schemas.openxmlformats.org/officeDocument/2006/relationships/image" Target="../media/image117.png"/><Relationship Id="rId4" Type="http://schemas.openxmlformats.org/officeDocument/2006/relationships/image" Target="../media/image1120.png"/><Relationship Id="rId9" Type="http://schemas.openxmlformats.org/officeDocument/2006/relationships/image" Target="../media/image116.png"/><Relationship Id="rId14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5.png"/><Relationship Id="rId5" Type="http://schemas.openxmlformats.org/officeDocument/2006/relationships/image" Target="../media/image140.png"/><Relationship Id="rId10" Type="http://schemas.openxmlformats.org/officeDocument/2006/relationships/image" Target="../media/image14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10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3.png"/><Relationship Id="rId3" Type="http://schemas.openxmlformats.org/officeDocument/2006/relationships/image" Target="../media/image120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18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611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330.png"/><Relationship Id="rId7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0" y="228599"/>
                <a:ext cx="8305800" cy="6340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                 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Relating Flavor Physics and Nucleon Decay</a:t>
                </a:r>
              </a:p>
              <a:p>
                <a:r>
                  <a:rPr lang="en-US" sz="24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S.M. Barr and </a:t>
                </a:r>
                <a:r>
                  <a:rPr lang="en-US" sz="2000" b="1" dirty="0" err="1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Heng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-Yu Chen</a:t>
                </a:r>
              </a:p>
              <a:p>
                <a:r>
                  <a:rPr lang="en-US" sz="20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University of Delaware</a:t>
                </a:r>
              </a:p>
              <a:p>
                <a:r>
                  <a:rPr lang="en-US" sz="1400" dirty="0" smtClean="0">
                    <a:latin typeface="Copperplate Gothic Bold" panose="020E0705020206020404" pitchFamily="34" charset="0"/>
                  </a:rPr>
                  <a:t>OUTLINE:  </a:t>
                </a:r>
              </a:p>
              <a:p>
                <a:endParaRPr lang="en-US" sz="1400" dirty="0">
                  <a:latin typeface="Copperplate Gothic Bold" panose="020E0705020206020404" pitchFamily="34" charset="0"/>
                </a:endParaRPr>
              </a:p>
              <a:p>
                <a:r>
                  <a:rPr lang="en-US" sz="1400" dirty="0" smtClean="0">
                    <a:solidFill>
                      <a:srgbClr val="0033CC"/>
                    </a:solidFill>
                    <a:latin typeface="Copperplate Gothic Bold" panose="020E0705020206020404" pitchFamily="34" charset="0"/>
                  </a:rPr>
                  <a:t>I will</a:t>
                </a:r>
                <a:endParaRPr lang="en-US" sz="1400" b="1" dirty="0">
                  <a:solidFill>
                    <a:srgbClr val="0033CC"/>
                  </a:solidFill>
                  <a:latin typeface="Copperplate Gothic Bold" panose="020E0705020206020404" pitchFamily="34" charset="0"/>
                </a:endParaRPr>
              </a:p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Explain a </a:t>
                </a:r>
                <a:r>
                  <a:rPr lang="en-US" sz="1600" b="1" dirty="0" smtClean="0">
                    <a:solidFill>
                      <a:srgbClr val="030D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of flavor mixing we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proposed in 2012, by</a:t>
                </a:r>
              </a:p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in which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flavor change is controlled by a  single “master matrix”.</a:t>
                </a:r>
              </a:p>
              <a:p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 startAt="2"/>
                </a:pP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eview how it gives </a:t>
                </a:r>
                <a:r>
                  <a:rPr lang="en-US" sz="16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testable predictions for neutrino masses/mixings </a:t>
                </a:r>
              </a:p>
              <a:p>
                <a:r>
                  <a:rPr lang="en-US" sz="1600" b="1" dirty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16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precise post-dictions for quark properties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</a:t>
                </a:r>
              </a:p>
              <a:p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[SMB and H-Y Chen, JHEP 1211 (2012) 092]</a:t>
                </a:r>
              </a:p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Review how it gives </a:t>
                </a:r>
                <a:r>
                  <a:rPr lang="en-US" sz="16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predictions for proton decay branching ratios,    </a:t>
                </a:r>
              </a:p>
              <a:p>
                <a:r>
                  <a:rPr lang="en-US" sz="1600" b="1" dirty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master matrix controls mixing with the GUT </a:t>
                </a:r>
                <a:r>
                  <a:rPr lang="en-US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multiplets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and L).                                                       </a:t>
                </a:r>
              </a:p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[SMB and H-Y Chen, JHEP 1310 (2013) 039]</a:t>
                </a:r>
              </a:p>
              <a:p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 startAt="3"/>
                </a:pPr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that if the flavor scale is near </a:t>
                </a:r>
                <a:r>
                  <a:rPr lang="en-US" sz="1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TeV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will be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36A4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 processes from scalar </a:t>
                </a:r>
              </a:p>
              <a:p>
                <a:r>
                  <a:rPr lang="en-US" sz="1600" b="1" dirty="0">
                    <a:solidFill>
                      <a:srgbClr val="36A4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36A4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exchange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(governed by the same master matrix) and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predictions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</a:p>
              <a:p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processes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𝛕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𝛍𝛄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  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𝛕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𝐞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𝛄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  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𝛍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𝐞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𝛄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[SMB and H-Y Chen, JHEP 1508 (2015) 144] </a:t>
                </a:r>
              </a:p>
              <a:p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rabicPeriod" startAt="4"/>
                </a:pP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 a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simpler, more predictive variant of the model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all the flavor</a:t>
                </a:r>
              </a:p>
              <a:p>
                <a:r>
                  <a:rPr lang="en-US" sz="16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physics is controlled by </a:t>
                </a:r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master matrices</a:t>
                </a:r>
                <a:r>
                  <a:rPr lang="en-US" sz="16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36A4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controls all mass hierarchies </a:t>
                </a:r>
              </a:p>
              <a:p>
                <a:r>
                  <a:rPr lang="en-US" sz="16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</a:t>
                </a:r>
                <a:r>
                  <a:rPr lang="en-US" sz="16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600" b="1" dirty="0" smtClean="0">
                    <a:solidFill>
                      <a:srgbClr val="36A41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that controls all mixing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en-US" sz="16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[SMB and H-Y Chen (2015), in preparation]</a:t>
                </a:r>
                <a:endParaRPr lang="en-US" sz="1200" b="1" dirty="0" smtClean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28599"/>
                <a:ext cx="8305800" cy="6340197"/>
              </a:xfrm>
              <a:prstGeom prst="rect">
                <a:avLst/>
              </a:prstGeom>
              <a:blipFill rotWithShape="1">
                <a:blip r:embed="rId2"/>
                <a:stretch>
                  <a:fillRect l="-367" t="-672" r="-20249" b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84834" y="635905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648327" cy="4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82303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decay branching ratios</a:t>
            </a:r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mixing angles 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600" b="1" dirty="0" smtClean="0">
                <a:solidFill>
                  <a:srgbClr val="36A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how quarks and leptons are put together</a:t>
            </a:r>
          </a:p>
          <a:p>
            <a:r>
              <a:rPr lang="en-US" sz="1600" b="1" dirty="0">
                <a:solidFill>
                  <a:srgbClr val="36A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 smtClean="0">
                <a:solidFill>
                  <a:srgbClr val="36A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SU(5) </a:t>
            </a:r>
            <a:r>
              <a:rPr lang="en-US" sz="1600" b="1" dirty="0" err="1" smtClean="0">
                <a:solidFill>
                  <a:srgbClr val="36A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multiplets</a:t>
            </a:r>
            <a:r>
              <a:rPr lang="en-US" sz="1600" b="1" dirty="0" smtClean="0">
                <a:solidFill>
                  <a:srgbClr val="36A4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These are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controlled by the matrix       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One can show that the</a:t>
            </a:r>
          </a:p>
          <a:p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ermion </a:t>
            </a:r>
            <a:r>
              <a:rPr lang="en-US" sz="16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multiplets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this model look like this: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5000" y="990600"/>
                <a:ext cx="513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990600"/>
                <a:ext cx="51321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2065" y="1905000"/>
                <a:ext cx="4125360" cy="618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 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30DCD"/>
                                            </a:solidFill>
                                            <a:latin typeface="Cambria Math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30DCD"/>
                                            </a:solidFill>
                                            <a:latin typeface="Cambria Math"/>
                                          </a:rPr>
                                          <m:t>𝑪𝑲𝑴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𝒅</m:t>
                                        </m:r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65" y="1905000"/>
                <a:ext cx="4125360" cy="6186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53166" y="1905000"/>
                <a:ext cx="2251321" cy="615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030DCD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030DCD"/>
                                            </a:solidFill>
                                            <a:latin typeface="Cambria Math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030DCD"/>
                                            </a:solidFill>
                                            <a:latin typeface="Cambria Math"/>
                                          </a:rPr>
                                          <m:t>𝑴𝑵𝑺</m:t>
                                        </m:r>
                                      </m:sub>
                                    </m:sSub>
                                    <m:acc>
                                      <m:accPr>
                                        <m:chr m:val="̃"/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𝝂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ℓ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166" y="1905000"/>
                <a:ext cx="2251321" cy="6159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4923" y="2703096"/>
            <a:ext cx="71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3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1600" b="1" dirty="0">
              <a:solidFill>
                <a:srgbClr val="030D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2667000"/>
                <a:ext cx="3251018" cy="126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𝑽</m:t>
                          </m:r>
                        </m:e>
                        <m:sub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en-US" sz="1600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𝝁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</m:e>
                                </m:box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𝝉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𝒄</m:t>
                                    </m:r>
                                    <m:sSup>
                                      <m:sSupPr>
                                        <m:ctrlP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𝜽</m:t>
                                        </m:r>
                                      </m:sup>
                                    </m:sSup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𝝁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</m:e>
                                </m:box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𝝁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𝝉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e>
                                </m:box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𝒆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𝝉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600" b="1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𝒄</m:t>
                                    </m:r>
                                    <m:sSup>
                                      <m:sSup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𝒆</m:t>
                                        </m:r>
                                      </m:e>
                                      <m:sup>
                                        <m:r>
                                          <a:rPr lang="en-US" sz="16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𝒊</m:t>
                                        </m:r>
                                        <m: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𝜽</m:t>
                                        </m:r>
                                      </m:sup>
                                    </m:sSup>
                                  </m:e>
                                </m:box>
                              </m:e>
                              <m:e>
                                <m:box>
                                  <m:boxPr>
                                    <m:ctrlPr>
                                      <a:rPr lang="en-US" sz="16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box>
                                      <m:boxPr>
                                        <m:ctrlP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US" sz="1600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𝝁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1" i="1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𝝉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6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𝒂</m:t>
                                        </m:r>
                                      </m:e>
                                    </m:box>
                                  </m:e>
                                </m:box>
                              </m:e>
                              <m:e>
                                <m:r>
                                  <a:rPr lang="en-US" sz="16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67000"/>
                <a:ext cx="3251018" cy="1261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2400" y="3962400"/>
                <a:ext cx="8368638" cy="2189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only element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 significant for nucleon decay is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𝜻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box>
                      <m:box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𝝁</m:t>
                                </m:r>
                              </m:sub>
                            </m:sSub>
                          </m:den>
                        </m:f>
                      </m:e>
                    </m:box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𝟎𝟐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effect of this is very small.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larger effects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would arise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model is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embedded in SO(10).  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that case, there is an additional  mixing matrix describing </a:t>
                </a:r>
              </a:p>
              <a:p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the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aligned within the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plets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fermions.</a:t>
                </a:r>
              </a:p>
              <a:p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can straightforwardly calculate branching ratios in proton decay that comes</a:t>
                </a:r>
              </a:p>
              <a:p>
                <a:r>
                  <a:rPr lang="en-US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rom d=6 gauge-boson-mediated operators.      </a:t>
                </a:r>
                <a:endParaRPr lang="en-US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962400"/>
                <a:ext cx="8368638" cy="2189958"/>
              </a:xfrm>
              <a:prstGeom prst="rect">
                <a:avLst/>
              </a:prstGeom>
              <a:blipFill rotWithShape="1">
                <a:blip r:embed="rId6"/>
                <a:stretch>
                  <a:fillRect l="-583" b="-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273469" y="619953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0" y="1828800"/>
                <a:ext cx="4464492" cy="69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  <m:d>
                            <m:dPr>
                              <m:ctrlP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l-GR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  <m:d>
                            <m:dPr>
                              <m:ctrlP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⟶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𝒔𝒊𝒏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𝑪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−</m:t>
                                  </m:r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 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28800"/>
                <a:ext cx="4464492" cy="6968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85501" y="2667000"/>
                <a:ext cx="4674998" cy="69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  <m:d>
                            <m:dPr>
                              <m:ctrlP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l-GR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  <m:d>
                            <m:dPr>
                              <m:ctrlP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⟶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𝒔𝒊𝒏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𝑪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−</m:t>
                                  </m:r>
                                  <m:sSup>
                                    <m:sSupPr>
                                      <m:ctrlP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600" b="1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  <m:sSub>
                                        <m:sSubPr>
                                          <m:ctrlPr>
                                            <a:rPr lang="en-U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1600" b="1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𝜻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 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01" y="2667000"/>
                <a:ext cx="4674998" cy="6968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9875" y="3429000"/>
                <a:ext cx="3884525" cy="69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  <m:d>
                            <m:dPr>
                              <m:ctrlP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𝑲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sup>
                                  </m:s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l-GR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𝜞</m:t>
                          </m:r>
                          <m:d>
                            <m:dPr>
                              <m:ctrlP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⟶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 </m:t>
                                  </m:r>
                                  <m:r>
                                    <a:rPr lang="en-US" sz="16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𝜿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75" y="3429000"/>
                <a:ext cx="3884525" cy="6968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7200" y="4114800"/>
                <a:ext cx="4262705" cy="639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box>
                                <m:boxPr>
                                  <m:ctrlP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sz="1400" b="1" i="1" smtClean="0">
                                          <a:solidFill>
                                            <a:srgbClr val="030DCD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𝑲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box>
                            </m:e>
                          </m:d>
                        </m:e>
                        <m:sup>
                          <m:r>
                            <a:rPr lang="en-US" sz="14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box>
                                    <m:boxPr>
                                      <m:ctrlPr>
                                        <a:rPr lang="en-US" sz="1400" b="1" i="1" smtClean="0">
                                          <a:solidFill>
                                            <a:srgbClr val="030DCD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1" i="1" smtClean="0">
                                                  <a:solidFill>
                                                    <a:srgbClr val="030DCD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𝑩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𝑫</m:t>
                                          </m:r>
                                          <m: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400" b="1" i="1" smtClean="0">
                                              <a:solidFill>
                                                <a:srgbClr val="030DCD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𝑭</m:t>
                                          </m:r>
                                        </m:e>
                                      </m:d>
                                    </m:e>
                                  </m:box>
                                </m:num>
                                <m:den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𝑭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𝟏𝟎𝟓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𝟎𝟎𝟓</m:t>
                      </m:r>
                    </m:oMath>
                  </m:oMathPara>
                </a14:m>
                <a:endParaRPr lang="en-US" sz="14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14800"/>
                <a:ext cx="4262705" cy="6394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600" y="533400"/>
            <a:ext cx="70541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Defining                                                                  where                       ,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ne finds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where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though very difficult, in principle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parameter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could be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ndependently determined in nucleon decay.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1026" y="356075"/>
                <a:ext cx="3024674" cy="723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𝜅</m:t>
                    </m:r>
                    <m:r>
                      <a:rPr lang="en-US" sz="2400" i="1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≡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0033CC"/>
                                    </a:solidFill>
                                    <a:latin typeface="Script MT Bold" panose="03040602040607080904" pitchFamily="66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11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33CC"/>
                    </a:solidFill>
                  </a:rPr>
                  <a:t>, </a:t>
                </a:r>
                <a:endParaRPr lang="en-US" sz="24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6" y="356075"/>
                <a:ext cx="3024674" cy="723981"/>
              </a:xfrm>
              <a:prstGeom prst="rect">
                <a:avLst/>
              </a:prstGeom>
              <a:blipFill rotWithShape="1">
                <a:blip r:embed="rId6"/>
                <a:stretch>
                  <a:fillRect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6400" y="541559"/>
                <a:ext cx="130990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  <a:latin typeface="Script MT Bold" panose="03040602040607080904" pitchFamily="66" charset="0"/>
                        </a:rPr>
                        <m:t>D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1559"/>
                <a:ext cx="130990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17159" y="63001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78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97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New:  Flavor-changing mediated by exchange of 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04123" y="237145"/>
                <a:ext cx="407483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123" y="237145"/>
                <a:ext cx="407483" cy="378052"/>
              </a:xfrm>
              <a:prstGeom prst="rect">
                <a:avLst/>
              </a:prstGeom>
              <a:blipFill rotWithShape="1">
                <a:blip r:embed="rId2"/>
                <a:stretch>
                  <a:fillRect t="-8065" r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838200"/>
                <a:ext cx="570733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𝒄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𝒄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b="1" i="1" smtClean="0">
                        <a:latin typeface="Cambria Math"/>
                      </a:rPr>
                      <m:t>    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⟹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𝑫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box>
                                <m:box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𝑴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𝜴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box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  <a:ea typeface="Cambria Math"/>
                                    </a:rPr>
                                    <m:t>𝒄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   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570733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1981200" y="14478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0" y="1626730"/>
                <a:ext cx="3865097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𝒀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𝑴</m:t>
                                  </m:r>
                                </m:num>
                                <m:den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𝜴</m:t>
                                      </m:r>
                                    </m:e>
                                  </m:d>
                                </m:den>
                              </m:f>
                              <m:acc>
                                <m:accPr>
                                  <m:chr m:val="̃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𝜴</m:t>
                                  </m:r>
                                </m:e>
                              </m:acc>
                            </m:e>
                          </m:box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626730"/>
                <a:ext cx="3865097" cy="5068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2286000"/>
            <a:ext cx="6810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how      couples to the three known families, one must go through the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block-diagonalization we did before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2286000"/>
                <a:ext cx="407483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86000"/>
                <a:ext cx="407483" cy="378052"/>
              </a:xfrm>
              <a:prstGeom prst="rect">
                <a:avLst/>
              </a:prstGeom>
              <a:blipFill rotWithShape="1">
                <a:blip r:embed="rId5"/>
                <a:stretch>
                  <a:fillRect t="-8065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0022" y="3124200"/>
                <a:ext cx="6225578" cy="1009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1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>
                                            <a:latin typeface="Cambria Math"/>
                                          </a:rPr>
                                          <m:t>𝑰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i="1">
                                                <a:latin typeface="Cambria Math"/>
                                              </a:rPr>
                                              <m:t>𝑮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>
                                                <a:latin typeface="Cambria Math"/>
                                                <a:ea typeface="Cambria Math"/>
                                              </a:rPr>
                                              <m:t>†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𝑮</m:t>
                                        </m:r>
                                      </m:e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</a:rPr>
                                          <m:t>𝑰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𝑳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𝑴</m:t>
                                        </m:r>
                                      </m:num>
                                      <m:den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l-G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𝜴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box>
                                <m:acc>
                                  <m:accPr>
                                    <m:chr m:val="̃"/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𝜴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limLow>
                        <m:limLow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1" smtClean="0">
                                            <a:latin typeface="Cambria Math"/>
                                          </a:rPr>
                                          <m:t>𝑨</m:t>
                                        </m:r>
                                      </m:e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𝑩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𝑪</m:t>
                                        </m:r>
                                      </m:e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𝑫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𝑹</m:t>
                              </m:r>
                            </m:sub>
                          </m:sSub>
                        </m:lim>
                      </m:limLow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/>
                                  </a:rPr>
                                  <m:t>𝑴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𝑪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𝑮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</a:rPr>
                                      <m:t>†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/>
                                  </a:rPr>
                                  <m:t>𝑴𝑫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𝑴𝑪</m:t>
                                </m:r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𝑴𝑫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𝛀</m:t>
                                      </m:r>
                                    </m:e>
                                  </m:acc>
                                </m:num>
                                <m:den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  <a:ea typeface="Cambria Math"/>
                                        </a:rPr>
                                        <m:t>𝛀</m:t>
                                      </m:r>
                                    </m:e>
                                  </m:d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22" y="3124200"/>
                <a:ext cx="6225578" cy="10098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17289" y="4238490"/>
            <a:ext cx="7075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     couples to the 3 known families by the effective Yukawa coupling matrix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4218741"/>
                <a:ext cx="407483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18741"/>
                <a:ext cx="407483" cy="378052"/>
              </a:xfrm>
              <a:prstGeom prst="rect">
                <a:avLst/>
              </a:prstGeom>
              <a:blipFill rotWithShape="1">
                <a:blip r:embed="rId7"/>
                <a:stretch>
                  <a:fillRect t="-8065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919" y="4800600"/>
                <a:ext cx="6127126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𝑀𝐶</m:t>
                      </m:r>
                      <m:r>
                        <a:rPr lang="en-US" b="0" i="1" smtClean="0">
                          <a:latin typeface="Cambria Math"/>
                        </a:rPr>
                        <m:t>   = </m:t>
                      </m:r>
                      <m:r>
                        <a:rPr lang="en-US" b="0" i="0" smtClean="0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9" y="4800600"/>
                <a:ext cx="6127126" cy="6504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7800" y="5715000"/>
                <a:ext cx="3450881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715000"/>
                <a:ext cx="3450881" cy="6504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3400" y="625837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533400"/>
                <a:ext cx="3726598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"/>
                <a:ext cx="3726598" cy="6504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1295400"/>
                <a:ext cx="5183342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ΔΔ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295400"/>
                <a:ext cx="5183342" cy="650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2057400"/>
                <a:ext cx="5021759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57400"/>
                <a:ext cx="5021759" cy="650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199" y="2939751"/>
                <a:ext cx="4832605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199" y="2939751"/>
                <a:ext cx="4832605" cy="6504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810000"/>
                <a:ext cx="3580339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10000"/>
                <a:ext cx="3580339" cy="6504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7000" y="3625334"/>
                <a:ext cx="134036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25334"/>
                <a:ext cx="134036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34200" y="364669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D</a:t>
            </a:r>
            <a:endParaRPr lang="en-US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3698" y="399466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cript MT Bold" panose="03040602040607080904" pitchFamily="66" charset="0"/>
              </a:rPr>
              <a:t>D </a:t>
            </a:r>
            <a:endParaRPr lang="en-US" dirty="0">
              <a:latin typeface="Script MT Bold" panose="030406020406070809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00600" y="4175115"/>
            <a:ext cx="609600" cy="285384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65059" y="4319915"/>
            <a:ext cx="2979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</a:t>
            </a:r>
            <a:r>
              <a:rPr lang="en-US" sz="1600" b="1" dirty="0" smtClean="0"/>
              <a:t>s absorbed by </a:t>
            </a:r>
            <a:r>
              <a:rPr lang="en-US" sz="1600" b="1" dirty="0" err="1" smtClean="0"/>
              <a:t>redef</a:t>
            </a:r>
            <a:r>
              <a:rPr lang="en-US" sz="1600" b="1" dirty="0" smtClean="0"/>
              <a:t>. of RH fields</a:t>
            </a:r>
            <a:endParaRPr 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1120" y="4658469"/>
                <a:ext cx="6244530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20" y="4658469"/>
                <a:ext cx="6244530" cy="65049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382249" y="481647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cript MT Bold" panose="03040602040607080904" pitchFamily="66" charset="0"/>
              </a:rPr>
              <a:t>D </a:t>
            </a:r>
            <a:endParaRPr lang="en-US" dirty="0"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5800" y="5637376"/>
                <a:ext cx="2788007" cy="650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𝐹𝐶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37376"/>
                <a:ext cx="2788007" cy="6504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07446" y="6096000"/>
                <a:ext cx="1813317" cy="696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l-GR" sz="1400" b="1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𝜟</m:t>
                        </m:r>
                      </m:sub>
                    </m:sSub>
                    <m:r>
                      <a:rPr lang="en-US" sz="14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4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sz="1400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446" y="6096000"/>
                <a:ext cx="1813317" cy="6964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54761" y="5943600"/>
                <a:ext cx="2075440" cy="785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14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1" i="1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1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1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1400" b="1" i="1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61" y="5943600"/>
                <a:ext cx="2075440" cy="78592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92481" y="5334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5613" y="5247969"/>
                <a:ext cx="1870256" cy="876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33CC"/>
                          </a:solidFill>
                          <a:latin typeface="Script MT Bold" panose="03040602040607080904" pitchFamily="66" charset="0"/>
                        </a:rPr>
                        <m:t>D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𝜹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𝜺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𝝃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613" y="5247969"/>
                <a:ext cx="1870256" cy="87690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3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428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The expression for the Yukawa couplings of       to the charged leptons looks the same,</a:t>
            </a:r>
          </a:p>
          <a:p>
            <a:r>
              <a:rPr lang="en-US" sz="1600" b="1" dirty="0">
                <a:solidFill>
                  <a:srgbClr val="0033CC"/>
                </a:solidFill>
              </a:rPr>
              <a:t>b</a:t>
            </a:r>
            <a:r>
              <a:rPr lang="en-US" sz="1600" b="1" dirty="0" smtClean="0">
                <a:solidFill>
                  <a:srgbClr val="0033CC"/>
                </a:solidFill>
              </a:rPr>
              <a:t>ut with Left-handed and Right-handed fermions interchanged. It ends up</a:t>
            </a:r>
          </a:p>
          <a:p>
            <a:r>
              <a:rPr lang="en-US" sz="1600" b="1" dirty="0">
                <a:solidFill>
                  <a:srgbClr val="0033CC"/>
                </a:solidFill>
              </a:rPr>
              <a:t>l</a:t>
            </a:r>
            <a:r>
              <a:rPr lang="en-US" sz="1600" b="1" dirty="0" smtClean="0">
                <a:solidFill>
                  <a:srgbClr val="0033CC"/>
                </a:solidFill>
              </a:rPr>
              <a:t>ooking as follows: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92074" y="304800"/>
                <a:ext cx="394660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074" y="304800"/>
                <a:ext cx="394660" cy="378052"/>
              </a:xfrm>
              <a:prstGeom prst="rect">
                <a:avLst/>
              </a:prstGeom>
              <a:blipFill rotWithShape="1">
                <a:blip r:embed="rId2"/>
                <a:stretch>
                  <a:fillRect t="-8065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14400" y="16764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14400" y="167640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52600" y="16764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85900" y="1676400"/>
            <a:ext cx="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460" y="1289976"/>
                <a:ext cx="592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60" y="1289976"/>
                <a:ext cx="59298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86262" y="2362200"/>
                <a:ext cx="600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62" y="2362200"/>
                <a:ext cx="6005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63187" y="1752600"/>
                <a:ext cx="394660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87" y="1752600"/>
                <a:ext cx="394660" cy="378052"/>
              </a:xfrm>
              <a:prstGeom prst="rect">
                <a:avLst/>
              </a:prstGeom>
              <a:blipFill rotWithShape="1">
                <a:blip r:embed="rId5"/>
                <a:stretch>
                  <a:fillRect t="-8065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3200" y="1394936"/>
                <a:ext cx="3632213" cy="60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Cambria Math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𝑏𝑐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𝜇𝜏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394936"/>
                <a:ext cx="3632213" cy="6044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4817" y="2362200"/>
                <a:ext cx="592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17" y="2362200"/>
                <a:ext cx="59298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914400" y="27432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5447" y="1283407"/>
                <a:ext cx="6072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47" y="1283407"/>
                <a:ext cx="607218" cy="392993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914400" y="274320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752600" y="27432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0" y="2743200"/>
            <a:ext cx="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46898" y="2447105"/>
                <a:ext cx="2690352" cy="60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𝝉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1" i="1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Cambria Math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l-GR" i="1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98" y="2447105"/>
                <a:ext cx="2690352" cy="60446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914400" y="365760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4400" y="365760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752600" y="3657600"/>
            <a:ext cx="304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0" y="3657600"/>
            <a:ext cx="0" cy="4572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24000" y="3288268"/>
                <a:ext cx="600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88268"/>
                <a:ext cx="60054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8200" y="3276600"/>
                <a:ext cx="6072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607218" cy="392993"/>
              </a:xfrm>
              <a:prstGeom prst="rect">
                <a:avLst/>
              </a:prstGeom>
              <a:blipFill rotWithShape="1">
                <a:blip r:embed="rId12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85479" y="3484927"/>
                <a:ext cx="2291781" cy="612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b="1" i="1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Cambria Math"/>
                                </a:rPr>
                                <m:t>𝜴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𝜹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l-GR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79" y="3484927"/>
                <a:ext cx="2291781" cy="61241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54105" y="4495800"/>
                <a:ext cx="3311035" cy="772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~ 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05" y="4495800"/>
                <a:ext cx="3311035" cy="77232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5800" y="5486400"/>
                <a:ext cx="4406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And if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term dominates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⟶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𝜇𝛾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86400"/>
                <a:ext cx="4406784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2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92584" y="5146403"/>
                <a:ext cx="3481594" cy="1049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⟶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l-GR" i="1" smtClean="0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16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84" y="5146403"/>
                <a:ext cx="3481594" cy="104932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374804" y="629233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12/18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47800" y="2971800"/>
                <a:ext cx="394660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971800"/>
                <a:ext cx="394660" cy="378052"/>
              </a:xfrm>
              <a:prstGeom prst="rect">
                <a:avLst/>
              </a:prstGeom>
              <a:blipFill rotWithShape="1">
                <a:blip r:embed="rId18"/>
                <a:stretch>
                  <a:fillRect t="-8065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800" y="3886200"/>
                <a:ext cx="394660" cy="378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394660" cy="378052"/>
              </a:xfrm>
              <a:prstGeom prst="rect">
                <a:avLst/>
              </a:prstGeom>
              <a:blipFill rotWithShape="1">
                <a:blip r:embed="rId18"/>
                <a:stretch>
                  <a:fillRect t="-8065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7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661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One can derive bounds on the unknown param</a:t>
            </a:r>
            <a:r>
              <a:rPr lang="en-US" b="1" dirty="0" smtClean="0">
                <a:solidFill>
                  <a:srgbClr val="FF33CC"/>
                </a:solidFill>
              </a:rPr>
              <a:t>eters                     and        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77588" y="457200"/>
                <a:ext cx="2026901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,  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  <a:ea typeface="Cambria Math"/>
                                </a:rPr>
                                <m:t>𝝃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88" y="457200"/>
                <a:ext cx="2026901" cy="375552"/>
              </a:xfrm>
              <a:prstGeom prst="rect">
                <a:avLst/>
              </a:prstGeom>
              <a:blipFill rotWithShape="1">
                <a:blip r:embed="rId2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990600"/>
                <a:ext cx="6190541" cy="79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l-GR" sz="1600" b="0" i="1" smtClean="0">
                                          <a:latin typeface="Cambria Math"/>
                                          <a:ea typeface="Cambria Math"/>
                                        </a:rPr>
                                        <m:t>Δ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𝜉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sub>
                          </m:sSub>
                        </m:e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90600"/>
                <a:ext cx="6190541" cy="7914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2514600" y="1600200"/>
            <a:ext cx="762000" cy="381000"/>
          </a:xfrm>
          <a:prstGeom prst="straightConnector1">
            <a:avLst/>
          </a:prstGeom>
          <a:ln w="28575">
            <a:solidFill>
              <a:srgbClr val="030D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45165" y="1782035"/>
            <a:ext cx="432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</a:rPr>
              <a:t>t</a:t>
            </a:r>
            <a:r>
              <a:rPr lang="en-US" sz="1600" b="1" dirty="0" smtClean="0">
                <a:solidFill>
                  <a:srgbClr val="0033CC"/>
                </a:solidFill>
              </a:rPr>
              <a:t>he elements of this matrix bounded from above</a:t>
            </a:r>
            <a:endParaRPr lang="en-US" sz="16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5049" y="2209800"/>
                <a:ext cx="6435800" cy="827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⟶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𝜇𝛾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=24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num>
                                <m:den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𝐹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acc>
                                        <m:accPr>
                                          <m:chr m:val="̃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Ω</m:t>
                                          </m:r>
                                        </m:e>
                                      </m:acc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𝜹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𝑏𝑐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𝜺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&lt;2</m:t>
                              </m:r>
                            </m:lim>
                          </m:limLow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9" y="2209800"/>
                <a:ext cx="6435800" cy="8274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049" y="3505200"/>
                <a:ext cx="3518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𝐵𝑅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⟶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𝜇𝛾</m:t>
                        </m:r>
                      </m:e>
                    </m:d>
                  </m:oMath>
                </a14:m>
                <a:r>
                  <a:rPr lang="en-US" dirty="0" smtClean="0"/>
                  <a:t>  &lt;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𝑇𝑒𝑉</m:t>
                                </m:r>
                              </m:num>
                              <m:den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/>
                                        <a:ea typeface="Cambria Math"/>
                                      </a:rPr>
                                      <m:t>Ω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49" y="3505200"/>
                <a:ext cx="35187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2600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53400" y="613253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" y="152400"/>
                <a:ext cx="8717130" cy="652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the “BC model” with an old idea about mass hierarchies.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ld idea =  “BB model”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K.S.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SMB, Phys.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ett B381, 202 (1996).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 smtClean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the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model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model of family mixing, but has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little to say about the fermion mass hierarchies.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 model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opposite. It says little about mixing, but seeks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explain something about the fermion mass hierarchies. 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36A41C"/>
                    </a:solidFill>
                  </a:rPr>
                  <a:t>The models are complementary to each other and can be combined.</a:t>
                </a:r>
                <a:endParaRPr lang="en-US" b="1" dirty="0">
                  <a:solidFill>
                    <a:srgbClr val="36A41C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“BC model”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 the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matrices as products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factors of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master matrix A,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 non-hierarchical and non-diagonal and gives all mixing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ierarchical, diagonal matrices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,ℓ,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𝝂</m:t>
                    </m:r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give the mass hierarchies</a:t>
                </a:r>
                <a:r>
                  <a:rPr lang="en-US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latter matrices are four in number and </a:t>
                </a:r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predicted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--- they are free parameters.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the “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 model”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master matrix, call it </a:t>
                </a:r>
                <a:r>
                  <a:rPr lang="en-US" b="1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the hierarchical, diagonal one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hereas the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non-hierarchical, non-diagonal matrices that give the mixing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arbitrary matrices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 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,ℓ,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𝝂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whose elements 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not predicted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endPara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BB idea, the fermion content consists of the usual three chiral families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 extra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vectorlike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pairs</m:t>
                    </m:r>
                    <m: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hierarchical, diagonal master matrix </a:t>
                </a:r>
                <a:r>
                  <a:rPr lang="en-US" b="1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omes from the mixing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8717130" cy="6522491"/>
              </a:xfrm>
              <a:prstGeom prst="rect">
                <a:avLst/>
              </a:prstGeom>
              <a:blipFill rotWithShape="1">
                <a:blip r:embed="rId2"/>
                <a:stretch>
                  <a:fillRect l="-559" t="-467" b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229600" y="2768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7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>
            <a:off x="1371600" y="2819400"/>
            <a:ext cx="4572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143000" y="2819400"/>
            <a:ext cx="36957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209800" y="2743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81400" y="19050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743200" y="28194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038600" y="28194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76600" y="27051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2867" y="652046"/>
                <a:ext cx="5875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867" y="652046"/>
                <a:ext cx="587533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4354" y="3122888"/>
                <a:ext cx="97244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 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54" y="3122888"/>
                <a:ext cx="972446" cy="344133"/>
              </a:xfrm>
              <a:prstGeom prst="rect">
                <a:avLst/>
              </a:prstGeom>
              <a:blipFill rotWithShape="1">
                <a:blip r:embed="rId3"/>
                <a:stretch>
                  <a:fillRect r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45634" y="1560867"/>
                <a:ext cx="904030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𝒄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0033CC"/>
                    </a:solidFill>
                  </a:rPr>
                  <a:t>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34" y="1560867"/>
                <a:ext cx="904030" cy="373051"/>
              </a:xfrm>
              <a:prstGeom prst="rect">
                <a:avLst/>
              </a:prstGeom>
              <a:blipFill rotWithShape="1">
                <a:blip r:embed="rId4"/>
                <a:stretch>
                  <a:fillRect r="-1824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5984459" y="838200"/>
            <a:ext cx="721141" cy="0"/>
          </a:xfrm>
          <a:prstGeom prst="straightConnector1">
            <a:avLst/>
          </a:prstGeom>
          <a:ln w="28575">
            <a:solidFill>
              <a:srgbClr val="03CD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29400" y="652046"/>
                <a:ext cx="2422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3CD50"/>
                    </a:solidFill>
                  </a:rPr>
                  <a:t>(mixture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03CD50"/>
                    </a:solidFill>
                  </a:rPr>
                  <a:t>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03CD50"/>
                    </a:solidFill>
                  </a:rPr>
                  <a:t>)</a:t>
                </a:r>
                <a:endParaRPr lang="en-US" sz="1600" b="1" dirty="0">
                  <a:solidFill>
                    <a:srgbClr val="03CD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52046"/>
                <a:ext cx="2422720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511" t="-5357" r="-50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1143000" y="3810000"/>
            <a:ext cx="21336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33600" y="37338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37338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43000" y="3810000"/>
            <a:ext cx="5334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43200" y="3810000"/>
            <a:ext cx="5334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1981200"/>
            <a:ext cx="36957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1981200"/>
            <a:ext cx="5334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114800" y="19812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67000" y="1981200"/>
            <a:ext cx="4572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81400" y="19050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09800" y="2743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67357" y="1870817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80982" y="2399067"/>
                <a:ext cx="910442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82" y="2399067"/>
                <a:ext cx="910442" cy="344133"/>
              </a:xfrm>
              <a:prstGeom prst="rect">
                <a:avLst/>
              </a:prstGeom>
              <a:blipFill rotWithShape="1">
                <a:blip r:embed="rId9"/>
                <a:stretch>
                  <a:fillRect r="-20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04021" y="2427922"/>
                <a:ext cx="9692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1600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021" y="2427922"/>
                <a:ext cx="96924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1143000" y="1066800"/>
            <a:ext cx="48768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410200" y="1066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114800" y="1066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43000" y="1066800"/>
            <a:ext cx="5334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438400" y="1066800"/>
            <a:ext cx="5334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05200" y="9906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05200" y="9906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060791" y="9525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670338" y="9525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93096" y="114300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3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1600" b="1" i="1" dirty="0">
              <a:solidFill>
                <a:srgbClr val="030D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12214" y="3886200"/>
                <a:ext cx="659668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214" y="3886200"/>
                <a:ext cx="659668" cy="361830"/>
              </a:xfrm>
              <a:prstGeom prst="rect">
                <a:avLst/>
              </a:prstGeom>
              <a:blipFill rotWithShape="1">
                <a:blip r:embed="rId11"/>
                <a:stretch>
                  <a:fillRect r="-555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185566" y="3429000"/>
                <a:ext cx="804131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𝝂</m:t>
                      </m:r>
                      <m:r>
                        <a:rPr lang="en-US" sz="1600" b="1" i="1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66" y="3429000"/>
                <a:ext cx="804131" cy="344133"/>
              </a:xfrm>
              <a:prstGeom prst="rect">
                <a:avLst/>
              </a:prstGeom>
              <a:blipFill rotWithShape="1">
                <a:blip r:embed="rId12"/>
                <a:stretch>
                  <a:fillRect r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61396" y="628770"/>
                <a:ext cx="589136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96" y="628770"/>
                <a:ext cx="589136" cy="361830"/>
              </a:xfrm>
              <a:prstGeom prst="rect">
                <a:avLst/>
              </a:prstGeom>
              <a:blipFill rotWithShape="1">
                <a:blip r:embed="rId1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21221" y="1143000"/>
                <a:ext cx="734432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221" y="1143000"/>
                <a:ext cx="734432" cy="395621"/>
              </a:xfrm>
              <a:prstGeom prst="rect">
                <a:avLst/>
              </a:prstGeom>
              <a:blipFill rotWithShape="1">
                <a:blip r:embed="rId21"/>
                <a:stretch>
                  <a:fillRect t="-4688" r="-661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90491" y="664390"/>
                <a:ext cx="962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491" y="664390"/>
                <a:ext cx="962828" cy="338554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055334" y="114300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3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1600" b="1" i="1" dirty="0">
              <a:solidFill>
                <a:srgbClr val="030D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69857" y="664390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57" y="664390"/>
                <a:ext cx="963725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2133600" y="2074492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3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1600" b="1" i="1" dirty="0">
              <a:solidFill>
                <a:srgbClr val="030D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18337" y="1611868"/>
                <a:ext cx="963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337" y="1611868"/>
                <a:ext cx="963725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689067" y="1566446"/>
                <a:ext cx="5875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067" y="1566446"/>
                <a:ext cx="587533" cy="33855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76600" y="2042779"/>
                <a:ext cx="734432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042779"/>
                <a:ext cx="734432" cy="395621"/>
              </a:xfrm>
              <a:prstGeom prst="rect">
                <a:avLst/>
              </a:prstGeom>
              <a:blipFill rotWithShape="1">
                <a:blip r:embed="rId26"/>
                <a:stretch>
                  <a:fillRect t="-4615" r="-666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981200" y="2880979"/>
                <a:ext cx="711990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ℓ,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880979"/>
                <a:ext cx="711990" cy="395621"/>
              </a:xfrm>
              <a:prstGeom prst="rect">
                <a:avLst/>
              </a:prstGeom>
              <a:blipFill rotWithShape="1">
                <a:blip r:embed="rId27"/>
                <a:stretch>
                  <a:fillRect t="-4615" r="-854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438400" y="2404646"/>
                <a:ext cx="589136" cy="36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404646"/>
                <a:ext cx="589136" cy="361830"/>
              </a:xfrm>
              <a:prstGeom prst="rect">
                <a:avLst/>
              </a:prstGeom>
              <a:blipFill rotWithShape="1">
                <a:blip r:embed="rId2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3287821" y="2926490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30D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1600" b="1" i="1" dirty="0">
              <a:solidFill>
                <a:srgbClr val="030D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538650" y="3429000"/>
                <a:ext cx="805733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𝝂</m:t>
                      </m:r>
                      <m:r>
                        <a:rPr lang="en-US" sz="1600" b="1" i="1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650" y="3429000"/>
                <a:ext cx="805733" cy="373051"/>
              </a:xfrm>
              <a:prstGeom prst="rect">
                <a:avLst/>
              </a:prstGeom>
              <a:blipFill rotWithShape="1">
                <a:blip r:embed="rId29"/>
                <a:stretch>
                  <a:fillRect r="-23308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62000" y="4343400"/>
            <a:ext cx="4878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fermion mass matrices of the form</a:t>
            </a: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</a:p>
          <a:p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07144" y="4667702"/>
                <a:ext cx="2381293" cy="1882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144" y="4667702"/>
                <a:ext cx="2381293" cy="188282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26811" y="2634742"/>
                <a:ext cx="3776227" cy="83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𝜷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≪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11" y="2634742"/>
                <a:ext cx="3776227" cy="83227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66729" y="636585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15/18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020355" y="4736068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10  10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355" y="4736068"/>
                <a:ext cx="1389290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39592" y="5105400"/>
                <a:ext cx="132812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10  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92" y="5105400"/>
                <a:ext cx="1328120" cy="404983"/>
              </a:xfrm>
              <a:prstGeom prst="rect">
                <a:avLst/>
              </a:prstGeom>
              <a:blipFill rotWithShape="1">
                <a:blip r:embed="rId33"/>
                <a:stretch>
                  <a:fillRect r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029200" y="5538617"/>
                <a:ext cx="122552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 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538617"/>
                <a:ext cx="1225528" cy="404983"/>
              </a:xfrm>
              <a:prstGeom prst="rect">
                <a:avLst/>
              </a:prstGeom>
              <a:blipFill rotWithShape="1">
                <a:blip r:embed="rId34"/>
                <a:stretch>
                  <a:fillRect r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065483" y="5995817"/>
                <a:ext cx="186871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83" y="5995817"/>
                <a:ext cx="1868717" cy="404983"/>
              </a:xfrm>
              <a:prstGeom prst="rect">
                <a:avLst/>
              </a:prstGeom>
              <a:blipFill rotWithShape="1">
                <a:blip r:embed="rId3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36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950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So:</a:t>
            </a:r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                </a:t>
            </a:r>
          </a:p>
          <a:p>
            <a:r>
              <a:rPr lang="en-US" dirty="0" smtClean="0"/>
              <a:t>                                                                                             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5693" y="205855"/>
                <a:ext cx="5783058" cy="88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=  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0" smtClean="0">
                        <a:latin typeface="Cambria Math"/>
                      </a:rPr>
                      <m:t>  ~    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𝛼𝛽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𝛼𝛽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93" y="205855"/>
                <a:ext cx="5783058" cy="8850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3586" y="1090905"/>
                <a:ext cx="4127091" cy="749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 =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h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    ~  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86" y="1090905"/>
                <a:ext cx="4127091" cy="7498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7859" y="2122206"/>
                <a:ext cx="4024755" cy="88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1600" b="0" i="1" smtClean="0">
                          <a:latin typeface="Cambria Math"/>
                        </a:rPr>
                        <m:t>   ~  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59" y="2122206"/>
                <a:ext cx="4024755" cy="8850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5783" y="3007256"/>
                <a:ext cx="2693173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  ~  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83" y="3007256"/>
                <a:ext cx="2693173" cy="7419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3962400"/>
                <a:ext cx="3907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: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 ~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: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 :  1 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62400"/>
                <a:ext cx="390722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7826" y="4400149"/>
                <a:ext cx="3813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: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 ~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: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:  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26" y="4400149"/>
                <a:ext cx="381367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8612" y="4783760"/>
                <a:ext cx="374839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: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 ~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: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:   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12" y="4783760"/>
                <a:ext cx="3748397" cy="391646"/>
              </a:xfrm>
              <a:prstGeom prst="rect">
                <a:avLst/>
              </a:prstGeom>
              <a:blipFill rotWithShape="1"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7204" y="5192625"/>
                <a:ext cx="3726598" cy="394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: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~    1  :    1   :  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04" y="5192625"/>
                <a:ext cx="3726598" cy="3944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23838" y="3962400"/>
                <a:ext cx="2095445" cy="43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150,000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   :  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400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/>
                            </a:rPr>
                            <m:t>  :   1 </m:t>
                          </m:r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838" y="3962400"/>
                <a:ext cx="2095445" cy="4377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38775" y="4400149"/>
                <a:ext cx="1963999" cy="43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1,000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    :  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50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</a:rPr>
                                <m:t>  :    1</m:t>
                              </m:r>
                            </m:e>
                          </m:box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775" y="4400149"/>
                <a:ext cx="1963999" cy="4377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4757074"/>
                <a:ext cx="1873333" cy="450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box>
                      <m:box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3,400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/>
                          </a:rPr>
                          <m:t>  :   </m:t>
                        </m:r>
                        <m:box>
                          <m:box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  <m:r>
                          <a:rPr lang="en-US" sz="2000" b="0" i="1" smtClean="0">
                            <a:latin typeface="Cambria Math"/>
                          </a:rPr>
                          <m:t>    :    1</m:t>
                        </m:r>
                      </m:e>
                    </m:box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757074"/>
                <a:ext cx="1873333" cy="45089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83802" y="5181600"/>
                <a:ext cx="1608133" cy="416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    ?   :   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   :    1</m:t>
                          </m:r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802" y="5181600"/>
                <a:ext cx="1608133" cy="416781"/>
              </a:xfrm>
              <a:prstGeom prst="rect">
                <a:avLst/>
              </a:prstGeom>
              <a:blipFill rotWithShape="1">
                <a:blip r:embed="rId1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6522" y="5638800"/>
                <a:ext cx="5300682" cy="1048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𝐶𝐾𝑀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~ 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box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box>
                                <m:box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box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0" smtClean="0">
                        <a:latin typeface="Cambria Math"/>
                      </a:rPr>
                      <m:t>,      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𝑀𝑁𝑆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~ 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       </a:t>
                </a:r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22" y="5638800"/>
                <a:ext cx="5300682" cy="10487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9600" y="6400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4794" y="304799"/>
                <a:ext cx="7684806" cy="6919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33CC"/>
                    </a:solidFill>
                  </a:rPr>
                  <a:t>Basic Ideas of the model:</a:t>
                </a:r>
                <a:endParaRPr lang="en-US" b="1" i="1" dirty="0">
                  <a:solidFill>
                    <a:srgbClr val="0033CC"/>
                  </a:solidFill>
                </a:endParaRPr>
              </a:p>
              <a:p>
                <a:pPr marL="342900" indent="-342900">
                  <a:buAutoNum type="arabicParenBoth"/>
                </a:pPr>
                <a:r>
                  <a:rPr lang="en-US" b="1" dirty="0" smtClean="0">
                    <a:solidFill>
                      <a:srgbClr val="FF33CC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b="1" i="1" dirty="0" smtClean="0">
                    <a:solidFill>
                      <a:srgbClr val="FF33CC"/>
                    </a:solidFill>
                  </a:rPr>
                  <a:t> SU(5) symmetry relates quarks and leptons.</a:t>
                </a:r>
              </a:p>
              <a:p>
                <a:pPr marL="342900" indent="-342900">
                  <a:buAutoNum type="arabicParenBoth"/>
                </a:pPr>
                <a:endParaRPr lang="en-US" b="1" i="1" dirty="0">
                  <a:solidFill>
                    <a:srgbClr val="FF33CC"/>
                  </a:solidFill>
                </a:endParaRPr>
              </a:p>
              <a:p>
                <a:pPr marL="342900" indent="-342900">
                  <a:buAutoNum type="arabicParenBoth" startAt="2"/>
                </a:pPr>
                <a:r>
                  <a:rPr lang="en-US" b="1" i="1" dirty="0" smtClean="0">
                    <a:solidFill>
                      <a:srgbClr val="FF33CC"/>
                    </a:solidFill>
                  </a:rPr>
                  <a:t>All family mixing is due to the </a:t>
                </a:r>
                <a:r>
                  <a:rPr lang="en-US" b="1" i="1" u="sng" dirty="0" smtClean="0">
                    <a:solidFill>
                      <a:srgbClr val="FF33CC"/>
                    </a:solidFill>
                  </a:rPr>
                  <a:t>3 chiral </a:t>
                </a:r>
                <a:r>
                  <a:rPr lang="en-US" b="1" i="1" dirty="0" smtClean="0">
                    <a:solidFill>
                      <a:srgbClr val="FF33CC"/>
                    </a:solidFill>
                  </a:rPr>
                  <a:t>families mixing with </a:t>
                </a:r>
              </a:p>
              <a:p>
                <a:r>
                  <a:rPr lang="en-US" b="1" i="1" dirty="0">
                    <a:solidFill>
                      <a:srgbClr val="FF33CC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FF33CC"/>
                    </a:solidFill>
                  </a:rPr>
                  <a:t>      </a:t>
                </a:r>
                <a:r>
                  <a:rPr lang="en-US" b="1" i="1" u="sng" dirty="0" smtClean="0">
                    <a:solidFill>
                      <a:srgbClr val="FF33CC"/>
                    </a:solidFill>
                  </a:rPr>
                  <a:t>extra vector-like fermions</a:t>
                </a:r>
                <a:r>
                  <a:rPr lang="en-US" b="1" i="1" dirty="0" smtClean="0">
                    <a:solidFill>
                      <a:srgbClr val="FF33CC"/>
                    </a:solidFill>
                  </a:rPr>
                  <a:t>.</a:t>
                </a:r>
              </a:p>
              <a:p>
                <a:endParaRPr lang="en-US" i="1" dirty="0">
                  <a:solidFill>
                    <a:srgbClr val="0033CC"/>
                  </a:solidFill>
                </a:endParaRPr>
              </a:p>
              <a:p>
                <a:r>
                  <a:rPr lang="en-US" sz="1600" b="1" u="sng" dirty="0" smtClean="0">
                    <a:solidFill>
                      <a:srgbClr val="0033CC"/>
                    </a:solidFill>
                  </a:rPr>
                  <a:t>Three chiral families</a:t>
                </a:r>
                <a:r>
                  <a:rPr lang="en-US" dirty="0" smtClean="0">
                    <a:solidFill>
                      <a:srgbClr val="0033CC"/>
                    </a:solidFill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+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b="1" i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</a:t>
                </a:r>
                <a:r>
                  <a:rPr lang="en-US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1,2 3)   </a:t>
                </a:r>
              </a:p>
              <a:p>
                <a:r>
                  <a:rPr lang="en-US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sz="1600" b="1" dirty="0" smtClean="0"/>
                  <a:t>An </a:t>
                </a:r>
                <a:r>
                  <a:rPr lang="en-US" sz="1600" b="1" u="sng" dirty="0" smtClean="0">
                    <a:solidFill>
                      <a:srgbClr val="C00000"/>
                    </a:solidFill>
                  </a:rPr>
                  <a:t>abelian family symmetry </a:t>
                </a:r>
                <a:r>
                  <a:rPr lang="en-US" sz="1600" b="1" dirty="0" smtClean="0"/>
                  <a:t>makes the Yukawa couplings of these  families    </a:t>
                </a:r>
              </a:p>
              <a:p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  diagonal in family space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US" sz="1600" b="1" dirty="0" smtClean="0"/>
                  <a:t>  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Copperplate Gothic Bold" panose="020E0705020206020404" pitchFamily="34" charset="0"/>
                  </a:rPr>
                  <a:t>DIAGONAL MASS MATRICES</a:t>
                </a:r>
                <a:endParaRPr lang="en-US" sz="1600" dirty="0">
                  <a:solidFill>
                    <a:srgbClr val="C00000"/>
                  </a:solidFill>
                  <a:latin typeface="Copperplate Gothic Bold" panose="020E0705020206020404" pitchFamily="34" charset="0"/>
                </a:endParaRPr>
              </a:p>
              <a:p>
                <a:endParaRPr lang="en-US" sz="1600" b="1" dirty="0" smtClean="0">
                  <a:solidFill>
                    <a:srgbClr val="0033CC"/>
                  </a:solidFill>
                </a:endParaRPr>
              </a:p>
              <a:p>
                <a:r>
                  <a:rPr lang="en-US" sz="1600" b="1" u="sng" dirty="0">
                    <a:solidFill>
                      <a:srgbClr val="0033CC"/>
                    </a:solidFill>
                  </a:rPr>
                  <a:t>E</a:t>
                </a:r>
                <a:r>
                  <a:rPr lang="en-US" sz="1600" b="1" u="sng" dirty="0" smtClean="0">
                    <a:solidFill>
                      <a:srgbClr val="0033CC"/>
                    </a:solidFill>
                  </a:rPr>
                  <a:t>xtra </a:t>
                </a:r>
                <a:r>
                  <a:rPr lang="en-US" sz="1600" b="1" u="sng" dirty="0" err="1" smtClean="0">
                    <a:solidFill>
                      <a:srgbClr val="0033CC"/>
                    </a:solidFill>
                  </a:rPr>
                  <a:t>vectorlike</a:t>
                </a:r>
                <a:r>
                  <a:rPr lang="en-US" sz="1600" b="1" u="sng" dirty="0" smtClean="0">
                    <a:solidFill>
                      <a:srgbClr val="0033CC"/>
                    </a:solidFill>
                  </a:rPr>
                  <a:t> fermion </a:t>
                </a:r>
                <a:r>
                  <a:rPr lang="en-US" sz="1600" b="1" u="sng" dirty="0" err="1" smtClean="0">
                    <a:solidFill>
                      <a:srgbClr val="0033CC"/>
                    </a:solidFill>
                  </a:rPr>
                  <a:t>multiplets</a:t>
                </a:r>
                <a:r>
                  <a:rPr lang="en-US" sz="1600" b="1" dirty="0" smtClean="0">
                    <a:solidFill>
                      <a:srgbClr val="0033CC"/>
                    </a:solidFill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  + 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   (</a:t>
                </a:r>
                <a:r>
                  <a:rPr lang="en-US" b="1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="1" dirty="0" smtClean="0">
                    <a:solidFill>
                      <a:srgbClr val="0033CC"/>
                    </a:solidFill>
                  </a:rPr>
                  <a:t> = 1,2, …)</a:t>
                </a:r>
                <a:endParaRPr lang="en-US" b="1" dirty="0">
                  <a:solidFill>
                    <a:srgbClr val="0033CC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0033CC"/>
                    </a:solidFill>
                  </a:rPr>
                  <a:t>     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These have no family symmetry.</a:t>
                </a:r>
              </a:p>
              <a:p>
                <a:endParaRPr lang="en-US" sz="16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key is that 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each other.</a:t>
                </a:r>
                <a:r>
                  <a:rPr lang="en-U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does not break SU(5), but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 involves the spontaneous breaking of the family symmetry. 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mixing is   </a:t>
                </a:r>
              </a:p>
              <a:p>
                <a:r>
                  <a:rPr lang="en-US" sz="16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characterized by a 3x3 matrix we call  A.</a:t>
                </a:r>
              </a:p>
              <a:p>
                <a:endParaRPr lang="en-US" sz="1600" b="1" dirty="0"/>
              </a:p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This induces mixing among the three chiral families.   </a:t>
                </a:r>
              </a:p>
              <a:p>
                <a:endParaRPr lang="en-US" sz="1600" b="1" dirty="0">
                  <a:solidFill>
                    <a:srgbClr val="FF0000"/>
                  </a:solidFill>
                </a:endParaRPr>
              </a:p>
              <a:p>
                <a:r>
                  <a:rPr lang="en-US" sz="1600" dirty="0" smtClean="0"/>
                  <a:t>Because</a:t>
                </a:r>
                <a:r>
                  <a:rPr lang="en-US" sz="1600" b="1" dirty="0" smtClean="0">
                    <a:solidFill>
                      <a:srgbClr val="030DCD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𝟓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30DCD"/>
                    </a:solidFill>
                  </a:rPr>
                  <a:t>  </a:t>
                </a:r>
                <a:r>
                  <a:rPr lang="en-US" sz="1600" dirty="0" smtClean="0"/>
                  <a:t>fermion </a:t>
                </a:r>
                <a:r>
                  <a:rPr lang="en-US" sz="1600" dirty="0" err="1" smtClean="0"/>
                  <a:t>multiplets</a:t>
                </a:r>
                <a:r>
                  <a:rPr lang="en-US" sz="1600" dirty="0" smtClean="0"/>
                  <a:t> contain</a:t>
                </a:r>
                <a:r>
                  <a:rPr lang="en-US" sz="1600" b="1" dirty="0" smtClean="0">
                    <a:solidFill>
                      <a:srgbClr val="030DCD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030D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 leptons</a:t>
                </a:r>
                <a:r>
                  <a:rPr lang="en-US" sz="1600" b="1" dirty="0" smtClean="0">
                    <a:solidFill>
                      <a:srgbClr val="030DCD"/>
                    </a:solidFill>
                  </a:rPr>
                  <a:t>, </a:t>
                </a:r>
                <a:r>
                  <a:rPr lang="en-US" sz="1600" dirty="0" smtClean="0"/>
                  <a:t>and </a:t>
                </a:r>
                <a:r>
                  <a:rPr lang="en-US" sz="1600" b="1" dirty="0" smtClean="0">
                    <a:solidFill>
                      <a:srgbClr val="030D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 qua</a:t>
                </a:r>
                <a:r>
                  <a:rPr lang="en-US" sz="1600" b="1" dirty="0" smtClean="0">
                    <a:solidFill>
                      <a:srgbClr val="030DCD"/>
                    </a:solidFill>
                  </a:rPr>
                  <a:t>rks,</a:t>
                </a:r>
              </a:p>
              <a:p>
                <a:r>
                  <a:rPr lang="en-US" sz="1600" b="1" dirty="0" smtClean="0">
                    <a:solidFill>
                      <a:srgbClr val="030DC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 mixing is greater for leptons than quarks: </a:t>
                </a:r>
                <a:r>
                  <a:rPr lang="en-US" sz="1600" b="1" dirty="0" smtClean="0">
                    <a:solidFill>
                      <a:srgbClr val="FF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MNS mixing is larger than CKM mixing  </a:t>
                </a:r>
                <a:r>
                  <a:rPr lang="en-US" sz="1600" dirty="0" smtClean="0"/>
                  <a:t>(“lopsided” mixing idea).</a:t>
                </a:r>
              </a:p>
              <a:p>
                <a:endParaRPr lang="en-US" sz="1600" b="1" dirty="0">
                  <a:solidFill>
                    <a:srgbClr val="030DCD"/>
                  </a:solidFill>
                </a:endParaRPr>
              </a:p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All flavor mixing is controlled by the “master matrix”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b="1" dirty="0" smtClean="0"/>
                  <a:t>.                                            2/18</a:t>
                </a:r>
              </a:p>
              <a:p>
                <a:endParaRPr lang="en-US" sz="1600" b="1" dirty="0" smtClean="0"/>
              </a:p>
              <a:p>
                <a:endParaRPr lang="en-US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4" y="304799"/>
                <a:ext cx="7684806" cy="6919074"/>
              </a:xfrm>
              <a:prstGeom prst="rect">
                <a:avLst/>
              </a:prstGeom>
              <a:blipFill rotWithShape="1">
                <a:blip r:embed="rId2"/>
                <a:stretch>
                  <a:fillRect l="-634" t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11382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One can combine the two ideas.  </a:t>
            </a:r>
          </a:p>
          <a:p>
            <a:r>
              <a:rPr lang="en-US" dirty="0" smtClean="0"/>
              <a:t>The fermion content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Assume that there is an </a:t>
            </a:r>
            <a:r>
              <a:rPr lang="en-US" b="1" dirty="0" smtClean="0">
                <a:solidFill>
                  <a:srgbClr val="FF0000"/>
                </a:solidFill>
              </a:rPr>
              <a:t>SO(3) family symmetry</a:t>
            </a:r>
            <a:r>
              <a:rPr lang="en-US" dirty="0" smtClean="0"/>
              <a:t>, under which the three chiral families</a:t>
            </a:r>
          </a:p>
          <a:p>
            <a:r>
              <a:rPr lang="en-US" dirty="0"/>
              <a:t>a</a:t>
            </a:r>
            <a:r>
              <a:rPr lang="en-US" dirty="0" smtClean="0"/>
              <a:t>re triplets and the 5-plets of Higgs fields are singlets.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Then the “underlying” mass matrices will be proportional to the identity matrix.</a:t>
            </a:r>
          </a:p>
          <a:p>
            <a:r>
              <a:rPr lang="en-US" dirty="0" smtClean="0"/>
              <a:t> The following structure can arise: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1143000"/>
                <a:ext cx="5032724" cy="375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 + 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  + 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  +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  +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143000"/>
                <a:ext cx="5032724" cy="3754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362200" y="1676400"/>
            <a:ext cx="16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62200" y="14478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62400" y="1431421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0" y="914400"/>
            <a:ext cx="2743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9144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8000" y="914400"/>
            <a:ext cx="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19866" y="562159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66" y="562159"/>
                <a:ext cx="39946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52948" y="161186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948" y="1611868"/>
                <a:ext cx="41870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4405" y="3428999"/>
                <a:ext cx="3908058" cy="140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</a:rPr>
                      <m:t>𝑯𝑯</m:t>
                    </m:r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</a:rPr>
                      <m:t>   </m:t>
                    </m:r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⟶  </m:t>
                    </m:r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|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𝓓</m:t>
                    </m:r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|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′′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0033CC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⟶</m:t>
                            </m:r>
                            <m:r>
                              <a:rPr lang="en-US" sz="2000" b="1" i="1" smtClean="0">
                                <a:solidFill>
                                  <a:srgbClr val="FF33CC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33CC"/>
                                </a:solidFill>
                                <a:latin typeface="Cambria Math"/>
                                <a:ea typeface="Cambria Math"/>
                              </a:rPr>
                              <m:t>𝚫</m:t>
                            </m:r>
                          </m:sub>
                        </m:sSub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𝓓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′′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33CC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⟶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33CC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33CC"/>
                                </a:solidFill>
                                <a:latin typeface="Cambria Math"/>
                                <a:ea typeface="Cambria Math"/>
                              </a:rPr>
                              <m:t>𝚫</m:t>
                            </m:r>
                          </m:sub>
                        </m:sSub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33CC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33CC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33CC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000" b="0" i="1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0033CC"/>
                    </a:solidFill>
                  </a:rPr>
                  <a:t> </a:t>
                </a: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05" y="3428999"/>
                <a:ext cx="3908058" cy="14098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49566" y="4838873"/>
                <a:ext cx="7108806" cy="86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𝑯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𝒉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/>
                      </a:rPr>
                      <m:t>,         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𝓓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,       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66" y="4838873"/>
                <a:ext cx="7108806" cy="8690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3120" y="5867399"/>
                <a:ext cx="1679947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~ 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400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20" y="5867399"/>
                <a:ext cx="1679947" cy="6560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12974" y="5855292"/>
                <a:ext cx="1559722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~ 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74" y="5855292"/>
                <a:ext cx="1559722" cy="6560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810000" y="5998632"/>
                <a:ext cx="1584986" cy="416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8.44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998632"/>
                <a:ext cx="1584986" cy="416909"/>
              </a:xfrm>
              <a:prstGeom prst="rect">
                <a:avLst/>
              </a:prstGeom>
              <a:blipFill rotWithShape="1">
                <a:blip r:embed="rId9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486399" y="5998760"/>
                <a:ext cx="1564659" cy="416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2.56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998760"/>
                <a:ext cx="1564659" cy="416781"/>
              </a:xfrm>
              <a:prstGeom prst="rect">
                <a:avLst/>
              </a:prstGeom>
              <a:blipFill rotWithShape="1"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39539" y="3516868"/>
                <a:ext cx="2966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:1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39" y="3516868"/>
                <a:ext cx="2966261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34000" y="3798332"/>
                <a:ext cx="378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98332"/>
                <a:ext cx="378443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57800" y="4114800"/>
                <a:ext cx="3718134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𝛼𝛿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𝛽𝜀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:1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114800"/>
                <a:ext cx="3718134" cy="391646"/>
              </a:xfrm>
              <a:prstGeom prst="rect">
                <a:avLst/>
              </a:prstGeom>
              <a:blipFill rotWithShape="1">
                <a:blip r:embed="rId1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03491" y="4469541"/>
                <a:ext cx="2404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 :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:1= 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: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:1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491" y="4469541"/>
                <a:ext cx="2404120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77200" y="64155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5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41751" y="152400"/>
                <a:ext cx="3945311" cy="4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: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𝜷𝜺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: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 =  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𝟒𝟎𝟎</m:t>
                              </m:r>
                            </m:den>
                          </m:f>
                        </m:e>
                      </m:box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: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𝟓𝟏</m:t>
                              </m:r>
                            </m:den>
                          </m:f>
                        </m:e>
                      </m:box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: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751" y="152400"/>
                <a:ext cx="3945311" cy="44537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761" y="545222"/>
                <a:ext cx="3746347" cy="4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 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𝟎𝟎𝟎</m:t>
                              </m:r>
                            </m:den>
                          </m:f>
                        </m:e>
                      </m:box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: 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𝟓𝟎</m:t>
                              </m:r>
                            </m:den>
                          </m:f>
                        </m:e>
                      </m:box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: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61" y="545222"/>
                <a:ext cx="3746347" cy="4453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05395" y="926222"/>
                <a:ext cx="3800849" cy="445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𝐞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: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𝛍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: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𝝉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 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𝟒𝟎𝟎</m:t>
                              </m:r>
                            </m:den>
                          </m:f>
                        </m:e>
                      </m:box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: 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𝟏𝟕</m:t>
                              </m:r>
                            </m:den>
                          </m:f>
                        </m:e>
                      </m:box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: 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95" y="926222"/>
                <a:ext cx="3800849" cy="445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53400" y="63001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18/18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13968" y="533400"/>
            <a:ext cx="496032" cy="43774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933851"/>
            <a:ext cx="304800" cy="43774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8800" y="838199"/>
                <a:ext cx="2786339" cy="424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: 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 :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=  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𝟒𝟎𝟎</m:t>
                              </m:r>
                            </m:den>
                          </m:f>
                        </m:e>
                      </m:box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  :</m:t>
                      </m:r>
                      <m:box>
                        <m:box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</m:den>
                          </m:f>
                        </m:e>
                      </m:box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: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838199"/>
                <a:ext cx="2786339" cy="424027"/>
              </a:xfrm>
              <a:prstGeom prst="rect">
                <a:avLst/>
              </a:prstGeom>
              <a:blipFill rotWithShape="1"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38800" y="527489"/>
            <a:ext cx="310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over BB idea by itself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3964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values                  and                  are what one needs to </a:t>
            </a:r>
            <a:r>
              <a:rPr lang="en-US" sz="1600" b="1" dirty="0" smtClean="0">
                <a:solidFill>
                  <a:srgbClr val="FF33CC"/>
                </a:solidFill>
              </a:rPr>
              <a:t>fit the neutrino properties</a:t>
            </a:r>
            <a:r>
              <a:rPr lang="en-US" sz="1600" dirty="0" smtClean="0"/>
              <a:t>, and also  the values that </a:t>
            </a:r>
            <a:r>
              <a:rPr lang="en-US" sz="1600" b="1" dirty="0" smtClean="0">
                <a:solidFill>
                  <a:srgbClr val="FF33CC"/>
                </a:solidFill>
              </a:rPr>
              <a:t>give  good fits </a:t>
            </a:r>
            <a:r>
              <a:rPr lang="en-US" sz="1600" dirty="0" smtClean="0"/>
              <a:t>to the inter-family mass hierarchies </a:t>
            </a:r>
            <a:r>
              <a:rPr lang="en-US" sz="1600" b="1" dirty="0" smtClean="0">
                <a:solidFill>
                  <a:srgbClr val="FF33CC"/>
                </a:solidFill>
              </a:rPr>
              <a:t>of the down quarks and charged leptons .           </a:t>
            </a:r>
            <a:endParaRPr lang="en-US" sz="1600" b="1" dirty="0">
              <a:solidFill>
                <a:srgbClr val="FF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6800" y="1371600"/>
                <a:ext cx="917431" cy="387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𝟒𝟒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371600"/>
                <a:ext cx="917431" cy="3873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09800" y="1371600"/>
                <a:ext cx="904607" cy="388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sz="1600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𝟓𝟔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371600"/>
                <a:ext cx="904607" cy="3885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01334" y="1905000"/>
            <a:ext cx="8409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one can show that they are also the “most likely” values, a priori.  Recall where these</a:t>
            </a:r>
          </a:p>
          <a:p>
            <a:r>
              <a:rPr lang="en-US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arameters come from:</a:t>
            </a:r>
            <a:endParaRPr 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47931" y="2198021"/>
                <a:ext cx="6719083" cy="869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 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=  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𝓓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 = 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𝜹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𝜺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33CC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31" y="2198021"/>
                <a:ext cx="6719083" cy="8690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35741" y="3071273"/>
                <a:ext cx="7529625" cy="1426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hermitian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 of a specific form in terms of an unknown matrix </a:t>
                </a:r>
                <a:r>
                  <a:rPr lang="en-US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If one takes 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“random” matrix T, computes A from it, and then brings it to the form              , one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finds that the values of      and     are correlated with the (</a:t>
                </a:r>
                <a:r>
                  <a:rPr lang="en-US" sz="1600" b="1" i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values of </a:t>
                </a:r>
                <a:r>
                  <a:rPr lang="en-US" sz="16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16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fact, typically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𝜹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~ 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𝒂𝒃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~ 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,   </m:t>
                    </m:r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𝜺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~ 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~ 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1" y="3071273"/>
                <a:ext cx="7529625" cy="1426160"/>
              </a:xfrm>
              <a:prstGeom prst="rect">
                <a:avLst/>
              </a:prstGeom>
              <a:blipFill rotWithShape="1">
                <a:blip r:embed="rId9"/>
                <a:stretch>
                  <a:fillRect l="-405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46718" y="3302105"/>
                <a:ext cx="867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𝓓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718" y="3302105"/>
                <a:ext cx="86748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47931" y="3563716"/>
                <a:ext cx="3497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𝜹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931" y="3563716"/>
                <a:ext cx="349775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9649" y="3547646"/>
                <a:ext cx="3369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649" y="3547646"/>
                <a:ext cx="336951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7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77921"/>
              </p:ext>
            </p:extLst>
          </p:nvPr>
        </p:nvGraphicFramePr>
        <p:xfrm>
          <a:off x="1785938" y="1223963"/>
          <a:ext cx="55721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572032" imgH="4409910" progId="AcroExch.Document.7">
                  <p:embed/>
                </p:oleObj>
              </mc:Choice>
              <mc:Fallback>
                <p:oleObj name="Acrobat Document" r:id="rId3" imgW="5572032" imgH="440991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5938" y="1223963"/>
                        <a:ext cx="5572125" cy="441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0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535" y="215303"/>
            <a:ext cx="454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Recall that in SU(5) fermion </a:t>
            </a:r>
            <a:r>
              <a:rPr lang="en-US" sz="1600" dirty="0" err="1" smtClean="0"/>
              <a:t>multiplets</a:t>
            </a:r>
            <a:r>
              <a:rPr lang="en-US" sz="1600" dirty="0" smtClean="0"/>
              <a:t> look like this</a:t>
            </a:r>
            <a:r>
              <a:rPr lang="en-US" dirty="0" smtClean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300" y="1383548"/>
                <a:ext cx="4922245" cy="774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𝑫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36A41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36A41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36A41C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  <m:r>
                                    <a:rPr lang="en-US" b="1" i="1" smtClean="0">
                                      <a:solidFill>
                                        <a:srgbClr val="36A41C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36A41C"/>
                                      </a:solidFill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𝒅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𝒊𝒋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𝜟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𝑨𝒋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  <m:t>𝑨𝑩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  <m:t>𝑫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1" i="1" smtClean="0">
                                        <a:solidFill>
                                          <a:srgbClr val="36A41C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solidFill>
                                              <a:srgbClr val="36A41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b="1" i="1" smtClean="0">
                                                <a:solidFill>
                                                  <a:srgbClr val="36A41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b="1" i="1" smtClean="0">
                                                <a:solidFill>
                                                  <a:srgbClr val="36A41C"/>
                                                </a:solidFill>
                                                <a:latin typeface="Cambria Math"/>
                                              </a:rPr>
                                              <m:t>𝟓</m:t>
                                            </m:r>
                                          </m:e>
                                        </m:acc>
                                        <m:r>
                                          <a:rPr lang="en-US" b="1" i="1" smtClean="0">
                                            <a:solidFill>
                                              <a:srgbClr val="36A41C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rgbClr val="36A41C"/>
                                            </a:solidFill>
                                            <a:latin typeface="Cambria Math"/>
                                          </a:rPr>
                                          <m:t>𝑩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00" y="1383548"/>
                <a:ext cx="4922245" cy="7748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6137" y="838200"/>
            <a:ext cx="440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The mass matrix for the down-type quarks is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696543" y="1327839"/>
            <a:ext cx="412924" cy="183594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9254" y="1158562"/>
            <a:ext cx="89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diagonal</a:t>
            </a:r>
            <a:endParaRPr lang="en-US" sz="1600" dirty="0">
              <a:solidFill>
                <a:srgbClr val="0033CC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2237353" y="2040308"/>
            <a:ext cx="381000" cy="2667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4400" y="2111481"/>
                <a:ext cx="1403398" cy="3783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𝑨𝒋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6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𝜴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11481"/>
                <a:ext cx="1403398" cy="378309"/>
              </a:xfrm>
              <a:prstGeom prst="rect">
                <a:avLst/>
              </a:prstGeom>
              <a:blipFill rotWithShape="1">
                <a:blip r:embed="rId3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 flipV="1">
            <a:off x="3585145" y="2052649"/>
            <a:ext cx="381000" cy="223182"/>
          </a:xfrm>
          <a:prstGeom prst="straightConnector1">
            <a:avLst/>
          </a:prstGeom>
          <a:ln w="28575">
            <a:solidFill>
              <a:srgbClr val="36A4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32334" y="2133600"/>
                <a:ext cx="1499065" cy="357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𝑨𝑩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36A41C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𝑨</m:t>
                          </m:r>
                        </m:sub>
                      </m:sSub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b="1" i="1" smtClean="0">
                                  <a:solidFill>
                                    <a:srgbClr val="36A41C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solidFill>
                                    <a:srgbClr val="36A41C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US" sz="1600" b="1" i="1" smtClean="0">
                                  <a:solidFill>
                                    <a:srgbClr val="36A41C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600" b="1" i="1" smtClean="0">
                              <a:solidFill>
                                <a:srgbClr val="36A41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1600" b="1" i="1" smtClean="0">
                              <a:solidFill>
                                <a:srgbClr val="36A41C"/>
                              </a:solidFill>
                              <a:latin typeface="Cambria Math"/>
                              <a:ea typeface="Cambria Math"/>
                            </a:rPr>
                            <m:t>𝜴</m:t>
                          </m:r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34" y="2133600"/>
                <a:ext cx="1499065" cy="3578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79493" y="1012429"/>
                <a:ext cx="3251788" cy="1548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𝜴</m:t>
                    </m:r>
                  </m:oMath>
                </a14:m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𝜴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 are SU(5) and SM </a:t>
                </a:r>
                <a:r>
                  <a:rPr lang="en-US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singlets</a:t>
                </a:r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w</a:t>
                </a:r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ith large VEVs.  </a:t>
                </a:r>
                <a:endParaRPr lang="en-US" b="1" i="1" dirty="0">
                  <a:solidFill>
                    <a:schemeClr val="accent3">
                      <a:lumMod val="75000"/>
                    </a:schemeClr>
                  </a:solidFill>
                  <a:latin typeface="Cambria Math"/>
                </a:endParaRPr>
              </a:p>
              <a:p>
                <a:endParaRPr lang="en-US" b="1" i="1" dirty="0" smtClean="0">
                  <a:solidFill>
                    <a:schemeClr val="accent3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𝜴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spontaneously breaks the </a:t>
                </a: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a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belian family symmetries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93" y="1012429"/>
                <a:ext cx="3251788" cy="1548373"/>
              </a:xfrm>
              <a:prstGeom prst="rect">
                <a:avLst/>
              </a:prstGeom>
              <a:blipFill rotWithShape="1">
                <a:blip r:embed="rId5"/>
                <a:stretch>
                  <a:fillRect l="-1498" t="-1575" r="-936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41034" y="2735147"/>
            <a:ext cx="7559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This gets block </a:t>
            </a:r>
            <a:r>
              <a:rPr lang="en-US" sz="1600" b="1" dirty="0" err="1" smtClean="0">
                <a:solidFill>
                  <a:srgbClr val="FF0000"/>
                </a:solidFill>
              </a:rPr>
              <a:t>diagonalized</a:t>
            </a:r>
            <a:r>
              <a:rPr lang="en-US" sz="1600" b="1" dirty="0" smtClean="0">
                <a:solidFill>
                  <a:srgbClr val="FF0000"/>
                </a:solidFill>
              </a:rPr>
              <a:t> into the known three families and the heavy extra fermions by unitary matrices as follows:</a:t>
            </a:r>
          </a:p>
          <a:p>
            <a:endParaRPr lang="en-US" sz="1600" dirty="0"/>
          </a:p>
          <a:p>
            <a:r>
              <a:rPr lang="en-US" sz="1600" dirty="0" smtClean="0"/>
              <a:t>                                                                                                                  where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  So that the mass matrix for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s, 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1600" dirty="0" smtClean="0"/>
              <a:t>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1034" y="3429000"/>
                <a:ext cx="4511966" cy="89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𝑮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  <a:ea typeface="Cambria Math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𝑮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𝑰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l-GR" b="1" i="1" smtClean="0">
                                  <a:latin typeface="Cambria Math"/>
                                  <a:ea typeface="Cambria Math"/>
                                </a:rPr>
                                <m:t>𝜟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𝑴</m:t>
                              </m:r>
                            </m:e>
                          </m:mr>
                        </m:m>
                      </m:e>
                    </m:d>
                    <m:limLow>
                      <m:limLowPr>
                        <m:ctrlPr>
                          <a:rPr lang="en-US" b="1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groupChr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 smtClean="0">
                                          <a:latin typeface="Cambria Math"/>
                                        </a:rPr>
                                        <m:t>𝑨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𝑩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𝑪</m:t>
                                      </m:r>
                                    </m:e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𝑫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𝑼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𝑹</m:t>
                            </m:r>
                          </m:sub>
                        </m:sSub>
                      </m:lim>
                    </m:limLow>
                    <m:r>
                      <a:rPr lang="en-US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 smtClean="0"/>
                  <a:t>,</a:t>
                </a:r>
                <a:endParaRPr lang="en-US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4" y="3429000"/>
                <a:ext cx="4511966" cy="8989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150545" y="3878450"/>
                <a:ext cx="3814249" cy="19501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−1/2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Δ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l-GR" i="1" smtClean="0">
                                      <a:latin typeface="Cambria Math"/>
                                      <a:ea typeface="Cambria Math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−1†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−1/2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545" y="3878450"/>
                <a:ext cx="3814249" cy="19501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380905" y="5257800"/>
                <a:ext cx="2004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905" y="5257800"/>
                <a:ext cx="200413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9522" y="329984"/>
                <a:ext cx="2212209" cy="508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10=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522" y="329984"/>
                <a:ext cx="2212209" cy="508216"/>
              </a:xfrm>
              <a:prstGeom prst="rect">
                <a:avLst/>
              </a:prstGeom>
              <a:blipFill rotWithShape="1"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14671" y="304800"/>
                <a:ext cx="1819729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671" y="304800"/>
                <a:ext cx="1819729" cy="58214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77200" y="632460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3/18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08422" y="5695249"/>
            <a:ext cx="381000" cy="26670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194543" y="5695249"/>
            <a:ext cx="381000" cy="223182"/>
          </a:xfrm>
          <a:prstGeom prst="straightConnector1">
            <a:avLst/>
          </a:prstGeom>
          <a:ln w="28575">
            <a:solidFill>
              <a:srgbClr val="030D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2530" y="5986046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diagonal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2779" y="5947434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CC"/>
                </a:solidFill>
              </a:rPr>
              <a:t>“master matrix”</a:t>
            </a:r>
            <a:endParaRPr lang="en-US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80023" y="4495799"/>
                <a:ext cx="2381293" cy="1831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3" y="4495799"/>
                <a:ext cx="2381293" cy="18312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371600" y="1447800"/>
            <a:ext cx="4572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43000" y="1447800"/>
            <a:ext cx="36957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133600" y="13716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2362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43200" y="1447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038600" y="14478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276600" y="13335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0600" y="1033046"/>
                <a:ext cx="9868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33046"/>
                <a:ext cx="986873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04354" y="1027467"/>
                <a:ext cx="97244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 </m:t>
                      </m:r>
                      <m:acc>
                        <m:accPr>
                          <m:chr m:val="̅"/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354" y="1027467"/>
                <a:ext cx="972446" cy="344133"/>
              </a:xfrm>
              <a:prstGeom prst="rect">
                <a:avLst/>
              </a:prstGeom>
              <a:blipFill rotWithShape="1">
                <a:blip r:embed="rId4"/>
                <a:stretch>
                  <a:fillRect r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28783" y="1027467"/>
                <a:ext cx="419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 smtClean="0"/>
                  <a:t>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83" y="1027467"/>
                <a:ext cx="419217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87982" y="1490246"/>
                <a:ext cx="526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982" y="1490246"/>
                <a:ext cx="526618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6600" y="1524000"/>
                <a:ext cx="367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30DCD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524000"/>
                <a:ext cx="36740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62380" y="1027467"/>
                <a:ext cx="1214820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>
                            <a:solidFill>
                              <a:srgbClr val="030DCD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dirty="0" smtClean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dirty="0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dirty="0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  <m:r>
                          <a:rPr lang="en-US" sz="1600" b="1" i="1" dirty="0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1600" b="1" i="1" dirty="0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600" b="1" dirty="0" smtClean="0"/>
                  <a:t>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380" y="1027467"/>
                <a:ext cx="1214820" cy="344133"/>
              </a:xfrm>
              <a:prstGeom prst="rect">
                <a:avLst/>
              </a:prstGeom>
              <a:blipFill rotWithShape="1">
                <a:blip r:embed="rId8"/>
                <a:stretch>
                  <a:fillRect r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5029200" y="1219200"/>
            <a:ext cx="721141" cy="0"/>
          </a:xfrm>
          <a:prstGeom prst="straightConnector1">
            <a:avLst/>
          </a:prstGeom>
          <a:ln w="28575">
            <a:solidFill>
              <a:srgbClr val="03CD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822560" y="1033046"/>
            <a:ext cx="225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3CD50"/>
                </a:solidFill>
              </a:rPr>
              <a:t>(mixture of        and        )</a:t>
            </a:r>
            <a:endParaRPr lang="en-US" sz="1600" b="1" dirty="0">
              <a:solidFill>
                <a:srgbClr val="03CD5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143000" y="533400"/>
            <a:ext cx="21336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2133600" y="457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33600" y="457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90600" y="118646"/>
                <a:ext cx="9884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𝒖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18646"/>
                <a:ext cx="98847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>
            <a:off x="1143000" y="533400"/>
            <a:ext cx="5334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743200" y="533400"/>
            <a:ext cx="533400" cy="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608954" y="152400"/>
                <a:ext cx="10723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𝒄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54" y="152400"/>
                <a:ext cx="1072345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77473" y="533400"/>
                <a:ext cx="5266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473" y="533400"/>
                <a:ext cx="526618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/>
          <p:nvPr/>
        </p:nvCxnSpPr>
        <p:spPr>
          <a:xfrm>
            <a:off x="1143000" y="2438400"/>
            <a:ext cx="36957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143000" y="2438400"/>
            <a:ext cx="5334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343400" y="24384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895600" y="2438400"/>
            <a:ext cx="4572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733800" y="23622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33600" y="13716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209800" y="23241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45689" y="3505200"/>
                <a:ext cx="468911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689" y="3505200"/>
                <a:ext cx="468911" cy="3429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587155" y="2514600"/>
                <a:ext cx="5484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155" y="2514600"/>
                <a:ext cx="548483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90600" y="2018067"/>
                <a:ext cx="980460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ℓ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1600" b="1" i="1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 </m:t>
                      </m:r>
                      <m:acc>
                        <m:accPr>
                          <m:chr m:val="̅"/>
                          <m:ctrlPr>
                            <a:rPr lang="en-US" sz="16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018067"/>
                <a:ext cx="980460" cy="344133"/>
              </a:xfrm>
              <a:prstGeom prst="rect">
                <a:avLst/>
              </a:prstGeom>
              <a:blipFill rotWithShape="1">
                <a:blip r:embed="rId14"/>
                <a:stretch>
                  <a:fillRect r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085983" y="2018067"/>
                <a:ext cx="419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 smtClean="0"/>
                  <a:t>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83" y="2018067"/>
                <a:ext cx="419217" cy="3441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55243" y="2035158"/>
                <a:ext cx="10787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030DCD"/>
                        </a:solidFill>
                        <a:latin typeface="Cambria Math"/>
                        <a:ea typeface="Cambria Math"/>
                      </a:rPr>
                      <m:t>⊂ 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030DCD"/>
                    </a:solidFill>
                  </a:rPr>
                  <a:t> </a:t>
                </a:r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243" y="2035158"/>
                <a:ext cx="1078757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1143000" y="3429000"/>
            <a:ext cx="4876800" cy="0"/>
          </a:xfrm>
          <a:prstGeom prst="line">
            <a:avLst/>
          </a:prstGeom>
          <a:ln w="190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410200" y="34290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114800" y="3429000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143000" y="3429000"/>
            <a:ext cx="5334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438400" y="3429000"/>
            <a:ext cx="533400" cy="0"/>
          </a:xfrm>
          <a:prstGeom prst="straightConnector1">
            <a:avLst/>
          </a:prstGeom>
          <a:ln w="190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505200" y="33528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505200" y="3352800"/>
            <a:ext cx="1524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054503" y="33147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198089" y="2514600"/>
                <a:ext cx="468911" cy="342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89" y="2514600"/>
                <a:ext cx="468911" cy="34297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4610100" y="3314700"/>
            <a:ext cx="381000" cy="228600"/>
          </a:xfrm>
          <a:prstGeom prst="ellipse">
            <a:avLst/>
          </a:prstGeom>
          <a:solidFill>
            <a:srgbClr val="030DCD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637579" y="3505200"/>
                <a:ext cx="3674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30DCD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579" y="3505200"/>
                <a:ext cx="367408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362154" y="3429000"/>
                <a:ext cx="515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154" y="3429000"/>
                <a:ext cx="515398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19470" y="2970567"/>
                <a:ext cx="82926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𝝂</m:t>
                      </m:r>
                      <m:r>
                        <a:rPr lang="en-US" sz="1600" b="1" i="1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 </m:t>
                      </m:r>
                      <m:acc>
                        <m:accPr>
                          <m:chr m:val="̅"/>
                          <m:ctrlPr>
                            <a:rPr lang="en-US" sz="16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470" y="2970567"/>
                <a:ext cx="829266" cy="344133"/>
              </a:xfrm>
              <a:prstGeom prst="rect">
                <a:avLst/>
              </a:prstGeom>
              <a:blipFill rotWithShape="1">
                <a:blip r:embed="rId20"/>
                <a:stretch>
                  <a:fillRect r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267940" y="3008667"/>
                <a:ext cx="874150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𝝂</m:t>
                      </m:r>
                      <m:r>
                        <a:rPr lang="en-US" sz="1600" b="1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0033CC"/>
                          </a:solidFill>
                          <a:latin typeface="Cambria Math"/>
                          <a:ea typeface="Cambria Math"/>
                        </a:rPr>
                        <m:t>⊂  </m:t>
                      </m:r>
                      <m:acc>
                        <m:accPr>
                          <m:chr m:val="̅"/>
                          <m:ctrlPr>
                            <a:rPr lang="en-US" sz="1600" b="1" i="1" dirty="0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b="1" i="1" dirty="0" smtClean="0">
                              <a:solidFill>
                                <a:srgbClr val="0033CC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</m:acc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40" y="3008667"/>
                <a:ext cx="874150" cy="344133"/>
              </a:xfrm>
              <a:prstGeom prst="rect">
                <a:avLst/>
              </a:prstGeom>
              <a:blipFill rotWithShape="1">
                <a:blip r:embed="rId21"/>
                <a:stretch>
                  <a:fillRect r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743200" y="3008667"/>
                <a:ext cx="419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 smtClean="0"/>
                  <a:t>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008667"/>
                <a:ext cx="419217" cy="34413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000383" y="3008666"/>
                <a:ext cx="419217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solidFill>
                                  <a:srgbClr val="030DCD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acc>
                      </m:e>
                      <m:sub>
                        <m:r>
                          <a:rPr lang="en-US" sz="1600" b="1" i="1" smtClean="0">
                            <a:solidFill>
                              <a:srgbClr val="030DCD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600" b="1" dirty="0" smtClean="0"/>
                  <a:t>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83" y="3008666"/>
                <a:ext cx="419217" cy="3441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01000" y="6327071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4/18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82497" y="4637119"/>
                <a:ext cx="1389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10  10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497" y="4637119"/>
                <a:ext cx="138929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4737" y="5006451"/>
                <a:ext cx="132812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10  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737" y="5006451"/>
                <a:ext cx="1328120" cy="404983"/>
              </a:xfrm>
              <a:prstGeom prst="rect">
                <a:avLst/>
              </a:prstGeom>
              <a:blipFill rotWithShape="1">
                <a:blip r:embed="rId24"/>
                <a:stretch>
                  <a:fillRect r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5462417"/>
                <a:ext cx="122552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/>
                            </a:rPr>
                            <m:t> 10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462417"/>
                <a:ext cx="1225528" cy="404983"/>
              </a:xfrm>
              <a:prstGeom prst="rect">
                <a:avLst/>
              </a:prstGeom>
              <a:blipFill rotWithShape="1">
                <a:blip r:embed="rId25"/>
                <a:stretch>
                  <a:fillRect r="-3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16562" y="5843417"/>
                <a:ext cx="186871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562" y="5843417"/>
                <a:ext cx="1868717" cy="404983"/>
              </a:xfrm>
              <a:prstGeom prst="rect">
                <a:avLst/>
              </a:prstGeom>
              <a:blipFill rotWithShape="1">
                <a:blip r:embed="rId2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2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457200"/>
                <a:ext cx="12056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7200"/>
                <a:ext cx="120565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0400" y="805934"/>
            <a:ext cx="1340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diagonal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05040" y="1175266"/>
                <a:ext cx="13579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40" y="1175266"/>
                <a:ext cx="135793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2209800" y="1359932"/>
            <a:ext cx="1378806" cy="0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28800" y="762795"/>
            <a:ext cx="0" cy="2344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880012"/>
            <a:ext cx="0" cy="35748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997229"/>
            <a:ext cx="1295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14956" y="1143000"/>
            <a:ext cx="293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 CKM mixing comes from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115" y="1720334"/>
            <a:ext cx="570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FF33CC"/>
                </a:solidFill>
              </a:rPr>
              <a:t> is a </a:t>
            </a:r>
            <a:r>
              <a:rPr lang="en-US" b="1" dirty="0" err="1" smtClean="0">
                <a:solidFill>
                  <a:srgbClr val="FF33CC"/>
                </a:solidFill>
              </a:rPr>
              <a:t>hermitian</a:t>
            </a:r>
            <a:r>
              <a:rPr lang="en-US" b="1" dirty="0" smtClean="0">
                <a:solidFill>
                  <a:srgbClr val="FF33CC"/>
                </a:solidFill>
              </a:rPr>
              <a:t> 3x3 matrix          9 parameters. Too many?</a:t>
            </a:r>
          </a:p>
          <a:p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b="1" dirty="0" smtClean="0">
                <a:solidFill>
                  <a:srgbClr val="00B050"/>
                </a:solidFill>
              </a:rPr>
              <a:t>ut 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00B050"/>
                </a:solidFill>
              </a:rPr>
              <a:t> can be written in the form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400" y="1720334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20334"/>
                <a:ext cx="51007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17500" y="2477894"/>
                <a:ext cx="1340367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00" y="2477894"/>
                <a:ext cx="13403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133600" y="3849469"/>
            <a:ext cx="36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Script MT Bold" panose="03040602040607080904" pitchFamily="66" charset="0"/>
              </a:rPr>
              <a:t>D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10476" y="2477894"/>
            <a:ext cx="36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D</a:t>
            </a:r>
            <a:endParaRPr lang="en-US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67154" y="2438400"/>
                <a:ext cx="3790846" cy="1146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    is diagonal,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unitary, and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154" y="2438400"/>
                <a:ext cx="3790846" cy="1146083"/>
              </a:xfrm>
              <a:prstGeom prst="rect">
                <a:avLst/>
              </a:prstGeom>
              <a:blipFill rotWithShape="1">
                <a:blip r:embed="rId6"/>
                <a:stretch>
                  <a:fillRect l="-1286" t="-3191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67222" y="4993593"/>
            <a:ext cx="5784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1" dirty="0" smtClean="0">
                <a:solidFill>
                  <a:srgbClr val="00B050"/>
                </a:solidFill>
              </a:rPr>
              <a:t>  can be absorbed into a redefinition of the right-handed quarks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60343" y="3124200"/>
            <a:ext cx="39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702547" y="2469455"/>
            <a:ext cx="36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D</a:t>
            </a:r>
            <a:endParaRPr lang="en-US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9948" y="3810000"/>
                <a:ext cx="704539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𝑼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⟶ ≅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48" y="3810000"/>
                <a:ext cx="7045390" cy="984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 flipV="1">
            <a:off x="4075987" y="4419600"/>
            <a:ext cx="115013" cy="609600"/>
          </a:xfrm>
          <a:prstGeom prst="straightConnector1">
            <a:avLst/>
          </a:prstGeom>
          <a:ln w="28575">
            <a:solidFill>
              <a:srgbClr val="030D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21965" y="616003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5/18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818408"/>
            <a:ext cx="1950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33CC"/>
                </a:solidFill>
              </a:rPr>
              <a:t>So </a:t>
            </a:r>
          </a:p>
          <a:p>
            <a:r>
              <a:rPr lang="en-US" sz="1600" b="1" dirty="0" smtClean="0">
                <a:solidFill>
                  <a:srgbClr val="FF33CC"/>
                </a:solidFill>
              </a:rPr>
              <a:t>THIS matrix controls </a:t>
            </a:r>
          </a:p>
          <a:p>
            <a:r>
              <a:rPr lang="en-US" sz="1600" b="1" dirty="0">
                <a:solidFill>
                  <a:srgbClr val="FF33CC"/>
                </a:solidFill>
              </a:rPr>
              <a:t>a</a:t>
            </a:r>
            <a:r>
              <a:rPr lang="en-US" sz="1600" b="1" dirty="0" smtClean="0">
                <a:solidFill>
                  <a:srgbClr val="FF33CC"/>
                </a:solidFill>
              </a:rPr>
              <a:t>ll flavor mixing</a:t>
            </a:r>
            <a:endParaRPr lang="en-US" sz="1600" b="1" dirty="0">
              <a:solidFill>
                <a:srgbClr val="FF33C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083237" y="3124200"/>
            <a:ext cx="927163" cy="109707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0143" y="5486400"/>
                <a:ext cx="3130857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43" y="5486400"/>
                <a:ext cx="3130857" cy="984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1600" y="5791200"/>
                <a:ext cx="1240276" cy="432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𝑐𝑏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791200"/>
                <a:ext cx="1240276" cy="432811"/>
              </a:xfrm>
              <a:prstGeom prst="rect">
                <a:avLst/>
              </a:prstGeom>
              <a:blipFill rotWithShape="1"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9156" y="5410200"/>
                <a:ext cx="1609543" cy="431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≅</m:t>
                      </m:r>
                      <m:box>
                        <m:box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56" y="5410200"/>
                <a:ext cx="1609543" cy="4319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1600" y="6160039"/>
                <a:ext cx="1555747" cy="451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𝑢𝑏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box>
                        <m:box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160039"/>
                <a:ext cx="1555747" cy="451277"/>
              </a:xfrm>
              <a:prstGeom prst="rect">
                <a:avLst/>
              </a:prstGeom>
              <a:blipFill rotWithShape="1">
                <a:blip r:embed="rId11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2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228600"/>
                <a:ext cx="5040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⟹     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𝒄𝒃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        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𝟎𝟒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𝟓𝟎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   ≅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28600"/>
                <a:ext cx="5040418" cy="369332"/>
              </a:xfrm>
              <a:prstGeom prst="rect">
                <a:avLst/>
              </a:prstGeom>
              <a:blipFill rotWithShape="1">
                <a:blip r:embed="rId2"/>
                <a:stretch>
                  <a:fillRect t="-118333" b="-17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00200" y="597932"/>
                <a:ext cx="4777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𝒖𝒔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        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𝟐𝟎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      ≅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030DCD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97932"/>
                <a:ext cx="4777526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890417"/>
                <a:ext cx="6267100" cy="415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𝒖𝒃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    ≅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𝟎𝟎𝟒</m:t>
                          </m:r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𝑲𝑴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    ≅</m:t>
                      </m:r>
                      <m:r>
                        <a:rPr lang="en-US" b="1" i="1" smtClean="0">
                          <a:solidFill>
                            <a:srgbClr val="030DCD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𝜹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30DCD"/>
                                  </a:solidFill>
                                  <a:latin typeface="Cambria Math"/>
                                  <a:ea typeface="Cambria Math"/>
                                </a:rPr>
                                <m:t>𝑲𝑴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890417"/>
                <a:ext cx="6267100" cy="415242"/>
              </a:xfrm>
              <a:prstGeom prst="rect">
                <a:avLst/>
              </a:prstGeom>
              <a:blipFill rotWithShape="1">
                <a:blip r:embed="rId4"/>
                <a:stretch>
                  <a:fillRect t="-98529" b="-15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9600" y="1371600"/>
            <a:ext cx="757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allows us to find mixing for leptons. The lepton mass matrices are given by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676400"/>
                <a:ext cx="4481420" cy="841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𝑼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Script MT Bold" panose="03040602040607080904" pitchFamily="66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Script MT Bold" panose="03040602040607080904" pitchFamily="66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Script MT Bold" panose="03040602040607080904" pitchFamily="66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=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FF0000"/>
                          </a:solidFill>
                          <a:latin typeface="Script MT Bold" panose="03040602040607080904" pitchFamily="66" charset="0"/>
                        </a:rPr>
                        <m:t>D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1" dirty="0">
                              <a:solidFill>
                                <a:srgbClr val="FF0000"/>
                              </a:solidFill>
                              <a:latin typeface="Script MT Bold" panose="03040602040607080904" pitchFamily="66" charset="0"/>
                            </a:rPr>
                            <m:t>D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𝑼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4481420" cy="8418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2514600"/>
                <a:ext cx="8502841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factors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𝑼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dirty="0" smtClean="0"/>
                  <a:t>  can be absorbed into a change of basis for the left-handed neutrinos </a:t>
                </a:r>
              </a:p>
              <a:p>
                <a:r>
                  <a:rPr lang="en-US" dirty="0" smtClean="0"/>
                  <a:t>and charged leptons. Since it is the </a:t>
                </a:r>
                <a:r>
                  <a:rPr lang="en-US" u="sng" dirty="0" smtClean="0"/>
                  <a:t>same</a:t>
                </a:r>
                <a:r>
                  <a:rPr lang="en-US" dirty="0" smtClean="0"/>
                  <a:t> change of basis for both,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𝑼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𝑴𝑵𝑺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  </a:t>
                </a:r>
                <a:r>
                  <a:rPr lang="en-US" dirty="0" smtClean="0"/>
                  <a:t>is unaffected.</a:t>
                </a:r>
              </a:p>
              <a:p>
                <a:r>
                  <a:rPr lang="en-US" dirty="0" smtClean="0"/>
                  <a:t>The matrix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Script MT Bold" panose="03040602040607080904" pitchFamily="66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Script MT Bold" panose="03040602040607080904" pitchFamily="66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is diagonal and so the charged lepton mass matrix can be written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14600"/>
                <a:ext cx="8502841" cy="928267"/>
              </a:xfrm>
              <a:prstGeom prst="rect">
                <a:avLst/>
              </a:prstGeom>
              <a:blipFill rotWithShape="1">
                <a:blip r:embed="rId6"/>
                <a:stretch>
                  <a:fillRect l="-646" t="-263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1350" y="3581400"/>
                <a:ext cx="6479787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0" y="3581400"/>
                <a:ext cx="6479787" cy="9840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00" y="4539734"/>
                <a:ext cx="8557343" cy="905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The off-diagonal elements of this can be rotated away by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  rotations off the RH charged </a:t>
                </a:r>
              </a:p>
              <a:p>
                <a:r>
                  <a:rPr lang="en-US" sz="1600" dirty="0"/>
                  <a:t>l</a:t>
                </a:r>
                <a:r>
                  <a:rPr lang="en-US" sz="1600" dirty="0" smtClean="0"/>
                  <a:t>eptons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600" dirty="0" smtClean="0"/>
                  <a:t>  (and thus negligible) rotations of the LH leptons.  So we are already in the</a:t>
                </a:r>
              </a:p>
              <a:p>
                <a:r>
                  <a:rPr lang="en-US" sz="1600" dirty="0" smtClean="0"/>
                  <a:t>“mass basis” of the LH charged leptons to very good approximation.  In that basis, then  </a:t>
                </a:r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39734"/>
                <a:ext cx="8557343" cy="905889"/>
              </a:xfrm>
              <a:prstGeom prst="rect">
                <a:avLst/>
              </a:prstGeom>
              <a:blipFill rotWithShape="1">
                <a:blip r:embed="rId8"/>
                <a:stretch>
                  <a:fillRect l="-428" t="-35811" b="-5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686" y="5416748"/>
                <a:ext cx="7983211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sub>
                        </m:sSub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m:rPr>
                        <m:nor/>
                      </m:rP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1" dirty="0">
                        <a:solidFill>
                          <a:srgbClr val="FF0000"/>
                        </a:solidFill>
                        <a:latin typeface="Script MT Bold" panose="03040602040607080904" pitchFamily="66" charset="0"/>
                      </a:rPr>
                      <m:t>D</m:t>
                    </m:r>
                    <m:sSub>
                      <m:sSubPr>
                        <m:ctrlP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Script MT Bold" panose="03040602040607080904" pitchFamily="66" charset="0"/>
                          </a:rPr>
                          <m:t>D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 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30DC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30DCD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>
                            <a:solidFill>
                              <a:srgbClr val="030DCD"/>
                            </a:solidFill>
                            <a:latin typeface="Cambria Math"/>
                            <a:ea typeface="Cambria Math"/>
                          </a:rPr>
                          <m:t>𝝂</m:t>
                        </m:r>
                      </m:sub>
                    </m:sSub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  <m:t>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30DCD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30DCD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6" y="5416748"/>
                <a:ext cx="7983211" cy="9840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442308" y="63362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7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86215"/>
            <a:ext cx="8437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all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neutrino properties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 the 3 masses, 3 MNS mixing angles, 1 Dirac CP phase,</a:t>
            </a:r>
          </a:p>
          <a:p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2 </a:t>
            </a:r>
            <a:r>
              <a:rPr lang="en-US" sz="1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 phases --- follow from this matrix below, which depends on </a:t>
            </a:r>
            <a:r>
              <a:rPr lang="en-US" sz="1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parameters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768548"/>
                <a:ext cx="8423332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𝜟</m:t>
                              </m:r>
                            </m:sub>
                          </m:sSub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𝒅𝒊𝒂𝒈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𝜟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  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30DCD"/>
                              </a:solidFill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030DCD"/>
                                    </a:solidFill>
                                    <a:latin typeface="Cambria Math"/>
                                  </a:rPr>
                                  <m:t>𝒒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𝜷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030DCD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30DCD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8548"/>
                <a:ext cx="8423332" cy="9840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09531" y="625743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7/18</a:t>
            </a:r>
            <a:endParaRPr lang="en-US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5486400" cy="4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595368" cy="456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1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571556" cy="44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9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5516</Words>
  <Application>Microsoft Office PowerPoint</Application>
  <PresentationFormat>On-screen Show (4:3)</PresentationFormat>
  <Paragraphs>384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smbarr</dc:creator>
  <cp:lastModifiedBy>smbarr</cp:lastModifiedBy>
  <cp:revision>78</cp:revision>
  <dcterms:created xsi:type="dcterms:W3CDTF">2014-02-11T19:22:04Z</dcterms:created>
  <dcterms:modified xsi:type="dcterms:W3CDTF">2015-10-27T19:20:04Z</dcterms:modified>
</cp:coreProperties>
</file>