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7" r:id="rId2"/>
    <p:sldMasterId id="2147483889" r:id="rId3"/>
    <p:sldMasterId id="2147483901" r:id="rId4"/>
    <p:sldMasterId id="2147483914" r:id="rId5"/>
    <p:sldMasterId id="2147483919" r:id="rId6"/>
    <p:sldMasterId id="2147483932" r:id="rId7"/>
    <p:sldMasterId id="2147483945" r:id="rId8"/>
    <p:sldMasterId id="2147483958" r:id="rId9"/>
  </p:sldMasterIdLst>
  <p:notesMasterIdLst>
    <p:notesMasterId r:id="rId43"/>
  </p:notesMasterIdLst>
  <p:handoutMasterIdLst>
    <p:handoutMasterId r:id="rId44"/>
  </p:handoutMasterIdLst>
  <p:sldIdLst>
    <p:sldId id="710" r:id="rId10"/>
    <p:sldId id="785" r:id="rId11"/>
    <p:sldId id="800" r:id="rId12"/>
    <p:sldId id="744" r:id="rId13"/>
    <p:sldId id="821" r:id="rId14"/>
    <p:sldId id="818" r:id="rId15"/>
    <p:sldId id="827" r:id="rId16"/>
    <p:sldId id="752" r:id="rId17"/>
    <p:sldId id="828" r:id="rId18"/>
    <p:sldId id="830" r:id="rId19"/>
    <p:sldId id="773" r:id="rId20"/>
    <p:sldId id="749" r:id="rId21"/>
    <p:sldId id="829" r:id="rId22"/>
    <p:sldId id="836" r:id="rId23"/>
    <p:sldId id="837" r:id="rId24"/>
    <p:sldId id="761" r:id="rId25"/>
    <p:sldId id="762" r:id="rId26"/>
    <p:sldId id="778" r:id="rId27"/>
    <p:sldId id="832" r:id="rId28"/>
    <p:sldId id="831" r:id="rId29"/>
    <p:sldId id="798" r:id="rId30"/>
    <p:sldId id="795" r:id="rId31"/>
    <p:sldId id="787" r:id="rId32"/>
    <p:sldId id="823" r:id="rId33"/>
    <p:sldId id="838" r:id="rId34"/>
    <p:sldId id="750" r:id="rId35"/>
    <p:sldId id="839" r:id="rId36"/>
    <p:sldId id="824" r:id="rId37"/>
    <p:sldId id="764" r:id="rId38"/>
    <p:sldId id="753" r:id="rId39"/>
    <p:sldId id="799" r:id="rId40"/>
    <p:sldId id="796" r:id="rId41"/>
    <p:sldId id="776" r:id="rId4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FF00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66FF"/>
    <a:srgbClr val="FFFF00"/>
    <a:srgbClr val="DDDDDD"/>
    <a:srgbClr val="FF3300"/>
    <a:srgbClr val="6600FF"/>
    <a:srgbClr val="FF33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9" autoAdjust="0"/>
    <p:restoredTop sz="86427" autoAdjust="0"/>
  </p:normalViewPr>
  <p:slideViewPr>
    <p:cSldViewPr>
      <p:cViewPr varScale="1">
        <p:scale>
          <a:sx n="117" d="100"/>
          <a:sy n="117" d="100"/>
        </p:scale>
        <p:origin x="16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04"/>
    </p:cViewPr>
  </p:sorterViewPr>
  <p:notesViewPr>
    <p:cSldViewPr>
      <p:cViewPr varScale="1">
        <p:scale>
          <a:sx n="92" d="100"/>
          <a:sy n="92" d="100"/>
        </p:scale>
        <p:origin x="-2040" y="-96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t" anchorCtr="0" compatLnSpc="1">
            <a:prstTxWarp prst="textNoShape">
              <a:avLst/>
            </a:prstTxWarp>
          </a:bodyPr>
          <a:lstStyle>
            <a:lvl1pPr defTabSz="88598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t" anchorCtr="0" compatLnSpc="1">
            <a:prstTxWarp prst="textNoShape">
              <a:avLst/>
            </a:prstTxWarp>
          </a:bodyPr>
          <a:lstStyle>
            <a:lvl1pPr algn="r" defTabSz="88598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b" anchorCtr="0" compatLnSpc="1">
            <a:prstTxWarp prst="textNoShape">
              <a:avLst/>
            </a:prstTxWarp>
          </a:bodyPr>
          <a:lstStyle>
            <a:lvl1pPr defTabSz="88598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b" anchorCtr="0" compatLnSpc="1">
            <a:prstTxWarp prst="textNoShape">
              <a:avLst/>
            </a:prstTxWarp>
          </a:bodyPr>
          <a:lstStyle>
            <a:lvl1pPr algn="r" defTabSz="885981" eaLnBrk="1" hangingPunct="1">
              <a:defRPr sz="1200" b="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FEA1440-0368-4ABA-B563-E6FF9D054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932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t" anchorCtr="0" compatLnSpc="1">
            <a:prstTxWarp prst="textNoShape">
              <a:avLst/>
            </a:prstTxWarp>
          </a:bodyPr>
          <a:lstStyle>
            <a:lvl1pPr defTabSz="88598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t" anchorCtr="0" compatLnSpc="1">
            <a:prstTxWarp prst="textNoShape">
              <a:avLst/>
            </a:prstTxWarp>
          </a:bodyPr>
          <a:lstStyle>
            <a:lvl1pPr algn="r" defTabSz="88598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7634"/>
            <a:ext cx="5607711" cy="418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b" anchorCtr="0" compatLnSpc="1">
            <a:prstTxWarp prst="textNoShape">
              <a:avLst/>
            </a:prstTxWarp>
          </a:bodyPr>
          <a:lstStyle>
            <a:lvl1pPr defTabSz="88598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623" tIns="44312" rIns="88623" bIns="44312" numCol="1" anchor="b" anchorCtr="0" compatLnSpc="1">
            <a:prstTxWarp prst="textNoShape">
              <a:avLst/>
            </a:prstTxWarp>
          </a:bodyPr>
          <a:lstStyle>
            <a:lvl1pPr algn="r" defTabSz="885981" eaLnBrk="1" hangingPunct="1">
              <a:defRPr sz="1200" b="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BF6B440-E1A7-46C6-900E-D5853784A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669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F6B440-E1A7-46C6-900E-D5853784A55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53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F6B440-E1A7-46C6-900E-D5853784A55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5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F6B440-E1A7-46C6-900E-D5853784A55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77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F6B440-E1A7-46C6-900E-D5853784A55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14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40998D07-3FFD-4C39-869C-808D7175AC7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14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1D2530AC-D2ED-45B6-8EB2-B0A2BBC6451A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15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3900" y="542928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22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:\2_AKQ\06_Kommunikation\01_Corporate_Identity_ILF\04_Powerpoint\rev9_2012\titelfolie_transp_fina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/>
          <a:stretch>
            <a:fillRect/>
          </a:stretch>
        </p:blipFill>
        <p:spPr bwMode="auto">
          <a:xfrm>
            <a:off x="747035" y="1782763"/>
            <a:ext cx="7163178" cy="4630407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1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1604" y="6294438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41E52C8-A7E8-4B31-B77A-B9F66696065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73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1604" y="6294438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C493308-E4A3-4B3F-AC5B-C38B27BDF80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96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3076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7030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1604" y="6294438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C8C66F49-C0E0-436B-9ADC-4B0632F6CBE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82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1604" y="6294438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4FC1073-EE86-4B7B-B011-265C5130627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76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091604" y="6294438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4963DAF-D790-4EAD-9EAB-890B7839F703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48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66607" y="542480"/>
            <a:ext cx="1797100" cy="52852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3075" y="542480"/>
            <a:ext cx="5286375" cy="52852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C02D190F-2612-4FB0-AE49-D73B7BF7EEF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5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83570378-20B1-4D32-80DF-0CAF3188AB8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06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9542806-B657-4897-B0C8-880AD63282B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00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</p:spPr>
        <p:txBody>
          <a:bodyPr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9F130ED3-24B7-4CE2-A903-12DFE422A2C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3076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7030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26258967-56F0-4337-860D-2C3572C420C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32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91BB712-A0D3-470C-AE32-7367523D24ED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92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E4EE9964-A3E8-4537-8F23-6BFD09330B5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87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5461D82F-D632-4A40-8D90-1F8269AB0C8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42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626A0AF5-935F-4BA0-8120-7EEAEB81B77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95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B0E4A5C-F375-45DF-A63A-18D8E588144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63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8" cy="56703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3A781378-32FE-4A24-AFD2-DC0A03FE3EE4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13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6185BD46-5344-49B1-A1F8-48C2DD333A8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00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66607" y="542480"/>
            <a:ext cx="1797100" cy="52852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3075" y="542480"/>
            <a:ext cx="5286375" cy="52852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630EF6F3-F3DA-42A0-B18E-7AFA3DA8242A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86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1A5DADFC-5249-4A84-8C76-1E5AFD0F0CF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14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F7AB301F-5C4D-482A-B3C3-07BF660E89A3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32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</p:spPr>
        <p:txBody>
          <a:bodyPr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F0842E8-5461-4B1F-BA50-DDC904A7294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68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3076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7030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C8C66F49-C0E0-436B-9ADC-4B0632F6CBE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79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05E5AD46-D5BC-427A-A7CF-DAEA1FDD23F4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876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</p:spPr>
        <p:txBody>
          <a:bodyPr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0032C5AF-B79D-4D21-B79C-CB2D29C6BFB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99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5E7AFA57-67AC-4DCC-90FB-67D75D157A7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836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5A31EBA9-EB73-47CD-BBC8-490039DA892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20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C39F2A75-A0E5-473B-813E-113988F0B62A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77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8" cy="56703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38918757-2FE0-4B73-838F-A6E1EC17DB0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58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1EFF3531-E483-4073-B1F2-33A0F022B51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85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66607" y="542480"/>
            <a:ext cx="1797100" cy="52852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3075" y="542480"/>
            <a:ext cx="5286375" cy="52852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ED5CDB34-9A33-4F92-A917-2373E8E1EFF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27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41E52C8-A7E8-4B31-B77A-B9F66696065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9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FA3EC55F-0CF0-44DB-A912-C8522837D24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11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</p:spPr>
        <p:txBody>
          <a:bodyPr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E9142F88-884D-4B79-9A66-0B328E0BBDB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4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3076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7030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7AE1793F-AC76-4017-85CB-23FB3EBDBB7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54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3076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7030" y="1504654"/>
            <a:ext cx="2946797" cy="4323085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537B260-A58E-4235-B82A-CA216A38441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42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4963DAF-D790-4EAD-9EAB-890B7839F703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47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4FC1073-EE86-4B7B-B011-265C5130627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94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BC493308-E4A3-4B3F-AC5B-C38B27BDF80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26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7DD0B12D-498D-4F36-899C-45ED93946BE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26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72EFB992-8887-4EB6-BC49-B81C33AE770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347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3285A2C-4F4F-4439-BA98-0797D30604C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69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66607" y="542480"/>
            <a:ext cx="1797100" cy="52852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3075" y="542480"/>
            <a:ext cx="5286375" cy="52852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308D8DF6-37B2-4B03-BA9E-771440090D5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39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F4C842F3-7753-4F3A-9181-ABC11CA6E7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0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6CD65C02-5EE3-45AB-8A74-58CDCEBDCCDD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725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9" y="6356545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8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41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ILF-Logo_englisch_hoch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0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7278"/>
            <a:ext cx="8229600" cy="828792"/>
          </a:xfrm>
        </p:spPr>
        <p:txBody>
          <a:bodyPr>
            <a:normAutofit/>
          </a:bodyPr>
          <a:lstStyle>
            <a:lvl1pPr algn="l" defTabSz="813927" rtl="0" eaLnBrk="1" latinLnBrk="0" hangingPunct="1">
              <a:spcBef>
                <a:spcPct val="0"/>
              </a:spcBef>
              <a:buNone/>
              <a:defRPr lang="de-DE" sz="1752" kern="1200" dirty="0">
                <a:solidFill>
                  <a:schemeClr val="tx1"/>
                </a:solidFill>
                <a:latin typeface="Helvetica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09088"/>
            <a:ext cx="4038600" cy="4317076"/>
          </a:xfrm>
        </p:spPr>
        <p:txBody>
          <a:bodyPr/>
          <a:lstStyle>
            <a:lvl1pPr>
              <a:defRPr lang="de-DE" sz="1557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>
              <a:defRPr lang="de-DE" sz="1362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>
              <a:defRPr sz="1557"/>
            </a:lvl3pPr>
            <a:lvl4pPr>
              <a:defRPr sz="1362"/>
            </a:lvl4pPr>
            <a:lvl5pPr>
              <a:defRPr sz="1169"/>
            </a:lvl5pPr>
            <a:lvl6pPr>
              <a:defRPr sz="1606"/>
            </a:lvl6pPr>
            <a:lvl7pPr>
              <a:defRPr sz="1606"/>
            </a:lvl7pPr>
            <a:lvl8pPr>
              <a:defRPr sz="1606"/>
            </a:lvl8pPr>
            <a:lvl9pPr>
              <a:defRPr sz="16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09088"/>
            <a:ext cx="4038600" cy="4317076"/>
          </a:xfrm>
        </p:spPr>
        <p:txBody>
          <a:bodyPr/>
          <a:lstStyle>
            <a:lvl1pPr>
              <a:defRPr lang="de-DE" sz="1557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>
              <a:defRPr lang="de-DE" sz="1362" kern="1200" dirty="0" smtClean="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>
              <a:defRPr sz="1557"/>
            </a:lvl3pPr>
            <a:lvl4pPr>
              <a:defRPr sz="1362"/>
            </a:lvl4pPr>
            <a:lvl5pPr>
              <a:defRPr sz="1169"/>
            </a:lvl5pPr>
            <a:lvl6pPr>
              <a:defRPr sz="1606"/>
            </a:lvl6pPr>
            <a:lvl7pPr>
              <a:defRPr sz="1606"/>
            </a:lvl7pPr>
            <a:lvl8pPr>
              <a:defRPr sz="1606"/>
            </a:lvl8pPr>
            <a:lvl9pPr>
              <a:defRPr sz="16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112" y="6356543"/>
            <a:ext cx="2133778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7C911-753C-411B-B59A-8BB3BAD8BFE7}" type="datetimeFigureOut">
              <a:rPr lang="de-DE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3888" y="6356543"/>
            <a:ext cx="2896225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112" y="6356543"/>
            <a:ext cx="2133778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F99A3-1292-472C-9A13-F126DF4BFF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8" name="Grafik 4" descr="ILF-Logo_englisch_hoch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19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8" y="6356543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024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4951"/>
            <a:ext cx="8229600" cy="818674"/>
          </a:xfrm>
        </p:spPr>
        <p:txBody>
          <a:bodyPr>
            <a:normAutofit/>
          </a:bodyPr>
          <a:lstStyle>
            <a:lvl1pPr>
              <a:defRPr sz="2628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809756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752" b="1">
                <a:latin typeface="Arial" pitchFamily="34" charset="0"/>
                <a:cs typeface="Arial" pitchFamily="34" charset="0"/>
              </a:defRPr>
            </a:lvl1pPr>
            <a:lvl2pPr marL="406963" indent="0">
              <a:buNone/>
              <a:defRPr sz="1801" b="1"/>
            </a:lvl2pPr>
            <a:lvl3pPr marL="813927" indent="0">
              <a:buNone/>
              <a:defRPr sz="1606" b="1"/>
            </a:lvl3pPr>
            <a:lvl4pPr marL="1220890" indent="0">
              <a:buNone/>
              <a:defRPr sz="1411" b="1"/>
            </a:lvl4pPr>
            <a:lvl5pPr marL="1627854" indent="0">
              <a:buNone/>
              <a:defRPr sz="1411" b="1"/>
            </a:lvl5pPr>
            <a:lvl6pPr marL="2034816" indent="0">
              <a:buNone/>
              <a:defRPr sz="1411" b="1"/>
            </a:lvl6pPr>
            <a:lvl7pPr marL="2441780" indent="0">
              <a:buNone/>
              <a:defRPr sz="1411" b="1"/>
            </a:lvl7pPr>
            <a:lvl8pPr marL="2848743" indent="0">
              <a:buNone/>
              <a:defRPr sz="1411" b="1"/>
            </a:lvl8pPr>
            <a:lvl9pPr marL="3255706" indent="0">
              <a:buNone/>
              <a:defRPr sz="14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487191"/>
            <a:ext cx="4040188" cy="3638972"/>
          </a:xfrm>
        </p:spPr>
        <p:txBody>
          <a:bodyPr/>
          <a:lstStyle>
            <a:lvl1pPr>
              <a:defRPr sz="1947">
                <a:latin typeface="Arial" pitchFamily="34" charset="0"/>
                <a:cs typeface="Arial" pitchFamily="34" charset="0"/>
              </a:defRPr>
            </a:lvl1pPr>
            <a:lvl2pPr>
              <a:defRPr sz="1557">
                <a:latin typeface="Arial" pitchFamily="34" charset="0"/>
                <a:cs typeface="Arial" pitchFamily="34" charset="0"/>
              </a:defRPr>
            </a:lvl2pPr>
            <a:lvl3pPr>
              <a:defRPr sz="1362">
                <a:latin typeface="Arial" pitchFamily="34" charset="0"/>
                <a:cs typeface="Arial" pitchFamily="34" charset="0"/>
              </a:defRPr>
            </a:lvl3pPr>
            <a:lvl4pPr>
              <a:defRPr sz="1411">
                <a:latin typeface="Arial" pitchFamily="34" charset="0"/>
                <a:cs typeface="Arial" pitchFamily="34" charset="0"/>
              </a:defRPr>
            </a:lvl4pPr>
            <a:lvl5pPr>
              <a:defRPr sz="1411">
                <a:latin typeface="Arial" pitchFamily="34" charset="0"/>
                <a:cs typeface="Arial" pitchFamily="34" charset="0"/>
              </a:defRPr>
            </a:lvl5pPr>
            <a:lvl6pPr>
              <a:defRPr sz="1411"/>
            </a:lvl6pPr>
            <a:lvl7pPr>
              <a:defRPr sz="1411"/>
            </a:lvl7pPr>
            <a:lvl8pPr>
              <a:defRPr sz="1411"/>
            </a:lvl8pPr>
            <a:lvl9pPr>
              <a:defRPr sz="141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809756"/>
            <a:ext cx="4041774" cy="639762"/>
          </a:xfrm>
        </p:spPr>
        <p:txBody>
          <a:bodyPr anchor="b">
            <a:noAutofit/>
          </a:bodyPr>
          <a:lstStyle>
            <a:lvl1pPr marL="0" indent="0">
              <a:buNone/>
              <a:defRPr sz="1752" b="1">
                <a:latin typeface="Arial" pitchFamily="34" charset="0"/>
                <a:cs typeface="Arial" pitchFamily="34" charset="0"/>
              </a:defRPr>
            </a:lvl1pPr>
            <a:lvl2pPr marL="406963" indent="0">
              <a:buNone/>
              <a:defRPr sz="1801" b="1"/>
            </a:lvl2pPr>
            <a:lvl3pPr marL="813927" indent="0">
              <a:buNone/>
              <a:defRPr sz="1606" b="1"/>
            </a:lvl3pPr>
            <a:lvl4pPr marL="1220890" indent="0">
              <a:buNone/>
              <a:defRPr sz="1411" b="1"/>
            </a:lvl4pPr>
            <a:lvl5pPr marL="1627854" indent="0">
              <a:buNone/>
              <a:defRPr sz="1411" b="1"/>
            </a:lvl5pPr>
            <a:lvl6pPr marL="2034816" indent="0">
              <a:buNone/>
              <a:defRPr sz="1411" b="1"/>
            </a:lvl6pPr>
            <a:lvl7pPr marL="2441780" indent="0">
              <a:buNone/>
              <a:defRPr sz="1411" b="1"/>
            </a:lvl7pPr>
            <a:lvl8pPr marL="2848743" indent="0">
              <a:buNone/>
              <a:defRPr sz="1411" b="1"/>
            </a:lvl8pPr>
            <a:lvl9pPr marL="3255706" indent="0">
              <a:buNone/>
              <a:defRPr sz="14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487191"/>
            <a:ext cx="4041774" cy="3638972"/>
          </a:xfrm>
        </p:spPr>
        <p:txBody>
          <a:bodyPr/>
          <a:lstStyle>
            <a:lvl1pPr>
              <a:defRPr sz="1947">
                <a:latin typeface="Arial" pitchFamily="34" charset="0"/>
                <a:cs typeface="Arial" pitchFamily="34" charset="0"/>
              </a:defRPr>
            </a:lvl1pPr>
            <a:lvl2pPr>
              <a:defRPr sz="1557">
                <a:latin typeface="Arial" pitchFamily="34" charset="0"/>
                <a:cs typeface="Arial" pitchFamily="34" charset="0"/>
              </a:defRPr>
            </a:lvl2pPr>
            <a:lvl3pPr>
              <a:defRPr sz="1362">
                <a:latin typeface="Arial" pitchFamily="34" charset="0"/>
                <a:cs typeface="Arial" pitchFamily="34" charset="0"/>
              </a:defRPr>
            </a:lvl3pPr>
            <a:lvl4pPr>
              <a:defRPr sz="1411">
                <a:latin typeface="Arial" pitchFamily="34" charset="0"/>
                <a:cs typeface="Arial" pitchFamily="34" charset="0"/>
              </a:defRPr>
            </a:lvl4pPr>
            <a:lvl5pPr>
              <a:defRPr sz="1411">
                <a:latin typeface="Arial" pitchFamily="34" charset="0"/>
                <a:cs typeface="Arial" pitchFamily="34" charset="0"/>
              </a:defRPr>
            </a:lvl5pPr>
            <a:lvl6pPr>
              <a:defRPr sz="1411"/>
            </a:lvl6pPr>
            <a:lvl7pPr>
              <a:defRPr sz="1411"/>
            </a:lvl7pPr>
            <a:lvl8pPr>
              <a:defRPr sz="1411"/>
            </a:lvl8pPr>
            <a:lvl9pPr>
              <a:defRPr sz="141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112" y="6356543"/>
            <a:ext cx="2133778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0B9D-E284-43E8-8EFD-9C4C80B63831}" type="datetimeFigureOut">
              <a:rPr lang="de-DE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3888" y="6356543"/>
            <a:ext cx="2896225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112" y="6356543"/>
            <a:ext cx="2133778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DE12-FEF5-425A-BD79-F0078EC2780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0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9" y="6356545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8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199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C10E4241-CC04-4077-B11D-F55C49DD1A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9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59EF63A1-FDF4-408C-AAB5-84B58C299C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  <a:prstGeom prst="rect">
            <a:avLst/>
          </a:prstGeom>
        </p:spPr>
        <p:txBody>
          <a:bodyPr lIns="67355" tIns="33677" rIns="67355" bIns="33677" anchor="t"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19F69E2A-F02B-4DA8-974A-A95212D94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3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9438" y="1454425"/>
            <a:ext cx="2845221" cy="4301877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01814" y="1454425"/>
            <a:ext cx="2845222" cy="4301877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412D7061-6C7D-430A-B0D9-44E6BAEF8C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7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4CD8E217-41A9-40C5-A755-C1641789271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78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ED8D9AD2-26A7-452B-80BC-0DE9CB4351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2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CFFBD419-3506-483D-B3DE-E305BA82E4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5103E650-3949-400C-8AE4-797C33CDD5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4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05329190-DF08-4F66-B6A0-EC61078DC1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1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8" cy="56703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FE6B879E-8FBA-4C51-8DB1-04C018F43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7823CA67-D700-4C05-943A-2C5CD3718F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176" y="274588"/>
            <a:ext cx="2057177" cy="5481712"/>
          </a:xfrm>
          <a:prstGeom prst="rect">
            <a:avLst/>
          </a:prstGeom>
        </p:spPr>
        <p:txBody>
          <a:bodyPr vert="eaVert"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481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4DD932C1-151A-4352-A27B-95F70975F3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9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647" y="274588"/>
            <a:ext cx="8228707" cy="5481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8973EBE4-A579-4902-A9D6-141BEB93B5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0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" y="542926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9" y="6356545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8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40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3AE3CDBB-75A6-4392-88EC-8F4F9C5E54B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78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8" y="6356543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6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74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FCE46220-E6E7-4412-808D-CADBC88B8E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AC3A50AB-BABE-4BB7-86EE-C725A2E6F7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  <a:prstGeom prst="rect">
            <a:avLst/>
          </a:prstGeom>
        </p:spPr>
        <p:txBody>
          <a:bodyPr lIns="67355" tIns="33677" rIns="67355" bIns="33677" anchor="t"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B1119E9E-B353-430B-99E3-8129454EC8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9438" y="1454425"/>
            <a:ext cx="2845221" cy="4301877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01814" y="1454425"/>
            <a:ext cx="2845222" cy="4301877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63DB5913-AA8F-4085-9CD1-59A24B7ACA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B2ACD75A-9D23-4643-9BD8-8233B7640F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5837FAD8-8452-4509-ABD2-050499307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9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9AFE564D-F703-441D-8A75-85EF8DB41D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C1D14589-A125-444C-B596-1C5F2C3FD7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8" cy="56703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9EE9287F-D241-4AE3-9B87-B6EEE2D67D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A1A7E745-EB62-405F-93BA-6C98337B279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94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AD976330-3ACB-44FE-8300-73AF34A2F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3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176" y="274588"/>
            <a:ext cx="2057177" cy="5481712"/>
          </a:xfrm>
          <a:prstGeom prst="rect">
            <a:avLst/>
          </a:prstGeom>
        </p:spPr>
        <p:txBody>
          <a:bodyPr vert="eaVert"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481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3F09AA55-09C5-40D5-A2FA-9F6FB2B362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7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647" y="274588"/>
            <a:ext cx="8228707" cy="5481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DB75E63D-3CE6-45F4-B182-1F362D268C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" y="542926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8" y="6356543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6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483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4" y="2130849"/>
            <a:ext cx="7773293" cy="1470049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0876" indent="0" algn="ctr">
              <a:buNone/>
              <a:defRPr/>
            </a:lvl2pPr>
            <a:lvl3pPr marL="621751" indent="0" algn="ctr">
              <a:buNone/>
              <a:defRPr/>
            </a:lvl3pPr>
            <a:lvl4pPr marL="932627" indent="0" algn="ctr">
              <a:buNone/>
              <a:defRPr/>
            </a:lvl4pPr>
            <a:lvl5pPr marL="1243502" indent="0" algn="ctr">
              <a:buNone/>
              <a:defRPr/>
            </a:lvl5pPr>
            <a:lvl6pPr marL="1554379" indent="0" algn="ctr">
              <a:buNone/>
              <a:defRPr/>
            </a:lvl6pPr>
            <a:lvl7pPr marL="1865254" indent="0" algn="ctr">
              <a:buNone/>
              <a:defRPr/>
            </a:lvl7pPr>
            <a:lvl8pPr marL="2176130" indent="0" algn="ctr">
              <a:buNone/>
              <a:defRPr/>
            </a:lvl8pPr>
            <a:lvl9pPr marL="248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CFFB53C4-C368-472D-B911-1D4821FBAD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2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C698FCE9-7138-41E9-B197-89B800883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1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2"/>
            <a:ext cx="7772177" cy="1361777"/>
          </a:xfrm>
          <a:prstGeom prst="rect">
            <a:avLst/>
          </a:prstGeom>
        </p:spPr>
        <p:txBody>
          <a:bodyPr lIns="67355" tIns="33677" rIns="67355" bIns="33677" anchor="t"/>
          <a:lstStyle>
            <a:lvl1pPr algn="l">
              <a:defRPr sz="2677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385"/>
            </a:lvl1pPr>
            <a:lvl2pPr marL="310876" indent="0">
              <a:buNone/>
              <a:defRPr sz="1200"/>
            </a:lvl2pPr>
            <a:lvl3pPr marL="621751" indent="0">
              <a:buNone/>
              <a:defRPr sz="1108"/>
            </a:lvl3pPr>
            <a:lvl4pPr marL="932627" indent="0">
              <a:buNone/>
              <a:defRPr sz="923"/>
            </a:lvl4pPr>
            <a:lvl5pPr marL="1243502" indent="0">
              <a:buNone/>
              <a:defRPr sz="923"/>
            </a:lvl5pPr>
            <a:lvl6pPr marL="1554379" indent="0">
              <a:buNone/>
              <a:defRPr sz="923"/>
            </a:lvl6pPr>
            <a:lvl7pPr marL="1865254" indent="0">
              <a:buNone/>
              <a:defRPr sz="923"/>
            </a:lvl7pPr>
            <a:lvl8pPr marL="2176130" indent="0">
              <a:buNone/>
              <a:defRPr sz="923"/>
            </a:lvl8pPr>
            <a:lvl9pPr marL="2487005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EB3C6793-C73A-42C1-B970-88C0EAD2A6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3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9438" y="1454425"/>
            <a:ext cx="2845221" cy="4301877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01814" y="1454425"/>
            <a:ext cx="2845222" cy="4301877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1EACFAE0-8069-464B-808F-718976D566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7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7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0876" indent="0">
              <a:buNone/>
              <a:defRPr sz="1385" b="1"/>
            </a:lvl2pPr>
            <a:lvl3pPr marL="621751" indent="0">
              <a:buNone/>
              <a:defRPr sz="1200" b="1"/>
            </a:lvl3pPr>
            <a:lvl4pPr marL="932627" indent="0">
              <a:buNone/>
              <a:defRPr sz="1108" b="1"/>
            </a:lvl4pPr>
            <a:lvl5pPr marL="1243502" indent="0">
              <a:buNone/>
              <a:defRPr sz="1108" b="1"/>
            </a:lvl5pPr>
            <a:lvl6pPr marL="1554379" indent="0">
              <a:buNone/>
              <a:defRPr sz="1108" b="1"/>
            </a:lvl6pPr>
            <a:lvl7pPr marL="1865254" indent="0">
              <a:buNone/>
              <a:defRPr sz="1108" b="1"/>
            </a:lvl7pPr>
            <a:lvl8pPr marL="2176130" indent="0">
              <a:buNone/>
              <a:defRPr sz="1108" b="1"/>
            </a:lvl8pPr>
            <a:lvl9pPr marL="2487005" indent="0">
              <a:buNone/>
              <a:defRPr sz="11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00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9AE94628-2402-483D-98F2-F21ED48790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8" cy="567035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page </a:t>
            </a:r>
            <a:fld id="{52D58B9C-5565-47E3-8D96-3CA60D45634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93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9A516935-AB54-42DE-A0C9-3B61A0D692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6E4ACDC5-BF1A-4FA8-B6F4-96F54BF870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4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3474"/>
            <a:ext cx="3008189" cy="116197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D1BF4CCA-1271-428A-AD6B-D0B0FC1785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8" cy="56703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1385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215"/>
            </a:lvl1pPr>
            <a:lvl2pPr marL="310876" indent="0">
              <a:buNone/>
              <a:defRPr sz="1939"/>
            </a:lvl2pPr>
            <a:lvl3pPr marL="621751" indent="0">
              <a:buNone/>
              <a:defRPr sz="1662"/>
            </a:lvl3pPr>
            <a:lvl4pPr marL="932627" indent="0">
              <a:buNone/>
              <a:defRPr sz="1385"/>
            </a:lvl4pPr>
            <a:lvl5pPr marL="1243502" indent="0">
              <a:buNone/>
              <a:defRPr sz="1385"/>
            </a:lvl5pPr>
            <a:lvl6pPr marL="1554379" indent="0">
              <a:buNone/>
              <a:defRPr sz="1385"/>
            </a:lvl6pPr>
            <a:lvl7pPr marL="1865254" indent="0">
              <a:buNone/>
              <a:defRPr sz="1385"/>
            </a:lvl7pPr>
            <a:lvl8pPr marL="2176130" indent="0">
              <a:buNone/>
              <a:defRPr sz="1385"/>
            </a:lvl8pPr>
            <a:lvl9pPr marL="2487005" indent="0">
              <a:buNone/>
              <a:defRPr sz="1385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de-AT" noProof="0" smtClean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923"/>
            </a:lvl1pPr>
            <a:lvl2pPr marL="310876" indent="0">
              <a:buNone/>
              <a:defRPr sz="831"/>
            </a:lvl2pPr>
            <a:lvl3pPr marL="621751" indent="0">
              <a:buNone/>
              <a:defRPr sz="646"/>
            </a:lvl3pPr>
            <a:lvl4pPr marL="932627" indent="0">
              <a:buNone/>
              <a:defRPr sz="646"/>
            </a:lvl4pPr>
            <a:lvl5pPr marL="1243502" indent="0">
              <a:buNone/>
              <a:defRPr sz="646"/>
            </a:lvl5pPr>
            <a:lvl6pPr marL="1554379" indent="0">
              <a:buNone/>
              <a:defRPr sz="646"/>
            </a:lvl6pPr>
            <a:lvl7pPr marL="1865254" indent="0">
              <a:buNone/>
              <a:defRPr sz="646"/>
            </a:lvl7pPr>
            <a:lvl8pPr marL="2176130" indent="0">
              <a:buNone/>
              <a:defRPr sz="646"/>
            </a:lvl8pPr>
            <a:lvl9pPr marL="2487005" indent="0">
              <a:buNone/>
              <a:defRPr sz="64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30490C95-D97F-4199-8843-74C63D4763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1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142A8AA9-38B2-4312-BD9A-2B041E5C10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176" y="274588"/>
            <a:ext cx="2057177" cy="5481712"/>
          </a:xfrm>
          <a:prstGeom prst="rect">
            <a:avLst/>
          </a:prstGeom>
        </p:spPr>
        <p:txBody>
          <a:bodyPr vert="eaVert" lIns="67355" tIns="33677" rIns="67355" bIns="33677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481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07D5D7D0-B5D7-4B97-BC23-D60EF4BFA4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647" y="274588"/>
            <a:ext cx="8228707" cy="5481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page </a:t>
            </a:r>
            <a:fld id="{63BB4047-9622-4A32-98A8-A4C06C0ECE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5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900" y="542926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9" y="6356545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3" y="6356545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8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73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693" y="1959778"/>
            <a:ext cx="8229600" cy="4166386"/>
          </a:xfrm>
        </p:spPr>
        <p:txBody>
          <a:bodyPr/>
          <a:lstStyle>
            <a:lvl1pPr>
              <a:defRPr sz="1557">
                <a:latin typeface="Helvetica" pitchFamily="34" charset="0"/>
              </a:defRPr>
            </a:lvl1pPr>
            <a:lvl2pPr>
              <a:defRPr sz="1362">
                <a:latin typeface="Helvetica" pitchFamily="34" charset="0"/>
              </a:defRPr>
            </a:lvl2pPr>
            <a:lvl3pPr>
              <a:defRPr sz="1557">
                <a:latin typeface="Helvetica" pitchFamily="34" charset="0"/>
              </a:defRPr>
            </a:lvl3pPr>
            <a:lvl4pPr>
              <a:defRPr sz="1362">
                <a:latin typeface="Helvetica" pitchFamily="34" charset="0"/>
              </a:defRPr>
            </a:lvl4pPr>
            <a:lvl5pPr>
              <a:defRPr sz="1169"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32F403-ED55-4AE8-ADE8-ADB9A2B15303}" type="datetimeFigureOut">
              <a:rPr lang="de-DE" smtClean="0"/>
              <a:pPr>
                <a:defRPr/>
              </a:pPr>
              <a:t>30.10.2015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23888" y="6356543"/>
            <a:ext cx="2896225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553112" y="6356543"/>
            <a:ext cx="2133778" cy="36500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4F925C-D1A9-4BCE-A0B3-3AF6F5531053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723900" y="542926"/>
            <a:ext cx="7139354" cy="760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879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8323385" y="6089650"/>
            <a:ext cx="369277" cy="368300"/>
          </a:xfrm>
          <a:prstGeom prst="rect">
            <a:avLst/>
          </a:prstGeom>
          <a:solidFill>
            <a:srgbClr val="B91013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477">
              <a:latin typeface="Gill Sans" charset="0"/>
              <a:cs typeface="+mn-cs"/>
              <a:sym typeface="Gill Sans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chemeClr val="tx1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de-AT"/>
              <a:t>page </a:t>
            </a:r>
            <a:fld id="{7B9D9458-3F7D-4424-9E8F-6E02155D644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6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Die ILF Gruppe</a:t>
            </a:r>
            <a:br>
              <a:rPr lang="de-AT" smtClean="0">
                <a:sym typeface="Gill Sans"/>
              </a:rPr>
            </a:br>
            <a:r>
              <a:rPr lang="de-AT" smtClean="0">
                <a:sym typeface="Gill Sans"/>
              </a:rPr>
              <a:t>2 Zeile</a:t>
            </a:r>
          </a:p>
        </p:txBody>
      </p:sp>
      <p:sp>
        <p:nvSpPr>
          <p:cNvPr id="205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2" y="1504951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Textmasterformate durch Klicken bearbeiten</a:t>
            </a:r>
          </a:p>
          <a:p>
            <a:pPr lvl="1"/>
            <a:r>
              <a:rPr lang="de-AT" smtClean="0">
                <a:sym typeface="Gill Sans"/>
              </a:rPr>
              <a:t>Zweite Ebene</a:t>
            </a:r>
          </a:p>
          <a:p>
            <a:pPr lvl="2"/>
            <a:r>
              <a:rPr lang="de-AT" smtClean="0">
                <a:sym typeface="Gill Sans"/>
              </a:rPr>
              <a:t>Dritte Ebene</a:t>
            </a:r>
          </a:p>
          <a:p>
            <a:pPr lvl="3"/>
            <a:r>
              <a:rPr lang="de-AT" smtClean="0">
                <a:sym typeface="Gill Sans"/>
              </a:rPr>
              <a:t>Vierte Ebene</a:t>
            </a:r>
          </a:p>
          <a:p>
            <a:pPr lvl="4"/>
            <a:r>
              <a:rPr lang="de-AT" smtClean="0">
                <a:sym typeface="Gill Sans"/>
              </a:rPr>
              <a:t>Fünfte Ebene</a:t>
            </a:r>
          </a:p>
        </p:txBody>
      </p:sp>
      <p:pic>
        <p:nvPicPr>
          <p:cNvPr id="2055" name="Grafik 7" descr="ILF-Logo_englisch_hoch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47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+mj-lt"/>
          <a:ea typeface="+mj-ea"/>
          <a:cs typeface="+mj-cs"/>
          <a:sym typeface="Gill Sans"/>
        </a:defRPr>
      </a:lvl1pPr>
      <a:lvl2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09878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20753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231630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542505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8323385" y="6089650"/>
            <a:ext cx="369277" cy="368300"/>
          </a:xfrm>
          <a:prstGeom prst="rect">
            <a:avLst/>
          </a:prstGeom>
          <a:solidFill>
            <a:srgbClr val="16885F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477">
              <a:latin typeface="Gill Sans" charset="0"/>
              <a:cs typeface="+mn-cs"/>
              <a:sym typeface="Gill Sans" charset="0"/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chemeClr val="tx1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de-AT"/>
              <a:t>page </a:t>
            </a:r>
            <a:fld id="{B99EAA43-6B6E-4800-9CB7-F47E14D6B4D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6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Die ILF Gruppe</a:t>
            </a:r>
            <a:br>
              <a:rPr lang="de-AT" smtClean="0">
                <a:sym typeface="Gill Sans"/>
              </a:rPr>
            </a:br>
            <a:r>
              <a:rPr lang="de-AT" smtClean="0">
                <a:sym typeface="Gill Sans"/>
              </a:rPr>
              <a:t>2 Zeile</a:t>
            </a:r>
          </a:p>
        </p:txBody>
      </p:sp>
      <p:sp>
        <p:nvSpPr>
          <p:cNvPr id="307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2" y="1504951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Textmasterformate durch Klicken bearbeiten</a:t>
            </a:r>
          </a:p>
          <a:p>
            <a:pPr lvl="1"/>
            <a:r>
              <a:rPr lang="de-AT" smtClean="0">
                <a:sym typeface="Gill Sans"/>
              </a:rPr>
              <a:t>Zweite Ebene</a:t>
            </a:r>
          </a:p>
          <a:p>
            <a:pPr lvl="2"/>
            <a:r>
              <a:rPr lang="de-AT" smtClean="0">
                <a:sym typeface="Gill Sans"/>
              </a:rPr>
              <a:t>Dritte Ebene</a:t>
            </a:r>
          </a:p>
          <a:p>
            <a:pPr lvl="3"/>
            <a:r>
              <a:rPr lang="de-AT" smtClean="0">
                <a:sym typeface="Gill Sans"/>
              </a:rPr>
              <a:t>Vierte Ebene</a:t>
            </a:r>
          </a:p>
          <a:p>
            <a:pPr lvl="4"/>
            <a:r>
              <a:rPr lang="de-AT" smtClean="0">
                <a:sym typeface="Gill Sans"/>
              </a:rPr>
              <a:t>Fünfte Ebene</a:t>
            </a:r>
          </a:p>
        </p:txBody>
      </p:sp>
      <p:pic>
        <p:nvPicPr>
          <p:cNvPr id="3079" name="Grafik 7" descr="ILF-Logo_englisch_hoch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58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963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+mj-lt"/>
          <a:ea typeface="+mj-ea"/>
          <a:cs typeface="+mj-cs"/>
          <a:sym typeface="Gill Sans"/>
        </a:defRPr>
      </a:lvl1pPr>
      <a:lvl2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09878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20753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231630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542505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8323385" y="6089650"/>
            <a:ext cx="369277" cy="368300"/>
          </a:xfrm>
          <a:prstGeom prst="rect">
            <a:avLst/>
          </a:prstGeom>
          <a:solidFill>
            <a:srgbClr val="E9AC00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477">
              <a:latin typeface="Gill Sans" charset="0"/>
              <a:cs typeface="+mn-cs"/>
              <a:sym typeface="Gill Sans" charset="0"/>
            </a:endParaRP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chemeClr val="tx1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de-AT"/>
              <a:t>page </a:t>
            </a:r>
            <a:fld id="{3E53B0DC-218C-4460-B0DA-2DF7B495693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6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Die ILF Gruppe</a:t>
            </a:r>
            <a:br>
              <a:rPr lang="de-AT" smtClean="0">
                <a:sym typeface="Gill Sans"/>
              </a:rPr>
            </a:br>
            <a:r>
              <a:rPr lang="de-AT" smtClean="0">
                <a:sym typeface="Gill Sans"/>
              </a:rPr>
              <a:t>2 Zeile</a:t>
            </a:r>
          </a:p>
        </p:txBody>
      </p:sp>
      <p:sp>
        <p:nvSpPr>
          <p:cNvPr id="410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2" y="1504951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Textmasterformate durch Klicken bearbeiten</a:t>
            </a:r>
          </a:p>
          <a:p>
            <a:pPr lvl="1"/>
            <a:r>
              <a:rPr lang="de-AT" smtClean="0">
                <a:sym typeface="Gill Sans"/>
              </a:rPr>
              <a:t>Zweite Ebene</a:t>
            </a:r>
          </a:p>
          <a:p>
            <a:pPr lvl="2"/>
            <a:r>
              <a:rPr lang="de-AT" smtClean="0">
                <a:sym typeface="Gill Sans"/>
              </a:rPr>
              <a:t>Dritte Ebene</a:t>
            </a:r>
          </a:p>
          <a:p>
            <a:pPr lvl="3"/>
            <a:r>
              <a:rPr lang="de-AT" smtClean="0">
                <a:sym typeface="Gill Sans"/>
              </a:rPr>
              <a:t>Vierte Ebene</a:t>
            </a:r>
          </a:p>
          <a:p>
            <a:pPr lvl="4"/>
            <a:r>
              <a:rPr lang="de-AT" smtClean="0">
                <a:sym typeface="Gill Sans"/>
              </a:rPr>
              <a:t>Fünfte Ebene</a:t>
            </a:r>
          </a:p>
        </p:txBody>
      </p:sp>
      <p:pic>
        <p:nvPicPr>
          <p:cNvPr id="4103" name="Grafik 7" descr="ILF-Logo_englisch_hoch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24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64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+mj-lt"/>
          <a:ea typeface="+mj-ea"/>
          <a:cs typeface="+mj-cs"/>
          <a:sym typeface="Gill Sans"/>
        </a:defRPr>
      </a:lvl1pPr>
      <a:lvl2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09878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20753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231630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542505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chemeClr val="tx1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de-AT"/>
              <a:t>page </a:t>
            </a:r>
            <a:fld id="{CD01226A-A494-46ED-8504-6AC7E347C0A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6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Die ILF Gruppe</a:t>
            </a:r>
            <a:br>
              <a:rPr lang="de-AT" smtClean="0">
                <a:sym typeface="Gill Sans"/>
              </a:rPr>
            </a:br>
            <a:r>
              <a:rPr lang="de-AT" smtClean="0">
                <a:sym typeface="Gill Sans"/>
              </a:rPr>
              <a:t>2 Zeile</a:t>
            </a:r>
          </a:p>
        </p:txBody>
      </p:sp>
      <p:sp>
        <p:nvSpPr>
          <p:cNvPr id="51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2" y="1504951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>
                <a:sym typeface="Gill Sans"/>
              </a:rPr>
              <a:t>Textmasterformate durch Klicken bearbeiten</a:t>
            </a:r>
          </a:p>
          <a:p>
            <a:pPr lvl="1"/>
            <a:r>
              <a:rPr lang="de-AT" smtClean="0">
                <a:sym typeface="Gill Sans"/>
              </a:rPr>
              <a:t>Zweite Ebene</a:t>
            </a:r>
          </a:p>
          <a:p>
            <a:pPr lvl="2"/>
            <a:r>
              <a:rPr lang="de-AT" smtClean="0">
                <a:sym typeface="Gill Sans"/>
              </a:rPr>
              <a:t>Dritte Ebene</a:t>
            </a:r>
          </a:p>
          <a:p>
            <a:pPr lvl="3"/>
            <a:r>
              <a:rPr lang="de-AT" smtClean="0">
                <a:sym typeface="Gill Sans"/>
              </a:rPr>
              <a:t>Vierte Ebene</a:t>
            </a:r>
          </a:p>
          <a:p>
            <a:pPr lvl="4"/>
            <a:r>
              <a:rPr lang="de-AT" smtClean="0">
                <a:sym typeface="Gill Sans"/>
              </a:rPr>
              <a:t>Fünfte Ebene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32177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477">
              <a:latin typeface="Gill Sans" charset="0"/>
              <a:cs typeface="+mn-cs"/>
              <a:sym typeface="Gill Sans" charset="0"/>
            </a:endParaRPr>
          </a:p>
        </p:txBody>
      </p:sp>
      <p:pic>
        <p:nvPicPr>
          <p:cNvPr id="5127" name="Grafik 7" descr="ILF-Logo_englisch_hoch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30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65" r:id="rId13"/>
    <p:sldLayoutId id="2147483981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+mj-lt"/>
          <a:ea typeface="+mj-ea"/>
          <a:cs typeface="+mj-cs"/>
          <a:sym typeface="Gill Sans"/>
        </a:defRPr>
      </a:lvl1pPr>
      <a:lvl2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09878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20753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231630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542505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6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Die ILF Gruppe</a:t>
            </a:r>
            <a:br>
              <a:rPr lang="en-US" smtClean="0">
                <a:sym typeface="Gill Sans"/>
              </a:rPr>
            </a:br>
            <a:r>
              <a:rPr lang="en-US" smtClean="0">
                <a:sym typeface="Gill Sans"/>
              </a:rPr>
              <a:t>2 Zeile</a:t>
            </a:r>
          </a:p>
        </p:txBody>
      </p:sp>
      <p:sp>
        <p:nvSpPr>
          <p:cNvPr id="614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2" y="1504951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Textmasterformate durch Klicken bearbeiten</a:t>
            </a:r>
          </a:p>
          <a:p>
            <a:pPr lvl="1"/>
            <a:r>
              <a:rPr lang="en-US" smtClean="0">
                <a:sym typeface="Gill Sans"/>
              </a:rPr>
              <a:t>Zweite Ebene</a:t>
            </a:r>
          </a:p>
          <a:p>
            <a:pPr lvl="2"/>
            <a:r>
              <a:rPr lang="en-US" smtClean="0">
                <a:sym typeface="Gill Sans"/>
              </a:rPr>
              <a:t>Dritte Ebene</a:t>
            </a:r>
          </a:p>
          <a:p>
            <a:pPr lvl="3"/>
            <a:r>
              <a:rPr lang="en-US" smtClean="0">
                <a:sym typeface="Gill Sans"/>
              </a:rPr>
              <a:t>Vierte Ebene</a:t>
            </a:r>
          </a:p>
          <a:p>
            <a:pPr lvl="4"/>
            <a:r>
              <a:rPr lang="en-US" smtClean="0">
                <a:sym typeface="Gill Sans"/>
              </a:rPr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105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79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ea typeface="+mj-ea"/>
          <a:cs typeface="+mj-cs"/>
          <a:sym typeface="Gill Sans"/>
        </a:defRPr>
      </a:lvl1pPr>
      <a:lvl2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09878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20753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231630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542505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Arial" charset="0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2pPr>
      <a:lvl3pPr marL="56125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3pPr>
      <a:lvl4pPr marL="725384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4pPr>
      <a:lvl5pPr marL="871926" indent="-187574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5pPr>
      <a:lvl6pPr marL="1184134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8321920" y="6089650"/>
            <a:ext cx="370742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385">
              <a:latin typeface="Gill Sans" charset="0"/>
              <a:sym typeface="Gill Sans" charset="0"/>
            </a:endParaRPr>
          </a:p>
        </p:txBody>
      </p:sp>
      <p:sp>
        <p:nvSpPr>
          <p:cNvPr id="515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rgbClr val="000000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FE00538E-4A60-401D-8998-465B53209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9923" y="1454151"/>
            <a:ext cx="5797062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>
                <a:sym typeface="Gill Sans"/>
              </a:rPr>
              <a:t>Textmasterformate durch Klicken bearbeiten</a:t>
            </a:r>
          </a:p>
          <a:p>
            <a:pPr lvl="1"/>
            <a:r>
              <a:rPr lang="en-GB" smtClean="0">
                <a:sym typeface="Gill Sans"/>
              </a:rPr>
              <a:t>Zweite Ebene</a:t>
            </a:r>
          </a:p>
          <a:p>
            <a:pPr lvl="2"/>
            <a:r>
              <a:rPr lang="en-GB" smtClean="0">
                <a:sym typeface="Gill Sans"/>
              </a:rPr>
              <a:t>Dritte Ebene</a:t>
            </a:r>
          </a:p>
          <a:p>
            <a:pPr lvl="3"/>
            <a:r>
              <a:rPr lang="en-GB" smtClean="0">
                <a:sym typeface="Gill Sans"/>
              </a:rPr>
              <a:t>Vierte Ebene</a:t>
            </a:r>
          </a:p>
          <a:p>
            <a:pPr lvl="4"/>
            <a:r>
              <a:rPr lang="en-GB" smtClean="0">
                <a:sym typeface="Gill Sans"/>
              </a:rPr>
              <a:t>Fünfte Ebene</a:t>
            </a:r>
          </a:p>
        </p:txBody>
      </p:sp>
      <p:pic>
        <p:nvPicPr>
          <p:cNvPr id="7174" name="Grafik 4" descr="ILF-Logo_englisch_hoch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75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74" r:id="rId13"/>
    <p:sldLayoutId id="2147483976" r:id="rId14"/>
    <p:sldLayoutId id="2147483983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+mj-lt"/>
          <a:ea typeface="+mj-ea"/>
          <a:cs typeface="+mj-cs"/>
          <a:sym typeface="Gill Sans"/>
        </a:defRPr>
      </a:lvl1pPr>
      <a:lvl2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2pPr>
      <a:lvl3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3pPr>
      <a:lvl4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4pPr>
      <a:lvl5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5pPr>
      <a:lvl6pPr marL="310876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6pPr>
      <a:lvl7pPr marL="621751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7pPr>
      <a:lvl8pPr marL="932627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8pPr>
      <a:lvl9pPr marL="1243502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tabLst>
          <a:tab pos="5422059" algn="l"/>
        </a:tabLst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8321920" y="6089650"/>
            <a:ext cx="370742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385">
              <a:latin typeface="Gill Sans" charset="0"/>
              <a:sym typeface="Gill Sans" charset="0"/>
            </a:endParaRPr>
          </a:p>
        </p:txBody>
      </p:sp>
      <p:sp>
        <p:nvSpPr>
          <p:cNvPr id="515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rgbClr val="000000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2DA919AC-4BB4-42BB-8C1A-0B9D17B8BE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9923" y="1454151"/>
            <a:ext cx="5797062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>
                <a:sym typeface="Gill Sans"/>
              </a:rPr>
              <a:t>Textmasterformate durch Klicken bearbeiten</a:t>
            </a:r>
          </a:p>
          <a:p>
            <a:pPr lvl="1"/>
            <a:r>
              <a:rPr lang="en-GB" smtClean="0">
                <a:sym typeface="Gill Sans"/>
              </a:rPr>
              <a:t>Zweite Ebene</a:t>
            </a:r>
          </a:p>
          <a:p>
            <a:pPr lvl="2"/>
            <a:r>
              <a:rPr lang="en-GB" smtClean="0">
                <a:sym typeface="Gill Sans"/>
              </a:rPr>
              <a:t>Dritte Ebene</a:t>
            </a:r>
          </a:p>
          <a:p>
            <a:pPr lvl="3"/>
            <a:r>
              <a:rPr lang="en-GB" smtClean="0">
                <a:sym typeface="Gill Sans"/>
              </a:rPr>
              <a:t>Vierte Ebene</a:t>
            </a:r>
          </a:p>
          <a:p>
            <a:pPr lvl="4"/>
            <a:r>
              <a:rPr lang="en-GB" smtClean="0">
                <a:sym typeface="Gill Sans"/>
              </a:rPr>
              <a:t>Fünfte Ebene</a:t>
            </a:r>
          </a:p>
        </p:txBody>
      </p:sp>
      <p:sp>
        <p:nvSpPr>
          <p:cNvPr id="515078" name="Rectangle 6"/>
          <p:cNvSpPr>
            <a:spLocks/>
          </p:cNvSpPr>
          <p:nvPr/>
        </p:nvSpPr>
        <p:spPr bwMode="auto">
          <a:xfrm>
            <a:off x="751743" y="541338"/>
            <a:ext cx="7036777" cy="6648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62166" tIns="31083" rIns="62166" bIns="31083">
            <a:spAutoFit/>
          </a:bodyPr>
          <a:lstStyle/>
          <a:p>
            <a:pPr defTabSz="437169">
              <a:tabLst>
                <a:tab pos="241792" algn="l"/>
              </a:tabLst>
              <a:defRPr/>
            </a:pPr>
            <a:r>
              <a:rPr lang="en-GB" sz="1939" dirty="0">
                <a:solidFill>
                  <a:srgbClr val="37508F"/>
                </a:solidFill>
                <a:latin typeface="Arial" charset="0"/>
                <a:sym typeface="Gill Sans" charset="0"/>
              </a:rPr>
              <a:t>ILF’s competence in the field of rail systems 	</a:t>
            </a:r>
          </a:p>
          <a:p>
            <a:pPr defTabSz="437169">
              <a:tabLst>
                <a:tab pos="241792" algn="l"/>
              </a:tabLst>
              <a:defRPr/>
            </a:pPr>
            <a:r>
              <a:rPr lang="en-GB" sz="1939" dirty="0">
                <a:solidFill>
                  <a:srgbClr val="37508F"/>
                </a:solidFill>
                <a:latin typeface="Arial" charset="0"/>
                <a:sym typeface="Gill Sans" charset="0"/>
              </a:rPr>
              <a:t>	</a:t>
            </a:r>
            <a:r>
              <a:rPr lang="en-GB" sz="1939" dirty="0">
                <a:solidFill>
                  <a:srgbClr val="808080"/>
                </a:solidFill>
                <a:latin typeface="Arial" charset="0"/>
                <a:sym typeface="Gill Sans" charset="0"/>
              </a:rPr>
              <a:t>Competence rail systems</a:t>
            </a:r>
          </a:p>
        </p:txBody>
      </p:sp>
      <p:pic>
        <p:nvPicPr>
          <p:cNvPr id="8199" name="Grafik 4" descr="ILF-Logo_englisch_hoch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606425"/>
            <a:ext cx="640374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76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73" r:id="rId13"/>
    <p:sldLayoutId id="2147483985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+mj-lt"/>
          <a:ea typeface="+mj-ea"/>
          <a:cs typeface="+mj-cs"/>
          <a:sym typeface="Gill Sans"/>
        </a:defRPr>
      </a:lvl1pPr>
      <a:lvl2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2pPr>
      <a:lvl3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3pPr>
      <a:lvl4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4pPr>
      <a:lvl5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5pPr>
      <a:lvl6pPr marL="310876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6pPr>
      <a:lvl7pPr marL="621751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7pPr>
      <a:lvl8pPr marL="932627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8pPr>
      <a:lvl9pPr marL="1243502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tabLst>
          <a:tab pos="5422059" algn="l"/>
        </a:tabLst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8321920" y="6089650"/>
            <a:ext cx="370742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2174" tIns="31086" rIns="62174" bIns="31086"/>
          <a:lstStyle/>
          <a:p>
            <a:pPr algn="ctr">
              <a:defRPr/>
            </a:pPr>
            <a:endParaRPr lang="de-AT" sz="1385">
              <a:latin typeface="Gill Sans" charset="0"/>
              <a:sym typeface="Gill Sans" charset="0"/>
            </a:endParaRPr>
          </a:p>
        </p:txBody>
      </p:sp>
      <p:sp>
        <p:nvSpPr>
          <p:cNvPr id="515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923">
                <a:solidFill>
                  <a:srgbClr val="000000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06049A2C-5A56-496D-A5B0-B3C0963D73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9923" y="1454151"/>
            <a:ext cx="5797062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>
                <a:sym typeface="Gill Sans"/>
              </a:rPr>
              <a:t>Textmasterformate durch Klicken bearbeiten</a:t>
            </a:r>
          </a:p>
          <a:p>
            <a:pPr lvl="1"/>
            <a:r>
              <a:rPr lang="en-GB" smtClean="0">
                <a:sym typeface="Gill Sans"/>
              </a:rPr>
              <a:t>Zweite Ebene</a:t>
            </a:r>
          </a:p>
          <a:p>
            <a:pPr lvl="2"/>
            <a:r>
              <a:rPr lang="en-GB" smtClean="0">
                <a:sym typeface="Gill Sans"/>
              </a:rPr>
              <a:t>Dritte Ebene</a:t>
            </a:r>
          </a:p>
          <a:p>
            <a:pPr lvl="3"/>
            <a:r>
              <a:rPr lang="en-GB" smtClean="0">
                <a:sym typeface="Gill Sans"/>
              </a:rPr>
              <a:t>Vierte Ebene</a:t>
            </a:r>
          </a:p>
          <a:p>
            <a:pPr lvl="4"/>
            <a:r>
              <a:rPr lang="en-GB" smtClean="0">
                <a:sym typeface="Gill Sans"/>
              </a:rPr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897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69" r:id="rId13"/>
    <p:sldLayoutId id="2147483977" r:id="rId14"/>
    <p:sldLayoutId id="2147483984" r:id="rId15"/>
    <p:sldLayoutId id="2147483989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+mj-lt"/>
          <a:ea typeface="+mj-ea"/>
          <a:cs typeface="+mj-cs"/>
          <a:sym typeface="Gill Sans"/>
        </a:defRPr>
      </a:lvl1pPr>
      <a:lvl2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2pPr>
      <a:lvl3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3pPr>
      <a:lvl4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4pPr>
      <a:lvl5pPr algn="l" rtl="0" eaLnBrk="1" fontAlgn="base" hangingPunct="1">
        <a:spcBef>
          <a:spcPct val="0"/>
        </a:spcBef>
        <a:spcAft>
          <a:spcPct val="0"/>
        </a:spcAft>
        <a:tabLst>
          <a:tab pos="306274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/>
        </a:defRPr>
      </a:lvl5pPr>
      <a:lvl6pPr marL="310876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6pPr>
      <a:lvl7pPr marL="621751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7pPr>
      <a:lvl8pPr marL="932627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8pPr>
      <a:lvl9pPr marL="1243502" algn="l" rtl="0" eaLnBrk="1" fontAlgn="base" hangingPunct="1">
        <a:spcBef>
          <a:spcPct val="0"/>
        </a:spcBef>
        <a:spcAft>
          <a:spcPct val="0"/>
        </a:spcAft>
        <a:tabLst>
          <a:tab pos="306558" algn="l"/>
        </a:tabLst>
        <a:defRPr sz="1939">
          <a:solidFill>
            <a:schemeClr val="accent1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tabLst>
          <a:tab pos="5422059" algn="l"/>
        </a:tabLst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2pPr>
      <a:lvl3pPr marL="561257" indent="-186109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3pPr>
      <a:lvl4pPr marL="725384" indent="-186109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4pPr>
      <a:lvl5pPr marL="871926" indent="-187574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2059" algn="l"/>
        </a:tabLst>
        <a:defRPr sz="1385">
          <a:solidFill>
            <a:schemeClr val="tx1"/>
          </a:solidFill>
          <a:latin typeface="+mn-lt"/>
          <a:sym typeface="Gill Sans"/>
        </a:defRPr>
      </a:lvl5pPr>
      <a:lvl6pPr marL="1184134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ct val="100000"/>
        </a:spcBef>
        <a:spcAft>
          <a:spcPct val="0"/>
        </a:spcAft>
        <a:buClr>
          <a:srgbClr val="37508F"/>
        </a:buClr>
        <a:buChar char="•"/>
        <a:tabLst>
          <a:tab pos="5423053" algn="l"/>
        </a:tabLst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9C9C9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6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Die ILF Gruppe</a:t>
            </a:r>
            <a:br>
              <a:rPr lang="en-US" smtClean="0">
                <a:sym typeface="Gill Sans"/>
              </a:rPr>
            </a:br>
            <a:r>
              <a:rPr lang="en-US" smtClean="0">
                <a:sym typeface="Gill Sans"/>
              </a:rPr>
              <a:t>2 Zeile</a:t>
            </a:r>
          </a:p>
        </p:txBody>
      </p:sp>
      <p:sp>
        <p:nvSpPr>
          <p:cNvPr id="614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2" y="1504951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Textmasterformate durch Klicken bearbeiten</a:t>
            </a:r>
          </a:p>
          <a:p>
            <a:pPr lvl="1"/>
            <a:r>
              <a:rPr lang="en-US" smtClean="0">
                <a:sym typeface="Gill Sans"/>
              </a:rPr>
              <a:t>Zweite Ebene</a:t>
            </a:r>
          </a:p>
          <a:p>
            <a:pPr lvl="2"/>
            <a:r>
              <a:rPr lang="en-US" smtClean="0">
                <a:sym typeface="Gill Sans"/>
              </a:rPr>
              <a:t>Dritte Ebene</a:t>
            </a:r>
          </a:p>
          <a:p>
            <a:pPr lvl="3"/>
            <a:r>
              <a:rPr lang="en-US" smtClean="0">
                <a:sym typeface="Gill Sans"/>
              </a:rPr>
              <a:t>Vierte Ebene</a:t>
            </a:r>
          </a:p>
          <a:p>
            <a:pPr lvl="4"/>
            <a:r>
              <a:rPr lang="en-US" smtClean="0">
                <a:sym typeface="Gill Sans"/>
              </a:rPr>
              <a:t>Fünfte Ebene</a:t>
            </a:r>
          </a:p>
        </p:txBody>
      </p:sp>
      <p:pic>
        <p:nvPicPr>
          <p:cNvPr id="4" name="Picture 2" descr="C:\Users\sabrina.senn\Desktop\Company_Logo_ILF_smal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34" y="599016"/>
            <a:ext cx="66382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0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6" r:id="rId5"/>
    <p:sldLayoutId id="2147483967" r:id="rId6"/>
    <p:sldLayoutId id="2147483968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ea typeface="+mj-ea"/>
          <a:cs typeface="+mj-cs"/>
          <a:sym typeface="Gill Sans"/>
        </a:defRPr>
      </a:lvl1pPr>
      <a:lvl2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298946" indent="-298946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09878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20753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231630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542505" indent="-299002" algn="l" rtl="0" eaLnBrk="1" fontAlgn="base" hangingPunct="1">
        <a:spcBef>
          <a:spcPct val="0"/>
        </a:spcBef>
        <a:spcAft>
          <a:spcPct val="0"/>
        </a:spcAft>
        <a:defRPr sz="1939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6670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Arial" charset="0"/>
          <a:ea typeface="+mn-ea"/>
          <a:cs typeface="+mn-cs"/>
          <a:sym typeface="Gill Sans"/>
        </a:defRPr>
      </a:lvl1pPr>
      <a:lvl2pPr marL="416180" indent="-18904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2pPr>
      <a:lvl3pPr marL="561257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3pPr>
      <a:lvl4pPr marL="725384" indent="-186109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4pPr>
      <a:lvl5pPr marL="871926" indent="-187574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Arial" charset="0"/>
          <a:sym typeface="Gill Sans"/>
        </a:defRPr>
      </a:lvl5pPr>
      <a:lvl6pPr marL="1184134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6pPr>
      <a:lvl7pPr marL="1495010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7pPr>
      <a:lvl8pPr marL="1805885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8pPr>
      <a:lvl9pPr marL="2116762" indent="-188900" algn="l" rtl="0" eaLnBrk="1" fontAlgn="base" hangingPunct="1">
        <a:spcBef>
          <a:spcPts val="808"/>
        </a:spcBef>
        <a:spcAft>
          <a:spcPct val="0"/>
        </a:spcAft>
        <a:buClr>
          <a:srgbClr val="37508F"/>
        </a:buClr>
        <a:buChar char="•"/>
        <a:defRPr sz="1385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0876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1751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2627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502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379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254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6130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005" algn="l" defTabSz="62175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277" y="2632039"/>
            <a:ext cx="8229600" cy="979839"/>
          </a:xfrm>
        </p:spPr>
        <p:txBody>
          <a:bodyPr/>
          <a:lstStyle/>
          <a:p>
            <a:pPr marL="80598" indent="0">
              <a:buNone/>
            </a:pPr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Design, Cost, Schedule &amp; Risk Issues. </a:t>
            </a:r>
          </a:p>
          <a:p>
            <a:pPr marL="80598" indent="0">
              <a:buNone/>
            </a:pP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Stony Brook University of New York, Long Island, Oct 31</a:t>
            </a:r>
            <a:r>
              <a:rPr lang="en-US" sz="2000" u="none" baseline="300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st</a:t>
            </a: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2015.</a:t>
            </a:r>
          </a:p>
          <a:p>
            <a:pPr marL="80598" indent="0">
              <a:buNone/>
            </a:pPr>
            <a:endParaRPr lang="en-US" sz="28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80598" indent="0">
              <a:buNone/>
            </a:pPr>
            <a:endParaRPr lang="en-US" sz="20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80598" indent="0">
              <a:buNone/>
            </a:pPr>
            <a:r>
              <a:rPr lang="en-US" sz="16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Chris Laughton, P.E., Ph.D., </a:t>
            </a:r>
            <a:r>
              <a:rPr lang="en-US" sz="16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C.Eng., Eur. </a:t>
            </a:r>
            <a:r>
              <a:rPr lang="en-US" sz="1600" u="none" dirty="0" err="1">
                <a:solidFill>
                  <a:schemeClr val="accent1"/>
                </a:solidFill>
                <a:latin typeface="Garamond" panose="02020404030301010803" pitchFamily="18" charset="0"/>
              </a:rPr>
              <a:t>Ing</a:t>
            </a:r>
            <a:r>
              <a:rPr lang="en-US" sz="16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.</a:t>
            </a:r>
          </a:p>
          <a:p>
            <a:pPr marL="80598" indent="0">
              <a:buNone/>
            </a:pPr>
            <a:r>
              <a:rPr lang="en-US" sz="12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ILF Principal Engineer</a:t>
            </a:r>
          </a:p>
          <a:p>
            <a:pPr marL="80598" indent="0">
              <a:buNone/>
            </a:pPr>
            <a:r>
              <a:rPr lang="en-US" sz="12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Email: chris.laughton@ilf.com</a:t>
            </a:r>
            <a:endParaRPr lang="en-US" sz="12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80598" indent="0">
              <a:buNone/>
            </a:pPr>
            <a:r>
              <a:rPr lang="en-US" sz="12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Office: 425.209.4989    Cell: 425.559.0190</a:t>
            </a:r>
          </a:p>
          <a:p>
            <a:pPr marL="80598" indent="0">
              <a:buNone/>
            </a:pPr>
            <a:r>
              <a:rPr lang="en-US" sz="12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440 112</a:t>
            </a:r>
            <a:r>
              <a:rPr lang="en-US" sz="1200" u="none" baseline="300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th</a:t>
            </a:r>
            <a:r>
              <a:rPr lang="en-US" sz="12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Ave. NE, Suite 204, Bellevue, Washington 98004.</a:t>
            </a:r>
            <a:endParaRPr lang="en-US" sz="1200" u="none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67" y="487755"/>
            <a:ext cx="8961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smtClean="0">
                <a:solidFill>
                  <a:schemeClr val="accent1"/>
                </a:solidFill>
              </a:rPr>
              <a:t>Large Underground Cavity Excavations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10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40123" y="559737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600" dirty="0" smtClean="0">
                <a:solidFill>
                  <a:schemeClr val="accent1"/>
                </a:solidFill>
              </a:rPr>
              <a:t>Designing Large Excavations..</a:t>
            </a:r>
          </a:p>
          <a:p>
            <a:pPr lvl="0"/>
            <a:r>
              <a:rPr lang="en-US" sz="2800" dirty="0" smtClean="0">
                <a:solidFill>
                  <a:schemeClr val="accent1"/>
                </a:solidFill>
              </a:rPr>
              <a:t>“Bottoms-Up” Excavation Phases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6786" y="5897853"/>
            <a:ext cx="7278457" cy="70788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chemeClr val="accent1"/>
                </a:solidFill>
              </a:rPr>
              <a:t>Key Consideration.. Excavation can be ”bottoms-up”, but temporary support still has to be provided (shell liners above)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786" y="5466445"/>
            <a:ext cx="2799164" cy="24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5" dirty="0">
                <a:solidFill>
                  <a:schemeClr val="accent1"/>
                </a:solidFill>
              </a:rPr>
              <a:t>Sources: Eurotunnel &amp; </a:t>
            </a:r>
            <a:r>
              <a:rPr lang="en-US" sz="1015" dirty="0" err="1">
                <a:solidFill>
                  <a:schemeClr val="accent1"/>
                </a:solidFill>
              </a:rPr>
              <a:t>Crighton</a:t>
            </a:r>
            <a:r>
              <a:rPr lang="en-US" sz="1015" dirty="0">
                <a:solidFill>
                  <a:schemeClr val="accent1"/>
                </a:solidFill>
              </a:rPr>
              <a:t>/</a:t>
            </a:r>
            <a:r>
              <a:rPr lang="en-US" sz="1015" dirty="0" err="1">
                <a:solidFill>
                  <a:schemeClr val="accent1"/>
                </a:solidFill>
              </a:rPr>
              <a:t>Leblond</a:t>
            </a:r>
            <a:r>
              <a:rPr lang="en-US" sz="1015" dirty="0">
                <a:solidFill>
                  <a:schemeClr val="accent1"/>
                </a:solidFill>
              </a:rPr>
              <a:t>, 1989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845"/>
          <a:stretch/>
        </p:blipFill>
        <p:spPr>
          <a:xfrm rot="16200000">
            <a:off x="1345391" y="1013452"/>
            <a:ext cx="3697151" cy="49382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36722" y="1320830"/>
            <a:ext cx="1950735" cy="256645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73359" y="3213901"/>
            <a:ext cx="1672775" cy="25617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6553112" y="4011860"/>
            <a:ext cx="182878" cy="18287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44241" y="4160512"/>
            <a:ext cx="182878" cy="18287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132292" y="4343390"/>
            <a:ext cx="182878" cy="18287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589487" y="4526268"/>
            <a:ext cx="182878" cy="18287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6463" y="4736348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11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542" y="1143059"/>
            <a:ext cx="2536272" cy="24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5" dirty="0">
                <a:solidFill>
                  <a:schemeClr val="accent1"/>
                </a:solidFill>
              </a:rPr>
              <a:t>Source: CERN, Geneva, Phillip </a:t>
            </a:r>
            <a:r>
              <a:rPr lang="en-US" sz="1015" dirty="0" err="1">
                <a:solidFill>
                  <a:schemeClr val="accent1"/>
                </a:solidFill>
              </a:rPr>
              <a:t>Holzmann</a:t>
            </a:r>
            <a:endParaRPr lang="en-US" sz="1015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708"/>
          <a:stretch/>
        </p:blipFill>
        <p:spPr>
          <a:xfrm rot="16200000">
            <a:off x="3251835" y="3181084"/>
            <a:ext cx="2102788" cy="29642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99457" y="3602905"/>
            <a:ext cx="2411774" cy="211169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00442" y="3212424"/>
            <a:ext cx="2102787" cy="290155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1489" y="3245744"/>
            <a:ext cx="2113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Excavation &amp; Support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2114" y="3245744"/>
            <a:ext cx="2318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Waterproofing - Drained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585" y="3272946"/>
            <a:ext cx="282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Cast-in-Place Concrete Lining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>
          <a:xfrm>
            <a:off x="6553112" y="6446487"/>
            <a:ext cx="2133778" cy="365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11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928" y="5806414"/>
            <a:ext cx="7680876" cy="70788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Key Considerations.. Waterproofing and Final Liner for the Long-Term.. to Meet Operations/Maintenance/Stability Needs        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2821110" y="1416964"/>
            <a:ext cx="2928677" cy="17567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10931"/>
          <a:stretch/>
        </p:blipFill>
        <p:spPr>
          <a:xfrm>
            <a:off x="149189" y="1441412"/>
            <a:ext cx="2478572" cy="169561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011708" y="1416964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20634" y="1416964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05199" y="5376421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96273" y="5348841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44542" y="5321261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52" y="1404054"/>
            <a:ext cx="2814464" cy="1777454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329168" y="2724690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IMB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82928" y="6563713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82928" y="320074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200" dirty="0" smtClean="0">
                <a:solidFill>
                  <a:schemeClr val="accent1"/>
                </a:solidFill>
              </a:rPr>
              <a:t>Designing Large Excavations..</a:t>
            </a:r>
          </a:p>
          <a:p>
            <a:pPr lvl="0"/>
            <a:r>
              <a:rPr lang="en-US" sz="2400" dirty="0" smtClean="0">
                <a:solidFill>
                  <a:schemeClr val="accent1"/>
                </a:solidFill>
              </a:rPr>
              <a:t>Water Control and Final Lining </a:t>
            </a:r>
            <a:r>
              <a:rPr lang="en-US" sz="2400" dirty="0" smtClean="0">
                <a:solidFill>
                  <a:schemeClr val="accent1"/>
                </a:solidFill>
              </a:rPr>
              <a:t>Op</a:t>
            </a:r>
            <a:r>
              <a:rPr lang="en-US" sz="2400" dirty="0" smtClean="0">
                <a:solidFill>
                  <a:schemeClr val="accent1"/>
                </a:solidFill>
              </a:rPr>
              <a:t>tions</a:t>
            </a:r>
            <a:endParaRPr lang="en-US" sz="24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12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558" y="1508781"/>
            <a:ext cx="5428710" cy="4317076"/>
          </a:xfrm>
        </p:spPr>
        <p:txBody>
          <a:bodyPr/>
          <a:lstStyle/>
          <a:p>
            <a:r>
              <a:rPr lang="en-US" sz="24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Spend </a:t>
            </a:r>
            <a:r>
              <a:rPr lang="en-US" sz="24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first dollars</a:t>
            </a:r>
            <a:r>
              <a:rPr lang="en-US" sz="24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on site investigation.. </a:t>
            </a:r>
            <a:r>
              <a:rPr lang="en-US" sz="24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a</a:t>
            </a:r>
            <a:r>
              <a:rPr lang="en-US" sz="24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void designs based on too much “geo-assumption”.</a:t>
            </a:r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r>
              <a:rPr lang="en-US" sz="24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Geo-surprises lead to late changes, increased costs and delays. </a:t>
            </a:r>
          </a:p>
          <a:p>
            <a:r>
              <a:rPr lang="en-US" sz="24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Start with questions (risks) - collect data - provide answers and </a:t>
            </a:r>
            <a:r>
              <a:rPr lang="en-US" sz="2400" u="none" dirty="0" smtClean="0">
                <a:solidFill>
                  <a:srgbClr val="FF0000"/>
                </a:solidFill>
                <a:latin typeface="Garamond" panose="02020404030301010803" pitchFamily="18" charset="0"/>
              </a:rPr>
              <a:t>THINK</a:t>
            </a:r>
            <a:r>
              <a:rPr lang="en-US" sz="24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.</a:t>
            </a:r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80598" indent="0">
              <a:buNone/>
            </a:pPr>
            <a:endParaRPr lang="en-US" sz="24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12" y="699093"/>
            <a:ext cx="2800665" cy="57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89" y="4434829"/>
            <a:ext cx="5303462" cy="193899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dirty="0">
                <a:solidFill>
                  <a:schemeClr val="accent1"/>
                </a:solidFill>
              </a:rPr>
              <a:t>“Too many site investigations for tunnels comprise a </a:t>
            </a:r>
            <a:r>
              <a:rPr lang="en-US" altLang="en-US" sz="2400" u="sng" dirty="0">
                <a:solidFill>
                  <a:srgbClr val="FF0000"/>
                </a:solidFill>
              </a:rPr>
              <a:t>regular pattern of boreholes, a conventional package of tests </a:t>
            </a:r>
            <a:r>
              <a:rPr lang="en-US" altLang="en-US" sz="2400" dirty="0">
                <a:solidFill>
                  <a:schemeClr val="accent1"/>
                </a:solidFill>
              </a:rPr>
              <a:t>and a sigh of relief when it is all over.” Muir Wood (1972).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138238" y="516215"/>
            <a:ext cx="1691622" cy="82295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183959" y="2436434"/>
            <a:ext cx="1645902" cy="82295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7669" y="532544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200" dirty="0" smtClean="0">
                <a:solidFill>
                  <a:schemeClr val="accent1"/>
                </a:solidFill>
              </a:rPr>
              <a:t>Designing Large Excavations..</a:t>
            </a:r>
          </a:p>
          <a:p>
            <a:pPr lvl="0"/>
            <a:r>
              <a:rPr lang="en-US" sz="2800" dirty="0">
                <a:solidFill>
                  <a:schemeClr val="accent1"/>
                </a:solidFill>
              </a:rPr>
              <a:t>I</a:t>
            </a:r>
            <a:r>
              <a:rPr lang="en-US" sz="2800" dirty="0" smtClean="0">
                <a:solidFill>
                  <a:schemeClr val="accent1"/>
                </a:solidFill>
              </a:rPr>
              <a:t>nvestigate </a:t>
            </a:r>
            <a:r>
              <a:rPr lang="en-US" sz="2800" dirty="0" smtClean="0">
                <a:solidFill>
                  <a:schemeClr val="accent1"/>
                </a:solidFill>
              </a:rPr>
              <a:t>First..</a:t>
            </a:r>
            <a:endParaRPr lang="en-US" sz="28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9" y="1245827"/>
            <a:ext cx="8869583" cy="2011658"/>
          </a:xfrm>
        </p:spPr>
        <p:txBody>
          <a:bodyPr/>
          <a:lstStyle/>
          <a:p>
            <a:pPr marL="266707" lvl="1" indent="-186109">
              <a:buSzPct val="80000"/>
              <a:buFont typeface="Wingdings" pitchFamily="2" charset="2"/>
              <a:buChar char="n"/>
            </a:pPr>
            <a:r>
              <a:rPr lang="en-US" sz="1600" b="1" dirty="0" smtClean="0">
                <a:solidFill>
                  <a:schemeClr val="accent1"/>
                </a:solidFill>
              </a:rPr>
              <a:t>Research applications.. </a:t>
            </a:r>
            <a:r>
              <a:rPr lang="en-US" altLang="en-US" sz="1200" b="1" dirty="0">
                <a:solidFill>
                  <a:schemeClr val="accent1"/>
                </a:solidFill>
              </a:rPr>
              <a:t>Aberdeen, Amelie,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Asse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Aspo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Baksan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Baradello</a:t>
            </a:r>
            <a:r>
              <a:rPr lang="en-US" altLang="en-US" sz="1200" b="1" dirty="0">
                <a:solidFill>
                  <a:schemeClr val="accent1"/>
                </a:solidFill>
              </a:rPr>
              <a:t>, Bern,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Bernburg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Boulby</a:t>
            </a:r>
            <a:r>
              <a:rPr lang="en-US" altLang="en-US" sz="1200" b="1" dirty="0">
                <a:solidFill>
                  <a:schemeClr val="accent1"/>
                </a:solidFill>
              </a:rPr>
              <a:t>, Broken Hill, Bure, Canfranc, Cascades, CERN,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Chooz</a:t>
            </a:r>
            <a:r>
              <a:rPr lang="en-US" altLang="en-US" sz="1200" b="1" dirty="0">
                <a:solidFill>
                  <a:schemeClr val="accent1"/>
                </a:solidFill>
              </a:rPr>
              <a:t>, Cornell,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Daya</a:t>
            </a:r>
            <a:r>
              <a:rPr lang="en-US" altLang="en-US" sz="1200" b="1" dirty="0">
                <a:solidFill>
                  <a:schemeClr val="accent1"/>
                </a:solidFill>
              </a:rPr>
              <a:t> Bay, DESY, Edgar Mine, Fairport Harbor,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Fanay-Augeres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Fermilab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Frejus-Modane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Gorleben</a:t>
            </a:r>
            <a:r>
              <a:rPr lang="en-US" altLang="en-US" sz="1200" b="1" dirty="0">
                <a:solidFill>
                  <a:schemeClr val="accent1"/>
                </a:solidFill>
              </a:rPr>
              <a:t>, Gotthard, Gran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Sasso</a:t>
            </a:r>
            <a:r>
              <a:rPr lang="en-US" altLang="en-US" sz="1200" b="1" dirty="0">
                <a:solidFill>
                  <a:schemeClr val="accent1"/>
                </a:solidFill>
              </a:rPr>
              <a:t>, Grimsel,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Hagerbach</a:t>
            </a:r>
            <a:r>
              <a:rPr lang="en-US" altLang="en-US" sz="1200" b="1" dirty="0">
                <a:solidFill>
                  <a:schemeClr val="accent1"/>
                </a:solidFill>
              </a:rPr>
              <a:t>, Haut-Marne, </a:t>
            </a:r>
            <a:r>
              <a:rPr lang="en-US" altLang="en-US" sz="1200" b="1" dirty="0" err="1" smtClean="0">
                <a:solidFill>
                  <a:schemeClr val="accent1"/>
                </a:solidFill>
              </a:rPr>
              <a:t>Homestake</a:t>
            </a:r>
            <a:r>
              <a:rPr lang="en-US" altLang="en-US" sz="1200" b="1" dirty="0" smtClean="0">
                <a:solidFill>
                  <a:schemeClr val="accent1"/>
                </a:solidFill>
              </a:rPr>
              <a:t> </a:t>
            </a:r>
            <a:r>
              <a:rPr lang="en-US" altLang="en-US" sz="1200" b="1" dirty="0">
                <a:solidFill>
                  <a:schemeClr val="accent1"/>
                </a:solidFill>
              </a:rPr>
              <a:t>Mine,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Honronobe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Kaariainen</a:t>
            </a:r>
            <a:r>
              <a:rPr lang="en-US" altLang="en-US" sz="1200" b="1" dirty="0">
                <a:solidFill>
                  <a:schemeClr val="accent1"/>
                </a:solidFill>
              </a:rPr>
              <a:t>, ILC, </a:t>
            </a:r>
            <a:r>
              <a:rPr lang="en-US" altLang="en-US" sz="1200" b="1" dirty="0" smtClean="0">
                <a:solidFill>
                  <a:schemeClr val="accent1"/>
                </a:solidFill>
              </a:rPr>
              <a:t>JUNO, </a:t>
            </a:r>
            <a:r>
              <a:rPr lang="en-US" altLang="en-US" sz="1200" b="1" dirty="0" err="1" smtClean="0">
                <a:solidFill>
                  <a:schemeClr val="accent1"/>
                </a:solidFill>
              </a:rPr>
              <a:t>Jingping</a:t>
            </a:r>
            <a:r>
              <a:rPr lang="en-US" altLang="en-US" sz="1200" b="1" dirty="0" smtClean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 smtClean="0">
                <a:solidFill>
                  <a:schemeClr val="accent1"/>
                </a:solidFill>
              </a:rPr>
              <a:t>Kamaishi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Kamioka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Kimbalton</a:t>
            </a:r>
            <a:r>
              <a:rPr lang="en-US" altLang="en-US" sz="1200" b="1" dirty="0">
                <a:solidFill>
                  <a:schemeClr val="accent1"/>
                </a:solidFill>
              </a:rPr>
              <a:t>, Kolar Gold Fields, Konrad, Lake Lynn, La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Vue</a:t>
            </a:r>
            <a:r>
              <a:rPr lang="en-US" altLang="en-US" sz="1200" b="1" dirty="0">
                <a:solidFill>
                  <a:schemeClr val="accent1"/>
                </a:solidFill>
              </a:rPr>
              <a:t> des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Alpes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Linac</a:t>
            </a:r>
            <a:r>
              <a:rPr lang="en-US" altLang="en-US" sz="1200" b="1" dirty="0">
                <a:solidFill>
                  <a:schemeClr val="accent1"/>
                </a:solidFill>
              </a:rPr>
              <a:t> Coherent Light Source, Lodz, LSBB, Meuse,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Mizunami</a:t>
            </a:r>
            <a:r>
              <a:rPr lang="en-US" altLang="en-US" sz="1200" b="1" dirty="0">
                <a:solidFill>
                  <a:schemeClr val="accent1"/>
                </a:solidFill>
              </a:rPr>
              <a:t>, Monaco, Mont Blanc,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Mol</a:t>
            </a:r>
            <a:r>
              <a:rPr lang="en-US" altLang="en-US" sz="1200" b="1" dirty="0">
                <a:solidFill>
                  <a:schemeClr val="accent1"/>
                </a:solidFill>
              </a:rPr>
              <a:t>, Mont Terri,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Morsleben</a:t>
            </a:r>
            <a:r>
              <a:rPr lang="en-US" altLang="en-US" sz="1200" b="1" dirty="0">
                <a:solidFill>
                  <a:schemeClr val="accent1"/>
                </a:solidFill>
              </a:rPr>
              <a:t>, Nevada Test Site, Next Generation Light Source,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Nizhnekansky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Ogoya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Olkiluoto</a:t>
            </a:r>
            <a:r>
              <a:rPr lang="en-US" altLang="en-US" sz="1200" b="1" dirty="0">
                <a:solidFill>
                  <a:schemeClr val="accent1"/>
                </a:solidFill>
              </a:rPr>
              <a:t>, Oto Cosmo,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Peks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Pyhasalmi</a:t>
            </a:r>
            <a:r>
              <a:rPr lang="en-US" altLang="en-US" sz="1200" b="1" dirty="0">
                <a:solidFill>
                  <a:schemeClr val="accent1"/>
                </a:solidFill>
              </a:rPr>
              <a:t>, Silver Fox, SLC,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Solotvina</a:t>
            </a:r>
            <a:r>
              <a:rPr lang="en-US" altLang="en-US" sz="1200" b="1" dirty="0">
                <a:solidFill>
                  <a:schemeClr val="accent1"/>
                </a:solidFill>
              </a:rPr>
              <a:t>, Soudan Mine,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SNOLab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Stripa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smtClean="0">
                <a:solidFill>
                  <a:schemeClr val="accent1"/>
                </a:solidFill>
              </a:rPr>
              <a:t>SURF, </a:t>
            </a:r>
            <a:r>
              <a:rPr lang="en-US" altLang="en-US" sz="1200" b="1" dirty="0" err="1" smtClean="0">
                <a:solidFill>
                  <a:schemeClr val="accent1"/>
                </a:solidFill>
              </a:rPr>
              <a:t>Tono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Tournemire</a:t>
            </a:r>
            <a:r>
              <a:rPr lang="en-US" altLang="en-US" sz="1200" b="1" dirty="0">
                <a:solidFill>
                  <a:schemeClr val="accent1"/>
                </a:solidFill>
              </a:rPr>
              <a:t>, Tumbling Creek,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Tynwarnhale</a:t>
            </a:r>
            <a:r>
              <a:rPr lang="en-US" altLang="en-US" sz="1200" b="1" dirty="0">
                <a:solidFill>
                  <a:schemeClr val="accent1"/>
                </a:solidFill>
              </a:rPr>
              <a:t>, Val D’Or,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Walferdange</a:t>
            </a:r>
            <a:r>
              <a:rPr lang="en-US" altLang="en-US" sz="1200" b="1" dirty="0">
                <a:solidFill>
                  <a:schemeClr val="accent1"/>
                </a:solidFill>
              </a:rPr>
              <a:t>, </a:t>
            </a:r>
            <a:r>
              <a:rPr lang="en-US" altLang="en-US" sz="1200" b="1" dirty="0" err="1">
                <a:solidFill>
                  <a:schemeClr val="accent1"/>
                </a:solidFill>
              </a:rPr>
              <a:t>Whiteshell</a:t>
            </a:r>
            <a:r>
              <a:rPr lang="en-US" altLang="en-US" sz="1200" b="1" dirty="0">
                <a:solidFill>
                  <a:schemeClr val="accent1"/>
                </a:solidFill>
              </a:rPr>
              <a:t>, WIPP, Yang-Yang, Yucca Mountain.. </a:t>
            </a:r>
            <a:endParaRPr lang="en-US" sz="1200" b="1" dirty="0">
              <a:solidFill>
                <a:schemeClr val="accent1"/>
              </a:solidFill>
            </a:endParaRPr>
          </a:p>
          <a:p>
            <a:r>
              <a:rPr lang="en-US" sz="1600" u="none" dirty="0" smtClean="0">
                <a:solidFill>
                  <a:schemeClr val="accent1"/>
                </a:solidFill>
              </a:rPr>
              <a:t>ISRM Commission </a:t>
            </a:r>
            <a:r>
              <a:rPr lang="en-US" sz="1600" u="none" dirty="0">
                <a:solidFill>
                  <a:schemeClr val="accent1"/>
                </a:solidFill>
              </a:rPr>
              <a:t>on Underground Research Laboratory (URL) Networking</a:t>
            </a:r>
            <a:endParaRPr lang="en-US" sz="1600" u="none" dirty="0" smtClean="0">
              <a:solidFill>
                <a:schemeClr val="accent1"/>
              </a:solidFill>
            </a:endParaRPr>
          </a:p>
          <a:p>
            <a:endParaRPr lang="en-US" sz="1600" u="none" dirty="0">
              <a:solidFill>
                <a:schemeClr val="accent1"/>
              </a:solidFill>
            </a:endParaRPr>
          </a:p>
          <a:p>
            <a:endParaRPr lang="en-US" sz="1600" u="none" dirty="0" smtClean="0">
              <a:solidFill>
                <a:schemeClr val="accent1"/>
              </a:solidFill>
            </a:endParaRPr>
          </a:p>
          <a:p>
            <a:endParaRPr lang="en-US" sz="1600" u="none" dirty="0">
              <a:solidFill>
                <a:schemeClr val="accent1"/>
              </a:solidFill>
            </a:endParaRPr>
          </a:p>
          <a:p>
            <a:endParaRPr lang="en-US" sz="1600" u="none" dirty="0" smtClean="0">
              <a:solidFill>
                <a:schemeClr val="accent1"/>
              </a:solidFill>
            </a:endParaRPr>
          </a:p>
          <a:p>
            <a:endParaRPr lang="en-US" sz="1600" u="none" dirty="0">
              <a:solidFill>
                <a:schemeClr val="accent1"/>
              </a:solidFill>
            </a:endParaRPr>
          </a:p>
          <a:p>
            <a:endParaRPr lang="en-US" sz="1600" u="none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13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0" y="3257862"/>
            <a:ext cx="2880322" cy="228013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4" y="3246122"/>
            <a:ext cx="2806705" cy="2291873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01" y="3246122"/>
            <a:ext cx="2747542" cy="2291873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89" y="5623536"/>
            <a:ext cx="7875140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Laboratory Installations can place unusual demands for stability, dryness, dust control, vibration, temperature control, cosmic shielding, occupancy, access, isolation etc. These requirements can drive costs and increase construction time..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66230" y="320074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200" dirty="0" smtClean="0">
                <a:solidFill>
                  <a:schemeClr val="accent1"/>
                </a:solidFill>
              </a:rPr>
              <a:t>Designing Large Excavations..</a:t>
            </a:r>
          </a:p>
          <a:p>
            <a:pPr lvl="0"/>
            <a:r>
              <a:rPr lang="en-US" sz="2800" dirty="0" smtClean="0">
                <a:solidFill>
                  <a:schemeClr val="accent1"/>
                </a:solidFill>
              </a:rPr>
              <a:t>Referencing Substantial </a:t>
            </a:r>
            <a:r>
              <a:rPr lang="en-US" sz="2800" u="sng" dirty="0" smtClean="0">
                <a:solidFill>
                  <a:schemeClr val="accent1"/>
                </a:solidFill>
              </a:rPr>
              <a:t>Research</a:t>
            </a:r>
            <a:r>
              <a:rPr lang="en-US" sz="2800" dirty="0" smtClean="0">
                <a:solidFill>
                  <a:schemeClr val="accent1"/>
                </a:solidFill>
              </a:rPr>
              <a:t> Precedent</a:t>
            </a:r>
          </a:p>
        </p:txBody>
      </p:sp>
    </p:spTree>
    <p:extLst>
      <p:ext uri="{BB962C8B-B14F-4D97-AF65-F5344CB8AC3E}">
        <p14:creationId xmlns:p14="http://schemas.microsoft.com/office/powerpoint/2010/main" val="28926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14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79" y="2070638"/>
            <a:ext cx="6492169" cy="4375849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84" y="502952"/>
            <a:ext cx="7680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accent1"/>
                </a:solidFill>
              </a:rPr>
              <a:t>Designing Large Excavations..</a:t>
            </a:r>
          </a:p>
          <a:p>
            <a:pPr lvl="0"/>
            <a:r>
              <a:rPr lang="en-US" sz="2800" dirty="0">
                <a:solidFill>
                  <a:schemeClr val="accent1"/>
                </a:solidFill>
              </a:rPr>
              <a:t>Referencing </a:t>
            </a:r>
            <a:r>
              <a:rPr lang="en-US" sz="2800" dirty="0" smtClean="0">
                <a:solidFill>
                  <a:schemeClr val="accent1"/>
                </a:solidFill>
              </a:rPr>
              <a:t>Substantial </a:t>
            </a:r>
            <a:r>
              <a:rPr lang="en-US" sz="2800" u="sng" dirty="0" smtClean="0">
                <a:solidFill>
                  <a:schemeClr val="accent1"/>
                </a:solidFill>
              </a:rPr>
              <a:t>Industry</a:t>
            </a:r>
            <a:r>
              <a:rPr lang="en-US" sz="2800" dirty="0" smtClean="0">
                <a:solidFill>
                  <a:schemeClr val="accent1"/>
                </a:solidFill>
              </a:rPr>
              <a:t> Precedent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508" y="1600220"/>
            <a:ext cx="773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Hard Rock Caverns (200,000+ cubic meters / 24+ meter span / 100+ m deep)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194172" y="532544"/>
            <a:ext cx="7858339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Cost &amp; Schedule Drivers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Hydro-Geology, + Requirements, </a:t>
            </a:r>
            <a:r>
              <a:rPr lang="en-US" sz="2000" dirty="0" err="1" smtClean="0">
                <a:solidFill>
                  <a:schemeClr val="accent1"/>
                </a:solidFill>
              </a:rPr>
              <a:t>Locaition</a:t>
            </a:r>
            <a:r>
              <a:rPr lang="en-US" sz="2000" dirty="0" smtClean="0">
                <a:solidFill>
                  <a:schemeClr val="accent1"/>
                </a:solidFill>
              </a:rPr>
              <a:t>, Access</a:t>
            </a:r>
            <a:r>
              <a:rPr lang="en-US" sz="2000" dirty="0" smtClean="0">
                <a:solidFill>
                  <a:schemeClr val="accent1"/>
                </a:solidFill>
              </a:rPr>
              <a:t>, Logistics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463073" y="4667248"/>
            <a:ext cx="5760657" cy="1571842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1800" dirty="0">
                <a:solidFill>
                  <a:schemeClr val="accent1"/>
                </a:solidFill>
              </a:rPr>
              <a:t>“Geology is undoubtedly the most important single factor determining the nature, form and final</a:t>
            </a:r>
            <a:r>
              <a:rPr lang="en-US" altLang="en-US" sz="1400" dirty="0">
                <a:solidFill>
                  <a:schemeClr val="accent1"/>
                </a:solidFill>
              </a:rPr>
              <a:t> </a:t>
            </a:r>
            <a:r>
              <a:rPr lang="en-US" altLang="en-US" sz="1800" dirty="0">
                <a:solidFill>
                  <a:schemeClr val="accent1"/>
                </a:solidFill>
              </a:rPr>
              <a:t>cost</a:t>
            </a:r>
            <a:r>
              <a:rPr lang="en-US" altLang="en-US" sz="1200" dirty="0">
                <a:solidFill>
                  <a:schemeClr val="accent1"/>
                </a:solidFill>
              </a:rPr>
              <a:t> </a:t>
            </a:r>
            <a:r>
              <a:rPr lang="en-US" altLang="en-US" sz="1800" dirty="0">
                <a:solidFill>
                  <a:schemeClr val="accent1"/>
                </a:solidFill>
              </a:rPr>
              <a:t>of a tunnel.” </a:t>
            </a:r>
            <a:r>
              <a:rPr lang="en-US" altLang="en-US" sz="1200" dirty="0">
                <a:solidFill>
                  <a:schemeClr val="accent1"/>
                </a:solidFill>
              </a:rPr>
              <a:t>After Muir Wood </a:t>
            </a:r>
            <a:r>
              <a:rPr lang="en-US" altLang="en-US" sz="1200" dirty="0" smtClean="0">
                <a:solidFill>
                  <a:schemeClr val="accent1"/>
                </a:solidFill>
              </a:rPr>
              <a:t>’72</a:t>
            </a:r>
          </a:p>
          <a:p>
            <a:pPr algn="ctr">
              <a:buClrTx/>
              <a:buFontTx/>
              <a:buNone/>
            </a:pPr>
            <a:r>
              <a:rPr lang="en-US" altLang="en-US" sz="2000" dirty="0" smtClean="0">
                <a:solidFill>
                  <a:schemeClr val="accent1"/>
                </a:solidFill>
              </a:rPr>
              <a:t>However, there are other things that strongly influence cost/schedule..</a:t>
            </a:r>
            <a:endParaRPr lang="en-US" altLang="en-US" sz="2000" dirty="0">
              <a:solidFill>
                <a:schemeClr val="accent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21890" y="2850970"/>
            <a:ext cx="1097268" cy="818848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621890" y="2485214"/>
            <a:ext cx="1097268" cy="66727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1781" y="2606049"/>
            <a:ext cx="5814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Size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68903" y="2971805"/>
            <a:ext cx="7777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Shape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63141" y="2723096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Mining Method(s)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08589" y="1874537"/>
            <a:ext cx="291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Hydro-Geologic Conditions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48286" y="3886195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In Situ Stresses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29195" y="3091534"/>
            <a:ext cx="1811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B050"/>
                </a:solidFill>
              </a:rPr>
              <a:t>Support/Lining </a:t>
            </a:r>
          </a:p>
          <a:p>
            <a:pPr algn="r"/>
            <a:r>
              <a:rPr lang="en-US" sz="1800" dirty="0" smtClean="0">
                <a:solidFill>
                  <a:srgbClr val="00B050"/>
                </a:solidFill>
              </a:rPr>
              <a:t>Systems</a:t>
            </a:r>
            <a:endParaRPr lang="en-US" sz="1800" dirty="0">
              <a:solidFill>
                <a:srgbClr val="00B05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4171613" y="2243869"/>
            <a:ext cx="0" cy="21116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171613" y="3735183"/>
            <a:ext cx="0" cy="20232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3276283" y="2792503"/>
            <a:ext cx="289888" cy="17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276283" y="3156471"/>
            <a:ext cx="289888" cy="17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4780544" y="2906868"/>
            <a:ext cx="289888" cy="17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99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4780544" y="3274412"/>
            <a:ext cx="289888" cy="17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99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5669268" y="3974952"/>
            <a:ext cx="1320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After </a:t>
            </a:r>
            <a:r>
              <a:rPr lang="en-US" sz="1200" dirty="0" err="1" smtClean="0">
                <a:solidFill>
                  <a:schemeClr val="accent1"/>
                </a:solidFill>
              </a:rPr>
              <a:t>Kovari</a:t>
            </a:r>
            <a:r>
              <a:rPr lang="en-US" sz="1200" dirty="0" smtClean="0">
                <a:solidFill>
                  <a:schemeClr val="accent1"/>
                </a:solidFill>
              </a:rPr>
              <a:t>, 1979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4" name="Slide Number Placeholder 4"/>
          <p:cNvSpPr txBox="1">
            <a:spLocks/>
          </p:cNvSpPr>
          <p:nvPr/>
        </p:nvSpPr>
        <p:spPr>
          <a:xfrm>
            <a:off x="6614037" y="6431213"/>
            <a:ext cx="2133778" cy="365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dirty="0" smtClean="0">
                <a:solidFill>
                  <a:schemeClr val="accent1"/>
                </a:solidFill>
              </a:rPr>
              <a:t>30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1463074" y="1691659"/>
            <a:ext cx="5760657" cy="2743170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4970" y="2224010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Methods &amp; Means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0269" y="3333985"/>
            <a:ext cx="13195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Orientation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3276283" y="3518651"/>
            <a:ext cx="289888" cy="17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1517183" y="2213822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Opening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16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49108" y="530128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600" dirty="0" smtClean="0">
                <a:solidFill>
                  <a:schemeClr val="accent1"/>
                </a:solidFill>
              </a:rPr>
              <a:t>Cost &amp; Schedule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319" y="1143025"/>
            <a:ext cx="7234104" cy="731512"/>
          </a:xfrm>
        </p:spPr>
        <p:txBody>
          <a:bodyPr/>
          <a:lstStyle/>
          <a:p>
            <a:pPr marL="80598" indent="0">
              <a:buNone/>
            </a:pPr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80598" indent="0">
              <a:buNone/>
            </a:pPr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sz="24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80598" indent="0">
              <a:buNone/>
            </a:pPr>
            <a:endParaRPr lang="en-US" sz="2400" u="none" dirty="0" smtClean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00" y="1917737"/>
            <a:ext cx="7234104" cy="45287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11708" y="2745634"/>
            <a:ext cx="3108926" cy="132343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Mine and sewer tunnels; attractively priced, but </a:t>
            </a:r>
            <a:r>
              <a:rPr lang="en-US" sz="2000" u="sng" dirty="0" smtClean="0">
                <a:solidFill>
                  <a:schemeClr val="accent1"/>
                </a:solidFill>
              </a:rPr>
              <a:t>rarely</a:t>
            </a:r>
            <a:r>
              <a:rPr lang="en-US" sz="2000" dirty="0" smtClean="0">
                <a:solidFill>
                  <a:schemeClr val="accent1"/>
                </a:solidFill>
              </a:rPr>
              <a:t> an appropriate basis for a URL planning budget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670" y="1043540"/>
            <a:ext cx="786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1"/>
                </a:solidFill>
              </a:rPr>
              <a:t>Requirements</a:t>
            </a:r>
            <a:r>
              <a:rPr lang="en-US" sz="2400" dirty="0" smtClean="0">
                <a:solidFill>
                  <a:schemeClr val="accent1"/>
                </a:solidFill>
              </a:rPr>
              <a:t> that call for space/conditioning for egress, refuge, dryness, electrical and mechanical systems etc..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  <a:ln>
            <a:noFill/>
          </a:ln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17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928" y="502952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800" dirty="0" smtClean="0">
                <a:solidFill>
                  <a:schemeClr val="accent1"/>
                </a:solidFill>
              </a:rPr>
              <a:t>Cost &amp; Schedule Drivers - Access Constraints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69647"/>
              </p:ext>
            </p:extLst>
          </p:nvPr>
        </p:nvGraphicFramePr>
        <p:xfrm>
          <a:off x="1188758" y="4192183"/>
          <a:ext cx="621785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925"/>
                <a:gridCol w="3108926"/>
              </a:tblGrid>
              <a:tr h="1270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Underground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Excavation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Ratio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US:Scandinavia</a:t>
                      </a:r>
                      <a:endParaRPr lang="en-US" sz="1400" dirty="0"/>
                    </a:p>
                  </a:txBody>
                  <a:tcPr/>
                </a:tc>
              </a:tr>
              <a:tr h="33075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Tunnels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3.2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075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Caverns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3.4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075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Shafts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1.7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195412"/>
              </p:ext>
            </p:extLst>
          </p:nvPr>
        </p:nvGraphicFramePr>
        <p:xfrm>
          <a:off x="1188756" y="1818345"/>
          <a:ext cx="6187440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860"/>
                <a:gridCol w="1546860"/>
                <a:gridCol w="1546860"/>
                <a:gridCol w="15468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 Cost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Scandinavia</a:t>
                      </a:r>
                      <a:r>
                        <a:rPr lang="en-US" sz="1400" baseline="0" dirty="0" smtClean="0"/>
                        <a:t> Cost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Ratio US</a:t>
                      </a:r>
                      <a:r>
                        <a:rPr lang="en-US" sz="1400" baseline="0" dirty="0" smtClean="0"/>
                        <a:t> to </a:t>
                      </a:r>
                      <a:r>
                        <a:rPr lang="en-US" sz="1400" dirty="0" smtClean="0"/>
                        <a:t>Scandinavia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Preconstruction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5,800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5,800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Below Ground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125,550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54,600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Above Ground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31,000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34,000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0.9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162,350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94,400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accent1"/>
                          </a:solidFill>
                        </a:rPr>
                        <a:t>1.7</a:t>
                      </a:r>
                      <a:endParaRPr lang="en-US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31562" y="1508781"/>
            <a:ext cx="713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Investment Cost Comparison Lined Rock Cavern - U.S. vs. Scandinavia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123" y="3886195"/>
            <a:ext cx="7406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Investment Cost Comparison Lined Rock Cavern - Underground Works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91489" y="910201"/>
            <a:ext cx="7955193" cy="415702"/>
          </a:xfrm>
        </p:spPr>
        <p:txBody>
          <a:bodyPr/>
          <a:lstStyle/>
          <a:p>
            <a:pPr marL="80598" indent="0">
              <a:buNone/>
            </a:pP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Underground work is expensive relative to surface work.. Country l</a:t>
            </a:r>
            <a:r>
              <a:rPr lang="en-US" sz="20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ocation</a:t>
            </a: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can also strongly influence cost..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48684" y="5047700"/>
            <a:ext cx="640072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548684" y="2915613"/>
            <a:ext cx="640072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48684" y="2915613"/>
            <a:ext cx="0" cy="213208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88757" y="5560193"/>
            <a:ext cx="6217852" cy="5847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“The cost differences are caused mainly by different union rules in the United States compared to Scandinavia</a:t>
            </a:r>
            <a:r>
              <a:rPr lang="en-US" dirty="0" smtClean="0">
                <a:solidFill>
                  <a:schemeClr val="accent1"/>
                </a:solidFill>
              </a:rPr>
              <a:t>.” LRC Study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8757" y="6217355"/>
            <a:ext cx="6217852" cy="24622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Source: http://www.netl.doe.gov/File%20Library/Research/Oil-Gas/Natural%20Gas/other/34348_final.pdf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 w="25400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87595" y="2697488"/>
            <a:ext cx="1522276" cy="10772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..also reference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G. </a:t>
            </a:r>
            <a:r>
              <a:rPr lang="en-US" dirty="0" err="1" smtClean="0">
                <a:solidFill>
                  <a:schemeClr val="accent1"/>
                </a:solidFill>
              </a:rPr>
              <a:t>Nuijten</a:t>
            </a:r>
            <a:r>
              <a:rPr lang="en-US" dirty="0" smtClean="0">
                <a:solidFill>
                  <a:schemeClr val="accent1"/>
                </a:solidFill>
              </a:rPr>
              <a:t> talk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NNN14. Paris,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Dec. 2014.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1" name="Straight Connector 20"/>
          <p:cNvCxnSpPr>
            <a:stCxn id="14" idx="3"/>
          </p:cNvCxnSpPr>
          <p:nvPr/>
        </p:nvCxnSpPr>
        <p:spPr bwMode="auto">
          <a:xfrm flipV="1">
            <a:off x="7406609" y="6340465"/>
            <a:ext cx="365756" cy="1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7772365" y="3811933"/>
            <a:ext cx="0" cy="2528535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3017538" y="2606049"/>
            <a:ext cx="2926048" cy="91439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91389" y="2062971"/>
            <a:ext cx="12879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Below Ground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Versus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Above Ground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0" y="5159189"/>
            <a:ext cx="1101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USA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Versus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Scandinavia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  <a:ln>
            <a:noFill/>
          </a:ln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18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 w="25400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22350" y="2331732"/>
            <a:ext cx="4058211" cy="705522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Large Electron Positron </a:t>
            </a:r>
          </a:p>
          <a:p>
            <a:pPr marL="80598" indent="0">
              <a:buNone/>
            </a:pPr>
            <a:r>
              <a:rPr lang="en-US" u="none" dirty="0" smtClean="0">
                <a:solidFill>
                  <a:schemeClr val="accent1"/>
                </a:solidFill>
              </a:rPr>
              <a:t>    ~ $1000 per </a:t>
            </a:r>
            <a:r>
              <a:rPr lang="en-US" sz="1600" u="none" dirty="0" smtClean="0">
                <a:solidFill>
                  <a:srgbClr val="FF0000"/>
                </a:solidFill>
              </a:rPr>
              <a:t>Meter</a:t>
            </a:r>
            <a:r>
              <a:rPr lang="en-US" u="none" dirty="0" smtClean="0">
                <a:solidFill>
                  <a:schemeClr val="accent1"/>
                </a:solidFill>
              </a:rPr>
              <a:t> in ~1988</a:t>
            </a:r>
            <a:endParaRPr lang="en-US" u="none" dirty="0">
              <a:solidFill>
                <a:schemeClr val="accent1"/>
              </a:solidFill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2331732"/>
            <a:ext cx="3974712" cy="711428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US" u="none" dirty="0" smtClean="0">
                <a:solidFill>
                  <a:schemeClr val="accent1"/>
                </a:solidFill>
              </a:rPr>
              <a:t>Superconducting Super Collider</a:t>
            </a:r>
            <a:endParaRPr lang="en-US" u="none" dirty="0">
              <a:solidFill>
                <a:schemeClr val="accent1"/>
              </a:solidFill>
            </a:endParaRPr>
          </a:p>
          <a:p>
            <a:pPr marL="80598" indent="0">
              <a:buNone/>
            </a:pPr>
            <a:r>
              <a:rPr lang="en-US" u="none" dirty="0" smtClean="0">
                <a:solidFill>
                  <a:schemeClr val="accent1"/>
                </a:solidFill>
              </a:rPr>
              <a:t>    ~ $1000 per </a:t>
            </a:r>
            <a:r>
              <a:rPr lang="en-US" sz="1600" u="none" dirty="0" smtClean="0">
                <a:solidFill>
                  <a:srgbClr val="FF0000"/>
                </a:solidFill>
              </a:rPr>
              <a:t>Foot</a:t>
            </a:r>
            <a:r>
              <a:rPr lang="en-US" u="none" dirty="0" smtClean="0">
                <a:solidFill>
                  <a:schemeClr val="accent1"/>
                </a:solidFill>
              </a:rPr>
              <a:t> in ~1990</a:t>
            </a:r>
            <a:endParaRPr lang="en-US" u="none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39" y="3134149"/>
            <a:ext cx="3974712" cy="27236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8593"/>
          <a:stretch/>
        </p:blipFill>
        <p:spPr>
          <a:xfrm>
            <a:off x="414213" y="3134148"/>
            <a:ext cx="4066348" cy="27236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3614" y="6016494"/>
            <a:ext cx="6918432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*LRC Report cites “Labor Rules” ~ higher burdened rates + larger crew sizes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8838" y="502952"/>
            <a:ext cx="7546405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800" dirty="0" smtClean="0">
                <a:solidFill>
                  <a:schemeClr val="accent1"/>
                </a:solidFill>
              </a:rPr>
              <a:t>Cost &amp; Schedule Drivers -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Labor is much more expensive in some countries than others..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350" y="1508781"/>
            <a:ext cx="8215332" cy="7078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Reconciling underground estimates is problematic, but US underground work typically more expensive than it is in other countries*, e.g. </a:t>
            </a:r>
            <a:r>
              <a:rPr lang="en-US" sz="2000" dirty="0" err="1" smtClean="0">
                <a:solidFill>
                  <a:schemeClr val="accent1"/>
                </a:solidFill>
              </a:rPr>
              <a:t>CaHSR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0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561" y="5257780"/>
            <a:ext cx="3735204" cy="729765"/>
          </a:xfrm>
          <a:ln w="28575">
            <a:noFill/>
          </a:ln>
        </p:spPr>
        <p:txBody>
          <a:bodyPr/>
          <a:lstStyle/>
          <a:p>
            <a:pPr marL="80598" indent="0">
              <a:buNone/>
            </a:pPr>
            <a:r>
              <a:rPr lang="en-US" sz="16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“Four and a half years of </a:t>
            </a:r>
            <a:r>
              <a:rPr lang="en-US" sz="16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meticulous</a:t>
            </a:r>
            <a:r>
              <a:rPr lang="en-US" sz="16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work brings one-of-a-kind underground construction job to completion.”  Sudbury Mining Solutions Journal</a:t>
            </a:r>
            <a:endParaRPr lang="en-US" sz="16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19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91659"/>
            <a:ext cx="3735204" cy="34080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34" y="4081975"/>
            <a:ext cx="3828133" cy="23043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34" y="1691659"/>
            <a:ext cx="3828133" cy="21637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9663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26210" y="623983"/>
            <a:ext cx="7620471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Cost &amp; Schedule Drivers </a:t>
            </a:r>
          </a:p>
          <a:p>
            <a:r>
              <a:rPr lang="en-US" sz="2400" u="sng" dirty="0" smtClean="0">
                <a:solidFill>
                  <a:schemeClr val="accent1"/>
                </a:solidFill>
              </a:rPr>
              <a:t>Requirements</a:t>
            </a:r>
            <a:r>
              <a:rPr lang="en-US" sz="2400" dirty="0" smtClean="0">
                <a:solidFill>
                  <a:schemeClr val="accent1"/>
                </a:solidFill>
              </a:rPr>
              <a:t> that call for labor intensive finish-out tasks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0840" y="6355048"/>
            <a:ext cx="2991525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“meticulous” = time and money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44416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02" y="2240293"/>
            <a:ext cx="8534191" cy="4218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67" y="1325903"/>
            <a:ext cx="6035019" cy="8668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4367" y="594391"/>
            <a:ext cx="8229600" cy="82879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“</a:t>
            </a:r>
            <a:r>
              <a:rPr lang="en-US" sz="4000" b="1" dirty="0" err="1" smtClean="0">
                <a:solidFill>
                  <a:schemeClr val="accent1"/>
                </a:solidFill>
                <a:latin typeface="Garamond" panose="02020404030301010803" pitchFamily="18" charset="0"/>
              </a:rPr>
              <a:t>Supercave</a:t>
            </a:r>
            <a:r>
              <a:rPr lang="en-US" sz="4000" b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” by Nature..</a:t>
            </a:r>
            <a:endParaRPr lang="en-US" sz="40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5577829" y="3794756"/>
            <a:ext cx="2560292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1920269" y="3794756"/>
            <a:ext cx="2255497" cy="3047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335045" y="3611878"/>
            <a:ext cx="1059906" cy="4616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100m+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89" y="6563713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212073" y="5806414"/>
            <a:ext cx="457195" cy="45719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743220" y="4642344"/>
            <a:ext cx="822951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415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20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978683"/>
            <a:ext cx="6782261" cy="422945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9270" y="6276316"/>
            <a:ext cx="4697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/>
                </a:solidFill>
              </a:rPr>
              <a:t>Source: Tunnel Operations, Maintenance, Inspection &amp; Evaluation Manual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1489" y="502952"/>
            <a:ext cx="8351983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Cost &amp; Schedule Drivers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D</a:t>
            </a:r>
            <a:r>
              <a:rPr lang="en-US" sz="2400" dirty="0" smtClean="0">
                <a:solidFill>
                  <a:schemeClr val="accent1"/>
                </a:solidFill>
              </a:rPr>
              <a:t>esign </a:t>
            </a:r>
            <a:r>
              <a:rPr lang="en-US" sz="2400" dirty="0" smtClean="0">
                <a:solidFill>
                  <a:schemeClr val="accent1"/>
                </a:solidFill>
              </a:rPr>
              <a:t>choices </a:t>
            </a:r>
            <a:r>
              <a:rPr lang="en-US" sz="2400" dirty="0" smtClean="0">
                <a:solidFill>
                  <a:schemeClr val="accent1"/>
                </a:solidFill>
              </a:rPr>
              <a:t>(requirements) that </a:t>
            </a:r>
            <a:r>
              <a:rPr lang="en-US" sz="2400" dirty="0" smtClean="0">
                <a:solidFill>
                  <a:schemeClr val="accent1"/>
                </a:solidFill>
              </a:rPr>
              <a:t>extend the Critical Path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89" y="1479621"/>
            <a:ext cx="9108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Indirect Cost for Underground Work Can be High ($100k’s/day for a “standing army” not uncommon)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399068" y="3703317"/>
            <a:ext cx="3657560" cy="257299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291" y="4251951"/>
            <a:ext cx="19202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</a:rPr>
              <a:t>R</a:t>
            </a:r>
            <a:r>
              <a:rPr lang="en-US" sz="2800" u="sng" dirty="0" smtClean="0">
                <a:solidFill>
                  <a:srgbClr val="FF0000"/>
                </a:solidFill>
              </a:rPr>
              <a:t>emove</a:t>
            </a:r>
            <a:endParaRPr lang="en-US" sz="2800" u="sng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Cast-in-Place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Liners Saves Time/Money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2292" y="2056660"/>
            <a:ext cx="182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+/- Sequential Set of Activities Difficult to Overlap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(many tried few succeeded)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6704"/>
            <a:ext cx="4038600" cy="43170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6704"/>
            <a:ext cx="4038600" cy="431707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3658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21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444" y="5786574"/>
            <a:ext cx="776554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>
                <a:solidFill>
                  <a:schemeClr val="accent1"/>
                </a:solidFill>
              </a:rPr>
              <a:t>Master Schedule for </a:t>
            </a:r>
            <a:r>
              <a:rPr lang="en-US" altLang="en-US" dirty="0">
                <a:solidFill>
                  <a:srgbClr val="FF0000"/>
                </a:solidFill>
              </a:rPr>
              <a:t>1,000,000 cubic meter</a:t>
            </a:r>
            <a:r>
              <a:rPr lang="en-US" altLang="en-US" dirty="0">
                <a:solidFill>
                  <a:schemeClr val="accent1"/>
                </a:solidFill>
              </a:rPr>
              <a:t> Cavern </a:t>
            </a:r>
            <a:r>
              <a:rPr lang="en-US" altLang="en-US" dirty="0" smtClean="0">
                <a:solidFill>
                  <a:schemeClr val="accent1"/>
                </a:solidFill>
              </a:rPr>
              <a:t>Project for Underground Oil Storage</a:t>
            </a:r>
            <a:endParaRPr lang="en-US" altLang="en-US" dirty="0">
              <a:solidFill>
                <a:schemeClr val="accent1"/>
              </a:solidFill>
            </a:endParaRPr>
          </a:p>
          <a:p>
            <a:pPr algn="ctr" eaLnBrk="1" hangingPunct="1"/>
            <a:r>
              <a:rPr lang="en-US" altLang="en-US" dirty="0" smtClean="0">
                <a:solidFill>
                  <a:schemeClr val="accent1"/>
                </a:solidFill>
              </a:rPr>
              <a:t>In Scandinavian Shield Hard Rock (Granites &amp; Gneisses).. Drive-in Access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626704"/>
            <a:ext cx="8476828" cy="40322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123" y="2148854"/>
            <a:ext cx="198920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Pre-Eng., 12 months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4513" y="2971805"/>
            <a:ext cx="229779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Engineering, 24 months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0747" y="3639080"/>
            <a:ext cx="225549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Purchasing, 19 months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4586" y="4399466"/>
            <a:ext cx="2361336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Construction, 24 months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9599" y="5074902"/>
            <a:ext cx="208110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Start Up, 3 months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863804" y="5074901"/>
            <a:ext cx="457195" cy="298909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7361" y="4069073"/>
            <a:ext cx="3494146" cy="894216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937756" y="3490046"/>
            <a:ext cx="2762634" cy="487588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297683" y="2794375"/>
            <a:ext cx="3598310" cy="639865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720763" y="1972622"/>
            <a:ext cx="1645498" cy="639865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74486" y="553445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800" dirty="0">
                <a:solidFill>
                  <a:schemeClr val="accent1"/>
                </a:solidFill>
              </a:rPr>
              <a:t>Cost &amp; Schedule </a:t>
            </a:r>
            <a:r>
              <a:rPr lang="en-US" sz="2800" dirty="0" smtClean="0">
                <a:solidFill>
                  <a:schemeClr val="accent1"/>
                </a:solidFill>
              </a:rPr>
              <a:t>Savings - Task </a:t>
            </a:r>
            <a:r>
              <a:rPr lang="en-US" sz="2800" u="sng" dirty="0" smtClean="0">
                <a:solidFill>
                  <a:schemeClr val="accent1"/>
                </a:solidFill>
              </a:rPr>
              <a:t>Overlap</a:t>
            </a:r>
            <a:r>
              <a:rPr lang="en-US" sz="2800" dirty="0" smtClean="0">
                <a:solidFill>
                  <a:schemeClr val="accent1"/>
                </a:solidFill>
              </a:rPr>
              <a:t> (D-B)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Near-surface sites with multiple access points.. </a:t>
            </a: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22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170" y="3222525"/>
            <a:ext cx="2285974" cy="258093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733" y="1417343"/>
            <a:ext cx="2297412" cy="164590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6230" y="623983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Cost &amp; Schedule Drivers: Shaft </a:t>
            </a:r>
            <a:r>
              <a:rPr lang="en-US" sz="3200" dirty="0" smtClean="0">
                <a:solidFill>
                  <a:schemeClr val="accent1"/>
                </a:solidFill>
              </a:rPr>
              <a:t>Bottlenecks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6779" y="4236754"/>
            <a:ext cx="3581400" cy="1569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Shaft Services; Power &amp; Utilities, Rock Hoisting, Construction Supplies</a:t>
            </a:r>
            <a:r>
              <a:rPr lang="en-US" dirty="0">
                <a:solidFill>
                  <a:schemeClr val="accent1"/>
                </a:solidFill>
              </a:rPr>
              <a:t>, Ventilation, </a:t>
            </a:r>
            <a:r>
              <a:rPr lang="en-US" dirty="0" smtClean="0">
                <a:solidFill>
                  <a:schemeClr val="accent1"/>
                </a:solidFill>
              </a:rPr>
              <a:t>Equipment Drops, Lab/Construction Personnel, Explosives &amp; Fuel Transport,  Air Monitoring (dust/diesel particulates)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79" y="1417342"/>
            <a:ext cx="3581400" cy="2755900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4078412"/>
            <a:ext cx="2244364" cy="1728002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417343"/>
            <a:ext cx="2244364" cy="2560292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2928" y="6015272"/>
            <a:ext cx="7863754" cy="33977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Mine shafts/tunnels sized to match operating underground production profiles/rates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4997" y="642464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23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0" y="1552602"/>
            <a:ext cx="2771297" cy="209593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65806" y="623983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800" dirty="0">
                <a:solidFill>
                  <a:schemeClr val="accent1"/>
                </a:solidFill>
              </a:rPr>
              <a:t>Cost &amp; Schedule Drivers: </a:t>
            </a:r>
            <a:r>
              <a:rPr lang="en-US" sz="2800" dirty="0" smtClean="0">
                <a:solidFill>
                  <a:schemeClr val="accent1"/>
                </a:solidFill>
              </a:rPr>
              <a:t>Tunnel </a:t>
            </a:r>
            <a:r>
              <a:rPr lang="en-US" sz="2800" dirty="0" smtClean="0">
                <a:solidFill>
                  <a:schemeClr val="accent1"/>
                </a:solidFill>
              </a:rPr>
              <a:t>Bottlenecks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Larger equipment/high peak productivity/larger tunnels/storages capacities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0" y="3838577"/>
            <a:ext cx="2771297" cy="19588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32" y="1552602"/>
            <a:ext cx="4311292" cy="20828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232" y="3838577"/>
            <a:ext cx="4311292" cy="19465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65806" y="5861712"/>
            <a:ext cx="7589437" cy="5847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Other Constraints; Garage, Turnaround/Bypass, Intermediate Muck Storage (large blasts/small 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haft </a:t>
            </a:r>
            <a:r>
              <a:rPr lang="en-US" dirty="0">
                <a:solidFill>
                  <a:schemeClr val="accent1"/>
                </a:solidFill>
              </a:rPr>
              <a:t>b</a:t>
            </a:r>
            <a:r>
              <a:rPr lang="en-US" dirty="0" smtClean="0">
                <a:solidFill>
                  <a:schemeClr val="accent1"/>
                </a:solidFill>
              </a:rPr>
              <a:t>ins), Fuel 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torage, Lay-Downs, Workshops, Air Supply, etc.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5978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24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2928" y="502952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>
                <a:solidFill>
                  <a:schemeClr val="accent1"/>
                </a:solidFill>
              </a:rPr>
              <a:t>Cost &amp; Schedule Drivers: </a:t>
            </a:r>
            <a:r>
              <a:rPr lang="en-US" sz="3200" dirty="0" smtClean="0">
                <a:solidFill>
                  <a:schemeClr val="accent1"/>
                </a:solidFill>
              </a:rPr>
              <a:t>Blast Restrictions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0" name="Picture 4" descr="Z:\MN314\sandviktamrock\drill_blast_tunnel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43" y="2012727"/>
            <a:ext cx="4450098" cy="293776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6536" y="3063244"/>
            <a:ext cx="180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Blast Warning &amp; Evacuation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7681" y="3758615"/>
            <a:ext cx="16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Ventilate Blast Dust/Gases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4562" y="4983463"/>
            <a:ext cx="263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Remove Muck (</a:t>
            </a:r>
            <a:r>
              <a:rPr lang="en-US" u="sng" dirty="0" smtClean="0">
                <a:solidFill>
                  <a:schemeClr val="accent1"/>
                </a:solidFill>
              </a:rPr>
              <a:t>Store</a:t>
            </a:r>
            <a:r>
              <a:rPr lang="en-US" dirty="0" smtClean="0">
                <a:solidFill>
                  <a:schemeClr val="accent1"/>
                </a:solidFill>
              </a:rPr>
              <a:t>/Skip)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25" y="4983463"/>
            <a:ext cx="1713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Scale Loose Rock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89" y="3794756"/>
            <a:ext cx="198323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Install Rock Support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369" y="3154683"/>
            <a:ext cx="189333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Survey Next Round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23236" y="1348197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Drill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Blast-holes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6074" y="1325903"/>
            <a:ext cx="1261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Charge Blast-holes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928" y="5615490"/>
            <a:ext cx="7863754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Potential Blast-Related Constraints; Explosives Transport and Magazine Storage on Surface and Underground, Vibration Limitations/Monitoring, Post-Blast Ventilation Capacity, etc.. </a:t>
            </a:r>
            <a:r>
              <a:rPr lang="en-US" u="sng" dirty="0" smtClean="0">
                <a:solidFill>
                  <a:schemeClr val="accent1"/>
                </a:solidFill>
              </a:rPr>
              <a:t>Dedicated “Contractor Space” will be at a premium on 4850L</a:t>
            </a:r>
            <a:r>
              <a:rPr lang="en-US" dirty="0" smtClean="0">
                <a:solidFill>
                  <a:schemeClr val="accent1"/>
                </a:solidFill>
              </a:rPr>
              <a:t>. 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987" y="1508781"/>
            <a:ext cx="1585160" cy="148289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9911" b="4742"/>
          <a:stretch/>
        </p:blipFill>
        <p:spPr>
          <a:xfrm>
            <a:off x="182928" y="1508780"/>
            <a:ext cx="1645902" cy="164590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b="5917"/>
          <a:stretch/>
        </p:blipFill>
        <p:spPr bwMode="auto">
          <a:xfrm>
            <a:off x="182928" y="4187359"/>
            <a:ext cx="1777369" cy="124542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5346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805" y="1874537"/>
            <a:ext cx="4038600" cy="246729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US" u="none" dirty="0" smtClean="0">
                <a:solidFill>
                  <a:schemeClr val="accent1"/>
                </a:solidFill>
              </a:rPr>
              <a:t>Near-surface excavations can be constructed rapidly </a:t>
            </a:r>
            <a:r>
              <a:rPr lang="en-US" u="none" dirty="0">
                <a:solidFill>
                  <a:schemeClr val="accent1"/>
                </a:solidFill>
              </a:rPr>
              <a:t>(</a:t>
            </a:r>
            <a:r>
              <a:rPr lang="en-US" u="none" dirty="0" smtClean="0">
                <a:solidFill>
                  <a:schemeClr val="accent1"/>
                </a:solidFill>
              </a:rPr>
              <a:t>reservoirs, </a:t>
            </a:r>
            <a:r>
              <a:rPr lang="en-US" u="none" dirty="0">
                <a:solidFill>
                  <a:schemeClr val="accent1"/>
                </a:solidFill>
              </a:rPr>
              <a:t>natural gas, hydroelectric </a:t>
            </a:r>
            <a:r>
              <a:rPr lang="en-US" u="none" dirty="0" smtClean="0">
                <a:solidFill>
                  <a:schemeClr val="accent1"/>
                </a:solidFill>
              </a:rPr>
              <a:t>power, radioactive waste (</a:t>
            </a:r>
            <a:r>
              <a:rPr lang="en-US" u="none" dirty="0" err="1" smtClean="0">
                <a:solidFill>
                  <a:schemeClr val="accent1"/>
                </a:solidFill>
              </a:rPr>
              <a:t>Forsmark</a:t>
            </a:r>
            <a:r>
              <a:rPr lang="en-US" u="none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en-US" u="none" dirty="0" smtClean="0">
                <a:solidFill>
                  <a:schemeClr val="accent1"/>
                </a:solidFill>
              </a:rPr>
              <a:t>High advance rates in “good rock”</a:t>
            </a:r>
          </a:p>
          <a:p>
            <a:pPr lvl="1"/>
            <a:r>
              <a:rPr lang="en-US" sz="1200" b="1" dirty="0" smtClean="0">
                <a:solidFill>
                  <a:schemeClr val="accent1"/>
                </a:solidFill>
              </a:rPr>
              <a:t>Average excavation rate &gt;18k cubic m/month</a:t>
            </a:r>
          </a:p>
          <a:p>
            <a:pPr lvl="1"/>
            <a:r>
              <a:rPr lang="en-US" sz="1200" b="1" dirty="0" smtClean="0">
                <a:solidFill>
                  <a:schemeClr val="accent1"/>
                </a:solidFill>
              </a:rPr>
              <a:t>Includes Drainage &amp; Grouting (</a:t>
            </a:r>
            <a:r>
              <a:rPr lang="en-US" sz="1200" b="1" dirty="0">
                <a:solidFill>
                  <a:schemeClr val="accent1"/>
                </a:solidFill>
              </a:rPr>
              <a:t>n</a:t>
            </a:r>
            <a:r>
              <a:rPr lang="en-US" sz="1200" b="1" dirty="0" smtClean="0">
                <a:solidFill>
                  <a:schemeClr val="accent1"/>
                </a:solidFill>
              </a:rPr>
              <a:t>ear surface)</a:t>
            </a:r>
          </a:p>
          <a:p>
            <a:pPr lvl="1"/>
            <a:r>
              <a:rPr lang="en-US" sz="1200" b="1" dirty="0" smtClean="0">
                <a:solidFill>
                  <a:schemeClr val="accent1"/>
                </a:solidFill>
              </a:rPr>
              <a:t>Includes Rock Bolts &amp; Shotcrete Support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3658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25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74367" y="502952"/>
            <a:ext cx="7772315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800" dirty="0" smtClean="0">
                <a:solidFill>
                  <a:schemeClr val="accent1"/>
                </a:solidFill>
              </a:rPr>
              <a:t>Cost &amp; Schedule Drivers - Ideal Site Attributes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Uniform rock mass conditions, simple excavations, at a greenfield site, with drive-in access..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747" y="4462253"/>
            <a:ext cx="1598566" cy="198423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9" y="4433266"/>
            <a:ext cx="1676839" cy="2011658"/>
          </a:xfrm>
          <a:prstGeom prst="rect">
            <a:avLst/>
          </a:prstGeom>
          <a:noFill/>
          <a:ln w="381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95" r="1034" b="5520"/>
          <a:stretch/>
        </p:blipFill>
        <p:spPr bwMode="auto">
          <a:xfrm>
            <a:off x="2194586" y="4433266"/>
            <a:ext cx="3962669" cy="2013221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6" y="1874537"/>
            <a:ext cx="3323418" cy="2450781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61299" y="4015568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-US" dirty="0" smtClean="0">
                <a:solidFill>
                  <a:schemeClr val="accent1"/>
                </a:solidFill>
              </a:rPr>
              <a:t>n 18 months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0283" y="1874537"/>
            <a:ext cx="219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330,000 bank cubic meters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474732" y="2788927"/>
            <a:ext cx="1280146" cy="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409" y="4500461"/>
            <a:ext cx="1565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Drive-In </a:t>
            </a:r>
            <a:r>
              <a:rPr lang="en-US" dirty="0" smtClean="0"/>
              <a:t>Access</a:t>
            </a:r>
          </a:p>
          <a:p>
            <a:pPr algn="r"/>
            <a:r>
              <a:rPr lang="en-US" dirty="0" smtClean="0"/>
              <a:t>Tunnels*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41080" y="4061027"/>
            <a:ext cx="1011431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Fast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Low Cost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Low Risk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7537" y="6473689"/>
            <a:ext cx="4550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Ideally two ways in/out – safety/ventilation/etc.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3658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26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r="231"/>
          <a:stretch/>
        </p:blipFill>
        <p:spPr bwMode="auto">
          <a:xfrm>
            <a:off x="182926" y="3886169"/>
            <a:ext cx="2635499" cy="182880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37" y="1783072"/>
            <a:ext cx="2723223" cy="183816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4952878" y="4969495"/>
            <a:ext cx="2133778" cy="36500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00F99A3-1292-472C-9A13-F126DF4BFF2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graphicFrame>
        <p:nvGraphicFramePr>
          <p:cNvPr id="14" name="Object 13"/>
          <p:cNvGraphicFramePr/>
          <p:nvPr>
            <p:extLst>
              <p:ext uri="{D42A27DB-BD31-4B8C-83A1-F6EECF244321}">
                <p14:modId xmlns:p14="http://schemas.microsoft.com/office/powerpoint/2010/main" val="3835897710"/>
              </p:ext>
            </p:extLst>
          </p:nvPr>
        </p:nvGraphicFramePr>
        <p:xfrm>
          <a:off x="2971670" y="3886171"/>
          <a:ext cx="2834664" cy="1828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r:id="rId6" imgW="3600000" imgH="2707930" progId="">
                  <p:embed/>
                </p:oleObj>
              </mc:Choice>
              <mc:Fallback>
                <p:oleObj r:id="rId6" imgW="3600000" imgH="270793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71670" y="3886171"/>
                        <a:ext cx="2834664" cy="1828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/>
          <p:nvPr>
            <p:extLst>
              <p:ext uri="{D42A27DB-BD31-4B8C-83A1-F6EECF244321}">
                <p14:modId xmlns:p14="http://schemas.microsoft.com/office/powerpoint/2010/main" val="1423284242"/>
              </p:ext>
            </p:extLst>
          </p:nvPr>
        </p:nvGraphicFramePr>
        <p:xfrm>
          <a:off x="5029140" y="3886171"/>
          <a:ext cx="2834664" cy="182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r:id="rId8" imgW="3600000" imgH="2746843" progId="">
                  <p:embed/>
                </p:oleObj>
              </mc:Choice>
              <mc:Fallback>
                <p:oleObj r:id="rId8" imgW="3600000" imgH="274684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29140" y="3886171"/>
                        <a:ext cx="2834664" cy="1828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71" y="1790844"/>
            <a:ext cx="2721517" cy="1820229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206" y="1818500"/>
            <a:ext cx="2575381" cy="181467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8" name="Slide Number Placeholder 4"/>
          <p:cNvSpPr txBox="1">
            <a:spLocks/>
          </p:cNvSpPr>
          <p:nvPr/>
        </p:nvSpPr>
        <p:spPr>
          <a:xfrm>
            <a:off x="6553112" y="6446487"/>
            <a:ext cx="2133778" cy="365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5346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82928" y="594391"/>
            <a:ext cx="8351983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Cost &amp; Schedule Drivers - VE Options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Opportunities to Reduce Cost - Ask the Contractor </a:t>
            </a:r>
            <a:r>
              <a:rPr lang="en-US" sz="2400" u="sng" dirty="0" smtClean="0">
                <a:solidFill>
                  <a:schemeClr val="accent1"/>
                </a:solidFill>
              </a:rPr>
              <a:t>Early</a:t>
            </a:r>
            <a:r>
              <a:rPr lang="en-US" sz="2400" dirty="0" smtClean="0">
                <a:solidFill>
                  <a:schemeClr val="accent1"/>
                </a:solidFill>
              </a:rPr>
              <a:t>..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971670" y="3886169"/>
            <a:ext cx="4892134" cy="1828805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6" y="5806414"/>
            <a:ext cx="7892100" cy="5847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Target methods and means that mechanize, streamline work flow, use better materials, allow work in parallel, cut-out tasks, improve productivity and/or reduced </a:t>
            </a:r>
            <a:r>
              <a:rPr lang="en-US" dirty="0">
                <a:solidFill>
                  <a:schemeClr val="accent1"/>
                </a:solidFill>
              </a:rPr>
              <a:t>c</a:t>
            </a:r>
            <a:r>
              <a:rPr lang="en-US" dirty="0" smtClean="0">
                <a:solidFill>
                  <a:schemeClr val="accent1"/>
                </a:solidFill>
              </a:rPr>
              <a:t>rew size, etc.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309" y="3258502"/>
            <a:ext cx="1968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Modular Installation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63353" y="3791284"/>
            <a:ext cx="125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Mechanized</a:t>
            </a:r>
          </a:p>
          <a:p>
            <a:pPr algn="r"/>
            <a:r>
              <a:rPr lang="en-US" dirty="0" smtClean="0"/>
              <a:t>Excavation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87231" y="1810274"/>
            <a:ext cx="2587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Pumped Concrete Delivery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21907" y="1783072"/>
            <a:ext cx="1889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Multitasking Crews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634954" y="3850028"/>
            <a:ext cx="125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Mechanized</a:t>
            </a:r>
          </a:p>
          <a:p>
            <a:pPr algn="r"/>
            <a:r>
              <a:rPr lang="en-US" dirty="0" smtClean="0"/>
              <a:t>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38668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27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8141967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14" y="2005617"/>
            <a:ext cx="2483389" cy="241313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Oval 10"/>
          <p:cNvSpPr/>
          <p:nvPr/>
        </p:nvSpPr>
        <p:spPr bwMode="auto">
          <a:xfrm>
            <a:off x="1388050" y="2431783"/>
            <a:ext cx="1674398" cy="713679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algn="ctr" defTabSz="844083" eaLnBrk="1" hangingPunct="1"/>
            <a:endParaRPr lang="en-US" sz="1846" b="0">
              <a:solidFill>
                <a:srgbClr val="339966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2286171" y="2561356"/>
            <a:ext cx="130384" cy="116659"/>
          </a:xfrm>
          <a:prstGeom prst="down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algn="ctr" defTabSz="844083" eaLnBrk="1" hangingPunct="1"/>
            <a:endParaRPr lang="en-US" sz="1846" b="0">
              <a:solidFill>
                <a:srgbClr val="339966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0141" y="1600220"/>
            <a:ext cx="4721805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dirty="0">
                <a:solidFill>
                  <a:srgbClr val="C00000"/>
                </a:solidFill>
              </a:rPr>
              <a:t>18” of Crown Deformation.. 18” of Lining “Adjustment”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351363" y="1885574"/>
            <a:ext cx="0" cy="81079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678858" y="3861913"/>
            <a:ext cx="1818507" cy="2058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06675" y="3669470"/>
            <a:ext cx="482824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3" dirty="0">
                <a:solidFill>
                  <a:schemeClr val="tx1"/>
                </a:solidFill>
              </a:rPr>
              <a:t>22.4m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58611" y="1754120"/>
            <a:ext cx="2413623" cy="291661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9" name="Down Arrow 18"/>
          <p:cNvSpPr/>
          <p:nvPr/>
        </p:nvSpPr>
        <p:spPr bwMode="auto">
          <a:xfrm>
            <a:off x="5669269" y="2115464"/>
            <a:ext cx="130384" cy="116659"/>
          </a:xfrm>
          <a:prstGeom prst="down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algn="ctr" defTabSz="844083" eaLnBrk="1" hangingPunct="1"/>
            <a:endParaRPr lang="en-US" sz="1846" b="0">
              <a:solidFill>
                <a:srgbClr val="339966"/>
              </a:solidFill>
              <a:latin typeface="Gill Sans" charset="0"/>
              <a:sym typeface="Gill Sans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5730106" y="1885574"/>
            <a:ext cx="4355" cy="229886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/>
          <a:stretch/>
        </p:blipFill>
        <p:spPr>
          <a:xfrm>
            <a:off x="5394951" y="4617708"/>
            <a:ext cx="1828779" cy="15697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2"/>
          <a:stretch/>
        </p:blipFill>
        <p:spPr bwMode="auto">
          <a:xfrm>
            <a:off x="3474733" y="4617708"/>
            <a:ext cx="1828780" cy="156190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/>
          <a:stretch/>
        </p:blipFill>
        <p:spPr bwMode="auto">
          <a:xfrm>
            <a:off x="1554514" y="4617707"/>
            <a:ext cx="1828780" cy="1569765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459227" y="518962"/>
            <a:ext cx="6770333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200" dirty="0" smtClean="0">
                <a:solidFill>
                  <a:schemeClr val="accent1"/>
                </a:solidFill>
              </a:rPr>
              <a:t>Risks: Managing Uncertainties in Ground Conditions and Behaviors</a:t>
            </a:r>
            <a:endParaRPr lang="en-US" sz="3200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68" y="1470656"/>
            <a:ext cx="3840438" cy="44286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794" y="1470657"/>
            <a:ext cx="4176233" cy="442869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2928" y="502952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Risks: Delays, Overruns &amp; Claims.. Happen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Tunnel.. optimistic engineer at one end, lawyer at the other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929" y="2971805"/>
            <a:ext cx="4023316" cy="5486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97683" y="2971805"/>
            <a:ext cx="4380645" cy="5486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568316" y="6446487"/>
            <a:ext cx="2133778" cy="365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28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110631" y="598929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4367" y="5989292"/>
            <a:ext cx="5984459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High Risk Projects: Critical Path Delays Frequent AND Expensive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62" y="1417342"/>
            <a:ext cx="7680876" cy="1117624"/>
          </a:xfrm>
          <a:ln w="28575">
            <a:solidFill>
              <a:schemeClr val="accent2"/>
            </a:solidFill>
          </a:ln>
        </p:spPr>
        <p:txBody>
          <a:bodyPr/>
          <a:lstStyle/>
          <a:p>
            <a:pPr marL="80598" indent="0" algn="ctr">
              <a:buNone/>
            </a:pPr>
            <a:r>
              <a:rPr lang="en-US" sz="20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Where this Code of Practice uses the words ‘shall’ and ‘must’, the procedure to which it applies is </a:t>
            </a:r>
            <a:r>
              <a:rPr lang="en-US" sz="20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compulsory</a:t>
            </a: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. Where the word ‘should’ is used then the procedure is recommended best practice. </a:t>
            </a:r>
            <a:endParaRPr lang="en-US" sz="2000" u="none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29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63" y="5414263"/>
            <a:ext cx="2352803" cy="4835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64" y="2665571"/>
            <a:ext cx="2352802" cy="259220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3425" y="441105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Risks: Managed </a:t>
            </a:r>
            <a:r>
              <a:rPr lang="en-US" sz="3200" u="sng" dirty="0" smtClean="0">
                <a:solidFill>
                  <a:schemeClr val="accent1"/>
                </a:solidFill>
              </a:rPr>
              <a:t>Systematically</a:t>
            </a:r>
            <a:endParaRPr lang="en-US" sz="2400" u="sng" dirty="0" smtClean="0">
              <a:solidFill>
                <a:schemeClr val="accent1"/>
              </a:solidFill>
            </a:endParaRPr>
          </a:p>
          <a:p>
            <a:r>
              <a:rPr lang="en-US" sz="2400" dirty="0" smtClean="0">
                <a:solidFill>
                  <a:schemeClr val="accent1"/>
                </a:solidFill>
              </a:rPr>
              <a:t>Use a Disciplined, Industry-Specific Approach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4" y="2665571"/>
            <a:ext cx="3200365" cy="325704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70564" y="5989292"/>
            <a:ext cx="573604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Underwriters had  threatened to pull-out of industry!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7539" y="3520439"/>
            <a:ext cx="1371585" cy="14773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Benefit from the collective experience of others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8047" y="3520439"/>
            <a:ext cx="1371585" cy="14773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Insurers expect the </a:t>
            </a:r>
            <a:r>
              <a:rPr lang="en-US" sz="1800" dirty="0">
                <a:solidFill>
                  <a:schemeClr val="accent1"/>
                </a:solidFill>
              </a:rPr>
              <a:t>i</a:t>
            </a:r>
            <a:r>
              <a:rPr lang="en-US" sz="1800" dirty="0" smtClean="0">
                <a:solidFill>
                  <a:schemeClr val="accent1"/>
                </a:solidFill>
              </a:rPr>
              <a:t>nsured to follow Best Practice</a:t>
            </a:r>
            <a:endParaRPr lang="en-US" sz="1800" i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081" y="5158295"/>
            <a:ext cx="13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Don’t Make it up as You Go!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912" y="2844225"/>
            <a:ext cx="144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Use Best-in-Practice Rules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789" y="594391"/>
            <a:ext cx="8229600" cy="82879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Super </a:t>
            </a:r>
            <a:r>
              <a:rPr lang="en-US" sz="4000" b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Cavern </a:t>
            </a:r>
            <a:r>
              <a:rPr lang="en-US" sz="4000" b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by Man</a:t>
            </a:r>
            <a:endParaRPr lang="en-US" sz="40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5" y="1325903"/>
            <a:ext cx="7498043" cy="1071278"/>
          </a:xfrm>
        </p:spPr>
        <p:txBody>
          <a:bodyPr/>
          <a:lstStyle/>
          <a:p>
            <a:r>
              <a:rPr lang="en-US" sz="1800" u="none" dirty="0" err="1" smtClean="0">
                <a:solidFill>
                  <a:schemeClr val="accent1"/>
                </a:solidFill>
              </a:rPr>
              <a:t>Gjovik</a:t>
            </a:r>
            <a:r>
              <a:rPr lang="en-US" sz="1800" u="none" dirty="0" smtClean="0">
                <a:solidFill>
                  <a:schemeClr val="accent1"/>
                </a:solidFill>
              </a:rPr>
              <a:t>, </a:t>
            </a:r>
            <a:r>
              <a:rPr lang="en-US" sz="1800" u="none" dirty="0" smtClean="0">
                <a:solidFill>
                  <a:schemeClr val="accent1"/>
                </a:solidFill>
              </a:rPr>
              <a:t>Norway.. </a:t>
            </a:r>
            <a:r>
              <a:rPr lang="en-US" sz="1800" u="none" dirty="0" smtClean="0">
                <a:solidFill>
                  <a:schemeClr val="accent1"/>
                </a:solidFill>
              </a:rPr>
              <a:t>Olympic Ice Rink ~ 62m Span</a:t>
            </a:r>
            <a:endParaRPr lang="en-US" sz="1800" u="none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2977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3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092292" y="1783098"/>
            <a:ext cx="6771512" cy="4663389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110631" y="5897853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937756" y="3703317"/>
            <a:ext cx="2560292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1280196" y="3703317"/>
            <a:ext cx="2194536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769445" y="3520439"/>
            <a:ext cx="938078" cy="4616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6</a:t>
            </a:r>
            <a:r>
              <a:rPr lang="en-US" sz="2400" dirty="0" smtClean="0"/>
              <a:t>0m+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5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30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28" y="1417342"/>
            <a:ext cx="8869583" cy="1395197"/>
          </a:xfrm>
        </p:spPr>
        <p:txBody>
          <a:bodyPr/>
          <a:lstStyle/>
          <a:p>
            <a:r>
              <a:rPr lang="en-US" sz="20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It is critical that proactive steps are taken in a timely manner to predict and mitigate adverse conditions BEFORE design is detailed/contract is signed.</a:t>
            </a:r>
          </a:p>
          <a:p>
            <a:r>
              <a:rPr lang="en-US" sz="20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 S</a:t>
            </a:r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ite conditions that differ from those described in the contract cause major construction problems, delays, cost overruns and legal fees.. </a:t>
            </a:r>
          </a:p>
          <a:p>
            <a:r>
              <a:rPr lang="en-US" sz="20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Define site-specific risks while more mitigation options are possible, see 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59" y="3246122"/>
            <a:ext cx="4203941" cy="26517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364"/>
          <a:stretch/>
        </p:blipFill>
        <p:spPr>
          <a:xfrm>
            <a:off x="4757583" y="3246122"/>
            <a:ext cx="3840438" cy="26517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5806" y="556156"/>
            <a:ext cx="7680876" cy="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Risks: Identify Them </a:t>
            </a:r>
            <a:r>
              <a:rPr lang="en-US" sz="3200" u="sng" dirty="0" smtClean="0">
                <a:solidFill>
                  <a:schemeClr val="accent1"/>
                </a:solidFill>
              </a:rPr>
              <a:t>Early</a:t>
            </a:r>
            <a:r>
              <a:rPr lang="en-US" sz="3200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Define Risks while there are more design options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110631" y="598929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63439" y="5897853"/>
            <a:ext cx="384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Lined Rock Cavern Risks, 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619" y="5897853"/>
            <a:ext cx="384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Common Tunnel Problems &amp; Claims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3804" y="3337561"/>
            <a:ext cx="640072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Risk %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3658" y="6447242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31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8" y="1857151"/>
            <a:ext cx="3278225" cy="387217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891" y="1857151"/>
            <a:ext cx="5432181" cy="38721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2928" y="594391"/>
            <a:ext cx="7680876" cy="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Risks: Don’t Start ‘til Mitigations In-Place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886" y="1143025"/>
            <a:ext cx="8928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if </a:t>
            </a:r>
            <a:r>
              <a:rPr lang="en-US" dirty="0" smtClean="0">
                <a:solidFill>
                  <a:schemeClr val="accent1"/>
                </a:solidFill>
              </a:rPr>
              <a:t>the Ground Behaves Differently and Method/Means Change Needed?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What if the Excavation Equipment </a:t>
            </a:r>
            <a:r>
              <a:rPr lang="en-US" dirty="0">
                <a:solidFill>
                  <a:schemeClr val="accent1"/>
                </a:solidFill>
              </a:rPr>
              <a:t>Breaks Down?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447" y="5861712"/>
            <a:ext cx="7926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Establish Mitigation Plans to Limit the Impact of Risk Events on Overall Schedule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For Tunnel Work Focus on the Excavation Work +/- Always on the Project  Critical Path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14" y="2666401"/>
            <a:ext cx="2031733" cy="292754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1"/>
          <a:stretch/>
        </p:blipFill>
        <p:spPr bwMode="auto">
          <a:xfrm>
            <a:off x="182928" y="2666400"/>
            <a:ext cx="2651731" cy="292560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2945558" y="2666401"/>
            <a:ext cx="3912417" cy="292754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852146" y="5927445"/>
            <a:ext cx="2781785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Questions?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928" y="5832129"/>
            <a:ext cx="5303462" cy="89255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80598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Chris Laughton, P.E., Ph.D., C.Eng., Eur. </a:t>
            </a:r>
            <a:r>
              <a:rPr lang="en-US" sz="2000" dirty="0" err="1">
                <a:solidFill>
                  <a:schemeClr val="accent1"/>
                </a:solidFill>
              </a:rPr>
              <a:t>Ing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 marL="80598" indent="0">
              <a:buNone/>
            </a:pPr>
            <a:r>
              <a:rPr lang="en-US" dirty="0">
                <a:solidFill>
                  <a:schemeClr val="accent1"/>
                </a:solidFill>
              </a:rPr>
              <a:t>ILF Principal Engineer</a:t>
            </a:r>
          </a:p>
          <a:p>
            <a:pPr marL="80598" indent="0">
              <a:buNone/>
            </a:pPr>
            <a:r>
              <a:rPr lang="en-US" dirty="0">
                <a:solidFill>
                  <a:schemeClr val="accent1"/>
                </a:solidFill>
              </a:rPr>
              <a:t>Email: chris.laughton@ilf.com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112" y="6446487"/>
            <a:ext cx="2133778" cy="365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dirty="0" smtClean="0">
                <a:solidFill>
                  <a:schemeClr val="accent1"/>
                </a:solidFill>
              </a:rPr>
              <a:t>34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927" y="334760"/>
            <a:ext cx="7772315" cy="163121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80598" indent="0">
              <a:buNone/>
            </a:pPr>
            <a:r>
              <a:rPr lang="en-US" sz="4000" dirty="0" smtClean="0">
                <a:solidFill>
                  <a:schemeClr val="accent1"/>
                </a:solidFill>
              </a:rPr>
              <a:t>In Summary </a:t>
            </a:r>
            <a:endParaRPr lang="en-US" sz="4000" dirty="0">
              <a:solidFill>
                <a:schemeClr val="accent1"/>
              </a:solidFill>
            </a:endParaRPr>
          </a:p>
          <a:p>
            <a:pPr marL="423498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S</a:t>
            </a:r>
            <a:r>
              <a:rPr lang="en-US" sz="2000" dirty="0" smtClean="0">
                <a:solidFill>
                  <a:schemeClr val="accent1"/>
                </a:solidFill>
              </a:rPr>
              <a:t>trong experience in URL Design/Operation to draw on.</a:t>
            </a:r>
          </a:p>
          <a:p>
            <a:pPr marL="423498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Optimize for cost/risk early in design process (builder input).</a:t>
            </a:r>
          </a:p>
          <a:p>
            <a:pPr marL="423498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Use a rigorous, industry-proven approach to risk management.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86197" y="2606049"/>
            <a:ext cx="2731340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800" dirty="0" smtClean="0">
                <a:solidFill>
                  <a:schemeClr val="bg1"/>
                </a:solidFill>
              </a:rPr>
              <a:t>Thanks for your attention..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927" y="2057415"/>
            <a:ext cx="8798220" cy="5232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Thanks to BNL, CERN, </a:t>
            </a:r>
            <a:r>
              <a:rPr lang="en-US" sz="1400" dirty="0" err="1" smtClean="0">
                <a:solidFill>
                  <a:schemeClr val="accent1"/>
                </a:solidFill>
              </a:rPr>
              <a:t>Fermilab</a:t>
            </a:r>
            <a:r>
              <a:rPr lang="en-US" sz="1400" dirty="0">
                <a:solidFill>
                  <a:schemeClr val="accent1"/>
                </a:solidFill>
              </a:rPr>
              <a:t>, IHEP, </a:t>
            </a:r>
            <a:r>
              <a:rPr lang="en-US" sz="1400" dirty="0" smtClean="0">
                <a:solidFill>
                  <a:schemeClr val="accent1"/>
                </a:solidFill>
              </a:rPr>
              <a:t>LBNL, SLAC, SURF, SNOLAB, Virginia Tech., University of Chicago, University of Colorado, University of Minnesota, South Dakota School of Mines, and all in the Community. 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001" y="6080731"/>
            <a:ext cx="3931877" cy="365756"/>
          </a:xfrm>
        </p:spPr>
        <p:txBody>
          <a:bodyPr/>
          <a:lstStyle/>
          <a:p>
            <a:r>
              <a:rPr lang="en-US" sz="1600" u="none" dirty="0" smtClean="0">
                <a:solidFill>
                  <a:schemeClr val="accent1"/>
                </a:solidFill>
              </a:rPr>
              <a:t>International web-link: www.ilf.com</a:t>
            </a:r>
            <a:endParaRPr lang="en-US" sz="1600" u="none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561" y="6080730"/>
            <a:ext cx="3462476" cy="339767"/>
          </a:xfrm>
        </p:spPr>
        <p:txBody>
          <a:bodyPr/>
          <a:lstStyle/>
          <a:p>
            <a:r>
              <a:rPr lang="en-US" sz="1600" u="none" dirty="0" smtClean="0">
                <a:solidFill>
                  <a:schemeClr val="accent1"/>
                </a:solidFill>
              </a:rPr>
              <a:t>US web-link: www.ilf-usa.com</a:t>
            </a:r>
            <a:endParaRPr lang="en-US" sz="1600" u="none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33</a:t>
            </a:fld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22" y="1019316"/>
            <a:ext cx="6605479" cy="49699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132706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4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3425" y="594391"/>
            <a:ext cx="8603403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4400" dirty="0" smtClean="0">
                <a:solidFill>
                  <a:schemeClr val="accent1"/>
                </a:solidFill>
              </a:rPr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84" y="1563223"/>
            <a:ext cx="8467200" cy="4317076"/>
          </a:xfrm>
        </p:spPr>
        <p:txBody>
          <a:bodyPr/>
          <a:lstStyle/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 Design</a:t>
            </a:r>
          </a:p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 Cost and Schedule Drivers</a:t>
            </a:r>
          </a:p>
          <a:p>
            <a:pPr lvl="1"/>
            <a:r>
              <a:rPr lang="en-US" sz="2605" b="1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</a:t>
            </a:r>
            <a:r>
              <a:rPr lang="en-US" sz="2605" b="1" dirty="0">
                <a:solidFill>
                  <a:schemeClr val="accent1"/>
                </a:solidFill>
                <a:latin typeface="Garamond" panose="02020404030301010803" pitchFamily="18" charset="0"/>
              </a:rPr>
              <a:t>Why does it cost so much?</a:t>
            </a:r>
          </a:p>
          <a:p>
            <a:pPr lvl="1"/>
            <a:r>
              <a:rPr lang="en-US" sz="2605" b="1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Why does it take so long?</a:t>
            </a:r>
          </a:p>
          <a:p>
            <a:r>
              <a:rPr lang="en-US" sz="2995" b="1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 Risks</a:t>
            </a:r>
          </a:p>
          <a:p>
            <a:pPr lvl="1"/>
            <a:r>
              <a:rPr lang="en-US" sz="2605" b="1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Why is underground work </a:t>
            </a:r>
            <a:r>
              <a:rPr lang="en-US" sz="2605" b="1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so </a:t>
            </a:r>
            <a:r>
              <a:rPr lang="en-US" sz="2605" b="1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susceptible to cost overruns &amp; delays?</a:t>
            </a:r>
          </a:p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  Questions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5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3001" y="532544"/>
            <a:ext cx="7009528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600" dirty="0" smtClean="0">
                <a:solidFill>
                  <a:schemeClr val="accent1"/>
                </a:solidFill>
              </a:rPr>
              <a:t>Designing Large Excavations..</a:t>
            </a:r>
          </a:p>
          <a:p>
            <a:pPr lvl="0"/>
            <a:r>
              <a:rPr lang="en-US" sz="1800" dirty="0" smtClean="0">
                <a:solidFill>
                  <a:schemeClr val="accent1"/>
                </a:solidFill>
              </a:rPr>
              <a:t>Engineering solutions for many Box/Cylinder-Type Excavations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20" y="1417342"/>
            <a:ext cx="7009528" cy="45757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585" y="3156586"/>
            <a:ext cx="1678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Relatively Simple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669" y="3549544"/>
            <a:ext cx="1865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Relatively Complex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62" y="5989292"/>
            <a:ext cx="714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..can </a:t>
            </a:r>
            <a:r>
              <a:rPr lang="en-US" dirty="0" smtClean="0">
                <a:solidFill>
                  <a:schemeClr val="accent1"/>
                </a:solidFill>
              </a:rPr>
              <a:t>excavate/fit-out </a:t>
            </a:r>
            <a:r>
              <a:rPr lang="en-US" dirty="0" smtClean="0">
                <a:solidFill>
                  <a:schemeClr val="accent1"/>
                </a:solidFill>
              </a:rPr>
              <a:t>to accommodate most </a:t>
            </a:r>
            <a:r>
              <a:rPr lang="en-US" dirty="0" smtClean="0">
                <a:solidFill>
                  <a:schemeClr val="accent1"/>
                </a:solidFill>
              </a:rPr>
              <a:t>science requirements.. </a:t>
            </a:r>
            <a:endParaRPr lang="en-US" dirty="0" smtClean="0">
              <a:solidFill>
                <a:schemeClr val="accent1"/>
              </a:solidFill>
            </a:endParaRP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..but are </a:t>
            </a:r>
            <a:r>
              <a:rPr lang="en-US" dirty="0" smtClean="0">
                <a:solidFill>
                  <a:schemeClr val="accent1"/>
                </a:solidFill>
              </a:rPr>
              <a:t>budgets </a:t>
            </a:r>
            <a:r>
              <a:rPr lang="en-US" dirty="0" smtClean="0">
                <a:solidFill>
                  <a:schemeClr val="accent1"/>
                </a:solidFill>
              </a:rPr>
              <a:t>reasonable &amp; risks </a:t>
            </a:r>
            <a:r>
              <a:rPr lang="en-US" dirty="0" smtClean="0">
                <a:solidFill>
                  <a:schemeClr val="accent1"/>
                </a:solidFill>
              </a:rPr>
              <a:t>well-mitigated</a:t>
            </a:r>
            <a:r>
              <a:rPr lang="en-US" dirty="0" smtClean="0">
                <a:solidFill>
                  <a:schemeClr val="accent1"/>
                </a:solidFill>
              </a:rPr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6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6230" y="559737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600" dirty="0" smtClean="0">
                <a:solidFill>
                  <a:schemeClr val="accent1"/>
                </a:solidFill>
              </a:rPr>
              <a:t>Designing Excavations in “Soft Rock”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9" y="1143025"/>
            <a:ext cx="2765949" cy="587264"/>
          </a:xfrm>
        </p:spPr>
        <p:txBody>
          <a:bodyPr/>
          <a:lstStyle/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Model       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691659"/>
            <a:ext cx="2765949" cy="38212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54" y="1691659"/>
            <a:ext cx="2356131" cy="38212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784" y="1667930"/>
            <a:ext cx="2708532" cy="38449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108976" y="1143025"/>
            <a:ext cx="2765949" cy="587264"/>
          </a:xfrm>
        </p:spPr>
        <p:txBody>
          <a:bodyPr/>
          <a:lstStyle/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Excavate         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760707" y="1143025"/>
            <a:ext cx="2765949" cy="587264"/>
          </a:xfrm>
        </p:spPr>
        <p:txBody>
          <a:bodyPr/>
          <a:lstStyle/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Support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991" y="5623536"/>
            <a:ext cx="7461936" cy="83099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chemeClr val="accent1"/>
                </a:solidFill>
              </a:rPr>
              <a:t>Key Consideration.. </a:t>
            </a:r>
            <a:r>
              <a:rPr lang="en-US" sz="2400" dirty="0">
                <a:solidFill>
                  <a:schemeClr val="accent1"/>
                </a:solidFill>
              </a:rPr>
              <a:t>f</a:t>
            </a:r>
            <a:r>
              <a:rPr lang="en-US" sz="2400" dirty="0" smtClean="0">
                <a:solidFill>
                  <a:schemeClr val="accent1"/>
                </a:solidFill>
              </a:rPr>
              <a:t>ocus </a:t>
            </a:r>
            <a:r>
              <a:rPr lang="en-US" sz="2400" dirty="0">
                <a:solidFill>
                  <a:schemeClr val="accent1"/>
                </a:solidFill>
              </a:rPr>
              <a:t>on m</a:t>
            </a:r>
            <a:r>
              <a:rPr lang="en-US" sz="2400" dirty="0" smtClean="0">
                <a:solidFill>
                  <a:schemeClr val="accent1"/>
                </a:solidFill>
              </a:rPr>
              <a:t>aintaining a </a:t>
            </a:r>
            <a:r>
              <a:rPr lang="en-US" sz="2400" u="sng" dirty="0" smtClean="0">
                <a:solidFill>
                  <a:schemeClr val="accent1"/>
                </a:solidFill>
              </a:rPr>
              <a:t>continuum response </a:t>
            </a:r>
            <a:r>
              <a:rPr lang="en-US" sz="2400" dirty="0" smtClean="0">
                <a:solidFill>
                  <a:schemeClr val="accent1"/>
                </a:solidFill>
              </a:rPr>
              <a:t>of the host rock material(s)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0927" y="1874537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Bolts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7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928" y="559737"/>
            <a:ext cx="8329086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000" dirty="0" smtClean="0">
                <a:solidFill>
                  <a:schemeClr val="accent1"/>
                </a:solidFill>
              </a:rPr>
              <a:t>Designing Excavations in “Hard, Blocky Rock”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" y="1161393"/>
            <a:ext cx="2765949" cy="587264"/>
          </a:xfrm>
        </p:spPr>
        <p:txBody>
          <a:bodyPr/>
          <a:lstStyle/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Model       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834659" y="1143025"/>
            <a:ext cx="3840438" cy="587264"/>
          </a:xfrm>
        </p:spPr>
        <p:txBody>
          <a:bodyPr/>
          <a:lstStyle/>
          <a:p>
            <a:r>
              <a:rPr lang="en-US" sz="2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Excavate/Support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429" y="5738601"/>
            <a:ext cx="7917993" cy="70788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Key Consideration.. in hard, blocky </a:t>
            </a:r>
            <a:r>
              <a:rPr lang="en-US" sz="2000" dirty="0">
                <a:solidFill>
                  <a:schemeClr val="accent1"/>
                </a:solidFill>
              </a:rPr>
              <a:t>r</a:t>
            </a:r>
            <a:r>
              <a:rPr lang="en-US" sz="2000" dirty="0" smtClean="0">
                <a:solidFill>
                  <a:schemeClr val="accent1"/>
                </a:solidFill>
              </a:rPr>
              <a:t>ocks prioritize design against discontinuities-bound failures; wedge/block fall-out (+stress at depth)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092" y="3476249"/>
            <a:ext cx="3741444" cy="21472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37" y="1755210"/>
            <a:ext cx="3741446" cy="15823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28" y="1755210"/>
            <a:ext cx="2676525" cy="38576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61" y="3439701"/>
            <a:ext cx="1651777" cy="2183834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0" b="6485"/>
          <a:stretch>
            <a:fillRect/>
          </a:stretch>
        </p:blipFill>
        <p:spPr bwMode="auto">
          <a:xfrm>
            <a:off x="6956926" y="1703054"/>
            <a:ext cx="1648413" cy="1634507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870" b="648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3907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5908" y="6423285"/>
            <a:ext cx="2100847" cy="388203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8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89" y="320074"/>
            <a:ext cx="7787443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Designing Excavations in Hard Rock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If the rock mass is strong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it can make a major contribution to overall stability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91389" y="1827081"/>
            <a:ext cx="6217853" cy="1876236"/>
          </a:xfrm>
          <a:ln w="28575">
            <a:noFill/>
          </a:ln>
        </p:spPr>
        <p:txBody>
          <a:bodyPr/>
          <a:lstStyle/>
          <a:p>
            <a:r>
              <a:rPr lang="en-US" sz="18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sz="1800" u="none" dirty="0" smtClean="0">
                <a:solidFill>
                  <a:srgbClr val="FF0000"/>
                </a:solidFill>
                <a:latin typeface="Garamond" panose="02020404030301010803" pitchFamily="18" charset="0"/>
              </a:rPr>
              <a:t>First goal </a:t>
            </a:r>
            <a:r>
              <a:rPr lang="en-US" sz="1800" u="none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isto</a:t>
            </a:r>
            <a:r>
              <a:rPr lang="en-US" sz="1800" u="none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1800" u="none" dirty="0" smtClean="0">
                <a:solidFill>
                  <a:srgbClr val="FF0000"/>
                </a:solidFill>
                <a:latin typeface="Garamond" panose="02020404030301010803" pitchFamily="18" charset="0"/>
              </a:rPr>
              <a:t>find a </a:t>
            </a:r>
            <a:r>
              <a:rPr lang="en-US" sz="1800" u="none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“good” rock </a:t>
            </a:r>
            <a:r>
              <a:rPr lang="en-US" sz="1800" u="none" dirty="0" smtClean="0">
                <a:solidFill>
                  <a:srgbClr val="FF0000"/>
                </a:solidFill>
                <a:latin typeface="Garamond" panose="02020404030301010803" pitchFamily="18" charset="0"/>
              </a:rPr>
              <a:t>mass </a:t>
            </a:r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- strong </a:t>
            </a:r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enough to support stress changes during construction </a:t>
            </a:r>
            <a:r>
              <a:rPr lang="en-US" sz="1800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and</a:t>
            </a:r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over time.     </a:t>
            </a:r>
          </a:p>
          <a:p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sz="18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R</a:t>
            </a:r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einforcement and liners can help mobilize </a:t>
            </a:r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rock mass strength.. </a:t>
            </a:r>
            <a:r>
              <a:rPr lang="en-US" sz="1800" u="none" dirty="0">
                <a:solidFill>
                  <a:schemeClr val="accent1"/>
                </a:solidFill>
                <a:latin typeface="Garamond" panose="02020404030301010803" pitchFamily="18" charset="0"/>
              </a:rPr>
              <a:t>e</a:t>
            </a:r>
            <a:r>
              <a:rPr lang="en-US" sz="1800" u="none" dirty="0" smtClean="0">
                <a:solidFill>
                  <a:schemeClr val="accent1"/>
                </a:solidFill>
                <a:latin typeface="Garamond" panose="02020404030301010803" pitchFamily="18" charset="0"/>
              </a:rPr>
              <a:t>.g. “Sandwich Liner” for Lined Rock Cavern.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23" y="3586692"/>
            <a:ext cx="1463024" cy="22173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256" y="3586691"/>
            <a:ext cx="2377279" cy="22173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839" y="3586691"/>
            <a:ext cx="3017487" cy="22197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50523" y="5946888"/>
            <a:ext cx="6082517" cy="2308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Source: http://www.netl.doe.gov/File%20Library/Research/Oil-Gas/Natural%20Gas/other/34348_final.pdf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0523" y="3730575"/>
            <a:ext cx="1285929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Lined Rock Cavern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" y="3586692"/>
            <a:ext cx="1783325" cy="221738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41" y="5941338"/>
            <a:ext cx="1824708" cy="2308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</a:rPr>
              <a:t>“Rib-in-Rock</a:t>
            </a:r>
            <a:r>
              <a:rPr lang="en-US" sz="900" dirty="0">
                <a:solidFill>
                  <a:schemeClr val="accent1"/>
                </a:solidFill>
              </a:rPr>
              <a:t> </a:t>
            </a:r>
            <a:r>
              <a:rPr lang="en-US" sz="900" dirty="0" smtClean="0">
                <a:solidFill>
                  <a:schemeClr val="accent1"/>
                </a:solidFill>
              </a:rPr>
              <a:t>Reinforcement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9" y="1508835"/>
            <a:ext cx="3017487" cy="1967243"/>
          </a:xfrm>
          <a:prstGeom prst="rect">
            <a:avLst/>
          </a:prstGeom>
          <a:noFill/>
          <a:ln w="2857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8115750" y="2423171"/>
            <a:ext cx="731512" cy="0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126464" y="2423171"/>
            <a:ext cx="640074" cy="0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940854" y="2148854"/>
            <a:ext cx="938078" cy="4616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~40m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6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12" y="6446487"/>
            <a:ext cx="2133778" cy="365001"/>
          </a:xfrm>
        </p:spPr>
        <p:txBody>
          <a:bodyPr/>
          <a:lstStyle/>
          <a:p>
            <a:pPr algn="r">
              <a:defRPr/>
            </a:pPr>
            <a:fld id="{A00F99A3-1292-472C-9A13-F126DF4BFF25}" type="slidenum">
              <a:rPr lang="de-DE" smtClean="0">
                <a:solidFill>
                  <a:schemeClr val="accent1"/>
                </a:solidFill>
              </a:rPr>
              <a:pPr algn="r">
                <a:defRPr/>
              </a:pPr>
              <a:t>9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6230" y="559737"/>
            <a:ext cx="6225989" cy="7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3600" dirty="0" smtClean="0">
                <a:solidFill>
                  <a:schemeClr val="accent1"/>
                </a:solidFill>
              </a:rPr>
              <a:t>Designing Large Excavations.. </a:t>
            </a:r>
            <a:r>
              <a:rPr lang="en-US" sz="2800" dirty="0" smtClean="0">
                <a:solidFill>
                  <a:schemeClr val="accent1"/>
                </a:solidFill>
              </a:rPr>
              <a:t>“Top Down” Excavation Phases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10631" y="5922612"/>
            <a:ext cx="527050" cy="523875"/>
          </a:xfrm>
          <a:prstGeom prst="rect">
            <a:avLst/>
          </a:prstGeom>
          <a:solidFill>
            <a:srgbClr val="37508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489" y="5466445"/>
            <a:ext cx="2217274" cy="24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5" dirty="0">
                <a:solidFill>
                  <a:schemeClr val="accent1"/>
                </a:solidFill>
              </a:rPr>
              <a:t>Sources: CERN &amp; Phillip </a:t>
            </a:r>
            <a:r>
              <a:rPr lang="en-US" sz="1015" dirty="0" err="1">
                <a:solidFill>
                  <a:schemeClr val="accent1"/>
                </a:solidFill>
              </a:rPr>
              <a:t>Holzmann</a:t>
            </a:r>
            <a:endParaRPr lang="en-US" sz="1015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22" y="1627985"/>
            <a:ext cx="2817268" cy="37533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48306" y="842424"/>
            <a:ext cx="3745747" cy="533199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18990" y="5714975"/>
            <a:ext cx="7736253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chemeClr val="accent1"/>
                </a:solidFill>
              </a:rPr>
              <a:t>Key Consideration.. Physical Size precludes a “Full Face” Excavation Approach - Excavation from “Top-Down” installing support as you go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89" y="6537926"/>
            <a:ext cx="2537874" cy="248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5" dirty="0" smtClean="0">
                <a:solidFill>
                  <a:schemeClr val="accent1"/>
                </a:solidFill>
              </a:rPr>
              <a:t>Laughton, ILF Consultants NNN15/UD2.</a:t>
            </a:r>
            <a:endParaRPr lang="en-US" sz="1015" dirty="0">
              <a:solidFill>
                <a:schemeClr val="accent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914440" y="3611878"/>
            <a:ext cx="182878" cy="18287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339966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126" y="350464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LF-USA-Theme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Energi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Energ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LF-USA-Theme2" id="{B7E06594-3736-4E08-80DD-F823CD5866A0}" vid="{7B337A49-5721-419C-8007-3D12F0507585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Öl u. Ga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Öl u. Gas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Öl u. G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u u. Infrastruktu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Bau u. Infrastruktur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au u. Infrastruktu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u u. Infrastruktu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au u. Infrastruktur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au u. Infrastruktu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itel &amp; Aufzählu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itel &amp; Aufzählung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el &amp; Aufzäh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Allgeme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llgemein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2_Allgeme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Allgeme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llgemein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2_Allgeme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Allgeme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llgemein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2_Allgeme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itel &amp; Aufzählu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54F9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2C6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itel &amp; Aufzählung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9966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el &amp; Aufzäh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ILF-USA-Theme2</Template>
  <TotalTime>64276</TotalTime>
  <Words>2199</Words>
  <Application>Microsoft Office PowerPoint</Application>
  <PresentationFormat>On-screen Show (4:3)</PresentationFormat>
  <Paragraphs>334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 Unicode MS</vt:lpstr>
      <vt:lpstr>Arial</vt:lpstr>
      <vt:lpstr>Garamond</vt:lpstr>
      <vt:lpstr>Gill Sans</vt:lpstr>
      <vt:lpstr>Helvetica</vt:lpstr>
      <vt:lpstr>Times New Roman</vt:lpstr>
      <vt:lpstr>Wingdings</vt:lpstr>
      <vt:lpstr>ILF-USA-Theme2</vt:lpstr>
      <vt:lpstr>Öl u. Gas</vt:lpstr>
      <vt:lpstr>Bau u. Infrastruktur</vt:lpstr>
      <vt:lpstr>1_Bau u. Infrastruktur</vt:lpstr>
      <vt:lpstr>2_Titel &amp; Aufzählung</vt:lpstr>
      <vt:lpstr>2_Allgemein</vt:lpstr>
      <vt:lpstr>3_Allgemein</vt:lpstr>
      <vt:lpstr>4_Allgemein</vt:lpstr>
      <vt:lpstr>3_Titel &amp; Aufzählung</vt:lpstr>
      <vt:lpstr>PowerPoint Presentation</vt:lpstr>
      <vt:lpstr>“Supercave” by Nature..</vt:lpstr>
      <vt:lpstr>Super Cavern by 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Viance Consulting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Laughton, Chris</cp:lastModifiedBy>
  <cp:revision>1195</cp:revision>
  <cp:lastPrinted>2015-10-28T22:20:52Z</cp:lastPrinted>
  <dcterms:created xsi:type="dcterms:W3CDTF">2003-12-07T07:57:32Z</dcterms:created>
  <dcterms:modified xsi:type="dcterms:W3CDTF">2015-10-30T23:13:41Z</dcterms:modified>
</cp:coreProperties>
</file>