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2" r:id="rId3"/>
    <p:sldId id="263" r:id="rId4"/>
    <p:sldId id="257" r:id="rId5"/>
    <p:sldId id="258" r:id="rId6"/>
    <p:sldId id="259" r:id="rId7"/>
    <p:sldId id="266" r:id="rId8"/>
    <p:sldId id="260" r:id="rId9"/>
    <p:sldId id="261"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781"/>
  </p:normalViewPr>
  <p:slideViewPr>
    <p:cSldViewPr snapToGrid="0" snapToObjects="1">
      <p:cViewPr varScale="1">
        <p:scale>
          <a:sx n="90" d="100"/>
          <a:sy n="90"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AE63D-DC91-B041-8185-F1A6F98E873B}" type="datetimeFigureOut">
              <a:rPr lang="en-US" smtClean="0"/>
              <a:t>8/24/21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66A47-EAFF-2742-9626-D6F2AE0E96F2}" type="slidenum">
              <a:rPr lang="en-US" smtClean="0"/>
              <a:t>‹#›</a:t>
            </a:fld>
            <a:endParaRPr lang="en-US"/>
          </a:p>
        </p:txBody>
      </p:sp>
    </p:spTree>
    <p:extLst>
      <p:ext uri="{BB962C8B-B14F-4D97-AF65-F5344CB8AC3E}">
        <p14:creationId xmlns:p14="http://schemas.microsoft.com/office/powerpoint/2010/main" val="106501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C1D4-B09A-E740-B88D-966F8048C2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B45C415-6AEC-A54A-886D-FCAA45982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7769B70-59E6-4848-9F15-3CBB07482636}"/>
              </a:ext>
            </a:extLst>
          </p:cNvPr>
          <p:cNvSpPr>
            <a:spLocks noGrp="1"/>
          </p:cNvSpPr>
          <p:nvPr>
            <p:ph type="dt" sz="half" idx="10"/>
          </p:nvPr>
        </p:nvSpPr>
        <p:spPr/>
        <p:txBody>
          <a:bodyPr/>
          <a:lstStyle/>
          <a:p>
            <a:fld id="{EFB6E93E-6139-C74E-BD62-EACE3BBA716A}" type="datetime1">
              <a:rPr lang="en-IN" smtClean="0"/>
              <a:t>24/08/21</a:t>
            </a:fld>
            <a:endParaRPr lang="en-US"/>
          </a:p>
        </p:txBody>
      </p:sp>
      <p:sp>
        <p:nvSpPr>
          <p:cNvPr id="5" name="Footer Placeholder 4">
            <a:extLst>
              <a:ext uri="{FF2B5EF4-FFF2-40B4-BE49-F238E27FC236}">
                <a16:creationId xmlns:a16="http://schemas.microsoft.com/office/drawing/2014/main" id="{E3C1C63E-35F7-AE43-94B8-FCF947799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1BC08-901A-F743-BDB7-FD152804A335}"/>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203427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212E-B748-3A45-9F54-20C3751762B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21200-3F2F-CB49-8CE0-3F1D1D8907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6D612D-F1D1-2D43-9B98-839225E0EC7A}"/>
              </a:ext>
            </a:extLst>
          </p:cNvPr>
          <p:cNvSpPr>
            <a:spLocks noGrp="1"/>
          </p:cNvSpPr>
          <p:nvPr>
            <p:ph type="dt" sz="half" idx="10"/>
          </p:nvPr>
        </p:nvSpPr>
        <p:spPr/>
        <p:txBody>
          <a:bodyPr/>
          <a:lstStyle/>
          <a:p>
            <a:fld id="{E21943E1-80B9-854F-A584-28DD94A63F1C}" type="datetime1">
              <a:rPr lang="en-IN" smtClean="0"/>
              <a:t>24/08/21</a:t>
            </a:fld>
            <a:endParaRPr lang="en-US"/>
          </a:p>
        </p:txBody>
      </p:sp>
      <p:sp>
        <p:nvSpPr>
          <p:cNvPr id="5" name="Footer Placeholder 4">
            <a:extLst>
              <a:ext uri="{FF2B5EF4-FFF2-40B4-BE49-F238E27FC236}">
                <a16:creationId xmlns:a16="http://schemas.microsoft.com/office/drawing/2014/main" id="{D937D463-5ECA-EF45-ABF7-7B6A2E8DB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5BC2A-266D-DD45-9A9C-B993CBEB986C}"/>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210686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E4238-0809-2F41-98D0-FB83C3D2C2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E5141B-DA46-8449-B118-79F349E879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38524A-89E1-954F-8D53-76AD90860032}"/>
              </a:ext>
            </a:extLst>
          </p:cNvPr>
          <p:cNvSpPr>
            <a:spLocks noGrp="1"/>
          </p:cNvSpPr>
          <p:nvPr>
            <p:ph type="dt" sz="half" idx="10"/>
          </p:nvPr>
        </p:nvSpPr>
        <p:spPr/>
        <p:txBody>
          <a:bodyPr/>
          <a:lstStyle/>
          <a:p>
            <a:fld id="{EBA72CFA-3E6E-064A-9CEB-40D780230DE7}" type="datetime1">
              <a:rPr lang="en-IN" smtClean="0"/>
              <a:t>24/08/21</a:t>
            </a:fld>
            <a:endParaRPr lang="en-US"/>
          </a:p>
        </p:txBody>
      </p:sp>
      <p:sp>
        <p:nvSpPr>
          <p:cNvPr id="5" name="Footer Placeholder 4">
            <a:extLst>
              <a:ext uri="{FF2B5EF4-FFF2-40B4-BE49-F238E27FC236}">
                <a16:creationId xmlns:a16="http://schemas.microsoft.com/office/drawing/2014/main" id="{421EA14F-F4F6-B540-A303-B60096C7F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2A200-E5DC-3841-A4F4-B1929A9EC8C2}"/>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359042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82EB-4C3B-DF4E-897D-1C7B976FF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1E5C3E-FD0E-AE49-9B01-C317D62888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329B2B-51B7-E645-83A0-DD1CB0DE2870}"/>
              </a:ext>
            </a:extLst>
          </p:cNvPr>
          <p:cNvSpPr>
            <a:spLocks noGrp="1"/>
          </p:cNvSpPr>
          <p:nvPr>
            <p:ph type="dt" sz="half" idx="10"/>
          </p:nvPr>
        </p:nvSpPr>
        <p:spPr/>
        <p:txBody>
          <a:bodyPr/>
          <a:lstStyle/>
          <a:p>
            <a:fld id="{F37ADE94-6DE2-2445-BA50-3117C63D0322}" type="datetime1">
              <a:rPr lang="en-IN" smtClean="0"/>
              <a:t>24/08/21</a:t>
            </a:fld>
            <a:endParaRPr lang="en-US"/>
          </a:p>
        </p:txBody>
      </p:sp>
      <p:sp>
        <p:nvSpPr>
          <p:cNvPr id="5" name="Footer Placeholder 4">
            <a:extLst>
              <a:ext uri="{FF2B5EF4-FFF2-40B4-BE49-F238E27FC236}">
                <a16:creationId xmlns:a16="http://schemas.microsoft.com/office/drawing/2014/main" id="{B3E6062D-959B-E940-ABAF-4CF6402FE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AAF5B-B66F-0040-881F-63C721D63E08}"/>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18787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9DBA-F6CE-3C43-A55B-8E103A0BBB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640F04-8E32-0643-94B5-1DC25702CB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FCAD0B-94A8-044B-A4B1-6E0165CF3ABD}"/>
              </a:ext>
            </a:extLst>
          </p:cNvPr>
          <p:cNvSpPr>
            <a:spLocks noGrp="1"/>
          </p:cNvSpPr>
          <p:nvPr>
            <p:ph type="dt" sz="half" idx="10"/>
          </p:nvPr>
        </p:nvSpPr>
        <p:spPr/>
        <p:txBody>
          <a:bodyPr/>
          <a:lstStyle/>
          <a:p>
            <a:fld id="{39BA29F4-D2B0-2744-8ED0-EAD0487817C4}" type="datetime1">
              <a:rPr lang="en-IN" smtClean="0"/>
              <a:t>24/08/21</a:t>
            </a:fld>
            <a:endParaRPr lang="en-US"/>
          </a:p>
        </p:txBody>
      </p:sp>
      <p:sp>
        <p:nvSpPr>
          <p:cNvPr id="5" name="Footer Placeholder 4">
            <a:extLst>
              <a:ext uri="{FF2B5EF4-FFF2-40B4-BE49-F238E27FC236}">
                <a16:creationId xmlns:a16="http://schemas.microsoft.com/office/drawing/2014/main" id="{D1A12A3D-8244-984C-AA46-EDC0412F1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54C34-70C2-6A42-8B28-70CA08D59E8B}"/>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78346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AC56-D048-2047-9BF4-AC6E04478F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610E7D1-FA44-D04F-ADFF-DCF538334E6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1CB617-2F25-F04B-AD3E-5E94C050CAD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18B13CE-2719-4A4D-82E6-3685F72D5A4B}"/>
              </a:ext>
            </a:extLst>
          </p:cNvPr>
          <p:cNvSpPr>
            <a:spLocks noGrp="1"/>
          </p:cNvSpPr>
          <p:nvPr>
            <p:ph type="dt" sz="half" idx="10"/>
          </p:nvPr>
        </p:nvSpPr>
        <p:spPr/>
        <p:txBody>
          <a:bodyPr/>
          <a:lstStyle/>
          <a:p>
            <a:fld id="{5C3EA824-BE41-7342-BA12-08F0D074C2B7}" type="datetime1">
              <a:rPr lang="en-IN" smtClean="0"/>
              <a:t>24/08/21</a:t>
            </a:fld>
            <a:endParaRPr lang="en-US"/>
          </a:p>
        </p:txBody>
      </p:sp>
      <p:sp>
        <p:nvSpPr>
          <p:cNvPr id="6" name="Footer Placeholder 5">
            <a:extLst>
              <a:ext uri="{FF2B5EF4-FFF2-40B4-BE49-F238E27FC236}">
                <a16:creationId xmlns:a16="http://schemas.microsoft.com/office/drawing/2014/main" id="{D47FBBB4-B2F3-2A43-82E1-EE1BD3F20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5BAA0-10B8-3547-B93F-8A3D6F9052EB}"/>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160990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5E20-BB54-B444-B12A-69E005F01B0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AB8683-EC24-8C4B-A464-7005B8DC6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666A2A-AB06-0447-A6B7-FBF540B4AA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2F11669-6DAD-FA4D-B365-8FD9B31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6D7A42-48B4-CE46-81F0-4CAD4FAB0B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8939C8D-4DEE-3B49-94E5-F1F31016F876}"/>
              </a:ext>
            </a:extLst>
          </p:cNvPr>
          <p:cNvSpPr>
            <a:spLocks noGrp="1"/>
          </p:cNvSpPr>
          <p:nvPr>
            <p:ph type="dt" sz="half" idx="10"/>
          </p:nvPr>
        </p:nvSpPr>
        <p:spPr/>
        <p:txBody>
          <a:bodyPr/>
          <a:lstStyle/>
          <a:p>
            <a:fld id="{A0655405-5B3A-2A4B-9D08-4FC41AFA5790}" type="datetime1">
              <a:rPr lang="en-IN" smtClean="0"/>
              <a:t>24/08/21</a:t>
            </a:fld>
            <a:endParaRPr lang="en-US"/>
          </a:p>
        </p:txBody>
      </p:sp>
      <p:sp>
        <p:nvSpPr>
          <p:cNvPr id="8" name="Footer Placeholder 7">
            <a:extLst>
              <a:ext uri="{FF2B5EF4-FFF2-40B4-BE49-F238E27FC236}">
                <a16:creationId xmlns:a16="http://schemas.microsoft.com/office/drawing/2014/main" id="{8D69DA6B-B5D9-E349-AA6C-829BBE77E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8D245B-19A6-7B4B-860F-380A86E28D00}"/>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81023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2FC3-E171-F64D-9BD7-FDAC8E462EF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17ED5C1-3B26-0142-9553-3EFD2236D818}"/>
              </a:ext>
            </a:extLst>
          </p:cNvPr>
          <p:cNvSpPr>
            <a:spLocks noGrp="1"/>
          </p:cNvSpPr>
          <p:nvPr>
            <p:ph type="dt" sz="half" idx="10"/>
          </p:nvPr>
        </p:nvSpPr>
        <p:spPr/>
        <p:txBody>
          <a:bodyPr/>
          <a:lstStyle/>
          <a:p>
            <a:fld id="{85CE1F18-F8E3-0C43-9993-D0EA7FFADE8F}" type="datetime1">
              <a:rPr lang="en-IN" smtClean="0"/>
              <a:t>24/08/21</a:t>
            </a:fld>
            <a:endParaRPr lang="en-US"/>
          </a:p>
        </p:txBody>
      </p:sp>
      <p:sp>
        <p:nvSpPr>
          <p:cNvPr id="4" name="Footer Placeholder 3">
            <a:extLst>
              <a:ext uri="{FF2B5EF4-FFF2-40B4-BE49-F238E27FC236}">
                <a16:creationId xmlns:a16="http://schemas.microsoft.com/office/drawing/2014/main" id="{A0559BA4-6FF3-2B4C-9B0F-BC3A0FEE1E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9CCD89-0C79-1644-9224-87B12CF49997}"/>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26384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49DE8-F148-CA49-9A37-4931543E4BF6}"/>
              </a:ext>
            </a:extLst>
          </p:cNvPr>
          <p:cNvSpPr>
            <a:spLocks noGrp="1"/>
          </p:cNvSpPr>
          <p:nvPr>
            <p:ph type="dt" sz="half" idx="10"/>
          </p:nvPr>
        </p:nvSpPr>
        <p:spPr/>
        <p:txBody>
          <a:bodyPr/>
          <a:lstStyle/>
          <a:p>
            <a:fld id="{69E3B0DD-4C50-5142-9ECE-3D5A5E247FE6}" type="datetime1">
              <a:rPr lang="en-IN" smtClean="0"/>
              <a:t>24/08/21</a:t>
            </a:fld>
            <a:endParaRPr lang="en-US"/>
          </a:p>
        </p:txBody>
      </p:sp>
      <p:sp>
        <p:nvSpPr>
          <p:cNvPr id="3" name="Footer Placeholder 2">
            <a:extLst>
              <a:ext uri="{FF2B5EF4-FFF2-40B4-BE49-F238E27FC236}">
                <a16:creationId xmlns:a16="http://schemas.microsoft.com/office/drawing/2014/main" id="{828C8942-FCBC-6840-AA5E-285A73ED5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C1CAB-9EA0-4A44-9341-93276DFBCC0C}"/>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71887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0324-5856-D446-B1EF-DC12D8E5C2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D62891-56E6-5D45-994E-0D382BE65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05ADF3-3FBB-5946-8EBA-5CFF1DA3E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412925-77CC-D14B-B826-E6929C8F4A71}"/>
              </a:ext>
            </a:extLst>
          </p:cNvPr>
          <p:cNvSpPr>
            <a:spLocks noGrp="1"/>
          </p:cNvSpPr>
          <p:nvPr>
            <p:ph type="dt" sz="half" idx="10"/>
          </p:nvPr>
        </p:nvSpPr>
        <p:spPr/>
        <p:txBody>
          <a:bodyPr/>
          <a:lstStyle/>
          <a:p>
            <a:fld id="{590FEB38-8ECC-1249-BAF2-E276210DCE18}" type="datetime1">
              <a:rPr lang="en-IN" smtClean="0"/>
              <a:t>24/08/21</a:t>
            </a:fld>
            <a:endParaRPr lang="en-US"/>
          </a:p>
        </p:txBody>
      </p:sp>
      <p:sp>
        <p:nvSpPr>
          <p:cNvPr id="6" name="Footer Placeholder 5">
            <a:extLst>
              <a:ext uri="{FF2B5EF4-FFF2-40B4-BE49-F238E27FC236}">
                <a16:creationId xmlns:a16="http://schemas.microsoft.com/office/drawing/2014/main" id="{005BFBF2-85BF-6C44-AF93-2623F8AA4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2D3AE-712F-B845-8E53-A27DD57A6B41}"/>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103689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BA21-B20A-2C43-89C2-BFA3CF9FEB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55541E-74D4-3C4D-B12B-6F9AC9A37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FA955-F464-7149-A8F7-659C8682C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B1B979-4B3F-A945-AA0F-41E36991A13B}"/>
              </a:ext>
            </a:extLst>
          </p:cNvPr>
          <p:cNvSpPr>
            <a:spLocks noGrp="1"/>
          </p:cNvSpPr>
          <p:nvPr>
            <p:ph type="dt" sz="half" idx="10"/>
          </p:nvPr>
        </p:nvSpPr>
        <p:spPr/>
        <p:txBody>
          <a:bodyPr/>
          <a:lstStyle/>
          <a:p>
            <a:fld id="{C7A7BAC3-C8D5-DD41-B37A-F803892E5089}" type="datetime1">
              <a:rPr lang="en-IN" smtClean="0"/>
              <a:t>24/08/21</a:t>
            </a:fld>
            <a:endParaRPr lang="en-US"/>
          </a:p>
        </p:txBody>
      </p:sp>
      <p:sp>
        <p:nvSpPr>
          <p:cNvPr id="6" name="Footer Placeholder 5">
            <a:extLst>
              <a:ext uri="{FF2B5EF4-FFF2-40B4-BE49-F238E27FC236}">
                <a16:creationId xmlns:a16="http://schemas.microsoft.com/office/drawing/2014/main" id="{F0A61D46-3855-6448-97D5-E45B8CEE1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838FE-0987-5847-987E-A97FE57C73B7}"/>
              </a:ext>
            </a:extLst>
          </p:cNvPr>
          <p:cNvSpPr>
            <a:spLocks noGrp="1"/>
          </p:cNvSpPr>
          <p:nvPr>
            <p:ph type="sldNum" sz="quarter" idx="12"/>
          </p:nvPr>
        </p:nvSpPr>
        <p:spPr/>
        <p:txBody>
          <a:bodyPr/>
          <a:lstStyle/>
          <a:p>
            <a:fld id="{4EADC724-66B5-4E4F-BE22-7B52AE9475FE}" type="slidenum">
              <a:rPr lang="en-US" smtClean="0"/>
              <a:t>‹#›</a:t>
            </a:fld>
            <a:endParaRPr lang="en-US"/>
          </a:p>
        </p:txBody>
      </p:sp>
    </p:spTree>
    <p:extLst>
      <p:ext uri="{BB962C8B-B14F-4D97-AF65-F5344CB8AC3E}">
        <p14:creationId xmlns:p14="http://schemas.microsoft.com/office/powerpoint/2010/main" val="162602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7D7F4-63A4-5A40-AE11-700E8D5BE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F90601-A835-474E-8F27-032B04908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92E94B-EA95-664C-816D-6CE3A4AF6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85928-9892-8941-B670-A0641FF2985C}" type="datetime1">
              <a:rPr lang="en-IN" smtClean="0"/>
              <a:t>24/08/21</a:t>
            </a:fld>
            <a:endParaRPr lang="en-US"/>
          </a:p>
        </p:txBody>
      </p:sp>
      <p:sp>
        <p:nvSpPr>
          <p:cNvPr id="5" name="Footer Placeholder 4">
            <a:extLst>
              <a:ext uri="{FF2B5EF4-FFF2-40B4-BE49-F238E27FC236}">
                <a16:creationId xmlns:a16="http://schemas.microsoft.com/office/drawing/2014/main" id="{B2D3A9B8-8236-324F-BF15-A08988CE0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0C1AF2-E3E2-7C4B-9604-C97DBE4AF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DC724-66B5-4E4F-BE22-7B52AE9475FE}" type="slidenum">
              <a:rPr lang="en-US" smtClean="0"/>
              <a:t>‹#›</a:t>
            </a:fld>
            <a:endParaRPr lang="en-US"/>
          </a:p>
        </p:txBody>
      </p:sp>
    </p:spTree>
    <p:extLst>
      <p:ext uri="{BB962C8B-B14F-4D97-AF65-F5344CB8AC3E}">
        <p14:creationId xmlns:p14="http://schemas.microsoft.com/office/powerpoint/2010/main" val="385591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athena-eic.org/en/latest/" TargetMode="External"/><Relationship Id="rId2" Type="http://schemas.openxmlformats.org/officeDocument/2006/relationships/hyperlink" Target="https://wiki.bnl.gov/athena/index.php/Main_Pag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doc.athena-eic.org/en/late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athena-eic.org/en/latest/" TargetMode="External"/><Relationship Id="rId2" Type="http://schemas.openxmlformats.org/officeDocument/2006/relationships/hyperlink" Target="https://wiki.bnl.gov/athena/index.php/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icug.org/web/documents/public" TargetMode="External"/><Relationship Id="rId2" Type="http://schemas.openxmlformats.org/officeDocument/2006/relationships/hyperlink" Target="https://wiki.bnl.gov/athena/index.php/Main_Pag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8C36-5012-714C-8135-FFFCA38ED584}"/>
              </a:ext>
            </a:extLst>
          </p:cNvPr>
          <p:cNvSpPr>
            <a:spLocks noGrp="1"/>
          </p:cNvSpPr>
          <p:nvPr>
            <p:ph type="ctrTitle"/>
          </p:nvPr>
        </p:nvSpPr>
        <p:spPr>
          <a:xfrm>
            <a:off x="958768" y="86181"/>
            <a:ext cx="10490522" cy="665163"/>
          </a:xfrm>
        </p:spPr>
        <p:txBody>
          <a:bodyPr>
            <a:noAutofit/>
          </a:bodyPr>
          <a:lstStyle/>
          <a:p>
            <a:r>
              <a:rPr lang="en-US" sz="4000" dirty="0">
                <a:solidFill>
                  <a:srgbClr val="FF0000"/>
                </a:solidFill>
                <a:latin typeface="Bookman Old Style" panose="02050604050505020204" pitchFamily="18" charset="0"/>
              </a:rPr>
              <a:t>ATHENA – PWG Coordination Progress</a:t>
            </a:r>
          </a:p>
        </p:txBody>
      </p:sp>
      <p:sp>
        <p:nvSpPr>
          <p:cNvPr id="4" name="TextBox 3">
            <a:extLst>
              <a:ext uri="{FF2B5EF4-FFF2-40B4-BE49-F238E27FC236}">
                <a16:creationId xmlns:a16="http://schemas.microsoft.com/office/drawing/2014/main" id="{08C87098-089E-7B4C-9A8C-06FD09A07A0D}"/>
              </a:ext>
            </a:extLst>
          </p:cNvPr>
          <p:cNvSpPr txBox="1"/>
          <p:nvPr/>
        </p:nvSpPr>
        <p:spPr>
          <a:xfrm>
            <a:off x="177478" y="812038"/>
            <a:ext cx="6026551" cy="3139321"/>
          </a:xfrm>
          <a:prstGeom prst="rect">
            <a:avLst/>
          </a:prstGeom>
          <a:noFill/>
          <a:ln>
            <a:solidFill>
              <a:schemeClr val="tx1"/>
            </a:solidFill>
          </a:ln>
        </p:spPr>
        <p:txBody>
          <a:bodyPr wrap="square" rtlCol="0">
            <a:spAutoFit/>
          </a:bodyPr>
          <a:lstStyle/>
          <a:p>
            <a:r>
              <a:rPr lang="en-US" dirty="0">
                <a:latin typeface="Bookman Old Style" panose="02050604050505020204" pitchFamily="18" charset="0"/>
              </a:rPr>
              <a:t>14</a:t>
            </a:r>
            <a:r>
              <a:rPr lang="en-US" baseline="30000" dirty="0">
                <a:latin typeface="Bookman Old Style" panose="02050604050505020204" pitchFamily="18" charset="0"/>
              </a:rPr>
              <a:t>th</a:t>
            </a:r>
            <a:r>
              <a:rPr lang="en-US" dirty="0">
                <a:latin typeface="Bookman Old Style" panose="02050604050505020204" pitchFamily="18" charset="0"/>
              </a:rPr>
              <a:t> July 2021:</a:t>
            </a:r>
          </a:p>
          <a:p>
            <a:endParaRPr lang="en-US" dirty="0">
              <a:latin typeface="Bookman Old Style" panose="02050604050505020204" pitchFamily="18" charset="0"/>
            </a:endParaRPr>
          </a:p>
          <a:p>
            <a:r>
              <a:rPr lang="en-IN" dirty="0">
                <a:latin typeface="Bookman Old Style" panose="02050604050505020204" pitchFamily="18" charset="0"/>
              </a:rPr>
              <a:t>A slide with two pages. One giving the broad sequence of steps we are generally expecting. We can fine-tune the steps based on your inputs and suggestions.</a:t>
            </a:r>
          </a:p>
          <a:p>
            <a:r>
              <a:rPr lang="en-IN" dirty="0">
                <a:latin typeface="Bookman Old Style" panose="02050604050505020204" pitchFamily="18" charset="0"/>
              </a:rPr>
              <a:t>The second slide has a table with a request to each PWGs to help start filling up whatever is possible and share with us. </a:t>
            </a:r>
          </a:p>
          <a:p>
            <a:r>
              <a:rPr lang="en-IN" dirty="0">
                <a:latin typeface="Bookman Old Style" panose="02050604050505020204" pitchFamily="18" charset="0"/>
                <a:hlinkClick r:id="rId2"/>
              </a:rPr>
              <a:t>https://wiki.bnl.gov/athena/index.php/Main_Page</a:t>
            </a:r>
            <a:r>
              <a:rPr lang="en-IN" dirty="0">
                <a:latin typeface="Bookman Old Style" panose="02050604050505020204" pitchFamily="18" charset="0"/>
              </a:rPr>
              <a:t> </a:t>
            </a:r>
          </a:p>
          <a:p>
            <a:endParaRPr lang="en-US" dirty="0">
              <a:latin typeface="Bookman Old Style" panose="02050604050505020204" pitchFamily="18" charset="0"/>
            </a:endParaRPr>
          </a:p>
        </p:txBody>
      </p:sp>
      <p:sp>
        <p:nvSpPr>
          <p:cNvPr id="5" name="TextBox 4">
            <a:extLst>
              <a:ext uri="{FF2B5EF4-FFF2-40B4-BE49-F238E27FC236}">
                <a16:creationId xmlns:a16="http://schemas.microsoft.com/office/drawing/2014/main" id="{833A655B-DE0C-D94E-8CA1-45FB69F65010}"/>
              </a:ext>
            </a:extLst>
          </p:cNvPr>
          <p:cNvSpPr txBox="1"/>
          <p:nvPr/>
        </p:nvSpPr>
        <p:spPr>
          <a:xfrm>
            <a:off x="6366076" y="751344"/>
            <a:ext cx="5675453" cy="4524315"/>
          </a:xfrm>
          <a:prstGeom prst="rect">
            <a:avLst/>
          </a:prstGeom>
          <a:noFill/>
          <a:ln>
            <a:solidFill>
              <a:schemeClr val="tx1"/>
            </a:solidFill>
          </a:ln>
        </p:spPr>
        <p:txBody>
          <a:bodyPr wrap="square" rtlCol="0">
            <a:spAutoFit/>
          </a:bodyPr>
          <a:lstStyle/>
          <a:p>
            <a:r>
              <a:rPr lang="en-US" dirty="0">
                <a:latin typeface="Bookman Old Style" panose="02050604050505020204" pitchFamily="18" charset="0"/>
              </a:rPr>
              <a:t>19</a:t>
            </a:r>
            <a:r>
              <a:rPr lang="en-US" baseline="30000" dirty="0">
                <a:latin typeface="Bookman Old Style" panose="02050604050505020204" pitchFamily="18" charset="0"/>
              </a:rPr>
              <a:t>th</a:t>
            </a:r>
            <a:r>
              <a:rPr lang="en-US" dirty="0">
                <a:latin typeface="Bookman Old Style" panose="02050604050505020204" pitchFamily="18" charset="0"/>
              </a:rPr>
              <a:t> August 2021:</a:t>
            </a:r>
          </a:p>
          <a:p>
            <a:endParaRPr lang="en-US" dirty="0">
              <a:latin typeface="Bookman Old Style" panose="02050604050505020204" pitchFamily="18" charset="0"/>
            </a:endParaRPr>
          </a:p>
          <a:p>
            <a:r>
              <a:rPr lang="en-US" dirty="0">
                <a:latin typeface="Bookman Old Style" panose="02050604050505020204" pitchFamily="18" charset="0"/>
              </a:rPr>
              <a:t>Emails request to individual convenors of PWG</a:t>
            </a:r>
          </a:p>
          <a:p>
            <a:endParaRPr lang="en-US" dirty="0">
              <a:latin typeface="Bookman Old Style" panose="02050604050505020204" pitchFamily="18" charset="0"/>
            </a:endParaRPr>
          </a:p>
          <a:p>
            <a:r>
              <a:rPr lang="en-US" dirty="0">
                <a:latin typeface="Bookman Old Style" panose="02050604050505020204" pitchFamily="18" charset="0"/>
              </a:rPr>
              <a:t>May I now request that can we have some sample  key plots for the measurements (older versions,  placeholders </a:t>
            </a:r>
            <a:r>
              <a:rPr lang="en-US" dirty="0" err="1">
                <a:latin typeface="Bookman Old Style" panose="02050604050505020204" pitchFamily="18" charset="0"/>
              </a:rPr>
              <a:t>etc</a:t>
            </a:r>
            <a:r>
              <a:rPr lang="en-US" dirty="0">
                <a:latin typeface="Bookman Old Style" panose="02050604050505020204" pitchFamily="18" charset="0"/>
              </a:rPr>
              <a:t>, X and Y axis </a:t>
            </a:r>
            <a:r>
              <a:rPr lang="en-US" dirty="0" err="1">
                <a:latin typeface="Bookman Old Style" panose="02050604050505020204" pitchFamily="18" charset="0"/>
              </a:rPr>
              <a:t>etc</a:t>
            </a:r>
            <a:r>
              <a:rPr lang="en-US" dirty="0">
                <a:latin typeface="Bookman Old Style" panose="02050604050505020204" pitchFamily="18" charset="0"/>
              </a:rPr>
              <a:t> ). This includes physics  and detector performance plots. It will help to discuss  and move things ahead as we wait for the simulated data.  If it is available at some link, kindly please point those to us.  Also, please note that the proposal will have only 40 pages  to make the case (excluding the cost details), hence we need  to arrive at few key impactful plots, this should include a  subset that shows ATHENA uniqueness.</a:t>
            </a:r>
          </a:p>
        </p:txBody>
      </p:sp>
      <p:sp>
        <p:nvSpPr>
          <p:cNvPr id="6" name="TextBox 5">
            <a:extLst>
              <a:ext uri="{FF2B5EF4-FFF2-40B4-BE49-F238E27FC236}">
                <a16:creationId xmlns:a16="http://schemas.microsoft.com/office/drawing/2014/main" id="{A3D7AE96-2D32-6946-A861-E1659E04F1A3}"/>
              </a:ext>
            </a:extLst>
          </p:cNvPr>
          <p:cNvSpPr txBox="1"/>
          <p:nvPr/>
        </p:nvSpPr>
        <p:spPr>
          <a:xfrm>
            <a:off x="177478" y="4144069"/>
            <a:ext cx="6026551" cy="2585323"/>
          </a:xfrm>
          <a:prstGeom prst="rect">
            <a:avLst/>
          </a:prstGeom>
          <a:noFill/>
          <a:ln>
            <a:solidFill>
              <a:schemeClr val="tx1"/>
            </a:solidFill>
          </a:ln>
        </p:spPr>
        <p:txBody>
          <a:bodyPr wrap="square" rtlCol="0">
            <a:spAutoFit/>
          </a:bodyPr>
          <a:lstStyle/>
          <a:p>
            <a:r>
              <a:rPr lang="en-US" dirty="0">
                <a:latin typeface="Bookman Old Style" panose="02050604050505020204" pitchFamily="18" charset="0"/>
              </a:rPr>
              <a:t>20</a:t>
            </a:r>
            <a:r>
              <a:rPr lang="en-US" baseline="30000" dirty="0">
                <a:latin typeface="Bookman Old Style" panose="02050604050505020204" pitchFamily="18" charset="0"/>
              </a:rPr>
              <a:t>th</a:t>
            </a:r>
            <a:r>
              <a:rPr lang="en-US" dirty="0">
                <a:latin typeface="Bookman Old Style" panose="02050604050505020204" pitchFamily="18" charset="0"/>
              </a:rPr>
              <a:t> August 2021:</a:t>
            </a:r>
          </a:p>
          <a:p>
            <a:r>
              <a:rPr lang="en-US" dirty="0">
                <a:latin typeface="Bookman Old Style" panose="02050604050505020204" pitchFamily="18" charset="0"/>
              </a:rPr>
              <a:t>Email request to software group</a:t>
            </a:r>
          </a:p>
          <a:p>
            <a:r>
              <a:rPr lang="en-US" dirty="0">
                <a:latin typeface="Bookman Old Style" panose="02050604050505020204" pitchFamily="18" charset="0"/>
              </a:rPr>
              <a:t>(a)   Final geometry configurations (some representative figures)</a:t>
            </a:r>
          </a:p>
          <a:p>
            <a:r>
              <a:rPr lang="en-US" dirty="0">
                <a:latin typeface="Bookman Old Style" panose="02050604050505020204" pitchFamily="18" charset="0"/>
              </a:rPr>
              <a:t>(b)   What are the event generators and what are the event statistics being processed?</a:t>
            </a:r>
          </a:p>
          <a:p>
            <a:r>
              <a:rPr lang="en-US" dirty="0">
                <a:latin typeface="Bookman Old Style" panose="02050604050505020204" pitchFamily="18" charset="0"/>
              </a:rPr>
              <a:t>(c)   Production timeline and plan chart </a:t>
            </a:r>
          </a:p>
          <a:p>
            <a:r>
              <a:rPr lang="en-US" dirty="0">
                <a:latin typeface="Bookman Old Style" panose="02050604050505020204" pitchFamily="18" charset="0"/>
              </a:rPr>
              <a:t>(d)   A reading macro and information stored in the output</a:t>
            </a:r>
          </a:p>
        </p:txBody>
      </p:sp>
      <p:sp>
        <p:nvSpPr>
          <p:cNvPr id="7" name="Slide Number Placeholder 6">
            <a:extLst>
              <a:ext uri="{FF2B5EF4-FFF2-40B4-BE49-F238E27FC236}">
                <a16:creationId xmlns:a16="http://schemas.microsoft.com/office/drawing/2014/main" id="{78F5DA91-C1C8-C743-B462-2354B4FC440E}"/>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1</a:t>
            </a:fld>
            <a:endParaRPr lang="en-US" sz="2000" b="1" dirty="0">
              <a:latin typeface="Bookman Old Style" panose="02050604050505020204" pitchFamily="18" charset="0"/>
            </a:endParaRPr>
          </a:p>
        </p:txBody>
      </p:sp>
      <p:sp>
        <p:nvSpPr>
          <p:cNvPr id="8" name="TextBox 7">
            <a:extLst>
              <a:ext uri="{FF2B5EF4-FFF2-40B4-BE49-F238E27FC236}">
                <a16:creationId xmlns:a16="http://schemas.microsoft.com/office/drawing/2014/main" id="{38FD3491-4DFE-7C41-9A90-22E776070116}"/>
              </a:ext>
            </a:extLst>
          </p:cNvPr>
          <p:cNvSpPr txBox="1"/>
          <p:nvPr/>
        </p:nvSpPr>
        <p:spPr>
          <a:xfrm>
            <a:off x="6925181" y="5898395"/>
            <a:ext cx="4586512" cy="369332"/>
          </a:xfrm>
          <a:prstGeom prst="rect">
            <a:avLst/>
          </a:prstGeom>
          <a:noFill/>
        </p:spPr>
        <p:txBody>
          <a:bodyPr wrap="none" rtlCol="0">
            <a:spAutoFit/>
          </a:bodyPr>
          <a:lstStyle/>
          <a:p>
            <a:r>
              <a:rPr lang="en-US" dirty="0">
                <a:latin typeface="Bookman Old Style" panose="02050604050505020204" pitchFamily="18" charset="0"/>
                <a:hlinkClick r:id="rId3"/>
              </a:rPr>
              <a:t>https://doc.athena-eic.org/en/latest/</a:t>
            </a:r>
            <a:r>
              <a:rPr lang="en-US" dirty="0">
                <a:latin typeface="Bookman Old Style" panose="02050604050505020204" pitchFamily="18" charset="0"/>
              </a:rPr>
              <a:t> </a:t>
            </a:r>
          </a:p>
        </p:txBody>
      </p:sp>
    </p:spTree>
    <p:extLst>
      <p:ext uri="{BB962C8B-B14F-4D97-AF65-F5344CB8AC3E}">
        <p14:creationId xmlns:p14="http://schemas.microsoft.com/office/powerpoint/2010/main" val="3906141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1804-DBC0-C544-937B-FBC88E990C24}"/>
              </a:ext>
            </a:extLst>
          </p:cNvPr>
          <p:cNvSpPr>
            <a:spLocks noGrp="1"/>
          </p:cNvSpPr>
          <p:nvPr>
            <p:ph type="title"/>
          </p:nvPr>
        </p:nvSpPr>
        <p:spPr>
          <a:xfrm>
            <a:off x="838200" y="18256"/>
            <a:ext cx="10515600" cy="662782"/>
          </a:xfrm>
        </p:spPr>
        <p:txBody>
          <a:bodyPr>
            <a:normAutofit fontScale="90000"/>
          </a:bodyPr>
          <a:lstStyle/>
          <a:p>
            <a:pPr algn="ctr"/>
            <a:r>
              <a:rPr lang="en-US" dirty="0">
                <a:solidFill>
                  <a:srgbClr val="FF0000"/>
                </a:solidFill>
                <a:latin typeface="Bookman Old Style" panose="02050604050505020204" pitchFamily="18" charset="0"/>
              </a:rPr>
              <a:t>ATHENA Software Page</a:t>
            </a:r>
          </a:p>
        </p:txBody>
      </p:sp>
      <p:sp>
        <p:nvSpPr>
          <p:cNvPr id="4" name="Slide Number Placeholder 3">
            <a:extLst>
              <a:ext uri="{FF2B5EF4-FFF2-40B4-BE49-F238E27FC236}">
                <a16:creationId xmlns:a16="http://schemas.microsoft.com/office/drawing/2014/main" id="{D64D0A29-AC32-EB4B-A115-9FCC1E517A4A}"/>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10</a:t>
            </a:fld>
            <a:endParaRPr lang="en-US" sz="2000" b="1">
              <a:latin typeface="Bookman Old Style" panose="02050604050505020204" pitchFamily="18" charset="0"/>
            </a:endParaRPr>
          </a:p>
        </p:txBody>
      </p:sp>
      <p:pic>
        <p:nvPicPr>
          <p:cNvPr id="6" name="Picture 5" descr="Graphical user interface, application&#10;&#10;Description automatically generated">
            <a:extLst>
              <a:ext uri="{FF2B5EF4-FFF2-40B4-BE49-F238E27FC236}">
                <a16:creationId xmlns:a16="http://schemas.microsoft.com/office/drawing/2014/main" id="{43920733-2D11-5B45-A167-85FC6AEA394F}"/>
              </a:ext>
            </a:extLst>
          </p:cNvPr>
          <p:cNvPicPr>
            <a:picLocks noChangeAspect="1"/>
          </p:cNvPicPr>
          <p:nvPr/>
        </p:nvPicPr>
        <p:blipFill>
          <a:blip r:embed="rId2"/>
          <a:stretch>
            <a:fillRect/>
          </a:stretch>
        </p:blipFill>
        <p:spPr>
          <a:xfrm>
            <a:off x="118939" y="782439"/>
            <a:ext cx="8420182" cy="529312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EE47460F-4FD2-CD4F-A706-7F7D5A50C05D}"/>
              </a:ext>
            </a:extLst>
          </p:cNvPr>
          <p:cNvPicPr>
            <a:picLocks noChangeAspect="1"/>
          </p:cNvPicPr>
          <p:nvPr/>
        </p:nvPicPr>
        <p:blipFill rotWithShape="1">
          <a:blip r:embed="rId3"/>
          <a:srcRect r="31976"/>
          <a:stretch/>
        </p:blipFill>
        <p:spPr>
          <a:xfrm>
            <a:off x="5829442" y="967105"/>
            <a:ext cx="5964622" cy="5293122"/>
          </a:xfrm>
          <a:prstGeom prst="rect">
            <a:avLst/>
          </a:prstGeom>
        </p:spPr>
      </p:pic>
      <p:sp>
        <p:nvSpPr>
          <p:cNvPr id="9" name="Rectangle 8">
            <a:extLst>
              <a:ext uri="{FF2B5EF4-FFF2-40B4-BE49-F238E27FC236}">
                <a16:creationId xmlns:a16="http://schemas.microsoft.com/office/drawing/2014/main" id="{D333B690-7C4A-D44C-99E5-106460D3E650}"/>
              </a:ext>
            </a:extLst>
          </p:cNvPr>
          <p:cNvSpPr/>
          <p:nvPr/>
        </p:nvSpPr>
        <p:spPr>
          <a:xfrm>
            <a:off x="3958032" y="6352143"/>
            <a:ext cx="3742819" cy="369332"/>
          </a:xfrm>
          <a:prstGeom prst="rect">
            <a:avLst/>
          </a:prstGeom>
        </p:spPr>
        <p:txBody>
          <a:bodyPr wrap="none">
            <a:spAutoFit/>
          </a:bodyPr>
          <a:lstStyle/>
          <a:p>
            <a:r>
              <a:rPr lang="en-US" dirty="0">
                <a:hlinkClick r:id="rId4"/>
              </a:rPr>
              <a:t>https://doc.athena-eic.org/en/latest/</a:t>
            </a:r>
            <a:r>
              <a:rPr lang="en-US" dirty="0"/>
              <a:t> </a:t>
            </a:r>
          </a:p>
        </p:txBody>
      </p:sp>
    </p:spTree>
    <p:extLst>
      <p:ext uri="{BB962C8B-B14F-4D97-AF65-F5344CB8AC3E}">
        <p14:creationId xmlns:p14="http://schemas.microsoft.com/office/powerpoint/2010/main" val="334995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86A1-E58C-2B4B-8814-02C5B2E9E36D}"/>
              </a:ext>
            </a:extLst>
          </p:cNvPr>
          <p:cNvSpPr>
            <a:spLocks noGrp="1"/>
          </p:cNvSpPr>
          <p:nvPr>
            <p:ph type="title"/>
          </p:nvPr>
        </p:nvSpPr>
        <p:spPr>
          <a:xfrm>
            <a:off x="838200" y="136526"/>
            <a:ext cx="10515600" cy="863600"/>
          </a:xfrm>
        </p:spPr>
        <p:txBody>
          <a:bodyPr/>
          <a:lstStyle/>
          <a:p>
            <a:pPr algn="ctr"/>
            <a:r>
              <a:rPr lang="en-US" dirty="0">
                <a:solidFill>
                  <a:srgbClr val="FF0000"/>
                </a:solidFill>
                <a:latin typeface="Bookman Old Style" panose="02050604050505020204" pitchFamily="18" charset="0"/>
              </a:rPr>
              <a:t>Requests</a:t>
            </a:r>
          </a:p>
        </p:txBody>
      </p:sp>
      <p:sp>
        <p:nvSpPr>
          <p:cNvPr id="3" name="Content Placeholder 2">
            <a:extLst>
              <a:ext uri="{FF2B5EF4-FFF2-40B4-BE49-F238E27FC236}">
                <a16:creationId xmlns:a16="http://schemas.microsoft.com/office/drawing/2014/main" id="{BA8DFB5A-FE35-1446-81A7-5BC040BF14AB}"/>
              </a:ext>
            </a:extLst>
          </p:cNvPr>
          <p:cNvSpPr>
            <a:spLocks noGrp="1"/>
          </p:cNvSpPr>
          <p:nvPr>
            <p:ph idx="1"/>
          </p:nvPr>
        </p:nvSpPr>
        <p:spPr>
          <a:xfrm>
            <a:off x="838200" y="1460500"/>
            <a:ext cx="10077450" cy="4246563"/>
          </a:xfrm>
        </p:spPr>
        <p:txBody>
          <a:bodyPr>
            <a:normAutofit lnSpcReduction="10000"/>
          </a:bodyPr>
          <a:lstStyle/>
          <a:p>
            <a:r>
              <a:rPr lang="en-US" dirty="0">
                <a:latin typeface="Bookman Old Style" panose="02050604050505020204" pitchFamily="18" charset="0"/>
              </a:rPr>
              <a:t> Place holder plots /Sample plots needed </a:t>
            </a:r>
            <a:r>
              <a:rPr lang="en-US">
                <a:latin typeface="Bookman Old Style" panose="02050604050505020204" pitchFamily="18" charset="0"/>
              </a:rPr>
              <a:t>for discussion</a:t>
            </a: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a:p>
            <a:r>
              <a:rPr lang="en-US" dirty="0">
                <a:latin typeface="Bookman Old Style" panose="02050604050505020204" pitchFamily="18" charset="0"/>
              </a:rPr>
              <a:t> Link the PWG discussion to the main page</a:t>
            </a:r>
          </a:p>
          <a:p>
            <a:pPr marL="0" indent="0">
              <a:buNone/>
            </a:pPr>
            <a:r>
              <a:rPr lang="en-US" dirty="0">
                <a:latin typeface="Bookman Old Style" panose="02050604050505020204" pitchFamily="18" charset="0"/>
                <a:hlinkClick r:id="rId2"/>
              </a:rPr>
              <a:t>https://wiki.bnl.gov/athena/index.php/Main_Page</a:t>
            </a:r>
            <a:r>
              <a:rPr lang="en-US" dirty="0">
                <a:latin typeface="Bookman Old Style" panose="02050604050505020204" pitchFamily="18" charset="0"/>
              </a:rPr>
              <a:t> </a:t>
            </a:r>
          </a:p>
          <a:p>
            <a:pPr marL="0" indent="0">
              <a:buNone/>
            </a:pPr>
            <a:endParaRPr lang="en-US" dirty="0">
              <a:latin typeface="Bookman Old Style" panose="02050604050505020204" pitchFamily="18" charset="0"/>
            </a:endParaRPr>
          </a:p>
          <a:p>
            <a:r>
              <a:rPr lang="en-US" dirty="0">
                <a:latin typeface="Bookman Old Style" panose="02050604050505020204" pitchFamily="18" charset="0"/>
              </a:rPr>
              <a:t> Consolidated list of event requirements  from PWG</a:t>
            </a:r>
          </a:p>
          <a:p>
            <a:pPr marL="0" indent="0">
              <a:buNone/>
            </a:pPr>
            <a:endParaRPr lang="en-US" dirty="0">
              <a:latin typeface="Bookman Old Style" panose="02050604050505020204" pitchFamily="18" charset="0"/>
            </a:endParaRPr>
          </a:p>
          <a:p>
            <a:r>
              <a:rPr lang="en-US" dirty="0">
                <a:latin typeface="Bookman Old Style" panose="02050604050505020204" pitchFamily="18" charset="0"/>
              </a:rPr>
              <a:t> Some relevant software information in main page</a:t>
            </a:r>
          </a:p>
          <a:p>
            <a:pPr marL="0" indent="0">
              <a:buNone/>
            </a:pPr>
            <a:r>
              <a:rPr lang="en-US" dirty="0">
                <a:latin typeface="Bookman Old Style" panose="02050604050505020204" pitchFamily="18" charset="0"/>
                <a:hlinkClick r:id="rId3"/>
              </a:rPr>
              <a:t>https://doc.athena-eic.org/en/latest/</a:t>
            </a:r>
            <a:r>
              <a:rPr lang="en-US" dirty="0">
                <a:latin typeface="Bookman Old Style" panose="02050604050505020204" pitchFamily="18" charset="0"/>
              </a:rPr>
              <a:t> </a:t>
            </a:r>
          </a:p>
        </p:txBody>
      </p:sp>
      <p:sp>
        <p:nvSpPr>
          <p:cNvPr id="4" name="Slide Number Placeholder 3">
            <a:extLst>
              <a:ext uri="{FF2B5EF4-FFF2-40B4-BE49-F238E27FC236}">
                <a16:creationId xmlns:a16="http://schemas.microsoft.com/office/drawing/2014/main" id="{B30CE16C-60BA-4749-8BBC-9D1FE17B4FC2}"/>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11</a:t>
            </a:fld>
            <a:endParaRPr lang="en-US" sz="2000" b="1" dirty="0">
              <a:latin typeface="Bookman Old Style" panose="02050604050505020204" pitchFamily="18" charset="0"/>
            </a:endParaRPr>
          </a:p>
        </p:txBody>
      </p:sp>
    </p:spTree>
    <p:extLst>
      <p:ext uri="{BB962C8B-B14F-4D97-AF65-F5344CB8AC3E}">
        <p14:creationId xmlns:p14="http://schemas.microsoft.com/office/powerpoint/2010/main" val="341750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1130-7F30-CB49-A2CD-849D15A9D338}"/>
              </a:ext>
            </a:extLst>
          </p:cNvPr>
          <p:cNvSpPr>
            <a:spLocks noGrp="1"/>
          </p:cNvSpPr>
          <p:nvPr>
            <p:ph type="ctrTitle"/>
          </p:nvPr>
        </p:nvSpPr>
        <p:spPr>
          <a:xfrm>
            <a:off x="1481136" y="307999"/>
            <a:ext cx="9144000" cy="489032"/>
          </a:xfrm>
        </p:spPr>
        <p:txBody>
          <a:bodyPr>
            <a:normAutofit fontScale="90000"/>
          </a:bodyPr>
          <a:lstStyle/>
          <a:p>
            <a:r>
              <a:rPr lang="en-US" dirty="0">
                <a:solidFill>
                  <a:srgbClr val="FF0000"/>
                </a:solidFill>
                <a:latin typeface="Bookman Old Style" panose="02050604050505020204" pitchFamily="18" charset="0"/>
              </a:rPr>
              <a:t>PWG </a:t>
            </a:r>
          </a:p>
        </p:txBody>
      </p:sp>
      <p:sp>
        <p:nvSpPr>
          <p:cNvPr id="4" name="Rounded Rectangle 3">
            <a:extLst>
              <a:ext uri="{FF2B5EF4-FFF2-40B4-BE49-F238E27FC236}">
                <a16:creationId xmlns:a16="http://schemas.microsoft.com/office/drawing/2014/main" id="{A47208BE-1464-6E4B-B9B5-D6D60D581F41}"/>
              </a:ext>
            </a:extLst>
          </p:cNvPr>
          <p:cNvSpPr/>
          <p:nvPr/>
        </p:nvSpPr>
        <p:spPr>
          <a:xfrm>
            <a:off x="231494" y="1157467"/>
            <a:ext cx="3032567" cy="178250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man Old Style" panose="02050604050505020204" pitchFamily="18" charset="0"/>
              </a:rPr>
              <a:t>Event Generator</a:t>
            </a:r>
          </a:p>
        </p:txBody>
      </p:sp>
      <p:sp>
        <p:nvSpPr>
          <p:cNvPr id="5" name="Oval 4">
            <a:extLst>
              <a:ext uri="{FF2B5EF4-FFF2-40B4-BE49-F238E27FC236}">
                <a16:creationId xmlns:a16="http://schemas.microsoft.com/office/drawing/2014/main" id="{6AD621A2-5785-8B4D-95EF-BA6141296468}"/>
              </a:ext>
            </a:extLst>
          </p:cNvPr>
          <p:cNvSpPr/>
          <p:nvPr/>
        </p:nvSpPr>
        <p:spPr>
          <a:xfrm>
            <a:off x="4548850" y="885825"/>
            <a:ext cx="2893670" cy="233049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Bookman Old Style" panose="02050604050505020204" pitchFamily="18" charset="0"/>
              </a:rPr>
              <a:t>Baseline Detector Configuration (GEANT)</a:t>
            </a:r>
          </a:p>
        </p:txBody>
      </p:sp>
      <p:sp>
        <p:nvSpPr>
          <p:cNvPr id="6" name="Rectangle 5">
            <a:extLst>
              <a:ext uri="{FF2B5EF4-FFF2-40B4-BE49-F238E27FC236}">
                <a16:creationId xmlns:a16="http://schemas.microsoft.com/office/drawing/2014/main" id="{AECEC7D9-3869-364B-B047-D18712582AD5}"/>
              </a:ext>
            </a:extLst>
          </p:cNvPr>
          <p:cNvSpPr/>
          <p:nvPr/>
        </p:nvSpPr>
        <p:spPr>
          <a:xfrm>
            <a:off x="8495816" y="1267426"/>
            <a:ext cx="2905245" cy="15625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ookman Old Style" panose="02050604050505020204" pitchFamily="18" charset="0"/>
              </a:rPr>
              <a:t>Physics results</a:t>
            </a:r>
          </a:p>
        </p:txBody>
      </p:sp>
      <p:sp>
        <p:nvSpPr>
          <p:cNvPr id="7" name="Rectangle 6">
            <a:extLst>
              <a:ext uri="{FF2B5EF4-FFF2-40B4-BE49-F238E27FC236}">
                <a16:creationId xmlns:a16="http://schemas.microsoft.com/office/drawing/2014/main" id="{644F7F1F-FE1E-C745-908B-EB6FF8B63AC8}"/>
              </a:ext>
            </a:extLst>
          </p:cNvPr>
          <p:cNvSpPr/>
          <p:nvPr/>
        </p:nvSpPr>
        <p:spPr>
          <a:xfrm>
            <a:off x="8599987" y="4064158"/>
            <a:ext cx="2696901" cy="15857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Conclusions on performance / sensitivity</a:t>
            </a:r>
          </a:p>
          <a:p>
            <a:pPr algn="ctr"/>
            <a:r>
              <a:rPr lang="en-US" dirty="0">
                <a:solidFill>
                  <a:schemeClr val="tx1"/>
                </a:solidFill>
                <a:latin typeface="Bookman Old Style" panose="02050604050505020204" pitchFamily="18" charset="0"/>
              </a:rPr>
              <a:t>+</a:t>
            </a:r>
          </a:p>
          <a:p>
            <a:pPr algn="ctr"/>
            <a:r>
              <a:rPr lang="en-US" dirty="0">
                <a:solidFill>
                  <a:schemeClr val="tx1"/>
                </a:solidFill>
                <a:latin typeface="Bookman Old Style" panose="02050604050505020204" pitchFamily="18" charset="0"/>
              </a:rPr>
              <a:t>Plots for proposal</a:t>
            </a:r>
          </a:p>
        </p:txBody>
      </p:sp>
      <p:sp>
        <p:nvSpPr>
          <p:cNvPr id="8" name="Right Arrow 7">
            <a:extLst>
              <a:ext uri="{FF2B5EF4-FFF2-40B4-BE49-F238E27FC236}">
                <a16:creationId xmlns:a16="http://schemas.microsoft.com/office/drawing/2014/main" id="{B7CB0942-9B9F-6740-837E-34EFD48F488A}"/>
              </a:ext>
            </a:extLst>
          </p:cNvPr>
          <p:cNvSpPr/>
          <p:nvPr/>
        </p:nvSpPr>
        <p:spPr>
          <a:xfrm>
            <a:off x="3495554" y="1840374"/>
            <a:ext cx="821803" cy="48903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AF1D9D3E-DCBB-B84B-A5DE-BB2AEF7EC613}"/>
              </a:ext>
            </a:extLst>
          </p:cNvPr>
          <p:cNvSpPr/>
          <p:nvPr/>
        </p:nvSpPr>
        <p:spPr>
          <a:xfrm>
            <a:off x="7558266" y="1858095"/>
            <a:ext cx="821803" cy="489031"/>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5F940CBA-C6A4-5142-BBD7-1745494A0A96}"/>
              </a:ext>
            </a:extLst>
          </p:cNvPr>
          <p:cNvSpPr/>
          <p:nvPr/>
        </p:nvSpPr>
        <p:spPr>
          <a:xfrm rot="5400000">
            <a:off x="9293021" y="3219930"/>
            <a:ext cx="821803" cy="48903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2BC71B7-C00B-4945-8C96-6CD0ED2302A8}"/>
              </a:ext>
            </a:extLst>
          </p:cNvPr>
          <p:cNvSpPr/>
          <p:nvPr/>
        </p:nvSpPr>
        <p:spPr>
          <a:xfrm>
            <a:off x="2728914" y="4255141"/>
            <a:ext cx="3278348" cy="1585731"/>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Bookman Old Style" panose="02050604050505020204" pitchFamily="18" charset="0"/>
              </a:rPr>
              <a:t>Configuration#1</a:t>
            </a:r>
          </a:p>
        </p:txBody>
      </p:sp>
      <p:sp>
        <p:nvSpPr>
          <p:cNvPr id="12" name="Triangle 11">
            <a:extLst>
              <a:ext uri="{FF2B5EF4-FFF2-40B4-BE49-F238E27FC236}">
                <a16:creationId xmlns:a16="http://schemas.microsoft.com/office/drawing/2014/main" id="{DCBA3958-7D32-6944-BE6D-F0D7C8242D7B}"/>
              </a:ext>
            </a:extLst>
          </p:cNvPr>
          <p:cNvSpPr/>
          <p:nvPr/>
        </p:nvSpPr>
        <p:spPr>
          <a:xfrm>
            <a:off x="5386389" y="4255141"/>
            <a:ext cx="3109430" cy="15857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Bookman Old Style" panose="02050604050505020204" pitchFamily="18" charset="0"/>
              </a:rPr>
              <a:t>Configuration#2</a:t>
            </a:r>
          </a:p>
        </p:txBody>
      </p:sp>
      <p:sp>
        <p:nvSpPr>
          <p:cNvPr id="13" name="Rectangle 12">
            <a:extLst>
              <a:ext uri="{FF2B5EF4-FFF2-40B4-BE49-F238E27FC236}">
                <a16:creationId xmlns:a16="http://schemas.microsoft.com/office/drawing/2014/main" id="{EA8AAC20-D0E0-854F-B5E2-B4DE42729609}"/>
              </a:ext>
            </a:extLst>
          </p:cNvPr>
          <p:cNvSpPr/>
          <p:nvPr/>
        </p:nvSpPr>
        <p:spPr>
          <a:xfrm>
            <a:off x="119422" y="2994615"/>
            <a:ext cx="5395553" cy="1323439"/>
          </a:xfrm>
          <a:prstGeom prst="rect">
            <a:avLst/>
          </a:prstGeom>
          <a:ln>
            <a:solidFill>
              <a:schemeClr val="tx1"/>
            </a:solidFill>
          </a:ln>
        </p:spPr>
        <p:txBody>
          <a:bodyPr wrap="square">
            <a:spAutoFit/>
          </a:bodyPr>
          <a:lstStyle/>
          <a:p>
            <a:r>
              <a:rPr lang="en-IN" sz="1600" dirty="0">
                <a:effectLst/>
                <a:latin typeface="Bookman Old Style" panose="02050604050505020204" pitchFamily="18" charset="0"/>
              </a:rPr>
              <a:t>Conditions:</a:t>
            </a:r>
          </a:p>
          <a:p>
            <a:r>
              <a:rPr lang="en-IN" sz="1600" dirty="0">
                <a:latin typeface="Bookman Old Style" panose="02050604050505020204" pitchFamily="18" charset="0"/>
              </a:rPr>
              <a:t>P</a:t>
            </a:r>
            <a:r>
              <a:rPr lang="en-IN" sz="1600" dirty="0">
                <a:effectLst/>
                <a:latin typeface="Bookman Old Style" panose="02050604050505020204" pitchFamily="18" charset="0"/>
              </a:rPr>
              <a:t>olarized electron ( 70%) and proton ( 70%)</a:t>
            </a:r>
          </a:p>
          <a:p>
            <a:r>
              <a:rPr lang="en-IN" sz="1600" dirty="0">
                <a:effectLst/>
                <a:latin typeface="Bookman Old Style" panose="02050604050505020204" pitchFamily="18" charset="0"/>
              </a:rPr>
              <a:t>Ion beams: deuterons and gold</a:t>
            </a:r>
          </a:p>
          <a:p>
            <a:r>
              <a:rPr lang="en-IN" sz="1600" dirty="0" err="1">
                <a:effectLst/>
                <a:latin typeface="Bookman Old Style" panose="02050604050505020204" pitchFamily="18" charset="0"/>
              </a:rPr>
              <a:t>e+p</a:t>
            </a:r>
            <a:r>
              <a:rPr lang="en-IN" sz="1600" dirty="0">
                <a:effectLst/>
                <a:latin typeface="Bookman Old Style" panose="02050604050505020204" pitchFamily="18" charset="0"/>
              </a:rPr>
              <a:t> </a:t>
            </a:r>
            <a:r>
              <a:rPr lang="en-IN" sz="1600" dirty="0" err="1">
                <a:effectLst/>
                <a:latin typeface="Bookman Old Style" panose="02050604050505020204" pitchFamily="18" charset="0"/>
              </a:rPr>
              <a:t>center</a:t>
            </a:r>
            <a:r>
              <a:rPr lang="en-IN" sz="1600" dirty="0">
                <a:effectLst/>
                <a:latin typeface="Bookman Old Style" panose="02050604050505020204" pitchFamily="18" charset="0"/>
              </a:rPr>
              <a:t>-of-mass energies: 20 - 100 GeV</a:t>
            </a:r>
          </a:p>
          <a:p>
            <a:r>
              <a:rPr lang="en-IN" sz="1600" dirty="0">
                <a:latin typeface="Bookman Old Style" panose="02050604050505020204" pitchFamily="18" charset="0"/>
              </a:rPr>
              <a:t>E</a:t>
            </a:r>
            <a:r>
              <a:rPr lang="en-IN" sz="1600" dirty="0">
                <a:effectLst/>
                <a:latin typeface="Bookman Old Style" panose="02050604050505020204" pitchFamily="18" charset="0"/>
              </a:rPr>
              <a:t>lectron-nucleon luminosity 10</a:t>
            </a:r>
            <a:r>
              <a:rPr lang="en-IN" sz="1600" baseline="30000" dirty="0">
                <a:effectLst/>
                <a:latin typeface="Bookman Old Style" panose="02050604050505020204" pitchFamily="18" charset="0"/>
              </a:rPr>
              <a:t>33</a:t>
            </a:r>
            <a:r>
              <a:rPr lang="en-IN" sz="1600" baseline="30000" dirty="0">
                <a:latin typeface="Bookman Old Style" panose="02050604050505020204" pitchFamily="18" charset="0"/>
              </a:rPr>
              <a:t> </a:t>
            </a:r>
            <a:r>
              <a:rPr lang="en-IN" sz="1600" dirty="0">
                <a:latin typeface="Bookman Old Style" panose="02050604050505020204" pitchFamily="18" charset="0"/>
              </a:rPr>
              <a:t>and</a:t>
            </a:r>
            <a:r>
              <a:rPr lang="en-IN" sz="1600" dirty="0">
                <a:effectLst/>
                <a:latin typeface="Bookman Old Style" panose="02050604050505020204" pitchFamily="18" charset="0"/>
              </a:rPr>
              <a:t>10</a:t>
            </a:r>
            <a:r>
              <a:rPr lang="en-IN" sz="1600" baseline="30000" dirty="0">
                <a:effectLst/>
                <a:latin typeface="Bookman Old Style" panose="02050604050505020204" pitchFamily="18" charset="0"/>
              </a:rPr>
              <a:t>34</a:t>
            </a:r>
            <a:r>
              <a:rPr lang="en-IN" sz="1600" dirty="0">
                <a:effectLst/>
                <a:latin typeface="Bookman Old Style" panose="02050604050505020204" pitchFamily="18" charset="0"/>
              </a:rPr>
              <a:t> cm</a:t>
            </a:r>
            <a:r>
              <a:rPr lang="en-IN" sz="1600" baseline="30000" dirty="0">
                <a:effectLst/>
                <a:latin typeface="Bookman Old Style" panose="02050604050505020204" pitchFamily="18" charset="0"/>
              </a:rPr>
              <a:t>-2</a:t>
            </a:r>
            <a:r>
              <a:rPr lang="en-IN" sz="1600" dirty="0">
                <a:effectLst/>
                <a:latin typeface="Bookman Old Style" panose="02050604050505020204" pitchFamily="18" charset="0"/>
              </a:rPr>
              <a:t> s</a:t>
            </a:r>
            <a:r>
              <a:rPr lang="en-IN" sz="1600" baseline="30000" dirty="0">
                <a:effectLst/>
                <a:latin typeface="Bookman Old Style" panose="02050604050505020204" pitchFamily="18" charset="0"/>
              </a:rPr>
              <a:t>-1</a:t>
            </a:r>
          </a:p>
        </p:txBody>
      </p:sp>
      <p:cxnSp>
        <p:nvCxnSpPr>
          <p:cNvPr id="15" name="Straight Arrow Connector 14">
            <a:extLst>
              <a:ext uri="{FF2B5EF4-FFF2-40B4-BE49-F238E27FC236}">
                <a16:creationId xmlns:a16="http://schemas.microsoft.com/office/drawing/2014/main" id="{8BF2F292-15D4-9A40-9A64-2AEE631D6092}"/>
              </a:ext>
            </a:extLst>
          </p:cNvPr>
          <p:cNvCxnSpPr/>
          <p:nvPr/>
        </p:nvCxnSpPr>
        <p:spPr>
          <a:xfrm flipV="1">
            <a:off x="6007262" y="3429000"/>
            <a:ext cx="0" cy="117157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49F681-5C60-EE41-BA3A-38EA42A7642C}"/>
              </a:ext>
            </a:extLst>
          </p:cNvPr>
          <p:cNvSpPr/>
          <p:nvPr/>
        </p:nvSpPr>
        <p:spPr>
          <a:xfrm>
            <a:off x="2728914" y="660315"/>
            <a:ext cx="2371162" cy="338554"/>
          </a:xfrm>
          <a:prstGeom prst="rect">
            <a:avLst/>
          </a:prstGeom>
          <a:ln>
            <a:solidFill>
              <a:schemeClr val="tx1"/>
            </a:solidFill>
          </a:ln>
        </p:spPr>
        <p:txBody>
          <a:bodyPr wrap="none">
            <a:spAutoFit/>
          </a:bodyPr>
          <a:lstStyle/>
          <a:p>
            <a:r>
              <a:rPr lang="en-IN" sz="1600" dirty="0">
                <a:latin typeface="Bookman Old Style" panose="02050604050505020204" pitchFamily="18" charset="0"/>
              </a:rPr>
              <a:t>handle crossing angle</a:t>
            </a:r>
            <a:endParaRPr lang="en-US" sz="1600" dirty="0">
              <a:latin typeface="Bookman Old Style" panose="02050604050505020204" pitchFamily="18" charset="0"/>
            </a:endParaRPr>
          </a:p>
        </p:txBody>
      </p:sp>
      <p:sp>
        <p:nvSpPr>
          <p:cNvPr id="14" name="TextBox 13">
            <a:extLst>
              <a:ext uri="{FF2B5EF4-FFF2-40B4-BE49-F238E27FC236}">
                <a16:creationId xmlns:a16="http://schemas.microsoft.com/office/drawing/2014/main" id="{C8D315B8-9C66-5A4E-973A-12CE6C0288B4}"/>
              </a:ext>
            </a:extLst>
          </p:cNvPr>
          <p:cNvSpPr txBox="1"/>
          <p:nvPr/>
        </p:nvSpPr>
        <p:spPr>
          <a:xfrm>
            <a:off x="585513" y="6057512"/>
            <a:ext cx="10083210" cy="646331"/>
          </a:xfrm>
          <a:prstGeom prst="rect">
            <a:avLst/>
          </a:prstGeom>
          <a:noFill/>
        </p:spPr>
        <p:txBody>
          <a:bodyPr wrap="none" rtlCol="0">
            <a:spAutoFit/>
          </a:bodyPr>
          <a:lstStyle/>
          <a:p>
            <a:r>
              <a:rPr lang="en-US" dirty="0">
                <a:latin typeface="Bookman Old Style" panose="02050604050505020204" pitchFamily="18" charset="0"/>
              </a:rPr>
              <a:t>Proposal wiki page for more details: </a:t>
            </a:r>
            <a:r>
              <a:rPr lang="en-US" dirty="0">
                <a:latin typeface="Bookman Old Style" panose="02050604050505020204" pitchFamily="18" charset="0"/>
                <a:hlinkClick r:id="rId2"/>
              </a:rPr>
              <a:t>https://wiki.bnl.gov/athena/index.php/Main_Page</a:t>
            </a:r>
            <a:endParaRPr lang="en-US" dirty="0">
              <a:latin typeface="Bookman Old Style" panose="02050604050505020204" pitchFamily="18" charset="0"/>
            </a:endParaRPr>
          </a:p>
          <a:p>
            <a:r>
              <a:rPr lang="en-US" dirty="0">
                <a:latin typeface="Bookman Old Style" panose="02050604050505020204" pitchFamily="18" charset="0"/>
              </a:rPr>
              <a:t>Other useful link: </a:t>
            </a:r>
            <a:r>
              <a:rPr lang="en-US" dirty="0">
                <a:latin typeface="Bookman Old Style" panose="02050604050505020204" pitchFamily="18" charset="0"/>
                <a:hlinkClick r:id="rId3"/>
              </a:rPr>
              <a:t>http://www.eicug.org/web/documents/public</a:t>
            </a:r>
            <a:r>
              <a:rPr lang="en-US" dirty="0">
                <a:latin typeface="Bookman Old Style" panose="02050604050505020204" pitchFamily="18" charset="0"/>
              </a:rPr>
              <a:t>  </a:t>
            </a:r>
          </a:p>
        </p:txBody>
      </p:sp>
      <p:sp>
        <p:nvSpPr>
          <p:cNvPr id="16" name="Slide Number Placeholder 15">
            <a:extLst>
              <a:ext uri="{FF2B5EF4-FFF2-40B4-BE49-F238E27FC236}">
                <a16:creationId xmlns:a16="http://schemas.microsoft.com/office/drawing/2014/main" id="{15EB3DFE-B33E-4545-B658-218553BE1EAC}"/>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2</a:t>
            </a:fld>
            <a:endParaRPr lang="en-US" sz="2000" b="1">
              <a:latin typeface="Bookman Old Style" panose="02050604050505020204" pitchFamily="18" charset="0"/>
            </a:endParaRPr>
          </a:p>
        </p:txBody>
      </p:sp>
    </p:spTree>
    <p:extLst>
      <p:ext uri="{BB962C8B-B14F-4D97-AF65-F5344CB8AC3E}">
        <p14:creationId xmlns:p14="http://schemas.microsoft.com/office/powerpoint/2010/main" val="310951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482E-FAC8-B643-99B7-B71B3478627D}"/>
              </a:ext>
            </a:extLst>
          </p:cNvPr>
          <p:cNvSpPr>
            <a:spLocks noGrp="1"/>
          </p:cNvSpPr>
          <p:nvPr>
            <p:ph type="title"/>
          </p:nvPr>
        </p:nvSpPr>
        <p:spPr>
          <a:xfrm>
            <a:off x="838200" y="18256"/>
            <a:ext cx="10515600" cy="867570"/>
          </a:xfrm>
        </p:spPr>
        <p:txBody>
          <a:bodyPr/>
          <a:lstStyle/>
          <a:p>
            <a:pPr algn="ctr"/>
            <a:r>
              <a:rPr lang="en-US" dirty="0">
                <a:solidFill>
                  <a:srgbClr val="FF0000"/>
                </a:solidFill>
                <a:latin typeface="Bookman Old Style" panose="02050604050505020204" pitchFamily="18" charset="0"/>
              </a:rPr>
              <a:t>Key Minimum Physics  </a:t>
            </a:r>
          </a:p>
        </p:txBody>
      </p:sp>
      <p:graphicFrame>
        <p:nvGraphicFramePr>
          <p:cNvPr id="4" name="Table 4">
            <a:extLst>
              <a:ext uri="{FF2B5EF4-FFF2-40B4-BE49-F238E27FC236}">
                <a16:creationId xmlns:a16="http://schemas.microsoft.com/office/drawing/2014/main" id="{A70A8ABB-1263-424C-AA26-F274A1735C87}"/>
              </a:ext>
            </a:extLst>
          </p:cNvPr>
          <p:cNvGraphicFramePr>
            <a:graphicFrameLocks noGrp="1"/>
          </p:cNvGraphicFramePr>
          <p:nvPr/>
        </p:nvGraphicFramePr>
        <p:xfrm>
          <a:off x="316706" y="1233726"/>
          <a:ext cx="11558586" cy="4390547"/>
        </p:xfrm>
        <a:graphic>
          <a:graphicData uri="http://schemas.openxmlformats.org/drawingml/2006/table">
            <a:tbl>
              <a:tblPr firstRow="1" bandRow="1">
                <a:tableStyleId>{5940675A-B579-460E-94D1-54222C63F5DA}</a:tableStyleId>
              </a:tblPr>
              <a:tblGrid>
                <a:gridCol w="2009805">
                  <a:extLst>
                    <a:ext uri="{9D8B030D-6E8A-4147-A177-3AD203B41FA5}">
                      <a16:colId xmlns:a16="http://schemas.microsoft.com/office/drawing/2014/main" val="516707196"/>
                    </a:ext>
                  </a:extLst>
                </a:gridCol>
                <a:gridCol w="2002544">
                  <a:extLst>
                    <a:ext uri="{9D8B030D-6E8A-4147-A177-3AD203B41FA5}">
                      <a16:colId xmlns:a16="http://schemas.microsoft.com/office/drawing/2014/main" val="590135694"/>
                    </a:ext>
                  </a:extLst>
                </a:gridCol>
                <a:gridCol w="2016575">
                  <a:extLst>
                    <a:ext uri="{9D8B030D-6E8A-4147-A177-3AD203B41FA5}">
                      <a16:colId xmlns:a16="http://schemas.microsoft.com/office/drawing/2014/main" val="2356502531"/>
                    </a:ext>
                  </a:extLst>
                </a:gridCol>
                <a:gridCol w="2764831">
                  <a:extLst>
                    <a:ext uri="{9D8B030D-6E8A-4147-A177-3AD203B41FA5}">
                      <a16:colId xmlns:a16="http://schemas.microsoft.com/office/drawing/2014/main" val="1881691533"/>
                    </a:ext>
                  </a:extLst>
                </a:gridCol>
                <a:gridCol w="2764831">
                  <a:extLst>
                    <a:ext uri="{9D8B030D-6E8A-4147-A177-3AD203B41FA5}">
                      <a16:colId xmlns:a16="http://schemas.microsoft.com/office/drawing/2014/main" val="2141812436"/>
                    </a:ext>
                  </a:extLst>
                </a:gridCol>
              </a:tblGrid>
              <a:tr h="535781">
                <a:tc>
                  <a:txBody>
                    <a:bodyPr/>
                    <a:lstStyle/>
                    <a:p>
                      <a:r>
                        <a:rPr lang="en-US" dirty="0">
                          <a:latin typeface="Bookman Old Style" panose="02050604050505020204" pitchFamily="18" charset="0"/>
                        </a:rPr>
                        <a:t>Physics Process</a:t>
                      </a:r>
                    </a:p>
                  </a:txBody>
                  <a:tcPr/>
                </a:tc>
                <a:tc>
                  <a:txBody>
                    <a:bodyPr/>
                    <a:lstStyle/>
                    <a:p>
                      <a:r>
                        <a:rPr lang="en-US" dirty="0">
                          <a:latin typeface="Bookman Old Style" panose="02050604050505020204" pitchFamily="18" charset="0"/>
                        </a:rPr>
                        <a:t>Key measurements</a:t>
                      </a:r>
                    </a:p>
                  </a:txBody>
                  <a:tcPr/>
                </a:tc>
                <a:tc>
                  <a:txBody>
                    <a:bodyPr/>
                    <a:lstStyle/>
                    <a:p>
                      <a:r>
                        <a:rPr lang="en-US" dirty="0">
                          <a:latin typeface="Bookman Old Style" panose="02050604050505020204" pitchFamily="18" charset="0"/>
                        </a:rPr>
                        <a:t>Key Plots</a:t>
                      </a:r>
                    </a:p>
                  </a:txBody>
                  <a:tcPr/>
                </a:tc>
                <a:tc>
                  <a:txBody>
                    <a:bodyPr/>
                    <a:lstStyle/>
                    <a:p>
                      <a:r>
                        <a:rPr lang="en-US" dirty="0">
                          <a:latin typeface="Bookman Old Style" panose="02050604050505020204" pitchFamily="18" charset="0"/>
                        </a:rPr>
                        <a:t>Physics Message</a:t>
                      </a:r>
                    </a:p>
                  </a:txBody>
                  <a:tcPr/>
                </a:tc>
                <a:tc>
                  <a:txBody>
                    <a:bodyPr/>
                    <a:lstStyle/>
                    <a:p>
                      <a:r>
                        <a:rPr lang="en-US" dirty="0">
                          <a:latin typeface="Bookman Old Style" panose="02050604050505020204" pitchFamily="18" charset="0"/>
                        </a:rPr>
                        <a:t>Detector Performance Tests</a:t>
                      </a:r>
                    </a:p>
                  </a:txBody>
                  <a:tcPr/>
                </a:tc>
                <a:extLst>
                  <a:ext uri="{0D108BD9-81ED-4DB2-BD59-A6C34878D82A}">
                    <a16:rowId xmlns:a16="http://schemas.microsoft.com/office/drawing/2014/main" val="2238928930"/>
                  </a:ext>
                </a:extLst>
              </a:tr>
              <a:tr h="535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kern="1200" dirty="0">
                        <a:solidFill>
                          <a:schemeClr val="tx1"/>
                        </a:solidFill>
                        <a:effectLst/>
                        <a:latin typeface="Bookman Old Style" panose="02050604050505020204" pitchFamily="18" charset="0"/>
                        <a:ea typeface="+mn-ea"/>
                        <a:cs typeface="+mn-cs"/>
                      </a:endParaRPr>
                    </a:p>
                  </a:txBody>
                  <a:tcPr/>
                </a:tc>
                <a:tc>
                  <a:txBody>
                    <a:bodyPr/>
                    <a:lstStyle/>
                    <a:p>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extLst>
                  <a:ext uri="{0D108BD9-81ED-4DB2-BD59-A6C34878D82A}">
                    <a16:rowId xmlns:a16="http://schemas.microsoft.com/office/drawing/2014/main" val="258585073"/>
                  </a:ext>
                </a:extLst>
              </a:tr>
              <a:tr h="535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kern="1200" dirty="0">
                        <a:solidFill>
                          <a:schemeClr val="tx1"/>
                        </a:solidFill>
                        <a:effectLst/>
                        <a:latin typeface="Bookman Old Style" panose="02050604050505020204" pitchFamily="18" charset="0"/>
                        <a:ea typeface="+mn-ea"/>
                        <a:cs typeface="+mn-cs"/>
                      </a:endParaRPr>
                    </a:p>
                  </a:txBody>
                  <a:tcPr/>
                </a:tc>
                <a:tc>
                  <a:txBody>
                    <a:bodyPr/>
                    <a:lstStyle/>
                    <a:p>
                      <a:endParaRPr lang="en-US">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extLst>
                  <a:ext uri="{0D108BD9-81ED-4DB2-BD59-A6C34878D82A}">
                    <a16:rowId xmlns:a16="http://schemas.microsoft.com/office/drawing/2014/main" val="2230261087"/>
                  </a:ext>
                </a:extLst>
              </a:tr>
              <a:tr h="535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kern="1200" dirty="0">
                        <a:solidFill>
                          <a:schemeClr val="tx1"/>
                        </a:solidFill>
                        <a:effectLst/>
                        <a:latin typeface="Bookman Old Style" panose="02050604050505020204" pitchFamily="18" charset="0"/>
                        <a:ea typeface="+mn-ea"/>
                        <a:cs typeface="+mn-cs"/>
                      </a:endParaRPr>
                    </a:p>
                  </a:txBody>
                  <a:tcPr/>
                </a:tc>
                <a:tc>
                  <a:txBody>
                    <a:bodyPr/>
                    <a:lstStyle/>
                    <a:p>
                      <a:endParaRPr lang="en-US">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extLst>
                  <a:ext uri="{0D108BD9-81ED-4DB2-BD59-A6C34878D82A}">
                    <a16:rowId xmlns:a16="http://schemas.microsoft.com/office/drawing/2014/main" val="1785848730"/>
                  </a:ext>
                </a:extLst>
              </a:tr>
              <a:tr h="535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extLst>
                  <a:ext uri="{0D108BD9-81ED-4DB2-BD59-A6C34878D82A}">
                    <a16:rowId xmlns:a16="http://schemas.microsoft.com/office/drawing/2014/main" val="1612586033"/>
                  </a:ext>
                </a:extLst>
              </a:tr>
              <a:tr h="535781">
                <a:tc>
                  <a:txBody>
                    <a:bodyPr/>
                    <a:lstStyle/>
                    <a:p>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extLst>
                  <a:ext uri="{0D108BD9-81ED-4DB2-BD59-A6C34878D82A}">
                    <a16:rowId xmlns:a16="http://schemas.microsoft.com/office/drawing/2014/main" val="3370183528"/>
                  </a:ext>
                </a:extLst>
              </a:tr>
              <a:tr h="535781">
                <a:tc>
                  <a:txBody>
                    <a:bodyPr/>
                    <a:lstStyle/>
                    <a:p>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extLst>
                  <a:ext uri="{0D108BD9-81ED-4DB2-BD59-A6C34878D82A}">
                    <a16:rowId xmlns:a16="http://schemas.microsoft.com/office/drawing/2014/main" val="2990118749"/>
                  </a:ext>
                </a:extLst>
              </a:tr>
              <a:tr h="535781">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tc>
                  <a:txBody>
                    <a:bodyPr/>
                    <a:lstStyle/>
                    <a:p>
                      <a:endParaRPr lang="en-US" dirty="0">
                        <a:latin typeface="Bookman Old Style" panose="02050604050505020204" pitchFamily="18" charset="0"/>
                      </a:endParaRPr>
                    </a:p>
                  </a:txBody>
                  <a:tcPr/>
                </a:tc>
                <a:extLst>
                  <a:ext uri="{0D108BD9-81ED-4DB2-BD59-A6C34878D82A}">
                    <a16:rowId xmlns:a16="http://schemas.microsoft.com/office/drawing/2014/main" val="2187505354"/>
                  </a:ext>
                </a:extLst>
              </a:tr>
            </a:tbl>
          </a:graphicData>
        </a:graphic>
      </p:graphicFrame>
      <p:sp>
        <p:nvSpPr>
          <p:cNvPr id="3" name="Slide Number Placeholder 2">
            <a:extLst>
              <a:ext uri="{FF2B5EF4-FFF2-40B4-BE49-F238E27FC236}">
                <a16:creationId xmlns:a16="http://schemas.microsoft.com/office/drawing/2014/main" id="{AC1A17C4-A1E1-124D-8859-7BCDB78ED275}"/>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3</a:t>
            </a:fld>
            <a:endParaRPr lang="en-US" sz="2000" b="1">
              <a:latin typeface="Bookman Old Style" panose="02050604050505020204" pitchFamily="18" charset="0"/>
            </a:endParaRPr>
          </a:p>
        </p:txBody>
      </p:sp>
    </p:spTree>
    <p:extLst>
      <p:ext uri="{BB962C8B-B14F-4D97-AF65-F5344CB8AC3E}">
        <p14:creationId xmlns:p14="http://schemas.microsoft.com/office/powerpoint/2010/main" val="185956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3D3B-AE78-4A49-9D88-C29302B82FFE}"/>
              </a:ext>
            </a:extLst>
          </p:cNvPr>
          <p:cNvSpPr>
            <a:spLocks noGrp="1"/>
          </p:cNvSpPr>
          <p:nvPr>
            <p:ph type="title"/>
          </p:nvPr>
        </p:nvSpPr>
        <p:spPr>
          <a:xfrm>
            <a:off x="838200" y="156781"/>
            <a:ext cx="10515600" cy="861791"/>
          </a:xfrm>
        </p:spPr>
        <p:txBody>
          <a:bodyPr/>
          <a:lstStyle/>
          <a:p>
            <a:pPr algn="ctr"/>
            <a:r>
              <a:rPr lang="en-US" dirty="0">
                <a:solidFill>
                  <a:srgbClr val="FF0000"/>
                </a:solidFill>
                <a:latin typeface="Bookman Old Style" panose="02050604050505020204" pitchFamily="18" charset="0"/>
              </a:rPr>
              <a:t>Inclusive PWG</a:t>
            </a:r>
          </a:p>
        </p:txBody>
      </p:sp>
      <p:pic>
        <p:nvPicPr>
          <p:cNvPr id="5" name="Picture 4" descr="Table&#10;&#10;Description automatically generated">
            <a:extLst>
              <a:ext uri="{FF2B5EF4-FFF2-40B4-BE49-F238E27FC236}">
                <a16:creationId xmlns:a16="http://schemas.microsoft.com/office/drawing/2014/main" id="{54434DA8-8244-AE46-80E9-CD59D545EF34}"/>
              </a:ext>
            </a:extLst>
          </p:cNvPr>
          <p:cNvPicPr>
            <a:picLocks noChangeAspect="1"/>
          </p:cNvPicPr>
          <p:nvPr/>
        </p:nvPicPr>
        <p:blipFill>
          <a:blip r:embed="rId2"/>
          <a:stretch>
            <a:fillRect/>
          </a:stretch>
        </p:blipFill>
        <p:spPr>
          <a:xfrm>
            <a:off x="142875" y="1283072"/>
            <a:ext cx="11907151" cy="4946278"/>
          </a:xfrm>
          <a:prstGeom prst="rect">
            <a:avLst/>
          </a:prstGeom>
        </p:spPr>
      </p:pic>
      <p:sp>
        <p:nvSpPr>
          <p:cNvPr id="6" name="Slide Number Placeholder 5">
            <a:extLst>
              <a:ext uri="{FF2B5EF4-FFF2-40B4-BE49-F238E27FC236}">
                <a16:creationId xmlns:a16="http://schemas.microsoft.com/office/drawing/2014/main" id="{3D4E3627-2959-2B4D-A37C-52329E1B8E63}"/>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4</a:t>
            </a:fld>
            <a:endParaRPr lang="en-US" sz="2000" b="1">
              <a:latin typeface="Bookman Old Style" panose="02050604050505020204" pitchFamily="18" charset="0"/>
            </a:endParaRPr>
          </a:p>
        </p:txBody>
      </p:sp>
    </p:spTree>
    <p:extLst>
      <p:ext uri="{BB962C8B-B14F-4D97-AF65-F5344CB8AC3E}">
        <p14:creationId xmlns:p14="http://schemas.microsoft.com/office/powerpoint/2010/main" val="360559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6F8E-7925-324A-AB35-1FB7956DD935}"/>
              </a:ext>
            </a:extLst>
          </p:cNvPr>
          <p:cNvSpPr>
            <a:spLocks noGrp="1"/>
          </p:cNvSpPr>
          <p:nvPr>
            <p:ph type="title"/>
          </p:nvPr>
        </p:nvSpPr>
        <p:spPr>
          <a:xfrm>
            <a:off x="722454" y="18255"/>
            <a:ext cx="10515600" cy="745559"/>
          </a:xfrm>
        </p:spPr>
        <p:txBody>
          <a:bodyPr/>
          <a:lstStyle/>
          <a:p>
            <a:pPr algn="ctr"/>
            <a:r>
              <a:rPr lang="en-US" dirty="0">
                <a:solidFill>
                  <a:srgbClr val="FF0000"/>
                </a:solidFill>
                <a:latin typeface="Bookman Old Style" panose="02050604050505020204" pitchFamily="18" charset="0"/>
              </a:rPr>
              <a:t>Inclusive PWG</a:t>
            </a:r>
          </a:p>
        </p:txBody>
      </p:sp>
      <p:pic>
        <p:nvPicPr>
          <p:cNvPr id="5" name="Picture 4" descr="Graphical user interface, chart, application&#10;&#10;Description automatically generated">
            <a:extLst>
              <a:ext uri="{FF2B5EF4-FFF2-40B4-BE49-F238E27FC236}">
                <a16:creationId xmlns:a16="http://schemas.microsoft.com/office/drawing/2014/main" id="{91B1E0DC-79E2-6644-8A05-CCE32D63C9F3}"/>
              </a:ext>
            </a:extLst>
          </p:cNvPr>
          <p:cNvPicPr>
            <a:picLocks noChangeAspect="1"/>
          </p:cNvPicPr>
          <p:nvPr/>
        </p:nvPicPr>
        <p:blipFill>
          <a:blip r:embed="rId2"/>
          <a:stretch>
            <a:fillRect/>
          </a:stretch>
        </p:blipFill>
        <p:spPr>
          <a:xfrm>
            <a:off x="334311" y="1106715"/>
            <a:ext cx="5645943" cy="2150835"/>
          </a:xfrm>
          <a:prstGeom prst="rect">
            <a:avLst/>
          </a:prstGeom>
        </p:spPr>
      </p:pic>
      <p:pic>
        <p:nvPicPr>
          <p:cNvPr id="7" name="Picture 6">
            <a:extLst>
              <a:ext uri="{FF2B5EF4-FFF2-40B4-BE49-F238E27FC236}">
                <a16:creationId xmlns:a16="http://schemas.microsoft.com/office/drawing/2014/main" id="{9DEB7068-25D6-1A4D-A5A2-B20109E6A5D0}"/>
              </a:ext>
            </a:extLst>
          </p:cNvPr>
          <p:cNvPicPr>
            <a:picLocks noChangeAspect="1"/>
          </p:cNvPicPr>
          <p:nvPr/>
        </p:nvPicPr>
        <p:blipFill>
          <a:blip r:embed="rId3"/>
          <a:stretch>
            <a:fillRect/>
          </a:stretch>
        </p:blipFill>
        <p:spPr>
          <a:xfrm>
            <a:off x="6368397" y="1076456"/>
            <a:ext cx="5257800" cy="3946201"/>
          </a:xfrm>
          <a:prstGeom prst="rect">
            <a:avLst/>
          </a:prstGeom>
        </p:spPr>
      </p:pic>
      <p:pic>
        <p:nvPicPr>
          <p:cNvPr id="9" name="Picture 8">
            <a:extLst>
              <a:ext uri="{FF2B5EF4-FFF2-40B4-BE49-F238E27FC236}">
                <a16:creationId xmlns:a16="http://schemas.microsoft.com/office/drawing/2014/main" id="{5816F0CE-765D-F644-96BB-ECDA7140EAD5}"/>
              </a:ext>
            </a:extLst>
          </p:cNvPr>
          <p:cNvPicPr>
            <a:picLocks noChangeAspect="1"/>
          </p:cNvPicPr>
          <p:nvPr/>
        </p:nvPicPr>
        <p:blipFill>
          <a:blip r:embed="rId4"/>
          <a:stretch>
            <a:fillRect/>
          </a:stretch>
        </p:blipFill>
        <p:spPr>
          <a:xfrm>
            <a:off x="416718" y="3600451"/>
            <a:ext cx="4483895" cy="2989263"/>
          </a:xfrm>
          <a:prstGeom prst="rect">
            <a:avLst/>
          </a:prstGeom>
        </p:spPr>
      </p:pic>
      <p:sp>
        <p:nvSpPr>
          <p:cNvPr id="10" name="Rectangle 9">
            <a:extLst>
              <a:ext uri="{FF2B5EF4-FFF2-40B4-BE49-F238E27FC236}">
                <a16:creationId xmlns:a16="http://schemas.microsoft.com/office/drawing/2014/main" id="{00CCA12A-F38B-0F47-98A3-901AF8A76A81}"/>
              </a:ext>
            </a:extLst>
          </p:cNvPr>
          <p:cNvSpPr/>
          <p:nvPr/>
        </p:nvSpPr>
        <p:spPr>
          <a:xfrm>
            <a:off x="7126587" y="5596878"/>
            <a:ext cx="3331361" cy="369332"/>
          </a:xfrm>
          <a:prstGeom prst="rect">
            <a:avLst/>
          </a:prstGeom>
        </p:spPr>
        <p:txBody>
          <a:bodyPr wrap="none">
            <a:spAutoFit/>
          </a:bodyPr>
          <a:lstStyle/>
          <a:p>
            <a:r>
              <a:rPr lang="en-IN" dirty="0">
                <a:latin typeface="Bookman Old Style" panose="02050604050505020204" pitchFamily="18" charset="0"/>
              </a:rPr>
              <a:t>300 million Pythia 6 events.</a:t>
            </a:r>
            <a:endParaRPr lang="en-US" dirty="0">
              <a:latin typeface="Bookman Old Style" panose="02050604050505020204" pitchFamily="18" charset="0"/>
            </a:endParaRPr>
          </a:p>
        </p:txBody>
      </p:sp>
      <p:sp>
        <p:nvSpPr>
          <p:cNvPr id="11" name="Slide Number Placeholder 10">
            <a:extLst>
              <a:ext uri="{FF2B5EF4-FFF2-40B4-BE49-F238E27FC236}">
                <a16:creationId xmlns:a16="http://schemas.microsoft.com/office/drawing/2014/main" id="{93CE077E-2726-334B-9BE1-7252E2E77A50}"/>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5</a:t>
            </a:fld>
            <a:endParaRPr lang="en-US" sz="2000" b="1" dirty="0">
              <a:latin typeface="Bookman Old Style" panose="02050604050505020204" pitchFamily="18" charset="0"/>
            </a:endParaRPr>
          </a:p>
        </p:txBody>
      </p:sp>
    </p:spTree>
    <p:extLst>
      <p:ext uri="{BB962C8B-B14F-4D97-AF65-F5344CB8AC3E}">
        <p14:creationId xmlns:p14="http://schemas.microsoft.com/office/powerpoint/2010/main" val="155662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0846-792C-E249-91EB-678FFA94CCBA}"/>
              </a:ext>
            </a:extLst>
          </p:cNvPr>
          <p:cNvSpPr>
            <a:spLocks noGrp="1"/>
          </p:cNvSpPr>
          <p:nvPr>
            <p:ph type="title"/>
          </p:nvPr>
        </p:nvSpPr>
        <p:spPr>
          <a:xfrm>
            <a:off x="687729" y="0"/>
            <a:ext cx="10515600" cy="722895"/>
          </a:xfrm>
        </p:spPr>
        <p:txBody>
          <a:bodyPr/>
          <a:lstStyle/>
          <a:p>
            <a:pPr algn="ctr"/>
            <a:r>
              <a:rPr lang="en-US" dirty="0">
                <a:solidFill>
                  <a:srgbClr val="FF0000"/>
                </a:solidFill>
                <a:latin typeface="Bookman Old Style" panose="02050604050505020204" pitchFamily="18" charset="0"/>
              </a:rPr>
              <a:t>SIDIS PWG</a:t>
            </a:r>
          </a:p>
        </p:txBody>
      </p:sp>
      <p:pic>
        <p:nvPicPr>
          <p:cNvPr id="1026" name="Picture 2" descr="AthenaSIDISKeymeasuremmentsMatrix.pdf">
            <a:extLst>
              <a:ext uri="{FF2B5EF4-FFF2-40B4-BE49-F238E27FC236}">
                <a16:creationId xmlns:a16="http://schemas.microsoft.com/office/drawing/2014/main" id="{2EE40E30-E3CD-9142-A0B1-229CC1869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28" y="607148"/>
            <a:ext cx="10718972" cy="60294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5874BAF-F6B5-2745-8585-701EEC699429}"/>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6</a:t>
            </a:fld>
            <a:endParaRPr lang="en-US" sz="2000" b="1" dirty="0">
              <a:latin typeface="Bookman Old Style" panose="02050604050505020204" pitchFamily="18" charset="0"/>
            </a:endParaRPr>
          </a:p>
        </p:txBody>
      </p:sp>
    </p:spTree>
    <p:extLst>
      <p:ext uri="{BB962C8B-B14F-4D97-AF65-F5344CB8AC3E}">
        <p14:creationId xmlns:p14="http://schemas.microsoft.com/office/powerpoint/2010/main" val="346316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A1CB-3029-4A49-95F1-5C5E1E6E29E8}"/>
              </a:ext>
            </a:extLst>
          </p:cNvPr>
          <p:cNvSpPr>
            <a:spLocks noGrp="1"/>
          </p:cNvSpPr>
          <p:nvPr>
            <p:ph type="title"/>
          </p:nvPr>
        </p:nvSpPr>
        <p:spPr>
          <a:xfrm>
            <a:off x="838200" y="136526"/>
            <a:ext cx="10515600" cy="544512"/>
          </a:xfrm>
        </p:spPr>
        <p:txBody>
          <a:bodyPr>
            <a:normAutofit fontScale="90000"/>
          </a:bodyPr>
          <a:lstStyle/>
          <a:p>
            <a:pPr algn="ctr"/>
            <a:r>
              <a:rPr lang="en-US" dirty="0">
                <a:solidFill>
                  <a:srgbClr val="FF0000"/>
                </a:solidFill>
                <a:latin typeface="Bookman Old Style" panose="02050604050505020204" pitchFamily="18" charset="0"/>
              </a:rPr>
              <a:t>SIDIS PWG</a:t>
            </a:r>
          </a:p>
        </p:txBody>
      </p:sp>
      <p:sp>
        <p:nvSpPr>
          <p:cNvPr id="4" name="Slide Number Placeholder 3">
            <a:extLst>
              <a:ext uri="{FF2B5EF4-FFF2-40B4-BE49-F238E27FC236}">
                <a16:creationId xmlns:a16="http://schemas.microsoft.com/office/drawing/2014/main" id="{C6BB37F6-20E3-6A46-B8BD-4D6AA7A777E7}"/>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7</a:t>
            </a:fld>
            <a:endParaRPr lang="en-US" sz="2000" b="1" dirty="0">
              <a:latin typeface="Bookman Old Style" panose="02050604050505020204" pitchFamily="18" charset="0"/>
            </a:endParaRPr>
          </a:p>
        </p:txBody>
      </p:sp>
      <p:pic>
        <p:nvPicPr>
          <p:cNvPr id="5" name="Picture 4">
            <a:extLst>
              <a:ext uri="{FF2B5EF4-FFF2-40B4-BE49-F238E27FC236}">
                <a16:creationId xmlns:a16="http://schemas.microsoft.com/office/drawing/2014/main" id="{31BCB7DA-3E47-4245-BC3E-FFEA26AFDCED}"/>
              </a:ext>
            </a:extLst>
          </p:cNvPr>
          <p:cNvPicPr>
            <a:picLocks noChangeAspect="1"/>
          </p:cNvPicPr>
          <p:nvPr/>
        </p:nvPicPr>
        <p:blipFill>
          <a:blip r:embed="rId2"/>
          <a:stretch>
            <a:fillRect/>
          </a:stretch>
        </p:blipFill>
        <p:spPr>
          <a:xfrm>
            <a:off x="260116" y="426190"/>
            <a:ext cx="4317895" cy="3020218"/>
          </a:xfrm>
          <a:prstGeom prst="rect">
            <a:avLst/>
          </a:prstGeom>
        </p:spPr>
      </p:pic>
      <p:pic>
        <p:nvPicPr>
          <p:cNvPr id="6" name="Picture 5">
            <a:extLst>
              <a:ext uri="{FF2B5EF4-FFF2-40B4-BE49-F238E27FC236}">
                <a16:creationId xmlns:a16="http://schemas.microsoft.com/office/drawing/2014/main" id="{701209BA-8CFD-D34C-889C-12A503D8E21E}"/>
              </a:ext>
            </a:extLst>
          </p:cNvPr>
          <p:cNvPicPr>
            <a:picLocks noChangeAspect="1"/>
          </p:cNvPicPr>
          <p:nvPr/>
        </p:nvPicPr>
        <p:blipFill rotWithShape="1">
          <a:blip r:embed="rId3"/>
          <a:srcRect b="50405"/>
          <a:stretch/>
        </p:blipFill>
        <p:spPr>
          <a:xfrm>
            <a:off x="5632216" y="615786"/>
            <a:ext cx="6299668" cy="2830622"/>
          </a:xfrm>
          <a:prstGeom prst="rect">
            <a:avLst/>
          </a:prstGeom>
        </p:spPr>
      </p:pic>
      <p:pic>
        <p:nvPicPr>
          <p:cNvPr id="7" name="Picture 6">
            <a:extLst>
              <a:ext uri="{FF2B5EF4-FFF2-40B4-BE49-F238E27FC236}">
                <a16:creationId xmlns:a16="http://schemas.microsoft.com/office/drawing/2014/main" id="{47C132D4-CAC7-FC43-BAE8-36D76CE2DCC8}"/>
              </a:ext>
            </a:extLst>
          </p:cNvPr>
          <p:cNvPicPr>
            <a:picLocks noChangeAspect="1"/>
          </p:cNvPicPr>
          <p:nvPr/>
        </p:nvPicPr>
        <p:blipFill>
          <a:blip r:embed="rId4"/>
          <a:stretch>
            <a:fillRect/>
          </a:stretch>
        </p:blipFill>
        <p:spPr>
          <a:xfrm>
            <a:off x="122379" y="3597060"/>
            <a:ext cx="6299668" cy="2852158"/>
          </a:xfrm>
          <a:prstGeom prst="rect">
            <a:avLst/>
          </a:prstGeom>
        </p:spPr>
      </p:pic>
      <p:pic>
        <p:nvPicPr>
          <p:cNvPr id="8" name="Picture 7">
            <a:extLst>
              <a:ext uri="{FF2B5EF4-FFF2-40B4-BE49-F238E27FC236}">
                <a16:creationId xmlns:a16="http://schemas.microsoft.com/office/drawing/2014/main" id="{546DEC13-B0F0-A247-878A-4B660BEB9128}"/>
              </a:ext>
            </a:extLst>
          </p:cNvPr>
          <p:cNvPicPr>
            <a:picLocks noChangeAspect="1"/>
          </p:cNvPicPr>
          <p:nvPr/>
        </p:nvPicPr>
        <p:blipFill>
          <a:blip r:embed="rId5"/>
          <a:stretch>
            <a:fillRect/>
          </a:stretch>
        </p:blipFill>
        <p:spPr>
          <a:xfrm>
            <a:off x="6713249" y="3496425"/>
            <a:ext cx="4137602" cy="3225049"/>
          </a:xfrm>
          <a:prstGeom prst="rect">
            <a:avLst/>
          </a:prstGeom>
        </p:spPr>
      </p:pic>
    </p:spTree>
    <p:extLst>
      <p:ext uri="{BB962C8B-B14F-4D97-AF65-F5344CB8AC3E}">
        <p14:creationId xmlns:p14="http://schemas.microsoft.com/office/powerpoint/2010/main" val="99911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EEBC-0901-0842-8325-F83DD9BC70DE}"/>
              </a:ext>
            </a:extLst>
          </p:cNvPr>
          <p:cNvSpPr>
            <a:spLocks noGrp="1"/>
          </p:cNvSpPr>
          <p:nvPr>
            <p:ph type="title"/>
          </p:nvPr>
        </p:nvSpPr>
        <p:spPr>
          <a:xfrm>
            <a:off x="838200" y="87546"/>
            <a:ext cx="10515600" cy="706438"/>
          </a:xfrm>
        </p:spPr>
        <p:txBody>
          <a:bodyPr/>
          <a:lstStyle/>
          <a:p>
            <a:pPr algn="ctr"/>
            <a:r>
              <a:rPr lang="en-US" dirty="0">
                <a:solidFill>
                  <a:srgbClr val="FF0000"/>
                </a:solidFill>
                <a:latin typeface="Bookman Old Style" panose="02050604050505020204" pitchFamily="18" charset="0"/>
              </a:rPr>
              <a:t>Exclusive PWG</a:t>
            </a:r>
          </a:p>
        </p:txBody>
      </p:sp>
      <p:pic>
        <p:nvPicPr>
          <p:cNvPr id="2050" name="Picture 2" descr="ExclusivetaggingGoldenchannelmatrixJuly23.pdf">
            <a:extLst>
              <a:ext uri="{FF2B5EF4-FFF2-40B4-BE49-F238E27FC236}">
                <a16:creationId xmlns:a16="http://schemas.microsoft.com/office/drawing/2014/main" id="{E22F1998-2415-5744-B638-C881A1CCD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04" y="609966"/>
            <a:ext cx="10941996" cy="61604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AD05AC-56A3-2B49-9B70-9505DBAE8099}"/>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8</a:t>
            </a:fld>
            <a:endParaRPr lang="en-US" sz="2000" b="1">
              <a:latin typeface="Bookman Old Style" panose="02050604050505020204" pitchFamily="18" charset="0"/>
            </a:endParaRPr>
          </a:p>
        </p:txBody>
      </p:sp>
    </p:spTree>
    <p:extLst>
      <p:ext uri="{BB962C8B-B14F-4D97-AF65-F5344CB8AC3E}">
        <p14:creationId xmlns:p14="http://schemas.microsoft.com/office/powerpoint/2010/main" val="210043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C5B4-8372-5C40-92FB-8A58ACAEC950}"/>
              </a:ext>
            </a:extLst>
          </p:cNvPr>
          <p:cNvSpPr>
            <a:spLocks noGrp="1"/>
          </p:cNvSpPr>
          <p:nvPr>
            <p:ph type="title"/>
          </p:nvPr>
        </p:nvSpPr>
        <p:spPr>
          <a:xfrm>
            <a:off x="838200" y="67442"/>
            <a:ext cx="10515600" cy="818383"/>
          </a:xfrm>
        </p:spPr>
        <p:txBody>
          <a:bodyPr/>
          <a:lstStyle/>
          <a:p>
            <a:pPr algn="ctr"/>
            <a:r>
              <a:rPr lang="en-US" dirty="0">
                <a:solidFill>
                  <a:srgbClr val="FF0000"/>
                </a:solidFill>
                <a:latin typeface="Bookman Old Style" panose="02050604050505020204" pitchFamily="18" charset="0"/>
              </a:rPr>
              <a:t>Jets, HF, EW, BSM PWG</a:t>
            </a:r>
          </a:p>
        </p:txBody>
      </p:sp>
      <p:pic>
        <p:nvPicPr>
          <p:cNvPr id="5" name="Picture 4" descr="Table&#10;&#10;Description automatically generated">
            <a:extLst>
              <a:ext uri="{FF2B5EF4-FFF2-40B4-BE49-F238E27FC236}">
                <a16:creationId xmlns:a16="http://schemas.microsoft.com/office/drawing/2014/main" id="{15F4BAC8-38B1-D247-9D4F-344B2BDED200}"/>
              </a:ext>
            </a:extLst>
          </p:cNvPr>
          <p:cNvPicPr>
            <a:picLocks noChangeAspect="1"/>
          </p:cNvPicPr>
          <p:nvPr/>
        </p:nvPicPr>
        <p:blipFill>
          <a:blip r:embed="rId2"/>
          <a:stretch>
            <a:fillRect/>
          </a:stretch>
        </p:blipFill>
        <p:spPr>
          <a:xfrm>
            <a:off x="0" y="767940"/>
            <a:ext cx="12192000" cy="5758272"/>
          </a:xfrm>
          <a:prstGeom prst="rect">
            <a:avLst/>
          </a:prstGeom>
        </p:spPr>
      </p:pic>
      <p:sp>
        <p:nvSpPr>
          <p:cNvPr id="6" name="Slide Number Placeholder 5">
            <a:extLst>
              <a:ext uri="{FF2B5EF4-FFF2-40B4-BE49-F238E27FC236}">
                <a16:creationId xmlns:a16="http://schemas.microsoft.com/office/drawing/2014/main" id="{20400BA6-4079-534D-AB25-45FCFC73CC03}"/>
              </a:ext>
            </a:extLst>
          </p:cNvPr>
          <p:cNvSpPr>
            <a:spLocks noGrp="1"/>
          </p:cNvSpPr>
          <p:nvPr>
            <p:ph type="sldNum" sz="quarter" idx="12"/>
          </p:nvPr>
        </p:nvSpPr>
        <p:spPr/>
        <p:txBody>
          <a:bodyPr/>
          <a:lstStyle/>
          <a:p>
            <a:fld id="{4EADC724-66B5-4E4F-BE22-7B52AE9475FE}" type="slidenum">
              <a:rPr lang="en-US" sz="2000" b="1" smtClean="0">
                <a:latin typeface="Bookman Old Style" panose="02050604050505020204" pitchFamily="18" charset="0"/>
              </a:rPr>
              <a:t>9</a:t>
            </a:fld>
            <a:endParaRPr lang="en-US" sz="2000" b="1">
              <a:latin typeface="Bookman Old Style" panose="02050604050505020204" pitchFamily="18" charset="0"/>
            </a:endParaRPr>
          </a:p>
        </p:txBody>
      </p:sp>
    </p:spTree>
    <p:extLst>
      <p:ext uri="{BB962C8B-B14F-4D97-AF65-F5344CB8AC3E}">
        <p14:creationId xmlns:p14="http://schemas.microsoft.com/office/powerpoint/2010/main" val="2928979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505</Words>
  <Application>Microsoft Macintosh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Bookman Old Style</vt:lpstr>
      <vt:lpstr>Calibri</vt:lpstr>
      <vt:lpstr>Calibri Light</vt:lpstr>
      <vt:lpstr>Office Theme</vt:lpstr>
      <vt:lpstr>ATHENA – PWG Coordination Progress</vt:lpstr>
      <vt:lpstr>PWG </vt:lpstr>
      <vt:lpstr>Key Minimum Physics  </vt:lpstr>
      <vt:lpstr>Inclusive PWG</vt:lpstr>
      <vt:lpstr>Inclusive PWG</vt:lpstr>
      <vt:lpstr>SIDIS PWG</vt:lpstr>
      <vt:lpstr>SIDIS PWG</vt:lpstr>
      <vt:lpstr>Exclusive PWG</vt:lpstr>
      <vt:lpstr>Jets, HF, EW, BSM PWG</vt:lpstr>
      <vt:lpstr>ATHENA Software Page</vt:lpstr>
      <vt:lpstr>Requests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ATHENA – PWG Progress</dc:title>
  <dc:creator>Bedangadas Mohanty</dc:creator>
  <cp:lastModifiedBy>Bedangadas Mohanty</cp:lastModifiedBy>
  <cp:revision>12</cp:revision>
  <dcterms:created xsi:type="dcterms:W3CDTF">2021-08-24T08:51:47Z</dcterms:created>
  <dcterms:modified xsi:type="dcterms:W3CDTF">2021-08-25T06:25:34Z</dcterms:modified>
</cp:coreProperties>
</file>