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8F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9"/>
    <p:restoredTop sz="94674"/>
  </p:normalViewPr>
  <p:slideViewPr>
    <p:cSldViewPr snapToGrid="0" snapToObjects="1">
      <p:cViewPr varScale="1">
        <p:scale>
          <a:sx n="110" d="100"/>
          <a:sy n="110" d="100"/>
        </p:scale>
        <p:origin x="176" y="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8C7484E-C8E8-4840-8F9B-3A5A0BB897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8A15B6-510E-A64F-9B31-4B3DF506B7D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4C94C1-E35C-B34B-8F27-18DF5A10FFF2}" type="datetime1">
              <a:rPr lang="en-US" smtClean="0"/>
              <a:t>9/9/21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64F6ED-188B-9441-AA9E-79D8B8A8AAA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59ABE8-D59D-F84A-A61E-EE43A1F4767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97487-18D3-9847-A082-685F8C20F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973516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C42E79-5400-CC45-93C4-E93772556100}" type="datetime1">
              <a:rPr lang="en-US" smtClean="0"/>
              <a:t>9/9/21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3D1793-F55A-804B-99A8-93FA9BE90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41529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34D1E-FB83-E94F-9A38-83F1B9177F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C82EC8-BEFD-8E41-84F5-911F104A69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CA5EA3-A55D-C447-BBC9-7D698C92B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Tracking Simulation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6D7D7D1-3453-6640-BF42-146B4E3219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83473" y="85166"/>
            <a:ext cx="2209026" cy="644871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9972B9C-7B33-8947-BD82-A0111F88EAF9}"/>
              </a:ext>
            </a:extLst>
          </p:cNvPr>
          <p:cNvCxnSpPr>
            <a:cxnSpLocks/>
          </p:cNvCxnSpPr>
          <p:nvPr userDrawn="1"/>
        </p:nvCxnSpPr>
        <p:spPr>
          <a:xfrm>
            <a:off x="63610" y="779222"/>
            <a:ext cx="12028889" cy="0"/>
          </a:xfrm>
          <a:prstGeom prst="straightConnector1">
            <a:avLst/>
          </a:prstGeom>
          <a:ln w="25400">
            <a:solidFill>
              <a:srgbClr val="438F8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13">
            <a:extLst>
              <a:ext uri="{FF2B5EF4-FFF2-40B4-BE49-F238E27FC236}">
                <a16:creationId xmlns:a16="http://schemas.microsoft.com/office/drawing/2014/main" id="{4EE379FB-5369-C644-BE84-73CE21A353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33320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 pitchFamily="2" charset="0"/>
              </a:defRPr>
            </a:lvl1pPr>
          </a:lstStyle>
          <a:p>
            <a:fld id="{5E586BAB-CBCC-0C44-9C1F-C8D9FBE708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1A1DE87D-801A-9C4D-B625-EE33AA2F74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9382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9/10/21</a:t>
            </a:r>
          </a:p>
        </p:txBody>
      </p:sp>
    </p:spTree>
    <p:extLst>
      <p:ext uri="{BB962C8B-B14F-4D97-AF65-F5344CB8AC3E}">
        <p14:creationId xmlns:p14="http://schemas.microsoft.com/office/powerpoint/2010/main" val="455157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F13F8-A520-4347-AF05-72E71D1CD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F747A1-6FB9-E942-86ED-943C4A5788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A6A3ED-84FE-4648-A855-12CD7FCD1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Tracking Simulation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82CD152-16C7-1948-92CD-7F9EFC7E3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24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 pitchFamily="2" charset="0"/>
              </a:defRPr>
            </a:lvl1pPr>
          </a:lstStyle>
          <a:p>
            <a:r>
              <a:rPr lang="en-US"/>
              <a:t>9/10/21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B08CD89-E72D-D041-AF92-E7643F7DC3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Helvetica" pitchFamily="2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412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EF0ECB-E6F6-5040-9208-4E8846A3DD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0597414" y="943275"/>
            <a:ext cx="1442185" cy="52336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3F5627-3423-894D-BD9D-09AA72331F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943275"/>
            <a:ext cx="9595585" cy="5233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B80ED-05C1-7B49-BD71-066A8D9BA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Tracking Simulation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8213EF8-779F-BE4C-BD66-AC2C011E79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24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 pitchFamily="2" charset="0"/>
              </a:defRPr>
            </a:lvl1pPr>
          </a:lstStyle>
          <a:p>
            <a:r>
              <a:rPr lang="en-US"/>
              <a:t>9/10/21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1DA69A-C5AA-E044-A1D1-22F1026876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Helvetica" pitchFamily="2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000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C7E13-3B09-214C-8316-0E214A157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2F8DF-4B2E-6D41-8ABB-BBA88DC39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801B4C-A4E0-504D-819E-03696881E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Tracking Simulation</a:t>
            </a:r>
            <a:endParaRPr lang="en-US" dirty="0"/>
          </a:p>
        </p:txBody>
      </p:sp>
      <p:sp>
        <p:nvSpPr>
          <p:cNvPr id="7" name="Slide Number Placeholder 13">
            <a:extLst>
              <a:ext uri="{FF2B5EF4-FFF2-40B4-BE49-F238E27FC236}">
                <a16:creationId xmlns:a16="http://schemas.microsoft.com/office/drawing/2014/main" id="{0BA3A30C-D833-B240-9421-577CE79133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33320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 pitchFamily="2" charset="0"/>
              </a:defRPr>
            </a:lvl1pPr>
          </a:lstStyle>
          <a:p>
            <a:fld id="{5E586BAB-CBCC-0C44-9C1F-C8D9FBE708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Date Placeholder 5">
            <a:extLst>
              <a:ext uri="{FF2B5EF4-FFF2-40B4-BE49-F238E27FC236}">
                <a16:creationId xmlns:a16="http://schemas.microsoft.com/office/drawing/2014/main" id="{DAC2E7BD-AA9D-4046-BCF2-9F64C2B712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9382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9/10/21</a:t>
            </a:r>
          </a:p>
        </p:txBody>
      </p:sp>
    </p:spTree>
    <p:extLst>
      <p:ext uri="{BB962C8B-B14F-4D97-AF65-F5344CB8AC3E}">
        <p14:creationId xmlns:p14="http://schemas.microsoft.com/office/powerpoint/2010/main" val="462489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7DE5C-CED9-6F42-A8BB-EEA4C0C40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719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F2959E-1AE3-5845-99F9-ECC6FE2AE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429001"/>
            <a:ext cx="10515600" cy="26606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508A5-3845-CA46-9A50-961FC1311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Tracking Simulation</a:t>
            </a:r>
          </a:p>
        </p:txBody>
      </p:sp>
      <p:sp>
        <p:nvSpPr>
          <p:cNvPr id="9" name="Slide Number Placeholder 13">
            <a:extLst>
              <a:ext uri="{FF2B5EF4-FFF2-40B4-BE49-F238E27FC236}">
                <a16:creationId xmlns:a16="http://schemas.microsoft.com/office/drawing/2014/main" id="{E7ED785F-55D2-8646-A2D6-889C525477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33320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 pitchFamily="2" charset="0"/>
              </a:defRPr>
            </a:lvl1pPr>
          </a:lstStyle>
          <a:p>
            <a:fld id="{5E586BAB-CBCC-0C44-9C1F-C8D9FBE708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5">
            <a:extLst>
              <a:ext uri="{FF2B5EF4-FFF2-40B4-BE49-F238E27FC236}">
                <a16:creationId xmlns:a16="http://schemas.microsoft.com/office/drawing/2014/main" id="{CEEF5ACA-4567-1645-B717-F4C36286BB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9382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9/10/21</a:t>
            </a:r>
          </a:p>
        </p:txBody>
      </p:sp>
    </p:spTree>
    <p:extLst>
      <p:ext uri="{BB962C8B-B14F-4D97-AF65-F5344CB8AC3E}">
        <p14:creationId xmlns:p14="http://schemas.microsoft.com/office/powerpoint/2010/main" val="3308828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04D68-7627-CA42-B25F-F6F69BE2C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4C086-C79E-3D4E-B22B-B67825671A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53ADCE-9B8B-1045-9157-9BD85DA05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Tracking Simulation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A0666AD-6E4C-5647-B04C-F5D1257721E7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524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 pitchFamily="2" charset="0"/>
              </a:defRPr>
            </a:lvl1pPr>
          </a:lstStyle>
          <a:p>
            <a:r>
              <a:rPr lang="en-US"/>
              <a:t>9/10/21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2BFDEE3-9BEC-F94F-894B-AB8D426080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Helvetica" pitchFamily="2" charset="0"/>
              </a:defRPr>
            </a:lvl1pPr>
          </a:lstStyle>
          <a:p>
            <a:endParaRPr lang="en-US" dirty="0"/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10620567-7E06-C74E-9A22-26D56FF3B48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655526969"/>
              </p:ext>
            </p:extLst>
          </p:nvPr>
        </p:nvGraphicFramePr>
        <p:xfrm>
          <a:off x="6310489" y="1991082"/>
          <a:ext cx="572911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9704">
                  <a:extLst>
                    <a:ext uri="{9D8B030D-6E8A-4147-A177-3AD203B41FA5}">
                      <a16:colId xmlns:a16="http://schemas.microsoft.com/office/drawing/2014/main" val="2979360944"/>
                    </a:ext>
                  </a:extLst>
                </a:gridCol>
                <a:gridCol w="1909704">
                  <a:extLst>
                    <a:ext uri="{9D8B030D-6E8A-4147-A177-3AD203B41FA5}">
                      <a16:colId xmlns:a16="http://schemas.microsoft.com/office/drawing/2014/main" val="668830532"/>
                    </a:ext>
                  </a:extLst>
                </a:gridCol>
                <a:gridCol w="1909704">
                  <a:extLst>
                    <a:ext uri="{9D8B030D-6E8A-4147-A177-3AD203B41FA5}">
                      <a16:colId xmlns:a16="http://schemas.microsoft.com/office/drawing/2014/main" val="37132511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38F8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438F8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38F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920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7116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6173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72273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2166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19165-EE01-434E-BE3B-4DE36A087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17683-0D21-4240-9A08-3661CDF23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0BA552-82FF-0640-AE0B-C128ECF175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A635CF-7500-734A-8C0E-67C6F32D8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8467EB-7B2E-994C-9550-83DAEA1713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28B569-488D-6B4F-A59C-6AC3CB37C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Tracking Simulation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181E96D2-7684-CE4B-AFCE-2AF9D2867718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524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 pitchFamily="2" charset="0"/>
              </a:defRPr>
            </a:lvl1pPr>
          </a:lstStyle>
          <a:p>
            <a:r>
              <a:rPr lang="en-US"/>
              <a:t>9/10/21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CC80D81-B13A-8240-8DFE-D6E976CF423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2964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Helvetica" pitchFamily="2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125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BBA94-200B-3844-91E6-F9B36778B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152BA4-A9FE-344C-8815-2B98B4F08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Tracking Simulation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DDB94454-09F1-5942-94B7-61F7DD2CEC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24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 pitchFamily="2" charset="0"/>
              </a:defRPr>
            </a:lvl1pPr>
          </a:lstStyle>
          <a:p>
            <a:r>
              <a:rPr lang="en-US"/>
              <a:t>9/10/21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773DE19-530D-6F4A-A4A1-06BFD49330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Helvetica" pitchFamily="2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119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11C277-4C03-6249-BDB5-89D751D30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Tracking Simulation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6930BE4-4421-7B4C-86C1-91FC9E64ED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24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 pitchFamily="2" charset="0"/>
              </a:defRPr>
            </a:lvl1pPr>
          </a:lstStyle>
          <a:p>
            <a:r>
              <a:rPr lang="en-US"/>
              <a:t>9/10/21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61453-5F29-7D40-AF7E-37D7BA1E8A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Helvetica" pitchFamily="2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598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37DF2-709D-AA41-9B01-6E5D30B52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DC31A-09E5-5D4E-B06F-00D4C78A8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32B646-A3AB-3F40-87EF-AE9214789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CBF419-647E-4E4A-8CC1-980ACB9E0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Tracking Simulation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131A9E8-5480-9E47-9A33-0B455367BE27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524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 pitchFamily="2" charset="0"/>
              </a:defRPr>
            </a:lvl1pPr>
          </a:lstStyle>
          <a:p>
            <a:r>
              <a:rPr lang="en-US"/>
              <a:t>9/10/21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4430818-CE6E-F541-9E0A-6CC00D2213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Helvetica" pitchFamily="2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991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29DB0-813D-C14B-87AB-6794B30B2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D34B87-B52B-3E4D-8EC6-7E8273956C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FDE5A3-C909-4240-B57F-77D30DFB32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637E88-4C73-1B40-BC93-4A804B508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Tracking Simulation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B35D96A-85EC-3749-AE81-D0AD5A87851D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524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 pitchFamily="2" charset="0"/>
              </a:defRPr>
            </a:lvl1pPr>
          </a:lstStyle>
          <a:p>
            <a:r>
              <a:rPr lang="en-US"/>
              <a:t>9/10/21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7F2A399-CA3E-D047-BDD6-2C82AEB899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Helvetica" pitchFamily="2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758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51F5BA-09E5-6742-9FE8-7E9693389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01" y="1"/>
            <a:ext cx="9700281" cy="7792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AC4AC4-5988-EB41-89B5-7795D636A4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9382" y="1025246"/>
            <a:ext cx="11693236" cy="51517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4F79DBA-D15A-C847-8875-2F7E570736A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883473" y="85166"/>
            <a:ext cx="2209026" cy="644871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118693C-43F0-7447-9CD5-980683A4AFE7}"/>
              </a:ext>
            </a:extLst>
          </p:cNvPr>
          <p:cNvCxnSpPr>
            <a:cxnSpLocks/>
          </p:cNvCxnSpPr>
          <p:nvPr userDrawn="1"/>
        </p:nvCxnSpPr>
        <p:spPr>
          <a:xfrm>
            <a:off x="63610" y="779222"/>
            <a:ext cx="12028889" cy="0"/>
          </a:xfrm>
          <a:prstGeom prst="straightConnector1">
            <a:avLst/>
          </a:prstGeom>
          <a:ln w="25400">
            <a:solidFill>
              <a:srgbClr val="438F8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06556A8-879E-2E4F-9A44-2B7A35DACD14}"/>
              </a:ext>
            </a:extLst>
          </p:cNvPr>
          <p:cNvCxnSpPr>
            <a:cxnSpLocks/>
          </p:cNvCxnSpPr>
          <p:nvPr userDrawn="1"/>
        </p:nvCxnSpPr>
        <p:spPr>
          <a:xfrm>
            <a:off x="81555" y="6176963"/>
            <a:ext cx="12028889" cy="0"/>
          </a:xfrm>
          <a:prstGeom prst="straightConnector1">
            <a:avLst/>
          </a:prstGeom>
          <a:ln w="25400">
            <a:solidFill>
              <a:srgbClr val="438F8E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8312EC8A-1B48-CC4E-A39F-428B89B1BD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33320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 pitchFamily="2" charset="0"/>
              </a:defRPr>
            </a:lvl1pPr>
          </a:lstStyle>
          <a:p>
            <a:fld id="{5E586BAB-CBCC-0C44-9C1F-C8D9FBE708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DAD11A-0F24-A749-BD72-F78F8A084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Tracking Simulation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32BBC9E-FD75-A943-A257-2DB2BC526C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9382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9/10/21</a:t>
            </a:r>
          </a:p>
        </p:txBody>
      </p:sp>
    </p:spTree>
    <p:extLst>
      <p:ext uri="{BB962C8B-B14F-4D97-AF65-F5344CB8AC3E}">
        <p14:creationId xmlns:p14="http://schemas.microsoft.com/office/powerpoint/2010/main" val="1610391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BB0B1F6-74F8-684A-BB86-87D4B5AA74C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10503" t="10014" r="8210" b="5545"/>
          <a:stretch/>
        </p:blipFill>
        <p:spPr>
          <a:xfrm>
            <a:off x="1990844" y="829968"/>
            <a:ext cx="8241175" cy="533257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4DCE977-EB48-204C-9473-14CFDCCF60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Tracking Simulations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D6782D-AEF3-FD41-874A-4511578877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Campaign 1 to Campaign 2</a:t>
            </a:r>
            <a:br>
              <a:rPr lang="en-US" dirty="0"/>
            </a:br>
            <a:r>
              <a:rPr lang="en-US" dirty="0"/>
              <a:t>Cameron Dean, for the simulations team</a:t>
            </a:r>
          </a:p>
          <a:p>
            <a:r>
              <a:rPr lang="en-US" dirty="0"/>
              <a:t>09/10/2021</a:t>
            </a:r>
            <a:br>
              <a:rPr lang="en-US" b="1" dirty="0"/>
            </a:br>
            <a:r>
              <a:rPr lang="en-US" b="1" dirty="0"/>
              <a:t>Tracking Working Group Meeting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962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BE95A-4774-DC44-9DE1-9A19CD854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28E0F-F149-9C4E-9D52-EF2D7C7FD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382" y="853141"/>
            <a:ext cx="11693236" cy="5151717"/>
          </a:xfrm>
        </p:spPr>
        <p:txBody>
          <a:bodyPr anchor="ctr"/>
          <a:lstStyle/>
          <a:p>
            <a:r>
              <a:rPr lang="en-US" dirty="0"/>
              <a:t>Major changes between campaigns 1 &amp; 2: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Most trackers were repositioned</a:t>
            </a:r>
          </a:p>
          <a:p>
            <a:pPr lvl="1"/>
            <a:r>
              <a:rPr lang="en-US" dirty="0" err="1"/>
              <a:t>EEMCal</a:t>
            </a:r>
            <a:r>
              <a:rPr lang="en-US" dirty="0"/>
              <a:t>, DIRC and RICHs moved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Detector resolutions were updated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Some detectors were removed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Support structure was added between </a:t>
            </a:r>
            <a:r>
              <a:rPr lang="en-US" dirty="0" err="1"/>
              <a:t>EHCal</a:t>
            </a:r>
            <a:r>
              <a:rPr lang="en-US" dirty="0"/>
              <a:t> and </a:t>
            </a:r>
            <a:r>
              <a:rPr lang="en-US" dirty="0" err="1"/>
              <a:t>dRICH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3C2182-C930-2D44-8F60-6B17CC15B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Tracking Simulation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E74FAB-3B7B-F64E-B1ED-B89E499231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586BAB-CBCC-0C44-9C1F-C8D9FBE7084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229C58F-7901-1546-B55E-9DFCF0FF5A9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9/10/21</a:t>
            </a:r>
          </a:p>
        </p:txBody>
      </p:sp>
    </p:spTree>
    <p:extLst>
      <p:ext uri="{BB962C8B-B14F-4D97-AF65-F5344CB8AC3E}">
        <p14:creationId xmlns:p14="http://schemas.microsoft.com/office/powerpoint/2010/main" val="3016922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EB5A851-1A0A-5744-8CB8-98EDFD862A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905"/>
          <a:stretch/>
        </p:blipFill>
        <p:spPr>
          <a:xfrm>
            <a:off x="2675917" y="2187373"/>
            <a:ext cx="6840166" cy="388268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D01D635-2328-6D46-A6C4-422A0E8CD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Barrel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8CC95-B584-5A4F-9CEB-A29F94DA6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Barrel detector reduced from 4 layers to 2 layers</a:t>
            </a:r>
          </a:p>
          <a:p>
            <a:r>
              <a:rPr lang="en-US" dirty="0"/>
              <a:t>Vertex detector increased from 2 layers to 3 layers</a:t>
            </a:r>
          </a:p>
          <a:p>
            <a:r>
              <a:rPr lang="en-US" dirty="0"/>
              <a:t>Barrel thickness reduced from 0.55%X</a:t>
            </a:r>
            <a:r>
              <a:rPr lang="en-US" baseline="-25000" dirty="0"/>
              <a:t>0</a:t>
            </a:r>
            <a:r>
              <a:rPr lang="en-US" dirty="0"/>
              <a:t> to 0.05%X</a:t>
            </a:r>
            <a:r>
              <a:rPr lang="en-US" baseline="-25000" dirty="0"/>
              <a:t>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558BF3-7C00-4940-8F9C-882BDB038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Tracking Simulation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157547-51E4-6E44-9FEB-F8B5EA91A2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586BAB-CBCC-0C44-9C1F-C8D9FBE7084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472299F-6A18-7E42-8871-759390A7805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9/10/21</a:t>
            </a:r>
          </a:p>
        </p:txBody>
      </p:sp>
    </p:spTree>
    <p:extLst>
      <p:ext uri="{BB962C8B-B14F-4D97-AF65-F5344CB8AC3E}">
        <p14:creationId xmlns:p14="http://schemas.microsoft.com/office/powerpoint/2010/main" val="2955269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7134D11-DBBF-314A-9EEF-575E37F012A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905"/>
          <a:stretch/>
        </p:blipFill>
        <p:spPr>
          <a:xfrm>
            <a:off x="2675917" y="2187373"/>
            <a:ext cx="6840166" cy="388268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2CE97B-377C-3546-8333-2C65EA3C3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E76CA-3669-8F47-AD71-C7F2A1AFC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FST was pitch reduced from 20→36 microns to uniform 10 micron</a:t>
            </a:r>
          </a:p>
          <a:p>
            <a:r>
              <a:rPr lang="en-US" dirty="0"/>
              <a:t>1 layer dropped in e-going direction (was at -125cm)</a:t>
            </a:r>
          </a:p>
          <a:p>
            <a:r>
              <a:rPr lang="en-US" dirty="0"/>
              <a:t>Last e-going tracker mover from -115cm to -107.1cm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59D5B4-7D1A-7044-B775-03515C1AE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Tracking Simulation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56ABB0-DF8A-FF48-8373-05062BEBFC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586BAB-CBCC-0C44-9C1F-C8D9FBE7084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231B5DC-9408-C440-BF58-45F59AA12CBA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9/10/21</a:t>
            </a:r>
          </a:p>
        </p:txBody>
      </p:sp>
    </p:spTree>
    <p:extLst>
      <p:ext uri="{BB962C8B-B14F-4D97-AF65-F5344CB8AC3E}">
        <p14:creationId xmlns:p14="http://schemas.microsoft.com/office/powerpoint/2010/main" val="1795715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4877F-FB97-5F41-85CA-4578CF43E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GEMs and TTLs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12F31-960F-134B-833A-8DF45936D1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E-going GEM moved from -160cm to -120cm</a:t>
            </a:r>
          </a:p>
          <a:p>
            <a:r>
              <a:rPr lang="en-US" dirty="0"/>
              <a:t>E-going TTL moved to accommodate closer </a:t>
            </a:r>
            <a:r>
              <a:rPr lang="en-US" dirty="0" err="1"/>
              <a:t>EEMCal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FF7C4F-4179-9049-A863-2C133114E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Tracking Simulation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EC5245-4129-E741-982F-94F661DB4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586BAB-CBCC-0C44-9C1F-C8D9FBE7084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1A6A95-B9EC-F848-8FE2-E2A3760A0F0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9/10/21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06A95FE-1A69-7943-818D-7B5AF3FC10F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78" t="25350" r="10818"/>
          <a:stretch/>
        </p:blipFill>
        <p:spPr>
          <a:xfrm>
            <a:off x="46300" y="1974715"/>
            <a:ext cx="6034626" cy="399782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539A7FA-DE1C-C140-8915-D4972D758DB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970" t="11101" r="1472" b="583"/>
          <a:stretch/>
        </p:blipFill>
        <p:spPr>
          <a:xfrm>
            <a:off x="6142300" y="1974716"/>
            <a:ext cx="6034626" cy="3997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132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222CD-1CE6-2A4B-9999-3F498F751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410AE-628F-6B42-A671-A35C62692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897" y="853141"/>
            <a:ext cx="6511341" cy="515171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Support structure added between </a:t>
            </a:r>
            <a:r>
              <a:rPr lang="en-US" dirty="0" err="1"/>
              <a:t>EHCal</a:t>
            </a:r>
            <a:r>
              <a:rPr lang="en-US" dirty="0"/>
              <a:t> and </a:t>
            </a:r>
            <a:r>
              <a:rPr lang="en-US" dirty="0" err="1"/>
              <a:t>dRICH</a:t>
            </a:r>
            <a:endParaRPr lang="en-US" dirty="0"/>
          </a:p>
          <a:p>
            <a:pPr lvl="1"/>
            <a:r>
              <a:rPr lang="en-US" dirty="0"/>
              <a:t>Inner barrel </a:t>
            </a:r>
            <a:r>
              <a:rPr lang="en-US" dirty="0" err="1"/>
              <a:t>HCal</a:t>
            </a:r>
            <a:r>
              <a:rPr lang="en-US" dirty="0"/>
              <a:t> is too close to wrap support around it</a:t>
            </a:r>
          </a:p>
          <a:p>
            <a:r>
              <a:rPr lang="en-US" dirty="0"/>
              <a:t>Structure covers all barrel layers and passes near discs</a:t>
            </a:r>
          </a:p>
          <a:p>
            <a:r>
              <a:rPr lang="en-US" dirty="0"/>
              <a:t>Barrel cylinders are half-thickness of FST cylinders (0.5mm vs 1mm)</a:t>
            </a:r>
          </a:p>
          <a:p>
            <a:r>
              <a:rPr lang="en-US" dirty="0"/>
              <a:t>Layers are given appropriate thickness of copper, water, plastic, carbon </a:t>
            </a:r>
            <a:r>
              <a:rPr lang="en-US" dirty="0" err="1"/>
              <a:t>fibre</a:t>
            </a:r>
            <a:r>
              <a:rPr lang="en-US" dirty="0"/>
              <a:t> where needed</a:t>
            </a:r>
          </a:p>
          <a:p>
            <a:r>
              <a:rPr lang="en-US" dirty="0"/>
              <a:t>Iron cone connects support to </a:t>
            </a:r>
            <a:r>
              <a:rPr lang="en-US" dirty="0" err="1"/>
              <a:t>EEMCal</a:t>
            </a:r>
            <a:r>
              <a:rPr lang="en-US" dirty="0"/>
              <a:t> (5.7%X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8EA228-C52E-F44D-995B-331C42038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Tracking Simulation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24AD3B-EA26-F946-A77F-4AD0E3B984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586BAB-CBCC-0C44-9C1F-C8D9FBE7084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9BFC270-B89C-5E41-AC55-DFD25236734A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9/10/21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CF88C23-A144-5941-9CD7-E4316DB12F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05" t="4270" r="7020" b="2506"/>
          <a:stretch/>
        </p:blipFill>
        <p:spPr>
          <a:xfrm>
            <a:off x="6345519" y="853140"/>
            <a:ext cx="5846482" cy="417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284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36A19-2492-6B47-B838-95729E55E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Tracking and Outputs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0EE32-33C8-BB4F-8EE2-DEB382CFF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Campaign 1 tracking used ROOT </a:t>
            </a:r>
            <a:r>
              <a:rPr lang="en-US" dirty="0" err="1"/>
              <a:t>GenFit</a:t>
            </a:r>
            <a:endParaRPr lang="en-US" dirty="0"/>
          </a:p>
          <a:p>
            <a:r>
              <a:rPr lang="en-US" dirty="0"/>
              <a:t>Detector smearing was setup in each macro for resolution</a:t>
            </a:r>
          </a:p>
          <a:p>
            <a:r>
              <a:rPr lang="en-US" dirty="0"/>
              <a:t>Campaign 2 will also use ROOT </a:t>
            </a:r>
            <a:r>
              <a:rPr lang="en-US" dirty="0" err="1"/>
              <a:t>GenFit</a:t>
            </a:r>
            <a:endParaRPr lang="en-US" dirty="0"/>
          </a:p>
          <a:p>
            <a:r>
              <a:rPr lang="en-US" dirty="0"/>
              <a:t>Sebastian Araya is working on implementing ACTS in to ECCE</a:t>
            </a:r>
          </a:p>
          <a:p>
            <a:r>
              <a:rPr lang="en-US" dirty="0"/>
              <a:t>Aim to run this over campaign 2 events to get more realistic tracking estimates</a:t>
            </a:r>
          </a:p>
          <a:p>
            <a:r>
              <a:rPr lang="en-US" dirty="0"/>
              <a:t>Will be run as a second stage process</a:t>
            </a:r>
          </a:p>
          <a:p>
            <a:r>
              <a:rPr lang="en-US" dirty="0"/>
              <a:t>Tracking evaluator was run in all campaigns</a:t>
            </a:r>
          </a:p>
          <a:p>
            <a:r>
              <a:rPr lang="en-US" dirty="0"/>
              <a:t>All simulations are with sims team</a:t>
            </a:r>
          </a:p>
          <a:p>
            <a:pPr lvl="1"/>
            <a:r>
              <a:rPr lang="en-US" dirty="0" err="1"/>
              <a:t>Jin</a:t>
            </a:r>
            <a:r>
              <a:rPr lang="en-US" dirty="0"/>
              <a:t> and I are ironing out overlaps in </a:t>
            </a:r>
            <a:r>
              <a:rPr lang="en-US"/>
              <a:t>subsytems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46F6E3-DDAC-5D4C-91CA-ABD659895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Tracking Simulation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07A58B-634E-8543-9FCF-8A4EEA56D9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586BAB-CBCC-0C44-9C1F-C8D9FBE70842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F01BE37-ED33-594E-BD03-C3B89D9ADDA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9/10/21</a:t>
            </a:r>
          </a:p>
        </p:txBody>
      </p:sp>
    </p:spTree>
    <p:extLst>
      <p:ext uri="{BB962C8B-B14F-4D97-AF65-F5344CB8AC3E}">
        <p14:creationId xmlns:p14="http://schemas.microsoft.com/office/powerpoint/2010/main" val="3148816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CE" id="{D3B5BE0F-7EAA-E942-9325-252D9634D82B}" vid="{6C488AE4-F510-6D4F-A84A-C56CFA0363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956</TotalTime>
  <Words>311</Words>
  <Application>Microsoft Macintosh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Helvetica</vt:lpstr>
      <vt:lpstr>Office Theme</vt:lpstr>
      <vt:lpstr>Tracking Simulations</vt:lpstr>
      <vt:lpstr>Overview</vt:lpstr>
      <vt:lpstr>Barrel</vt:lpstr>
      <vt:lpstr>FST</vt:lpstr>
      <vt:lpstr>GEMs and TTLs</vt:lpstr>
      <vt:lpstr>Support</vt:lpstr>
      <vt:lpstr>Tracking and Outputs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Tracking Simulations</dc:title>
  <dc:creator>Dean, Cameron</dc:creator>
  <cp:lastModifiedBy>Dean, Cameron</cp:lastModifiedBy>
  <cp:revision>12</cp:revision>
  <dcterms:created xsi:type="dcterms:W3CDTF">2021-09-09T21:58:29Z</dcterms:created>
  <dcterms:modified xsi:type="dcterms:W3CDTF">2021-09-10T13:55:13Z</dcterms:modified>
</cp:coreProperties>
</file>