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3" r:id="rId7"/>
    <p:sldId id="261" r:id="rId8"/>
    <p:sldId id="262"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5"/>
    <p:restoredTop sz="94694"/>
  </p:normalViewPr>
  <p:slideViewPr>
    <p:cSldViewPr snapToGrid="0" snapToObjects="1">
      <p:cViewPr varScale="1">
        <p:scale>
          <a:sx n="121" d="100"/>
          <a:sy n="121" d="100"/>
        </p:scale>
        <p:origin x="5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3841-156A-E24D-AE08-479436AB84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08FA05-1415-0F47-93DA-0BEEFD283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496DA8-D033-4743-A30A-59B0E50F9E0D}"/>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5" name="Footer Placeholder 4">
            <a:extLst>
              <a:ext uri="{FF2B5EF4-FFF2-40B4-BE49-F238E27FC236}">
                <a16:creationId xmlns:a16="http://schemas.microsoft.com/office/drawing/2014/main" id="{8AFE94D3-FD51-C34F-B7B6-E1C603BC7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E6A86-F1C9-A24D-97FA-0344CFFD7458}"/>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3244904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2EF2-0F1B-CB4A-A0A6-212CA1A870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8438F1-F1D2-AB4E-88FE-B2C9BB19E3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59330-C026-2547-8277-5D9590E8DDF2}"/>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5" name="Footer Placeholder 4">
            <a:extLst>
              <a:ext uri="{FF2B5EF4-FFF2-40B4-BE49-F238E27FC236}">
                <a16:creationId xmlns:a16="http://schemas.microsoft.com/office/drawing/2014/main" id="{DCECE81F-A16A-6343-B1E7-57E24D7D50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3EF97-06BF-B949-96E7-5012A7C419FC}"/>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831286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15A0A6-3FCE-324A-9632-CF789200CB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249A8A-C3F1-8846-822B-1936C89D11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0229E-C768-284F-B69D-D5E27D822253}"/>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5" name="Footer Placeholder 4">
            <a:extLst>
              <a:ext uri="{FF2B5EF4-FFF2-40B4-BE49-F238E27FC236}">
                <a16:creationId xmlns:a16="http://schemas.microsoft.com/office/drawing/2014/main" id="{BDFD8D08-2516-6042-9C32-E61A1A31C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2918E-D30D-8E42-B97F-5B34EF54B72E}"/>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331547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866E-4A7E-6341-8C6F-CB9CEAE187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43A39-4949-EB4C-95DC-B477B41EE9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0BC5-632D-1549-AFCB-3A517507690F}"/>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5" name="Footer Placeholder 4">
            <a:extLst>
              <a:ext uri="{FF2B5EF4-FFF2-40B4-BE49-F238E27FC236}">
                <a16:creationId xmlns:a16="http://schemas.microsoft.com/office/drawing/2014/main" id="{7F3FB6D1-FDCE-EB44-A563-84D9627A4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12F21-4C23-0B4E-91D5-9B192522B09A}"/>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80460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4514-63BE-3846-8670-B185346B2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47BF1A-A7D4-A94B-ABA0-A3B339BF0E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8C087A-EDC0-4547-AAF7-7F4E5A1B16FA}"/>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5" name="Footer Placeholder 4">
            <a:extLst>
              <a:ext uri="{FF2B5EF4-FFF2-40B4-BE49-F238E27FC236}">
                <a16:creationId xmlns:a16="http://schemas.microsoft.com/office/drawing/2014/main" id="{C07BC612-4AF4-BB49-9CD1-FD16E6AAB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4AAC8-AA9F-E94E-AC63-865D9D76D719}"/>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3717857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6D0E-768D-C248-80EE-ACEF08255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51FBA3-04BD-E741-912B-096D22A1C4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F500CF-47E1-1842-AA33-AE508D8E53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0253FE-81F6-4346-8449-0C9EEAFBDEDF}"/>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6" name="Footer Placeholder 5">
            <a:extLst>
              <a:ext uri="{FF2B5EF4-FFF2-40B4-BE49-F238E27FC236}">
                <a16:creationId xmlns:a16="http://schemas.microsoft.com/office/drawing/2014/main" id="{3A195823-835B-6F40-9968-82F4382BBD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E2A6E-D8D9-6C4A-A03A-D02EFB456DA4}"/>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201216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42DFF-E5EA-E94D-9CBD-D7E39F891C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5B5F39-1D93-DC48-AAEF-50A87611C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757CFA-8ADE-0245-927E-77AF5DBDF1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F1900-46D1-B743-A4EA-D851231CE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89A2DC-793A-A74F-83D1-B063C73270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C74D1-B0AD-4841-A93A-FB53AB1347CB}"/>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8" name="Footer Placeholder 7">
            <a:extLst>
              <a:ext uri="{FF2B5EF4-FFF2-40B4-BE49-F238E27FC236}">
                <a16:creationId xmlns:a16="http://schemas.microsoft.com/office/drawing/2014/main" id="{682015DD-F071-2046-9DBE-D70A5CAEAE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119713-7791-9A41-9681-019D3789EF11}"/>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164220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FBDC-88B7-A641-BB9D-125E40C4D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F4FF1B-9EAC-B74B-B682-39E21E2B30B0}"/>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4" name="Footer Placeholder 3">
            <a:extLst>
              <a:ext uri="{FF2B5EF4-FFF2-40B4-BE49-F238E27FC236}">
                <a16:creationId xmlns:a16="http://schemas.microsoft.com/office/drawing/2014/main" id="{A35E2031-E98E-DE49-B2ED-B2983B8484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2631F8-90DB-5A4B-B83B-2648EE0F8A27}"/>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19187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E440AF-4EF6-AD40-B9F8-89628210EC20}"/>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3" name="Footer Placeholder 2">
            <a:extLst>
              <a:ext uri="{FF2B5EF4-FFF2-40B4-BE49-F238E27FC236}">
                <a16:creationId xmlns:a16="http://schemas.microsoft.com/office/drawing/2014/main" id="{3892CB8A-8914-3848-BBB1-936583885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5A3165-B407-0246-A7D3-DD75BA47A764}"/>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228100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D3FC-0A9D-A548-A4CF-4B94E2F095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6D99B7-9A4A-094C-8F28-076CC65AA9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9EBA4A-95E8-2D4B-86D2-6D259F569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AF5332-A960-FF44-9083-088F7E50E2EB}"/>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6" name="Footer Placeholder 5">
            <a:extLst>
              <a:ext uri="{FF2B5EF4-FFF2-40B4-BE49-F238E27FC236}">
                <a16:creationId xmlns:a16="http://schemas.microsoft.com/office/drawing/2014/main" id="{001F4032-06B5-6446-875C-83175698A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7BEBF-77B3-6146-864E-0FF5F26FCC97}"/>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350319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F5AB-6025-714C-8FF5-AF3B724F8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F54EB2-5CEC-9740-8998-ED0BAE5D5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8A49B0-5501-F947-BDA6-0D971BE36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35FF8E-D91D-9944-A0C7-0E3005A6B36D}"/>
              </a:ext>
            </a:extLst>
          </p:cNvPr>
          <p:cNvSpPr>
            <a:spLocks noGrp="1"/>
          </p:cNvSpPr>
          <p:nvPr>
            <p:ph type="dt" sz="half" idx="10"/>
          </p:nvPr>
        </p:nvSpPr>
        <p:spPr/>
        <p:txBody>
          <a:bodyPr/>
          <a:lstStyle/>
          <a:p>
            <a:fld id="{85D5ED46-4888-B843-A6F8-48E563E383D4}" type="datetimeFigureOut">
              <a:rPr lang="en-US" smtClean="0"/>
              <a:t>8/25/21</a:t>
            </a:fld>
            <a:endParaRPr lang="en-US"/>
          </a:p>
        </p:txBody>
      </p:sp>
      <p:sp>
        <p:nvSpPr>
          <p:cNvPr id="6" name="Footer Placeholder 5">
            <a:extLst>
              <a:ext uri="{FF2B5EF4-FFF2-40B4-BE49-F238E27FC236}">
                <a16:creationId xmlns:a16="http://schemas.microsoft.com/office/drawing/2014/main" id="{E532E22F-DCA1-B549-B535-BAAC0EC6D3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EA8161-431C-314F-A6AA-82C46E15C9E5}"/>
              </a:ext>
            </a:extLst>
          </p:cNvPr>
          <p:cNvSpPr>
            <a:spLocks noGrp="1"/>
          </p:cNvSpPr>
          <p:nvPr>
            <p:ph type="sldNum" sz="quarter" idx="12"/>
          </p:nvPr>
        </p:nvSpPr>
        <p:spPr/>
        <p:txBody>
          <a:bodyPr/>
          <a:lstStyle/>
          <a:p>
            <a:fld id="{3A7986D0-DF1F-6246-9FC5-D8045D049406}" type="slidenum">
              <a:rPr lang="en-US" smtClean="0"/>
              <a:t>‹#›</a:t>
            </a:fld>
            <a:endParaRPr lang="en-US"/>
          </a:p>
        </p:txBody>
      </p:sp>
    </p:spTree>
    <p:extLst>
      <p:ext uri="{BB962C8B-B14F-4D97-AF65-F5344CB8AC3E}">
        <p14:creationId xmlns:p14="http://schemas.microsoft.com/office/powerpoint/2010/main" val="104073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74F6F-C0C8-A841-B1AA-481692CC13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72D445-3C6A-9341-9F3B-668A1D567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4FA35-97AA-2A46-9FE5-6167494A6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D5ED46-4888-B843-A6F8-48E563E383D4}" type="datetimeFigureOut">
              <a:rPr lang="en-US" smtClean="0"/>
              <a:t>8/25/21</a:t>
            </a:fld>
            <a:endParaRPr lang="en-US"/>
          </a:p>
        </p:txBody>
      </p:sp>
      <p:sp>
        <p:nvSpPr>
          <p:cNvPr id="5" name="Footer Placeholder 4">
            <a:extLst>
              <a:ext uri="{FF2B5EF4-FFF2-40B4-BE49-F238E27FC236}">
                <a16:creationId xmlns:a16="http://schemas.microsoft.com/office/drawing/2014/main" id="{72842D3D-FC30-1A4E-BD22-8CAF5AA84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1AAB63-E7C0-1F47-8EDF-9BD3582B3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986D0-DF1F-6246-9FC5-D8045D049406}" type="slidenum">
              <a:rPr lang="en-US" smtClean="0"/>
              <a:t>‹#›</a:t>
            </a:fld>
            <a:endParaRPr lang="en-US"/>
          </a:p>
        </p:txBody>
      </p:sp>
    </p:spTree>
    <p:extLst>
      <p:ext uri="{BB962C8B-B14F-4D97-AF65-F5344CB8AC3E}">
        <p14:creationId xmlns:p14="http://schemas.microsoft.com/office/powerpoint/2010/main" val="56871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0FF90D-1874-354A-9BAE-4BD7D6640608}"/>
              </a:ext>
            </a:extLst>
          </p:cNvPr>
          <p:cNvSpPr>
            <a:spLocks noGrp="1"/>
          </p:cNvSpPr>
          <p:nvPr>
            <p:ph type="title"/>
          </p:nvPr>
        </p:nvSpPr>
        <p:spPr/>
        <p:txBody>
          <a:bodyPr/>
          <a:lstStyle/>
          <a:p>
            <a:r>
              <a:rPr lang="en-US" dirty="0"/>
              <a:t>Cosmological Simulations of Galaxy Formation</a:t>
            </a:r>
            <a:br>
              <a:rPr lang="en-US" dirty="0"/>
            </a:br>
            <a:endParaRPr lang="en-US" dirty="0"/>
          </a:p>
        </p:txBody>
      </p:sp>
      <p:sp>
        <p:nvSpPr>
          <p:cNvPr id="5" name="TextBox 4">
            <a:extLst>
              <a:ext uri="{FF2B5EF4-FFF2-40B4-BE49-F238E27FC236}">
                <a16:creationId xmlns:a16="http://schemas.microsoft.com/office/drawing/2014/main" id="{236D78B4-972C-1643-BEAF-2FD02B638963}"/>
              </a:ext>
            </a:extLst>
          </p:cNvPr>
          <p:cNvSpPr txBox="1"/>
          <p:nvPr/>
        </p:nvSpPr>
        <p:spPr>
          <a:xfrm>
            <a:off x="1216572" y="864702"/>
            <a:ext cx="9758855" cy="3139321"/>
          </a:xfrm>
          <a:prstGeom prst="rect">
            <a:avLst/>
          </a:prstGeom>
          <a:noFill/>
        </p:spPr>
        <p:txBody>
          <a:bodyPr wrap="square" rtlCol="0">
            <a:spAutoFit/>
          </a:bodyPr>
          <a:lstStyle/>
          <a:p>
            <a:r>
              <a:rPr lang="en-US" dirty="0"/>
              <a:t>Cosmological Models start with Dark Matter(cold, normally), Dark Energy, Energy density, flat Friedmann Walker geometry,  </a:t>
            </a:r>
          </a:p>
          <a:p>
            <a:endParaRPr lang="en-US" dirty="0"/>
          </a:p>
          <a:p>
            <a:r>
              <a:rPr lang="en-US" dirty="0"/>
              <a:t>Specify the fractions of dark matter, baryons etc. </a:t>
            </a:r>
          </a:p>
          <a:p>
            <a:r>
              <a:rPr lang="en-US" dirty="0"/>
              <a:t>This forms the ambient fields which are the background.</a:t>
            </a:r>
          </a:p>
          <a:p>
            <a:r>
              <a:rPr lang="en-US" dirty="0"/>
              <a:t>Then either follow large volumes or zoom simulations which model specific features with greater temporal and spatial resolution. </a:t>
            </a:r>
          </a:p>
          <a:p>
            <a:r>
              <a:rPr lang="en-US" dirty="0"/>
              <a:t>Initial set up often uses random perturbations P(k) = </a:t>
            </a:r>
            <a:r>
              <a:rPr lang="en-US" dirty="0" err="1"/>
              <a:t>Ak</a:t>
            </a:r>
            <a:r>
              <a:rPr lang="en-US" baseline="30000" dirty="0" err="1"/>
              <a:t>n</a:t>
            </a:r>
            <a:r>
              <a:rPr lang="en-US" dirty="0"/>
              <a:t>[T(k)]</a:t>
            </a:r>
            <a:r>
              <a:rPr lang="en-US" baseline="30000" dirty="0"/>
              <a:t>2</a:t>
            </a:r>
            <a:r>
              <a:rPr lang="en-US" dirty="0"/>
              <a:t> with n~1, T(k) is a transfer function going from initial conditions</a:t>
            </a:r>
          </a:p>
          <a:p>
            <a:r>
              <a:rPr lang="en-US" dirty="0"/>
              <a:t>Particle (dm or baryon) are set up to respond to the initial perturbation and freeze. </a:t>
            </a:r>
          </a:p>
          <a:p>
            <a:endParaRPr lang="en-US" dirty="0"/>
          </a:p>
        </p:txBody>
      </p:sp>
      <p:pic>
        <p:nvPicPr>
          <p:cNvPr id="6" name="Picture 5">
            <a:extLst>
              <a:ext uri="{FF2B5EF4-FFF2-40B4-BE49-F238E27FC236}">
                <a16:creationId xmlns:a16="http://schemas.microsoft.com/office/drawing/2014/main" id="{8AD0EDAB-6BB3-BE47-AF36-9375130624CE}"/>
              </a:ext>
            </a:extLst>
          </p:cNvPr>
          <p:cNvPicPr>
            <a:picLocks noChangeAspect="1"/>
          </p:cNvPicPr>
          <p:nvPr/>
        </p:nvPicPr>
        <p:blipFill>
          <a:blip r:embed="rId2"/>
          <a:stretch>
            <a:fillRect/>
          </a:stretch>
        </p:blipFill>
        <p:spPr>
          <a:xfrm>
            <a:off x="1043370" y="3844597"/>
            <a:ext cx="10452100" cy="2603500"/>
          </a:xfrm>
          <a:prstGeom prst="rect">
            <a:avLst/>
          </a:prstGeom>
        </p:spPr>
      </p:pic>
    </p:spTree>
    <p:extLst>
      <p:ext uri="{BB962C8B-B14F-4D97-AF65-F5344CB8AC3E}">
        <p14:creationId xmlns:p14="http://schemas.microsoft.com/office/powerpoint/2010/main" val="857846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93736-C4FB-C840-A89C-778408B1929E}"/>
              </a:ext>
            </a:extLst>
          </p:cNvPr>
          <p:cNvSpPr>
            <a:spLocks noGrp="1"/>
          </p:cNvSpPr>
          <p:nvPr>
            <p:ph type="title"/>
          </p:nvPr>
        </p:nvSpPr>
        <p:spPr>
          <a:xfrm>
            <a:off x="0" y="-348107"/>
            <a:ext cx="11829288" cy="1325563"/>
          </a:xfrm>
        </p:spPr>
        <p:txBody>
          <a:bodyPr/>
          <a:lstStyle/>
          <a:p>
            <a:r>
              <a:rPr lang="en-US" dirty="0"/>
              <a:t>Star Formation, Stellar Winds, Super Massive BH</a:t>
            </a:r>
          </a:p>
        </p:txBody>
      </p:sp>
      <p:sp>
        <p:nvSpPr>
          <p:cNvPr id="3" name="TextBox 2">
            <a:extLst>
              <a:ext uri="{FF2B5EF4-FFF2-40B4-BE49-F238E27FC236}">
                <a16:creationId xmlns:a16="http://schemas.microsoft.com/office/drawing/2014/main" id="{434E24D9-8CE4-BD42-82AA-411EB0118878}"/>
              </a:ext>
            </a:extLst>
          </p:cNvPr>
          <p:cNvSpPr txBox="1"/>
          <p:nvPr/>
        </p:nvSpPr>
        <p:spPr>
          <a:xfrm>
            <a:off x="197793" y="758000"/>
            <a:ext cx="10662557" cy="5642570"/>
          </a:xfrm>
          <a:prstGeom prst="rect">
            <a:avLst/>
          </a:prstGeom>
          <a:noFill/>
        </p:spPr>
        <p:txBody>
          <a:bodyPr wrap="square" rtlCol="0">
            <a:spAutoFit/>
          </a:bodyPr>
          <a:lstStyle/>
          <a:p>
            <a:r>
              <a:rPr lang="en-US" b="1" dirty="0"/>
              <a:t>Star formation </a:t>
            </a:r>
            <a:r>
              <a:rPr lang="en-US" dirty="0"/>
              <a:t>occurs in the densest parts, but detailed simulations of where and when, not necessarily in use yet. More usually  modelled as occurring when  density, temperatures, and gravitationally bound criteria met. </a:t>
            </a:r>
          </a:p>
          <a:p>
            <a:r>
              <a:rPr lang="en-US" dirty="0"/>
              <a:t> </a:t>
            </a:r>
          </a:p>
          <a:p>
            <a:r>
              <a:rPr lang="en-US" dirty="0"/>
              <a:t>After star formation, evolutionary models used for  mass return to interstellar gas, plus enrichment of elements.</a:t>
            </a:r>
          </a:p>
          <a:p>
            <a:r>
              <a:rPr lang="en-US" dirty="0"/>
              <a:t>Previously mainly with Type II supernovae, more recently  Asymptotic Giant Branch and Type </a:t>
            </a:r>
            <a:r>
              <a:rPr lang="en-US" dirty="0" err="1"/>
              <a:t>Ia</a:t>
            </a:r>
            <a:r>
              <a:rPr lang="en-US" dirty="0"/>
              <a:t> supernovae, neutron star mergers also contribute.</a:t>
            </a:r>
          </a:p>
          <a:p>
            <a:endParaRPr lang="en-US" dirty="0"/>
          </a:p>
          <a:p>
            <a:r>
              <a:rPr lang="en-US" b="1" dirty="0"/>
              <a:t>Dynamical feedback </a:t>
            </a:r>
            <a:r>
              <a:rPr lang="en-US" dirty="0"/>
              <a:t>via stellar winds, photo ionization, </a:t>
            </a:r>
            <a:r>
              <a:rPr lang="en-US" dirty="0" err="1"/>
              <a:t>etc</a:t>
            </a:r>
            <a:r>
              <a:rPr lang="en-US" dirty="0"/>
              <a:t> occur and are needed to model galactic outflows.  Newer models are becoming more accurate for the outflows</a:t>
            </a:r>
          </a:p>
          <a:p>
            <a:endParaRPr lang="en-US" dirty="0"/>
          </a:p>
          <a:p>
            <a:r>
              <a:rPr lang="en-US" b="1" dirty="0"/>
              <a:t>Supermassive Black holes </a:t>
            </a:r>
            <a:r>
              <a:rPr lang="en-US" dirty="0"/>
              <a:t>observed in many galaxies.</a:t>
            </a:r>
          </a:p>
          <a:p>
            <a:r>
              <a:rPr lang="en-US" dirty="0"/>
              <a:t>Numerically seeded since we don’t know how they really form.  </a:t>
            </a:r>
          </a:p>
          <a:p>
            <a:r>
              <a:rPr lang="en-US" dirty="0"/>
              <a:t>Masses 10</a:t>
            </a:r>
            <a:r>
              <a:rPr lang="en-US" baseline="30000" dirty="0"/>
              <a:t>10</a:t>
            </a:r>
            <a:r>
              <a:rPr lang="en-US" dirty="0"/>
              <a:t>-10</a:t>
            </a:r>
            <a:r>
              <a:rPr lang="en-US" baseline="30000" dirty="0"/>
              <a:t>11</a:t>
            </a:r>
            <a:r>
              <a:rPr lang="en-US" dirty="0"/>
              <a:t>M</a:t>
            </a:r>
            <a:r>
              <a:rPr lang="en-US" baseline="-25000" dirty="0"/>
              <a:t>solar</a:t>
            </a:r>
            <a:r>
              <a:rPr lang="en-US" dirty="0"/>
              <a:t> Assumed. </a:t>
            </a:r>
          </a:p>
          <a:p>
            <a:r>
              <a:rPr lang="en-US" dirty="0"/>
              <a:t>Accretion modelled often as Eddington-rate-capped Bondi-Hoyle-like accretion</a:t>
            </a:r>
          </a:p>
          <a:p>
            <a:r>
              <a:rPr lang="en-US" dirty="0"/>
              <a:t>Eddington rate -&gt; luminosity from accretion produces radiation pressure equal to </a:t>
            </a:r>
            <a:r>
              <a:rPr lang="en-US" dirty="0" err="1"/>
              <a:t>infall</a:t>
            </a:r>
            <a:r>
              <a:rPr lang="en-US" dirty="0"/>
              <a:t> acceleration from gravity</a:t>
            </a:r>
          </a:p>
          <a:p>
            <a:r>
              <a:rPr lang="en-US" dirty="0"/>
              <a:t>Bondi Hoyle accretion – accretion like sweeping up ambient material at a relative velocity. </a:t>
            </a:r>
          </a:p>
          <a:p>
            <a:r>
              <a:rPr lang="en-US" dirty="0"/>
              <a:t>rate</a:t>
            </a:r>
            <a:r>
              <a:rPr lang="en-US" sz="2400" dirty="0"/>
              <a:t>: ˙M</a:t>
            </a:r>
            <a:r>
              <a:rPr lang="en-US" sz="2400" baseline="-25000" dirty="0"/>
              <a:t>BH</a:t>
            </a:r>
            <a:r>
              <a:rPr lang="en-US" sz="2400" dirty="0"/>
              <a:t> = (4</a:t>
            </a:r>
            <a:r>
              <a:rPr lang="en-US" sz="2400" dirty="0">
                <a:latin typeface="Symbol" pitchFamily="2" charset="2"/>
              </a:rPr>
              <a:t>r</a:t>
            </a:r>
            <a:r>
              <a:rPr lang="en-US" sz="2400" dirty="0"/>
              <a:t>G</a:t>
            </a:r>
            <a:r>
              <a:rPr lang="en-US" sz="2400" baseline="30000" dirty="0"/>
              <a:t>2</a:t>
            </a:r>
            <a:r>
              <a:rPr lang="en-US" sz="2400" dirty="0"/>
              <a:t>M</a:t>
            </a:r>
            <a:r>
              <a:rPr lang="en-US" sz="2400" baseline="30000" dirty="0"/>
              <a:t>2</a:t>
            </a:r>
            <a:r>
              <a:rPr lang="en-US" sz="2400" baseline="-25000" dirty="0"/>
              <a:t>BH</a:t>
            </a:r>
            <a:r>
              <a:rPr lang="en-US" sz="2400" dirty="0"/>
              <a:t>r)=(c</a:t>
            </a:r>
            <a:r>
              <a:rPr lang="en-US" sz="2400" baseline="30000" dirty="0"/>
              <a:t>2</a:t>
            </a:r>
            <a:r>
              <a:rPr lang="en-US" sz="2400" baseline="-25000" dirty="0"/>
              <a:t>s</a:t>
            </a:r>
            <a:r>
              <a:rPr lang="en-US" sz="2400" dirty="0"/>
              <a:t>+v</a:t>
            </a:r>
            <a:r>
              <a:rPr lang="en-US" sz="2400" baseline="30000" dirty="0"/>
              <a:t>2</a:t>
            </a:r>
            <a:r>
              <a:rPr lang="en-US" sz="2400" baseline="-25000" dirty="0"/>
              <a:t>rel</a:t>
            </a:r>
            <a:r>
              <a:rPr lang="en-US" sz="2400" dirty="0"/>
              <a:t>)</a:t>
            </a:r>
            <a:r>
              <a:rPr lang="en-US" sz="2400" baseline="30000" dirty="0"/>
              <a:t>3/2  </a:t>
            </a:r>
          </a:p>
          <a:p>
            <a:r>
              <a:rPr lang="en-US" sz="2400" baseline="30000" dirty="0"/>
              <a:t> </a:t>
            </a:r>
            <a:r>
              <a:rPr lang="en-US" sz="2000" dirty="0"/>
              <a:t>where</a:t>
            </a:r>
            <a:r>
              <a:rPr lang="en-US" sz="2000" baseline="30000" dirty="0"/>
              <a:t> </a:t>
            </a:r>
            <a:r>
              <a:rPr lang="en-US" sz="2000" dirty="0" err="1"/>
              <a:t>c</a:t>
            </a:r>
            <a:r>
              <a:rPr lang="en-US" sz="2000" baseline="-25000" dirty="0" err="1"/>
              <a:t>s</a:t>
            </a:r>
            <a:r>
              <a:rPr lang="en-US" sz="2000" baseline="-25000" dirty="0"/>
              <a:t> </a:t>
            </a:r>
            <a:r>
              <a:rPr lang="en-US" sz="2000" dirty="0"/>
              <a:t>is the speed of sound and </a:t>
            </a:r>
            <a:r>
              <a:rPr lang="en-US" sz="2000" dirty="0" err="1"/>
              <a:t>v</a:t>
            </a:r>
            <a:r>
              <a:rPr lang="en-US" sz="2000" baseline="-25000" dirty="0" err="1"/>
              <a:t>rel</a:t>
            </a:r>
            <a:r>
              <a:rPr lang="en-US" sz="2000" dirty="0"/>
              <a:t> is the speed relative to the BH</a:t>
            </a:r>
          </a:p>
          <a:p>
            <a:endParaRPr lang="en-US" sz="1600" baseline="-25000" dirty="0"/>
          </a:p>
          <a:p>
            <a:r>
              <a:rPr lang="en-US" dirty="0"/>
              <a:t>Both accreted mass  and  outflows occur. Angular momentum of infalling gas usually ignored</a:t>
            </a:r>
          </a:p>
        </p:txBody>
      </p:sp>
    </p:spTree>
    <p:extLst>
      <p:ext uri="{BB962C8B-B14F-4D97-AF65-F5344CB8AC3E}">
        <p14:creationId xmlns:p14="http://schemas.microsoft.com/office/powerpoint/2010/main" val="356307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1A2594-0A76-9A4C-92BB-D4EE59709A76}"/>
              </a:ext>
            </a:extLst>
          </p:cNvPr>
          <p:cNvSpPr txBox="1"/>
          <p:nvPr/>
        </p:nvSpPr>
        <p:spPr>
          <a:xfrm>
            <a:off x="633985" y="176391"/>
            <a:ext cx="10424160" cy="6186309"/>
          </a:xfrm>
          <a:prstGeom prst="rect">
            <a:avLst/>
          </a:prstGeom>
          <a:noFill/>
        </p:spPr>
        <p:txBody>
          <a:bodyPr wrap="square" rtlCol="0">
            <a:spAutoFit/>
          </a:bodyPr>
          <a:lstStyle/>
          <a:p>
            <a:r>
              <a:rPr lang="en-US" b="1" dirty="0"/>
              <a:t>MORE PHYSICAL MODELLING ISSUES</a:t>
            </a:r>
          </a:p>
          <a:p>
            <a:r>
              <a:rPr lang="en-US" dirty="0"/>
              <a:t>Black Hole Mergers – included, not usually w relativistic physics</a:t>
            </a:r>
          </a:p>
          <a:p>
            <a:endParaRPr lang="en-US" dirty="0"/>
          </a:p>
          <a:p>
            <a:r>
              <a:rPr lang="en-US" b="1" dirty="0"/>
              <a:t>AGN feedback</a:t>
            </a:r>
            <a:r>
              <a:rPr lang="en-US" dirty="0"/>
              <a:t>   </a:t>
            </a:r>
          </a:p>
          <a:p>
            <a:r>
              <a:rPr lang="en-US" b="1" dirty="0"/>
              <a:t>Gas outflow </a:t>
            </a:r>
            <a:r>
              <a:rPr lang="en-US" dirty="0"/>
              <a:t>included, but not well physically understood or modelled  Complex flows </a:t>
            </a:r>
          </a:p>
          <a:p>
            <a:r>
              <a:rPr lang="en-US" b="1" dirty="0"/>
              <a:t>Radio outflow </a:t>
            </a:r>
            <a:r>
              <a:rPr lang="en-US" dirty="0"/>
              <a:t>sometimes modelled as a second (to gas) outflow when accretion is below a limit</a:t>
            </a:r>
          </a:p>
          <a:p>
            <a:endParaRPr lang="en-US" dirty="0"/>
          </a:p>
          <a:p>
            <a:r>
              <a:rPr lang="en-US" b="1" dirty="0"/>
              <a:t>Magnetic Fields   </a:t>
            </a:r>
            <a:r>
              <a:rPr lang="en-US" dirty="0"/>
              <a:t>matter in dense areas, not so important overall  Normally injected ~10</a:t>
            </a:r>
            <a:r>
              <a:rPr lang="en-US" baseline="30000" dirty="0"/>
              <a:t>-10</a:t>
            </a:r>
            <a:r>
              <a:rPr lang="en-US" dirty="0"/>
              <a:t> gauss at z=100</a:t>
            </a:r>
          </a:p>
          <a:p>
            <a:r>
              <a:rPr lang="en-US" dirty="0"/>
              <a:t>Can grow and become more important by turbulence and collapse</a:t>
            </a:r>
          </a:p>
          <a:p>
            <a:endParaRPr lang="en-US" dirty="0"/>
          </a:p>
          <a:p>
            <a:r>
              <a:rPr lang="en-US" b="1" dirty="0"/>
              <a:t>Cosmic Rays </a:t>
            </a:r>
            <a:r>
              <a:rPr lang="en-US" dirty="0"/>
              <a:t>– induce heating and compression. Difficult to model, MHD coupling can work better</a:t>
            </a:r>
          </a:p>
          <a:p>
            <a:endParaRPr lang="en-US" dirty="0"/>
          </a:p>
          <a:p>
            <a:r>
              <a:rPr lang="en-US" b="1" dirty="0"/>
              <a:t>Radiation Hydrodynamics </a:t>
            </a:r>
            <a:r>
              <a:rPr lang="en-US" dirty="0"/>
              <a:t>– So far, mostly used to model reionization dynamics, not z=0.  A few simulations modelling the effect in galaxy formation. </a:t>
            </a:r>
          </a:p>
          <a:p>
            <a:r>
              <a:rPr lang="en-US" dirty="0"/>
              <a:t>Approaches – Long characteristics  distant ray traces depending on number of sources, complex to computer</a:t>
            </a:r>
          </a:p>
          <a:p>
            <a:r>
              <a:rPr lang="en-US" dirty="0"/>
              <a:t>Short characteristic  nearby cells’ radiation,  works well with parallelization</a:t>
            </a:r>
          </a:p>
          <a:p>
            <a:r>
              <a:rPr lang="en-US" dirty="0"/>
              <a:t>Monte Carlo modelling establish  establish the overall levels</a:t>
            </a:r>
          </a:p>
          <a:p>
            <a:r>
              <a:rPr lang="en-US" dirty="0"/>
              <a:t>Develop moments of the radiation field to get a simplified consistent model. </a:t>
            </a:r>
          </a:p>
          <a:p>
            <a:r>
              <a:rPr lang="en-US" dirty="0"/>
              <a:t>  </a:t>
            </a:r>
          </a:p>
          <a:p>
            <a:r>
              <a:rPr lang="en-US" b="1" dirty="0"/>
              <a:t>Dust   </a:t>
            </a:r>
            <a:r>
              <a:rPr lang="en-US" dirty="0"/>
              <a:t>important for heating, radiation transfer </a:t>
            </a:r>
          </a:p>
          <a:p>
            <a:r>
              <a:rPr lang="en-US" dirty="0"/>
              <a:t>Thermal Conductivity</a:t>
            </a:r>
          </a:p>
          <a:p>
            <a:endParaRPr lang="en-US" dirty="0"/>
          </a:p>
        </p:txBody>
      </p:sp>
    </p:spTree>
    <p:extLst>
      <p:ext uri="{BB962C8B-B14F-4D97-AF65-F5344CB8AC3E}">
        <p14:creationId xmlns:p14="http://schemas.microsoft.com/office/powerpoint/2010/main" val="1981276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9DF852-C1B4-664F-A488-4C0879B277AB}"/>
              </a:ext>
            </a:extLst>
          </p:cNvPr>
          <p:cNvSpPr txBox="1"/>
          <p:nvPr/>
        </p:nvSpPr>
        <p:spPr>
          <a:xfrm>
            <a:off x="495301" y="514350"/>
            <a:ext cx="10401300" cy="6186309"/>
          </a:xfrm>
          <a:prstGeom prst="rect">
            <a:avLst/>
          </a:prstGeom>
          <a:noFill/>
        </p:spPr>
        <p:txBody>
          <a:bodyPr wrap="square" rtlCol="0">
            <a:spAutoFit/>
          </a:bodyPr>
          <a:lstStyle/>
          <a:p>
            <a:r>
              <a:rPr lang="en-US" b="1" dirty="0"/>
              <a:t>Validating the  Models</a:t>
            </a:r>
          </a:p>
          <a:p>
            <a:endParaRPr lang="en-US" dirty="0"/>
          </a:p>
          <a:p>
            <a:r>
              <a:rPr lang="en-US" dirty="0"/>
              <a:t>Compare selected results with observations</a:t>
            </a:r>
          </a:p>
          <a:p>
            <a:r>
              <a:rPr lang="en-US" dirty="0"/>
              <a:t>Vary the time/spatial steps to verify convergence to same result</a:t>
            </a:r>
          </a:p>
          <a:p>
            <a:r>
              <a:rPr lang="en-US" dirty="0"/>
              <a:t>   stellar content of galaxies well modelled</a:t>
            </a:r>
          </a:p>
          <a:p>
            <a:endParaRPr lang="en-US" dirty="0"/>
          </a:p>
          <a:p>
            <a:r>
              <a:rPr lang="en-US" dirty="0"/>
              <a:t>Doesn’t always work,</a:t>
            </a:r>
          </a:p>
          <a:p>
            <a:r>
              <a:rPr lang="en-US" dirty="0"/>
              <a:t>Gas flows  very sensitive to model</a:t>
            </a:r>
          </a:p>
          <a:p>
            <a:endParaRPr lang="en-US" dirty="0"/>
          </a:p>
          <a:p>
            <a:r>
              <a:rPr lang="en-US" dirty="0"/>
              <a:t>Successes Lyman Alpha Forest properties</a:t>
            </a:r>
          </a:p>
          <a:p>
            <a:endParaRPr lang="en-US" dirty="0"/>
          </a:p>
          <a:p>
            <a:r>
              <a:rPr lang="en-US" b="1" dirty="0"/>
              <a:t>Less Successful   but Improving</a:t>
            </a:r>
          </a:p>
          <a:p>
            <a:r>
              <a:rPr lang="en-US" dirty="0"/>
              <a:t>Stellar Mass function – Number density of galaxies with the amount of mass they have in stars.  The observed stellar masses  are decreased at higher and lower stellar masses than the equivalent halo masses.    Modern models match halo and stellar mass functions better. Supernova and AGN feedback temper the stellar mass function to the halo mass function better.</a:t>
            </a:r>
          </a:p>
          <a:p>
            <a:endParaRPr lang="en-US" dirty="0"/>
          </a:p>
          <a:p>
            <a:r>
              <a:rPr lang="en-US" dirty="0"/>
              <a:t>Gas around Galaxies  Multi phase and not well measured. QSO’s probe to get better measurements. Simulation resolution getting better, down to 1lpc at z=0, 100 kpc at z=2. Temperatures like 10</a:t>
            </a:r>
            <a:r>
              <a:rPr lang="en-US" baseline="30000" dirty="0"/>
              <a:t>7</a:t>
            </a:r>
            <a:r>
              <a:rPr lang="en-US" dirty="0"/>
              <a:t>-10</a:t>
            </a:r>
            <a:r>
              <a:rPr lang="en-US" baseline="30000" dirty="0"/>
              <a:t>8</a:t>
            </a:r>
            <a:r>
              <a:rPr lang="en-US" dirty="0"/>
              <a:t> k model better. </a:t>
            </a:r>
          </a:p>
          <a:p>
            <a:endParaRPr lang="en-US" dirty="0"/>
          </a:p>
          <a:p>
            <a:r>
              <a:rPr lang="en-US" dirty="0"/>
              <a:t>Galaxy clustering – Two point correlation ok,  clustering of star forming and not star forming galaxies ok, </a:t>
            </a:r>
          </a:p>
        </p:txBody>
      </p:sp>
    </p:spTree>
    <p:extLst>
      <p:ext uri="{BB962C8B-B14F-4D97-AF65-F5344CB8AC3E}">
        <p14:creationId xmlns:p14="http://schemas.microsoft.com/office/powerpoint/2010/main" val="302948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767246-1AA2-C049-8D9D-DC64A65B7A0D}"/>
              </a:ext>
            </a:extLst>
          </p:cNvPr>
          <p:cNvSpPr txBox="1"/>
          <p:nvPr/>
        </p:nvSpPr>
        <p:spPr>
          <a:xfrm>
            <a:off x="1252330" y="357809"/>
            <a:ext cx="10387780" cy="4524315"/>
          </a:xfrm>
          <a:prstGeom prst="rect">
            <a:avLst/>
          </a:prstGeom>
          <a:noFill/>
        </p:spPr>
        <p:txBody>
          <a:bodyPr wrap="none" rtlCol="0">
            <a:spAutoFit/>
          </a:bodyPr>
          <a:lstStyle/>
          <a:p>
            <a:r>
              <a:rPr lang="en-US"/>
              <a:t>Scaling </a:t>
            </a:r>
            <a:r>
              <a:rPr lang="en-US" dirty="0"/>
              <a:t>relations work – Black Hole Masses  velocity relationship,    mass- metallicity, color vs stellar mass …</a:t>
            </a:r>
          </a:p>
          <a:p>
            <a:r>
              <a:rPr lang="en-US" dirty="0"/>
              <a:t>Basically ok, but scatter, detailed shape etc. need work. </a:t>
            </a:r>
          </a:p>
          <a:p>
            <a:endParaRPr lang="en-US" dirty="0"/>
          </a:p>
          <a:p>
            <a:r>
              <a:rPr lang="en-US" dirty="0"/>
              <a:t>Evolution/ formation of Late Type (spiral and disk) galaxies  has been problematic.</a:t>
            </a:r>
          </a:p>
          <a:p>
            <a:r>
              <a:rPr lang="en-US" dirty="0"/>
              <a:t>Getting the gas vs new star  quantities, and disk vs spherical component to replicate reality has been </a:t>
            </a:r>
          </a:p>
          <a:p>
            <a:r>
              <a:rPr lang="en-US" dirty="0"/>
              <a:t>Improving</a:t>
            </a:r>
          </a:p>
          <a:p>
            <a:endParaRPr lang="en-US" dirty="0"/>
          </a:p>
          <a:p>
            <a:r>
              <a:rPr lang="en-US" dirty="0"/>
              <a:t>Cosmic rays may drive outflows, but more modeling needed </a:t>
            </a:r>
          </a:p>
          <a:p>
            <a:endParaRPr lang="en-US" dirty="0"/>
          </a:p>
          <a:p>
            <a:r>
              <a:rPr lang="en-US" dirty="0"/>
              <a:t>Assembly of Early Type Galaxies (spherical, ellipsoidal) At high redshift (z &gt;1.5),</a:t>
            </a:r>
          </a:p>
          <a:p>
            <a:r>
              <a:rPr lang="en-US" dirty="0"/>
              <a:t> galaxies grow predominantly in-situ by efficiently converting gas into stars. </a:t>
            </a:r>
          </a:p>
          <a:p>
            <a:r>
              <a:rPr lang="en-US" dirty="0"/>
              <a:t>At later times, mass is predominantly gained through minor accretion</a:t>
            </a:r>
          </a:p>
          <a:p>
            <a:endParaRPr lang="en-US" dirty="0"/>
          </a:p>
          <a:p>
            <a:r>
              <a:rPr lang="en-US" dirty="0"/>
              <a:t>Rotationally supported Early type found, shape describable by ellipticity parameter, more prolate than oblate.</a:t>
            </a:r>
          </a:p>
          <a:p>
            <a:endParaRPr lang="en-US" dirty="0"/>
          </a:p>
          <a:p>
            <a:endParaRPr lang="en-US" dirty="0"/>
          </a:p>
        </p:txBody>
      </p:sp>
    </p:spTree>
    <p:extLst>
      <p:ext uri="{BB962C8B-B14F-4D97-AF65-F5344CB8AC3E}">
        <p14:creationId xmlns:p14="http://schemas.microsoft.com/office/powerpoint/2010/main" val="2156725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1564B-B83C-6D41-8A5E-1C0BE2C7A620}"/>
              </a:ext>
            </a:extLst>
          </p:cNvPr>
          <p:cNvPicPr>
            <a:picLocks noChangeAspect="1"/>
          </p:cNvPicPr>
          <p:nvPr/>
        </p:nvPicPr>
        <p:blipFill>
          <a:blip r:embed="rId2"/>
          <a:stretch>
            <a:fillRect/>
          </a:stretch>
        </p:blipFill>
        <p:spPr>
          <a:xfrm>
            <a:off x="1060450" y="698500"/>
            <a:ext cx="10071100" cy="5461000"/>
          </a:xfrm>
          <a:prstGeom prst="rect">
            <a:avLst/>
          </a:prstGeom>
        </p:spPr>
      </p:pic>
    </p:spTree>
    <p:extLst>
      <p:ext uri="{BB962C8B-B14F-4D97-AF65-F5344CB8AC3E}">
        <p14:creationId xmlns:p14="http://schemas.microsoft.com/office/powerpoint/2010/main" val="3133206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731-DFE7-AA43-BF3E-3BEDDB2952D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68773CE-1FE8-F545-A644-6EB8E07AC323}"/>
              </a:ext>
            </a:extLst>
          </p:cNvPr>
          <p:cNvPicPr>
            <a:picLocks noChangeAspect="1"/>
          </p:cNvPicPr>
          <p:nvPr/>
        </p:nvPicPr>
        <p:blipFill>
          <a:blip r:embed="rId2"/>
          <a:stretch>
            <a:fillRect/>
          </a:stretch>
        </p:blipFill>
        <p:spPr>
          <a:xfrm>
            <a:off x="709352" y="160421"/>
            <a:ext cx="10773295" cy="6858000"/>
          </a:xfrm>
          <a:prstGeom prst="rect">
            <a:avLst/>
          </a:prstGeom>
        </p:spPr>
      </p:pic>
    </p:spTree>
    <p:extLst>
      <p:ext uri="{BB962C8B-B14F-4D97-AF65-F5344CB8AC3E}">
        <p14:creationId xmlns:p14="http://schemas.microsoft.com/office/powerpoint/2010/main" val="1584522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B83D-DF90-A544-9FF6-B4CA1E13ED51}"/>
              </a:ext>
            </a:extLst>
          </p:cNvPr>
          <p:cNvSpPr>
            <a:spLocks noGrp="1"/>
          </p:cNvSpPr>
          <p:nvPr>
            <p:ph type="title"/>
          </p:nvPr>
        </p:nvSpPr>
        <p:spPr/>
        <p:txBody>
          <a:bodyPr/>
          <a:lstStyle/>
          <a:p>
            <a:r>
              <a:rPr lang="en-US" dirty="0"/>
              <a:t>Alternate Physical Situations Modelled</a:t>
            </a:r>
          </a:p>
        </p:txBody>
      </p:sp>
      <p:sp>
        <p:nvSpPr>
          <p:cNvPr id="3" name="TextBox 2">
            <a:extLst>
              <a:ext uri="{FF2B5EF4-FFF2-40B4-BE49-F238E27FC236}">
                <a16:creationId xmlns:a16="http://schemas.microsoft.com/office/drawing/2014/main" id="{EA2C6639-3BC0-CF46-AD43-117F742A27C2}"/>
              </a:ext>
            </a:extLst>
          </p:cNvPr>
          <p:cNvSpPr txBox="1"/>
          <p:nvPr/>
        </p:nvSpPr>
        <p:spPr>
          <a:xfrm>
            <a:off x="1219200" y="1690688"/>
            <a:ext cx="9701310" cy="5109091"/>
          </a:xfrm>
          <a:prstGeom prst="rect">
            <a:avLst/>
          </a:prstGeom>
          <a:noFill/>
        </p:spPr>
        <p:txBody>
          <a:bodyPr wrap="none" rtlCol="0">
            <a:spAutoFit/>
          </a:bodyPr>
          <a:lstStyle/>
          <a:p>
            <a:r>
              <a:rPr lang="en-US" sz="2400" dirty="0"/>
              <a:t>Warm Dark Matter  </a:t>
            </a:r>
          </a:p>
          <a:p>
            <a:r>
              <a:rPr lang="en-US" sz="2400" dirty="0"/>
              <a:t>CDM has free streaming cut off </a:t>
            </a:r>
            <a:r>
              <a:rPr lang="en-US" sz="2800" dirty="0"/>
              <a:t>~ 1pc </a:t>
            </a:r>
            <a:r>
              <a:rPr lang="en-US" sz="2400" dirty="0"/>
              <a:t>(comoving) with </a:t>
            </a:r>
            <a:r>
              <a:rPr lang="en-US" sz="2800" dirty="0"/>
              <a:t>M~10</a:t>
            </a:r>
            <a:r>
              <a:rPr lang="en-US" sz="2800" baseline="30000" dirty="0"/>
              <a:t>-6</a:t>
            </a:r>
            <a:r>
              <a:rPr lang="en-US" sz="2800" dirty="0"/>
              <a:t>M</a:t>
            </a:r>
            <a:r>
              <a:rPr lang="en-US" sz="2800" baseline="-25000" dirty="0"/>
              <a:t>solar</a:t>
            </a:r>
            <a:endParaRPr lang="en-US" sz="2400" baseline="-25000" dirty="0"/>
          </a:p>
          <a:p>
            <a:r>
              <a:rPr lang="en-US" sz="2400" dirty="0"/>
              <a:t>WDM free streaming cut off depends on mass   </a:t>
            </a:r>
          </a:p>
          <a:p>
            <a:r>
              <a:rPr lang="en-US" sz="2400" dirty="0" err="1">
                <a:latin typeface="Symbol" pitchFamily="2" charset="2"/>
              </a:rPr>
              <a:t>l</a:t>
            </a:r>
            <a:r>
              <a:rPr lang="en-US" sz="2400" baseline="-25000" dirty="0" err="1"/>
              <a:t>fs</a:t>
            </a:r>
            <a:r>
              <a:rPr lang="en-US" sz="2400" dirty="0"/>
              <a:t> = 33(</a:t>
            </a:r>
            <a:r>
              <a:rPr lang="en-US" sz="2400" dirty="0" err="1"/>
              <a:t>m</a:t>
            </a:r>
            <a:r>
              <a:rPr lang="en-US" sz="2400" baseline="-25000" dirty="0" err="1"/>
              <a:t>WDM</a:t>
            </a:r>
            <a:r>
              <a:rPr lang="en-US" sz="2400" dirty="0"/>
              <a:t>/1keV)</a:t>
            </a:r>
            <a:r>
              <a:rPr lang="en-US" sz="2400" baseline="30000" dirty="0"/>
              <a:t>-1.11 </a:t>
            </a:r>
            <a:r>
              <a:rPr lang="en-US" sz="2400" dirty="0"/>
              <a:t>kpc</a:t>
            </a:r>
          </a:p>
          <a:p>
            <a:r>
              <a:rPr lang="en-US" sz="2400" dirty="0"/>
              <a:t>With mass   </a:t>
            </a:r>
            <a:r>
              <a:rPr lang="en-US" sz="2400" dirty="0" err="1"/>
              <a:t>M</a:t>
            </a:r>
            <a:r>
              <a:rPr lang="en-US" sz="2400" baseline="-25000" dirty="0" err="1"/>
              <a:t>fs</a:t>
            </a:r>
            <a:r>
              <a:rPr lang="en-US" sz="2400" dirty="0"/>
              <a:t> = 2x10</a:t>
            </a:r>
            <a:r>
              <a:rPr lang="en-US" sz="2400" baseline="30000" dirty="0"/>
              <a:t>7</a:t>
            </a:r>
            <a:r>
              <a:rPr lang="en-US" sz="2400" dirty="0"/>
              <a:t>(</a:t>
            </a:r>
            <a:r>
              <a:rPr lang="en-US" sz="2400" dirty="0" err="1"/>
              <a:t>m</a:t>
            </a:r>
            <a:r>
              <a:rPr lang="en-US" sz="2400" baseline="-25000" dirty="0" err="1"/>
              <a:t>WDM</a:t>
            </a:r>
            <a:r>
              <a:rPr lang="en-US" sz="2400" dirty="0"/>
              <a:t>/1keV)</a:t>
            </a:r>
            <a:r>
              <a:rPr lang="en-US" sz="2400" baseline="30000" dirty="0"/>
              <a:t>-3:33</a:t>
            </a:r>
            <a:r>
              <a:rPr lang="en-US" sz="2400" dirty="0"/>
              <a:t>M</a:t>
            </a:r>
            <a:r>
              <a:rPr lang="en-US" sz="2400" baseline="-25000" dirty="0"/>
              <a:t>solar  </a:t>
            </a:r>
          </a:p>
          <a:p>
            <a:endParaRPr lang="en-US" sz="2400" baseline="-25000" dirty="0"/>
          </a:p>
          <a:p>
            <a:r>
              <a:rPr lang="en-US" sz="2400" dirty="0"/>
              <a:t>WDM has thus smaller scale length, smaller mass  </a:t>
            </a:r>
          </a:p>
          <a:p>
            <a:r>
              <a:rPr lang="en-US" sz="2400" dirty="0"/>
              <a:t>     reduces low mass halos and decreases their central density</a:t>
            </a:r>
          </a:p>
          <a:p>
            <a:endParaRPr lang="en-US" sz="2400" dirty="0"/>
          </a:p>
          <a:p>
            <a:r>
              <a:rPr lang="en-US" sz="2400" dirty="0"/>
              <a:t>Self Interacting Dark Matter</a:t>
            </a:r>
          </a:p>
          <a:p>
            <a:endParaRPr lang="en-US" sz="2400" dirty="0"/>
          </a:p>
          <a:p>
            <a:endParaRPr lang="en-US" sz="2400" dirty="0"/>
          </a:p>
          <a:p>
            <a:r>
              <a:rPr lang="en-US" sz="2400" dirty="0"/>
              <a:t>Larger </a:t>
            </a:r>
            <a:r>
              <a:rPr lang="en-US" sz="2400" dirty="0" err="1"/>
              <a:t>crossections</a:t>
            </a:r>
            <a:r>
              <a:rPr lang="en-US" sz="2400" dirty="0"/>
              <a:t>  can be tuned to give good dwarf galaxy central densities</a:t>
            </a:r>
          </a:p>
          <a:p>
            <a:endParaRPr lang="en-US" dirty="0"/>
          </a:p>
        </p:txBody>
      </p:sp>
      <p:sp>
        <p:nvSpPr>
          <p:cNvPr id="4" name="Rectangle 3">
            <a:extLst>
              <a:ext uri="{FF2B5EF4-FFF2-40B4-BE49-F238E27FC236}">
                <a16:creationId xmlns:a16="http://schemas.microsoft.com/office/drawing/2014/main" id="{9360DEB4-624E-7844-8A09-FA07B1518859}"/>
              </a:ext>
            </a:extLst>
          </p:cNvPr>
          <p:cNvSpPr/>
          <p:nvPr/>
        </p:nvSpPr>
        <p:spPr>
          <a:xfrm>
            <a:off x="1219200" y="5383377"/>
            <a:ext cx="11056232" cy="400110"/>
          </a:xfrm>
          <a:prstGeom prst="rect">
            <a:avLst/>
          </a:prstGeom>
        </p:spPr>
        <p:txBody>
          <a:bodyPr wrap="none">
            <a:spAutoFit/>
          </a:bodyPr>
          <a:lstStyle/>
          <a:p>
            <a:r>
              <a:rPr lang="en-US" sz="2000" dirty="0">
                <a:effectLst/>
                <a:latin typeface="Symbol" pitchFamily="2" charset="2"/>
              </a:rPr>
              <a:t>s</a:t>
            </a:r>
            <a:r>
              <a:rPr lang="en-US" sz="2000" dirty="0">
                <a:effectLst/>
                <a:latin typeface="Helvetica" pitchFamily="2" charset="0"/>
              </a:rPr>
              <a:t>/m &gt;/ 0.5cm</a:t>
            </a:r>
            <a:r>
              <a:rPr lang="en-US" sz="2000" baseline="30000" dirty="0">
                <a:effectLst/>
                <a:latin typeface="Helvetica" pitchFamily="2" charset="0"/>
              </a:rPr>
              <a:t>2</a:t>
            </a:r>
            <a:r>
              <a:rPr lang="en-US" sz="2000" dirty="0">
                <a:effectLst/>
                <a:latin typeface="Helvetica" pitchFamily="2" charset="0"/>
              </a:rPr>
              <a:t>/g for these cluster mass scales, inconsistent with the high density of cluster cores</a:t>
            </a:r>
          </a:p>
        </p:txBody>
      </p:sp>
    </p:spTree>
    <p:extLst>
      <p:ext uri="{BB962C8B-B14F-4D97-AF65-F5344CB8AC3E}">
        <p14:creationId xmlns:p14="http://schemas.microsoft.com/office/powerpoint/2010/main" val="1312895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6747E8-E18F-7F46-A8A9-78D6274894D4}"/>
              </a:ext>
            </a:extLst>
          </p:cNvPr>
          <p:cNvSpPr txBox="1"/>
          <p:nvPr/>
        </p:nvSpPr>
        <p:spPr>
          <a:xfrm>
            <a:off x="1043326" y="710436"/>
            <a:ext cx="9897389" cy="5632311"/>
          </a:xfrm>
          <a:prstGeom prst="rect">
            <a:avLst/>
          </a:prstGeom>
          <a:noFill/>
        </p:spPr>
        <p:txBody>
          <a:bodyPr wrap="square" rtlCol="0">
            <a:spAutoFit/>
          </a:bodyPr>
          <a:lstStyle/>
          <a:p>
            <a:r>
              <a:rPr lang="en-US" dirty="0"/>
              <a:t>Fuzzy Dark Matter: An ultralight bosonic scalar field is a completely different alternative to the cold dark</a:t>
            </a:r>
          </a:p>
          <a:p>
            <a:r>
              <a:rPr lang="en-US" dirty="0"/>
              <a:t>matter paradigm    Can resolve core cusp issue</a:t>
            </a:r>
          </a:p>
          <a:p>
            <a:endParaRPr lang="en-US" dirty="0"/>
          </a:p>
          <a:p>
            <a:r>
              <a:rPr lang="en-US" dirty="0"/>
              <a:t>Dynamical dark energy: Time dependent by spatially homogeneous  Changes expansion of U. </a:t>
            </a:r>
          </a:p>
          <a:p>
            <a:r>
              <a:rPr lang="en-US" dirty="0"/>
              <a:t>Result can be adjusted by changing expansion rate</a:t>
            </a:r>
          </a:p>
          <a:p>
            <a:endParaRPr lang="en-US" dirty="0"/>
          </a:p>
          <a:p>
            <a:r>
              <a:rPr lang="en-US" dirty="0"/>
              <a:t>Inhomogeneous dark energy: many combinations produce same effect</a:t>
            </a:r>
          </a:p>
          <a:p>
            <a:endParaRPr lang="en-US" dirty="0"/>
          </a:p>
          <a:p>
            <a:r>
              <a:rPr lang="en-US" dirty="0"/>
              <a:t>Coupled dark energy:  Coupled to density. Can lower the concentrations and baryon</a:t>
            </a:r>
          </a:p>
          <a:p>
            <a:r>
              <a:rPr lang="en-US" dirty="0"/>
              <a:t>fraction of halos439, thereby reducing potential tensions compared to a LCDM cosmology</a:t>
            </a:r>
          </a:p>
          <a:p>
            <a:endParaRPr lang="en-US" dirty="0"/>
          </a:p>
          <a:p>
            <a:r>
              <a:rPr lang="en-US" dirty="0"/>
              <a:t>MOND</a:t>
            </a:r>
          </a:p>
          <a:p>
            <a:r>
              <a:rPr lang="en-US" dirty="0"/>
              <a:t>Used to explain rotation curves (not so much else yet)– incompatible with linear superposition of forces, so needs different numerical treatment. Not so mature, not yet used to model all the other features of U</a:t>
            </a:r>
          </a:p>
          <a:p>
            <a:endParaRPr lang="en-US" dirty="0"/>
          </a:p>
          <a:p>
            <a:r>
              <a:rPr lang="en-US" dirty="0"/>
              <a:t>Modified gravity as an alternative to dark energy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9605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246AF-FFB5-DB4A-B442-D656AB30B9F7}"/>
              </a:ext>
            </a:extLst>
          </p:cNvPr>
          <p:cNvSpPr>
            <a:spLocks noGrp="1"/>
          </p:cNvSpPr>
          <p:nvPr>
            <p:ph type="title"/>
          </p:nvPr>
        </p:nvSpPr>
        <p:spPr>
          <a:xfrm>
            <a:off x="932793" y="36118"/>
            <a:ext cx="10515600" cy="972876"/>
          </a:xfrm>
        </p:spPr>
        <p:txBody>
          <a:bodyPr/>
          <a:lstStyle/>
          <a:p>
            <a:r>
              <a:rPr lang="en-US" dirty="0"/>
              <a:t>Simulating Dark Matter</a:t>
            </a:r>
          </a:p>
        </p:txBody>
      </p:sp>
      <p:sp>
        <p:nvSpPr>
          <p:cNvPr id="3" name="TextBox 2">
            <a:extLst>
              <a:ext uri="{FF2B5EF4-FFF2-40B4-BE49-F238E27FC236}">
                <a16:creationId xmlns:a16="http://schemas.microsoft.com/office/drawing/2014/main" id="{0B85844A-FE03-104B-984A-C1A941CB40A5}"/>
              </a:ext>
            </a:extLst>
          </p:cNvPr>
          <p:cNvSpPr txBox="1"/>
          <p:nvPr/>
        </p:nvSpPr>
        <p:spPr>
          <a:xfrm>
            <a:off x="520262" y="932917"/>
            <a:ext cx="9569736" cy="1754326"/>
          </a:xfrm>
          <a:prstGeom prst="rect">
            <a:avLst/>
          </a:prstGeom>
          <a:noFill/>
        </p:spPr>
        <p:txBody>
          <a:bodyPr wrap="none" rtlCol="0">
            <a:spAutoFit/>
          </a:bodyPr>
          <a:lstStyle/>
          <a:p>
            <a:r>
              <a:rPr lang="en-US" dirty="0" err="1"/>
              <a:t>Collisionless</a:t>
            </a:r>
            <a:r>
              <a:rPr lang="en-US" dirty="0"/>
              <a:t> Boltzmann Equation , Newtonian gravity usually</a:t>
            </a:r>
          </a:p>
          <a:p>
            <a:endParaRPr lang="en-US" dirty="0"/>
          </a:p>
          <a:p>
            <a:r>
              <a:rPr lang="en-US" dirty="0"/>
              <a:t>Rather than simulate a ginormous volume of space, of simulations use periodic boundary conditions</a:t>
            </a:r>
          </a:p>
          <a:p>
            <a:r>
              <a:rPr lang="en-US" dirty="0"/>
              <a:t> and repeat cyclically</a:t>
            </a:r>
          </a:p>
          <a:p>
            <a:endParaRPr lang="en-US" dirty="0"/>
          </a:p>
          <a:p>
            <a:endParaRPr lang="en-US" dirty="0"/>
          </a:p>
        </p:txBody>
      </p:sp>
      <p:pic>
        <p:nvPicPr>
          <p:cNvPr id="4" name="Picture 3">
            <a:extLst>
              <a:ext uri="{FF2B5EF4-FFF2-40B4-BE49-F238E27FC236}">
                <a16:creationId xmlns:a16="http://schemas.microsoft.com/office/drawing/2014/main" id="{135E463D-A59E-ED48-8F88-7689F8E0EEC6}"/>
              </a:ext>
            </a:extLst>
          </p:cNvPr>
          <p:cNvPicPr>
            <a:picLocks noChangeAspect="1"/>
          </p:cNvPicPr>
          <p:nvPr/>
        </p:nvPicPr>
        <p:blipFill>
          <a:blip r:embed="rId2"/>
          <a:stretch>
            <a:fillRect/>
          </a:stretch>
        </p:blipFill>
        <p:spPr>
          <a:xfrm>
            <a:off x="218780" y="2023024"/>
            <a:ext cx="10172700" cy="2451100"/>
          </a:xfrm>
          <a:prstGeom prst="rect">
            <a:avLst/>
          </a:prstGeom>
        </p:spPr>
      </p:pic>
      <p:pic>
        <p:nvPicPr>
          <p:cNvPr id="5" name="Picture 4">
            <a:extLst>
              <a:ext uri="{FF2B5EF4-FFF2-40B4-BE49-F238E27FC236}">
                <a16:creationId xmlns:a16="http://schemas.microsoft.com/office/drawing/2014/main" id="{7FF15B22-AFC6-344F-9C60-51DDCD2D1940}"/>
              </a:ext>
            </a:extLst>
          </p:cNvPr>
          <p:cNvPicPr>
            <a:picLocks noChangeAspect="1"/>
          </p:cNvPicPr>
          <p:nvPr/>
        </p:nvPicPr>
        <p:blipFill>
          <a:blip r:embed="rId3"/>
          <a:stretch>
            <a:fillRect/>
          </a:stretch>
        </p:blipFill>
        <p:spPr>
          <a:xfrm>
            <a:off x="-47298" y="4474124"/>
            <a:ext cx="11099800" cy="2590800"/>
          </a:xfrm>
          <a:prstGeom prst="rect">
            <a:avLst/>
          </a:prstGeom>
        </p:spPr>
      </p:pic>
    </p:spTree>
    <p:extLst>
      <p:ext uri="{BB962C8B-B14F-4D97-AF65-F5344CB8AC3E}">
        <p14:creationId xmlns:p14="http://schemas.microsoft.com/office/powerpoint/2010/main" val="2144201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7F5F-D23B-504D-9077-BF09EFD1512C}"/>
              </a:ext>
            </a:extLst>
          </p:cNvPr>
          <p:cNvSpPr>
            <a:spLocks noGrp="1"/>
          </p:cNvSpPr>
          <p:nvPr>
            <p:ph type="title"/>
          </p:nvPr>
        </p:nvSpPr>
        <p:spPr>
          <a:xfrm>
            <a:off x="365235" y="0"/>
            <a:ext cx="10515600" cy="1325563"/>
          </a:xfrm>
        </p:spPr>
        <p:txBody>
          <a:bodyPr/>
          <a:lstStyle/>
          <a:p>
            <a:r>
              <a:rPr lang="en-US" dirty="0"/>
              <a:t>Making Time Progress- </a:t>
            </a:r>
            <a:br>
              <a:rPr lang="en-US" dirty="0"/>
            </a:br>
            <a:r>
              <a:rPr lang="en-US" dirty="0"/>
              <a:t>integrating equations of motion</a:t>
            </a:r>
          </a:p>
        </p:txBody>
      </p:sp>
      <p:sp>
        <p:nvSpPr>
          <p:cNvPr id="3" name="TextBox 2">
            <a:extLst>
              <a:ext uri="{FF2B5EF4-FFF2-40B4-BE49-F238E27FC236}">
                <a16:creationId xmlns:a16="http://schemas.microsoft.com/office/drawing/2014/main" id="{9F33B345-0957-BB41-95B9-B52436F74272}"/>
              </a:ext>
            </a:extLst>
          </p:cNvPr>
          <p:cNvSpPr txBox="1"/>
          <p:nvPr/>
        </p:nvSpPr>
        <p:spPr>
          <a:xfrm>
            <a:off x="252248" y="1325563"/>
            <a:ext cx="10263351" cy="5909310"/>
          </a:xfrm>
          <a:prstGeom prst="rect">
            <a:avLst/>
          </a:prstGeom>
          <a:noFill/>
        </p:spPr>
        <p:txBody>
          <a:bodyPr wrap="square" rtlCol="0">
            <a:spAutoFit/>
          </a:bodyPr>
          <a:lstStyle/>
          <a:p>
            <a:r>
              <a:rPr lang="en-US" dirty="0"/>
              <a:t>Dynamics of Time Evolution – Dark Matter mostly determines the Gravitational Field</a:t>
            </a:r>
          </a:p>
          <a:p>
            <a:r>
              <a:rPr lang="en-US" dirty="0"/>
              <a:t>One can simulate time evolution on a fixed grid, or propagate particles (dark matter halos and </a:t>
            </a:r>
            <a:r>
              <a:rPr lang="en-US" dirty="0" err="1"/>
              <a:t>suhalos</a:t>
            </a:r>
            <a:r>
              <a:rPr lang="en-US" dirty="0"/>
              <a:t>). </a:t>
            </a:r>
          </a:p>
          <a:p>
            <a:endParaRPr lang="en-US" dirty="0"/>
          </a:p>
          <a:p>
            <a:r>
              <a:rPr lang="en-US" dirty="0"/>
              <a:t>Some integration approaches follow the mass as it moves. Then one gets </a:t>
            </a:r>
          </a:p>
          <a:p>
            <a:r>
              <a:rPr lang="en-US" dirty="0"/>
              <a:t>Close encounters with higher than average </a:t>
            </a:r>
          </a:p>
          <a:p>
            <a:r>
              <a:rPr lang="en-US" dirty="0"/>
              <a:t>Gravity need smaller time step, and more sensitivity to integrator, Soften the force law</a:t>
            </a:r>
          </a:p>
          <a:p>
            <a:r>
              <a:rPr lang="en-US" dirty="0" err="1"/>
              <a:t>Symplectic</a:t>
            </a:r>
            <a:r>
              <a:rPr lang="en-US" dirty="0"/>
              <a:t> Integrators used  (integrate an approximation to the Hamiltonian equations) with Leapfrog integrator- update positions and velocities at different points.</a:t>
            </a:r>
          </a:p>
          <a:p>
            <a:endParaRPr lang="en-US" dirty="0"/>
          </a:p>
          <a:p>
            <a:endParaRPr lang="en-US" dirty="0"/>
          </a:p>
          <a:p>
            <a:r>
              <a:rPr lang="en-US" dirty="0"/>
              <a:t>Roughly alternative – calculate the density </a:t>
            </a:r>
            <a:r>
              <a:rPr lang="en-US" dirty="0" err="1"/>
              <a:t>etc</a:t>
            </a:r>
            <a:r>
              <a:rPr lang="en-US" dirty="0"/>
              <a:t> on a grid. Grid prevents high density areas with very strong gravity from driving timestep down. </a:t>
            </a:r>
          </a:p>
          <a:p>
            <a:endParaRPr lang="en-US" dirty="0"/>
          </a:p>
          <a:p>
            <a:r>
              <a:rPr lang="en-US" dirty="0"/>
              <a:t>To get force of gravity, solving </a:t>
            </a:r>
          </a:p>
          <a:p>
            <a:endParaRPr lang="en-US" dirty="0"/>
          </a:p>
          <a:p>
            <a:r>
              <a:rPr lang="en-US" dirty="0">
                <a:effectLst/>
                <a:latin typeface="American Typewriter Light" panose="02090304020004020304" pitchFamily="18" charset="77"/>
              </a:rPr>
              <a:t>∇</a:t>
            </a:r>
            <a:r>
              <a:rPr lang="en-US" baseline="30000" dirty="0"/>
              <a:t>2</a:t>
            </a:r>
            <a:r>
              <a:rPr lang="en-US" dirty="0">
                <a:latin typeface="Symbol" pitchFamily="2" charset="2"/>
              </a:rPr>
              <a:t>F</a:t>
            </a:r>
            <a:r>
              <a:rPr lang="en-US" dirty="0"/>
              <a:t>(r) = 4</a:t>
            </a:r>
            <a:r>
              <a:rPr lang="en-US" dirty="0">
                <a:latin typeface="Symbol" pitchFamily="2" charset="2"/>
                <a:ea typeface="Adobe Fangsong Std R" panose="02020400000000000000" pitchFamily="18" charset="-128"/>
              </a:rPr>
              <a:t>r</a:t>
            </a:r>
            <a:r>
              <a:rPr lang="en-US" dirty="0"/>
              <a:t>G</a:t>
            </a:r>
            <a:r>
              <a:rPr lang="en-US" dirty="0">
                <a:latin typeface="Symbol" pitchFamily="2" charset="2"/>
              </a:rPr>
              <a:t>r</a:t>
            </a:r>
            <a:r>
              <a:rPr lang="en-US" dirty="0"/>
              <a:t>(r), but by </a:t>
            </a:r>
          </a:p>
          <a:p>
            <a:r>
              <a:rPr lang="en-US" dirty="0"/>
              <a:t>Fourier transforming </a:t>
            </a:r>
          </a:p>
          <a:p>
            <a:r>
              <a:rPr lang="en-US" dirty="0"/>
              <a:t>  then taking  finite differences force can with be found at positions of each   hence </a:t>
            </a:r>
          </a:p>
          <a:p>
            <a:r>
              <a:rPr lang="en-US" dirty="0"/>
              <a:t>called particle – mesh method</a:t>
            </a:r>
          </a:p>
          <a:p>
            <a:endParaRPr lang="en-US" dirty="0"/>
          </a:p>
          <a:p>
            <a:endParaRPr lang="en-US" dirty="0"/>
          </a:p>
        </p:txBody>
      </p:sp>
      <p:pic>
        <p:nvPicPr>
          <p:cNvPr id="6" name="Picture 5">
            <a:extLst>
              <a:ext uri="{FF2B5EF4-FFF2-40B4-BE49-F238E27FC236}">
                <a16:creationId xmlns:a16="http://schemas.microsoft.com/office/drawing/2014/main" id="{842AC91C-D8E2-A04D-B5FE-1B39039F35D1}"/>
              </a:ext>
            </a:extLst>
          </p:cNvPr>
          <p:cNvPicPr>
            <a:picLocks noChangeAspect="1"/>
          </p:cNvPicPr>
          <p:nvPr/>
        </p:nvPicPr>
        <p:blipFill>
          <a:blip r:embed="rId2"/>
          <a:stretch>
            <a:fillRect/>
          </a:stretch>
        </p:blipFill>
        <p:spPr>
          <a:xfrm>
            <a:off x="2422853" y="6067753"/>
            <a:ext cx="2070100" cy="419100"/>
          </a:xfrm>
          <a:prstGeom prst="rect">
            <a:avLst/>
          </a:prstGeom>
        </p:spPr>
      </p:pic>
    </p:spTree>
    <p:extLst>
      <p:ext uri="{BB962C8B-B14F-4D97-AF65-F5344CB8AC3E}">
        <p14:creationId xmlns:p14="http://schemas.microsoft.com/office/powerpoint/2010/main" val="1731323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AF68-2085-2542-A089-EF2DFE4B7D54}"/>
              </a:ext>
            </a:extLst>
          </p:cNvPr>
          <p:cNvPicPr>
            <a:picLocks noChangeAspect="1"/>
          </p:cNvPicPr>
          <p:nvPr/>
        </p:nvPicPr>
        <p:blipFill>
          <a:blip r:embed="rId2"/>
          <a:stretch>
            <a:fillRect/>
          </a:stretch>
        </p:blipFill>
        <p:spPr>
          <a:xfrm>
            <a:off x="368807" y="365124"/>
            <a:ext cx="10775443" cy="5909551"/>
          </a:xfrm>
          <a:prstGeom prst="rect">
            <a:avLst/>
          </a:prstGeom>
        </p:spPr>
      </p:pic>
    </p:spTree>
    <p:extLst>
      <p:ext uri="{BB962C8B-B14F-4D97-AF65-F5344CB8AC3E}">
        <p14:creationId xmlns:p14="http://schemas.microsoft.com/office/powerpoint/2010/main" val="722876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2C0C-0153-E540-8AAB-9F0760644BD9}"/>
              </a:ext>
            </a:extLst>
          </p:cNvPr>
          <p:cNvSpPr>
            <a:spLocks noGrp="1"/>
          </p:cNvSpPr>
          <p:nvPr>
            <p:ph type="title"/>
          </p:nvPr>
        </p:nvSpPr>
        <p:spPr>
          <a:xfrm>
            <a:off x="583" y="-172758"/>
            <a:ext cx="10515600" cy="1325563"/>
          </a:xfrm>
        </p:spPr>
        <p:txBody>
          <a:bodyPr/>
          <a:lstStyle/>
          <a:p>
            <a:r>
              <a:rPr lang="en-US" dirty="0"/>
              <a:t>Results for Dark Matter N Body Simulations </a:t>
            </a:r>
          </a:p>
        </p:txBody>
      </p:sp>
      <p:sp>
        <p:nvSpPr>
          <p:cNvPr id="3" name="Rectangle 2">
            <a:extLst>
              <a:ext uri="{FF2B5EF4-FFF2-40B4-BE49-F238E27FC236}">
                <a16:creationId xmlns:a16="http://schemas.microsoft.com/office/drawing/2014/main" id="{F10C90D2-38A8-EF48-85FD-ACF3487D5259}"/>
              </a:ext>
            </a:extLst>
          </p:cNvPr>
          <p:cNvSpPr/>
          <p:nvPr/>
        </p:nvSpPr>
        <p:spPr>
          <a:xfrm>
            <a:off x="417993" y="709332"/>
            <a:ext cx="8941743" cy="6524863"/>
          </a:xfrm>
          <a:prstGeom prst="rect">
            <a:avLst/>
          </a:prstGeom>
        </p:spPr>
        <p:txBody>
          <a:bodyPr wrap="none">
            <a:spAutoFit/>
          </a:bodyPr>
          <a:lstStyle/>
          <a:p>
            <a:r>
              <a:rPr lang="en-US" dirty="0">
                <a:effectLst/>
                <a:latin typeface="Helvetica" pitchFamily="2" charset="0"/>
              </a:rPr>
              <a:t>The large-scale distribution of dark matter: Web like structure results  </a:t>
            </a:r>
          </a:p>
          <a:p>
            <a:endParaRPr lang="en-US" dirty="0">
              <a:latin typeface="Helvetica" pitchFamily="2" charset="0"/>
            </a:endParaRPr>
          </a:p>
          <a:p>
            <a:r>
              <a:rPr lang="en-US" dirty="0"/>
              <a:t>Halo mass function:</a:t>
            </a:r>
            <a:r>
              <a:rPr lang="en-US" dirty="0">
                <a:latin typeface="Helvetica" pitchFamily="2" charset="0"/>
              </a:rPr>
              <a:t>  Frequency distribution of Dark Matter Halos   </a:t>
            </a:r>
          </a:p>
          <a:p>
            <a:r>
              <a:rPr lang="en-US" dirty="0">
                <a:latin typeface="Helvetica" pitchFamily="2" charset="0"/>
              </a:rPr>
              <a:t>Over time Halos merge, decreasing the number and increasing the mass</a:t>
            </a:r>
          </a:p>
          <a:p>
            <a:r>
              <a:rPr lang="en-US" dirty="0">
                <a:latin typeface="Helvetica" pitchFamily="2" charset="0"/>
              </a:rPr>
              <a:t>Halo “edge” defined at edge at 200 x the density for closure of the Universe,</a:t>
            </a:r>
          </a:p>
          <a:p>
            <a:r>
              <a:rPr lang="en-US" dirty="0">
                <a:latin typeface="Helvetica" pitchFamily="2" charset="0"/>
              </a:rPr>
              <a:t> or as </a:t>
            </a:r>
            <a:r>
              <a:rPr lang="en-US" dirty="0" err="1">
                <a:latin typeface="Helvetica" pitchFamily="2" charset="0"/>
              </a:rPr>
              <a:t>splashback</a:t>
            </a:r>
            <a:r>
              <a:rPr lang="en-US" dirty="0">
                <a:latin typeface="Helvetica" pitchFamily="2" charset="0"/>
              </a:rPr>
              <a:t> radius (dip in density separating one halo from the next) </a:t>
            </a:r>
          </a:p>
          <a:p>
            <a:endParaRPr lang="en-US" dirty="0">
              <a:latin typeface="Helvetica" pitchFamily="2" charset="0"/>
            </a:endParaRPr>
          </a:p>
          <a:p>
            <a:r>
              <a:rPr lang="en-US" dirty="0">
                <a:latin typeface="Helvetica" pitchFamily="2" charset="0"/>
              </a:rPr>
              <a:t>Radial Distribution of (dark matter )mass within halos has consistent form </a:t>
            </a:r>
          </a:p>
          <a:p>
            <a:r>
              <a:rPr lang="en-US" dirty="0"/>
              <a:t>Navarro-</a:t>
            </a:r>
            <a:r>
              <a:rPr lang="en-US" dirty="0" err="1"/>
              <a:t>Frenk</a:t>
            </a:r>
            <a:r>
              <a:rPr lang="en-US" dirty="0"/>
              <a:t>-White profile   (</a:t>
            </a:r>
            <a:r>
              <a:rPr lang="en-US" dirty="0" err="1"/>
              <a:t>cuspy</a:t>
            </a:r>
            <a:r>
              <a:rPr lang="en-US" dirty="0"/>
              <a:t>)</a:t>
            </a:r>
          </a:p>
          <a:p>
            <a:r>
              <a:rPr lang="en-US" sz="2800" dirty="0">
                <a:latin typeface="Symbol" pitchFamily="2" charset="2"/>
              </a:rPr>
              <a:t>r</a:t>
            </a:r>
            <a:r>
              <a:rPr lang="en-US" sz="2800" dirty="0"/>
              <a:t>(r) =</a:t>
            </a:r>
            <a:r>
              <a:rPr lang="en-US" sz="2800" dirty="0" err="1">
                <a:latin typeface="Symbol" pitchFamily="2" charset="2"/>
              </a:rPr>
              <a:t>r</a:t>
            </a:r>
            <a:r>
              <a:rPr lang="en-US" sz="2800" baseline="-25000" dirty="0" err="1"/>
              <a:t>s</a:t>
            </a:r>
            <a:r>
              <a:rPr lang="en-US" sz="2800" dirty="0"/>
              <a:t>/[(r/</a:t>
            </a:r>
            <a:r>
              <a:rPr lang="en-US" sz="2800" dirty="0" err="1"/>
              <a:t>r</a:t>
            </a:r>
            <a:r>
              <a:rPr lang="en-US" sz="2800" baseline="-25000" dirty="0" err="1"/>
              <a:t>s</a:t>
            </a:r>
            <a:r>
              <a:rPr lang="en-US" sz="2800" dirty="0"/>
              <a:t>)(1+(r/</a:t>
            </a:r>
            <a:r>
              <a:rPr lang="en-US" sz="2800" dirty="0" err="1"/>
              <a:t>r</a:t>
            </a:r>
            <a:r>
              <a:rPr lang="en-US" sz="2800" baseline="-25000" dirty="0" err="1"/>
              <a:t>s</a:t>
            </a:r>
            <a:r>
              <a:rPr lang="en-US" sz="2800" dirty="0"/>
              <a:t>))</a:t>
            </a:r>
            <a:r>
              <a:rPr lang="en-US" sz="2800" baseline="30000" dirty="0"/>
              <a:t>2</a:t>
            </a:r>
            <a:r>
              <a:rPr lang="en-US" sz="2800" dirty="0"/>
              <a:t>]   </a:t>
            </a:r>
          </a:p>
          <a:p>
            <a:endParaRPr lang="en-US" dirty="0"/>
          </a:p>
          <a:p>
            <a:r>
              <a:rPr lang="en-US" dirty="0"/>
              <a:t>Where </a:t>
            </a:r>
            <a:r>
              <a:rPr lang="en-US" dirty="0" err="1"/>
              <a:t>r</a:t>
            </a:r>
            <a:r>
              <a:rPr lang="en-US" baseline="-25000" dirty="0" err="1"/>
              <a:t>s</a:t>
            </a:r>
            <a:r>
              <a:rPr lang="en-US" dirty="0"/>
              <a:t> is the transition radius </a:t>
            </a:r>
          </a:p>
          <a:p>
            <a:r>
              <a:rPr lang="en-US" dirty="0"/>
              <a:t>More recently close to center of halo  the density distribution is more like </a:t>
            </a:r>
            <a:r>
              <a:rPr lang="en-US" dirty="0" err="1"/>
              <a:t>Einasto</a:t>
            </a:r>
            <a:r>
              <a:rPr lang="en-US" dirty="0"/>
              <a:t> distribution</a:t>
            </a:r>
          </a:p>
          <a:p>
            <a:endParaRPr lang="en-US" dirty="0"/>
          </a:p>
          <a:p>
            <a:r>
              <a:rPr lang="en-US" sz="2400" dirty="0"/>
              <a:t>ln(</a:t>
            </a:r>
            <a:r>
              <a:rPr lang="en-US" sz="2400" dirty="0">
                <a:latin typeface="Symbol" pitchFamily="2" charset="2"/>
              </a:rPr>
              <a:t>r</a:t>
            </a:r>
            <a:r>
              <a:rPr lang="en-US" sz="2400" dirty="0"/>
              <a:t>(r)/r</a:t>
            </a:r>
            <a:r>
              <a:rPr lang="en-US" sz="2400" baseline="-25000" dirty="0"/>
              <a:t>-2</a:t>
            </a:r>
            <a:r>
              <a:rPr lang="en-US" sz="2400" dirty="0"/>
              <a:t>) = (-2/</a:t>
            </a:r>
            <a:r>
              <a:rPr lang="en-US" sz="2400" dirty="0">
                <a:latin typeface="Symbol" pitchFamily="2" charset="2"/>
              </a:rPr>
              <a:t>a</a:t>
            </a:r>
            <a:r>
              <a:rPr lang="en-US" sz="2400" dirty="0"/>
              <a:t>)[(r/r</a:t>
            </a:r>
            <a:r>
              <a:rPr lang="en-US" sz="2400" baseline="-25000" dirty="0"/>
              <a:t>-2</a:t>
            </a:r>
            <a:r>
              <a:rPr lang="en-US" sz="2400" dirty="0"/>
              <a:t>)</a:t>
            </a:r>
            <a:r>
              <a:rPr lang="en-US" sz="2400" baseline="30000" dirty="0">
                <a:latin typeface="Symbol" pitchFamily="2" charset="2"/>
              </a:rPr>
              <a:t>a</a:t>
            </a:r>
            <a:r>
              <a:rPr lang="en-US" sz="2400" dirty="0"/>
              <a:t> -1</a:t>
            </a:r>
          </a:p>
          <a:p>
            <a:endParaRPr lang="en-US" sz="2400" dirty="0"/>
          </a:p>
          <a:p>
            <a:pPr marL="342900" indent="-342900">
              <a:buFont typeface="Symbol" pitchFamily="2" charset="2"/>
              <a:buChar char="a"/>
            </a:pPr>
            <a:r>
              <a:rPr lang="en-US" sz="2400" dirty="0"/>
              <a:t>is a shape parameter  which increases with mass at z=0</a:t>
            </a:r>
          </a:p>
          <a:p>
            <a:r>
              <a:rPr lang="en-US" sz="2400" dirty="0"/>
              <a:t>Shape can be triaxial more prolate then oblate w ratio of axes &gt; 2</a:t>
            </a:r>
          </a:p>
          <a:p>
            <a:endParaRPr lang="en-US" sz="2400" dirty="0"/>
          </a:p>
          <a:p>
            <a:endParaRPr lang="en-US" dirty="0"/>
          </a:p>
          <a:p>
            <a:endParaRPr lang="en-US" dirty="0">
              <a:latin typeface="Helvetica" pitchFamily="2" charset="0"/>
            </a:endParaRPr>
          </a:p>
        </p:txBody>
      </p:sp>
    </p:spTree>
    <p:extLst>
      <p:ext uri="{BB962C8B-B14F-4D97-AF65-F5344CB8AC3E}">
        <p14:creationId xmlns:p14="http://schemas.microsoft.com/office/powerpoint/2010/main" val="2849552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C90B-1AB8-ED4F-9AF6-5D4E01A7ECBD}"/>
              </a:ext>
            </a:extLst>
          </p:cNvPr>
          <p:cNvSpPr>
            <a:spLocks noGrp="1"/>
          </p:cNvSpPr>
          <p:nvPr>
            <p:ph type="title"/>
          </p:nvPr>
        </p:nvSpPr>
        <p:spPr>
          <a:xfrm>
            <a:off x="165847" y="418914"/>
            <a:ext cx="10515600" cy="1325563"/>
          </a:xfrm>
        </p:spPr>
        <p:txBody>
          <a:bodyPr>
            <a:normAutofit fontScale="90000"/>
          </a:bodyPr>
          <a:lstStyle/>
          <a:p>
            <a:r>
              <a:rPr lang="en-US" dirty="0"/>
              <a:t>Features of </a:t>
            </a:r>
            <a:br>
              <a:rPr lang="en-US" dirty="0"/>
            </a:br>
            <a:r>
              <a:rPr lang="en-US" dirty="0"/>
              <a:t>Cosmological </a:t>
            </a:r>
            <a:br>
              <a:rPr lang="en-US" dirty="0"/>
            </a:br>
            <a:r>
              <a:rPr lang="en-US" dirty="0"/>
              <a:t>Simulations</a:t>
            </a:r>
          </a:p>
        </p:txBody>
      </p:sp>
      <p:pic>
        <p:nvPicPr>
          <p:cNvPr id="3" name="Picture 2">
            <a:extLst>
              <a:ext uri="{FF2B5EF4-FFF2-40B4-BE49-F238E27FC236}">
                <a16:creationId xmlns:a16="http://schemas.microsoft.com/office/drawing/2014/main" id="{1437ABB7-FDB6-B24B-B861-888F57A72CE0}"/>
              </a:ext>
            </a:extLst>
          </p:cNvPr>
          <p:cNvPicPr>
            <a:picLocks noChangeAspect="1"/>
          </p:cNvPicPr>
          <p:nvPr/>
        </p:nvPicPr>
        <p:blipFill>
          <a:blip r:embed="rId2"/>
          <a:stretch>
            <a:fillRect/>
          </a:stretch>
        </p:blipFill>
        <p:spPr>
          <a:xfrm>
            <a:off x="3055710" y="0"/>
            <a:ext cx="9136290" cy="6858000"/>
          </a:xfrm>
          <a:prstGeom prst="rect">
            <a:avLst/>
          </a:prstGeom>
        </p:spPr>
      </p:pic>
    </p:spTree>
    <p:extLst>
      <p:ext uri="{BB962C8B-B14F-4D97-AF65-F5344CB8AC3E}">
        <p14:creationId xmlns:p14="http://schemas.microsoft.com/office/powerpoint/2010/main" val="2598211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0D7AC-2AC4-DF4B-9697-12CF6F556BC9}"/>
              </a:ext>
            </a:extLst>
          </p:cNvPr>
          <p:cNvPicPr>
            <a:picLocks noChangeAspect="1"/>
          </p:cNvPicPr>
          <p:nvPr/>
        </p:nvPicPr>
        <p:blipFill>
          <a:blip r:embed="rId2"/>
          <a:stretch>
            <a:fillRect/>
          </a:stretch>
        </p:blipFill>
        <p:spPr>
          <a:xfrm>
            <a:off x="2952608" y="0"/>
            <a:ext cx="9239392" cy="6858000"/>
          </a:xfrm>
          <a:prstGeom prst="rect">
            <a:avLst/>
          </a:prstGeom>
        </p:spPr>
      </p:pic>
      <p:sp>
        <p:nvSpPr>
          <p:cNvPr id="5" name="TextBox 4">
            <a:extLst>
              <a:ext uri="{FF2B5EF4-FFF2-40B4-BE49-F238E27FC236}">
                <a16:creationId xmlns:a16="http://schemas.microsoft.com/office/drawing/2014/main" id="{95698A0E-9A16-AA42-AD7A-23F88FE9C5C5}"/>
              </a:ext>
            </a:extLst>
          </p:cNvPr>
          <p:cNvSpPr txBox="1"/>
          <p:nvPr/>
        </p:nvSpPr>
        <p:spPr>
          <a:xfrm>
            <a:off x="173421" y="677917"/>
            <a:ext cx="2333296" cy="4801314"/>
          </a:xfrm>
          <a:prstGeom prst="rect">
            <a:avLst/>
          </a:prstGeom>
          <a:noFill/>
        </p:spPr>
        <p:txBody>
          <a:bodyPr wrap="square" rtlCol="0">
            <a:spAutoFit/>
          </a:bodyPr>
          <a:lstStyle/>
          <a:p>
            <a:r>
              <a:rPr lang="en-US" dirty="0"/>
              <a:t>Simulation Results </a:t>
            </a:r>
          </a:p>
          <a:p>
            <a:endParaRPr lang="en-US" dirty="0"/>
          </a:p>
          <a:p>
            <a:r>
              <a:rPr lang="en-US" dirty="0"/>
              <a:t>Halo Mass distribution</a:t>
            </a:r>
          </a:p>
          <a:p>
            <a:r>
              <a:rPr lang="en-US" dirty="0"/>
              <a:t>M</a:t>
            </a:r>
            <a:r>
              <a:rPr lang="en-US" baseline="30000" dirty="0"/>
              <a:t>-2</a:t>
            </a:r>
            <a:r>
              <a:rPr lang="en-US" dirty="0"/>
              <a:t> at low mass end</a:t>
            </a:r>
          </a:p>
          <a:p>
            <a:r>
              <a:rPr lang="en-US" dirty="0"/>
              <a:t>Exponential cut off at high mass</a:t>
            </a:r>
          </a:p>
          <a:p>
            <a:endParaRPr lang="en-US" dirty="0"/>
          </a:p>
          <a:p>
            <a:endParaRPr lang="en-US" dirty="0"/>
          </a:p>
          <a:p>
            <a:r>
              <a:rPr lang="en-US" dirty="0"/>
              <a:t>From Katrin </a:t>
            </a:r>
            <a:r>
              <a:rPr lang="en-US" dirty="0" err="1"/>
              <a:t>Heitmann</a:t>
            </a:r>
            <a:endParaRPr lang="en-US" dirty="0"/>
          </a:p>
          <a:p>
            <a:r>
              <a:rPr lang="en-US" dirty="0"/>
              <a:t>Los Alamos National Laboratory</a:t>
            </a:r>
          </a:p>
          <a:p>
            <a:r>
              <a:rPr lang="en-US" dirty="0"/>
              <a:t>Dark Matter Halos, Mass</a:t>
            </a:r>
          </a:p>
          <a:p>
            <a:r>
              <a:rPr lang="en-US" dirty="0"/>
              <a:t>Functions, and Cosmology:</a:t>
            </a:r>
          </a:p>
          <a:p>
            <a:r>
              <a:rPr lang="en-US" dirty="0"/>
              <a:t>a Theorist’s View</a:t>
            </a:r>
          </a:p>
          <a:p>
            <a:endParaRPr lang="en-US" dirty="0"/>
          </a:p>
        </p:txBody>
      </p:sp>
    </p:spTree>
    <p:extLst>
      <p:ext uri="{BB962C8B-B14F-4D97-AF65-F5344CB8AC3E}">
        <p14:creationId xmlns:p14="http://schemas.microsoft.com/office/powerpoint/2010/main" val="738860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A3A5-569D-C04D-B20C-82CB5C001449}"/>
              </a:ext>
            </a:extLst>
          </p:cNvPr>
          <p:cNvSpPr>
            <a:spLocks noGrp="1"/>
          </p:cNvSpPr>
          <p:nvPr>
            <p:ph type="title"/>
          </p:nvPr>
        </p:nvSpPr>
        <p:spPr/>
        <p:txBody>
          <a:bodyPr/>
          <a:lstStyle/>
          <a:p>
            <a:r>
              <a:rPr lang="en-US" dirty="0" err="1"/>
              <a:t>Subhalos</a:t>
            </a:r>
            <a:r>
              <a:rPr lang="en-US" dirty="0"/>
              <a:t> form</a:t>
            </a:r>
          </a:p>
        </p:txBody>
      </p:sp>
      <p:sp>
        <p:nvSpPr>
          <p:cNvPr id="3" name="TextBox 2">
            <a:extLst>
              <a:ext uri="{FF2B5EF4-FFF2-40B4-BE49-F238E27FC236}">
                <a16:creationId xmlns:a16="http://schemas.microsoft.com/office/drawing/2014/main" id="{AF03EDB8-ACD3-5448-9C8B-CE6EC1F5753B}"/>
              </a:ext>
            </a:extLst>
          </p:cNvPr>
          <p:cNvSpPr txBox="1"/>
          <p:nvPr/>
        </p:nvSpPr>
        <p:spPr>
          <a:xfrm>
            <a:off x="1183341" y="1690688"/>
            <a:ext cx="6610977" cy="369332"/>
          </a:xfrm>
          <a:prstGeom prst="rect">
            <a:avLst/>
          </a:prstGeom>
          <a:noFill/>
        </p:spPr>
        <p:txBody>
          <a:bodyPr wrap="none" rtlCol="0">
            <a:spAutoFit/>
          </a:bodyPr>
          <a:lstStyle/>
          <a:p>
            <a:r>
              <a:rPr lang="en-US" dirty="0"/>
              <a:t>Fewer </a:t>
            </a:r>
            <a:r>
              <a:rPr lang="en-US" dirty="0" err="1"/>
              <a:t>subhalos</a:t>
            </a:r>
            <a:r>
              <a:rPr lang="en-US" dirty="0"/>
              <a:t> in less massive halos, easier to be destroyed by tides</a:t>
            </a:r>
          </a:p>
        </p:txBody>
      </p:sp>
    </p:spTree>
    <p:extLst>
      <p:ext uri="{BB962C8B-B14F-4D97-AF65-F5344CB8AC3E}">
        <p14:creationId xmlns:p14="http://schemas.microsoft.com/office/powerpoint/2010/main" val="4281935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5DD4-F0A6-2847-998E-ED0FA763682C}"/>
              </a:ext>
            </a:extLst>
          </p:cNvPr>
          <p:cNvSpPr>
            <a:spLocks noGrp="1"/>
          </p:cNvSpPr>
          <p:nvPr>
            <p:ph type="title"/>
          </p:nvPr>
        </p:nvSpPr>
        <p:spPr/>
        <p:txBody>
          <a:bodyPr/>
          <a:lstStyle/>
          <a:p>
            <a:r>
              <a:rPr lang="en-US" dirty="0"/>
              <a:t>Baryons  join the party- modeling</a:t>
            </a:r>
          </a:p>
        </p:txBody>
      </p:sp>
      <p:sp>
        <p:nvSpPr>
          <p:cNvPr id="3" name="TextBox 2">
            <a:extLst>
              <a:ext uri="{FF2B5EF4-FFF2-40B4-BE49-F238E27FC236}">
                <a16:creationId xmlns:a16="http://schemas.microsoft.com/office/drawing/2014/main" id="{A15F1514-8E0E-244A-96ED-EA2326B571C9}"/>
              </a:ext>
            </a:extLst>
          </p:cNvPr>
          <p:cNvSpPr txBox="1"/>
          <p:nvPr/>
        </p:nvSpPr>
        <p:spPr>
          <a:xfrm>
            <a:off x="1237129" y="1479176"/>
            <a:ext cx="10116671" cy="5909310"/>
          </a:xfrm>
          <a:prstGeom prst="rect">
            <a:avLst/>
          </a:prstGeom>
          <a:noFill/>
        </p:spPr>
        <p:txBody>
          <a:bodyPr wrap="square" rtlCol="0">
            <a:spAutoFit/>
          </a:bodyPr>
          <a:lstStyle/>
          <a:p>
            <a:r>
              <a:rPr lang="en-US" dirty="0"/>
              <a:t>Integrate the equations of time evolution, dark matter and dark energy form a background space and force.</a:t>
            </a:r>
          </a:p>
          <a:p>
            <a:r>
              <a:rPr lang="en-US" dirty="0" err="1"/>
              <a:t>Lagrangian</a:t>
            </a:r>
            <a:r>
              <a:rPr lang="en-US" dirty="0"/>
              <a:t>  (follow the particle) and </a:t>
            </a:r>
          </a:p>
          <a:p>
            <a:r>
              <a:rPr lang="en-US" dirty="0"/>
              <a:t>Eulerian (properties on a grid) simulations plus mixtures</a:t>
            </a:r>
          </a:p>
          <a:p>
            <a:r>
              <a:rPr lang="en-US" dirty="0"/>
              <a:t>Arbitrary </a:t>
            </a:r>
            <a:r>
              <a:rPr lang="en-US" dirty="0" err="1"/>
              <a:t>Lagrangian</a:t>
            </a:r>
            <a:r>
              <a:rPr lang="en-US" dirty="0"/>
              <a:t> Eulerian Methods – moving grid, variable size  elements can use </a:t>
            </a:r>
            <a:r>
              <a:rPr lang="en-US" dirty="0" err="1"/>
              <a:t>Verontsov</a:t>
            </a:r>
            <a:r>
              <a:rPr lang="en-US" dirty="0"/>
              <a:t> tessellation</a:t>
            </a:r>
          </a:p>
          <a:p>
            <a:endParaRPr lang="en-US" dirty="0"/>
          </a:p>
          <a:p>
            <a:r>
              <a:rPr lang="en-US" dirty="0"/>
              <a:t>Additional physical processes modeled </a:t>
            </a:r>
          </a:p>
          <a:p>
            <a:r>
              <a:rPr lang="en-US" dirty="0"/>
              <a:t>Cooling - cosmological and from line radiation in  heavy elements(metals) dominates from 10</a:t>
            </a:r>
            <a:r>
              <a:rPr lang="en-US" baseline="30000" dirty="0"/>
              <a:t>5</a:t>
            </a:r>
            <a:r>
              <a:rPr lang="en-US" dirty="0"/>
              <a:t>-10</a:t>
            </a:r>
            <a:r>
              <a:rPr lang="en-US" baseline="30000" dirty="0"/>
              <a:t>7</a:t>
            </a:r>
            <a:r>
              <a:rPr lang="en-US" dirty="0"/>
              <a:t>K</a:t>
            </a:r>
          </a:p>
          <a:p>
            <a:r>
              <a:rPr lang="en-US" dirty="0"/>
              <a:t>					molecular and fine structure line  T&lt; 10</a:t>
            </a:r>
            <a:r>
              <a:rPr lang="en-US" baseline="30000" dirty="0"/>
              <a:t>4</a:t>
            </a:r>
            <a:r>
              <a:rPr lang="en-US" dirty="0"/>
              <a:t>K</a:t>
            </a:r>
          </a:p>
          <a:p>
            <a:r>
              <a:rPr lang="en-US" dirty="0"/>
              <a:t> in dense (n&gt;10</a:t>
            </a:r>
            <a:r>
              <a:rPr lang="en-US" baseline="30000" dirty="0"/>
              <a:t>-3</a:t>
            </a:r>
            <a:r>
              <a:rPr lang="en-US" dirty="0"/>
              <a:t>/cm</a:t>
            </a:r>
            <a:r>
              <a:rPr lang="en-US" baseline="30000" dirty="0"/>
              <a:t>3</a:t>
            </a:r>
            <a:r>
              <a:rPr lang="en-US" dirty="0"/>
              <a:t> ) areas w T&lt;50K   CO emission dominates, at higher densities CI, O</a:t>
            </a:r>
            <a:r>
              <a:rPr lang="en-US" baseline="-25000" dirty="0"/>
              <a:t>2</a:t>
            </a:r>
            <a:r>
              <a:rPr lang="en-US" dirty="0"/>
              <a:t> and H</a:t>
            </a:r>
            <a:r>
              <a:rPr lang="en-US" baseline="-25000" dirty="0"/>
              <a:t>2</a:t>
            </a:r>
            <a:r>
              <a:rPr lang="en-US" dirty="0"/>
              <a:t>O dominate</a:t>
            </a:r>
          </a:p>
          <a:p>
            <a:r>
              <a:rPr lang="en-US" dirty="0"/>
              <a:t>Treatment of radiation not necessarily tightly bound to the temperature of local structures</a:t>
            </a:r>
          </a:p>
          <a:p>
            <a:endParaRPr lang="en-US" dirty="0"/>
          </a:p>
          <a:p>
            <a:r>
              <a:rPr lang="en-US" dirty="0"/>
              <a:t>Interstellar gas – multiphasic due to illumination and compression. Not always accurately modelled. Densest parts need high resolutions due to condensing into stars.  Analytic models used in past. Generally, the cold gas phase dominates ( 90%) the gas mass budget, but occupies a very small volume fraction ( 1%),</a:t>
            </a:r>
          </a:p>
          <a:p>
            <a:r>
              <a:rPr lang="en-US" dirty="0"/>
              <a:t>which is mostly comprised of hotter gas1</a:t>
            </a:r>
          </a:p>
          <a:p>
            <a:endParaRPr lang="en-US" dirty="0"/>
          </a:p>
          <a:p>
            <a:endParaRPr lang="en-US" dirty="0"/>
          </a:p>
          <a:p>
            <a:endParaRPr lang="en-US" dirty="0"/>
          </a:p>
        </p:txBody>
      </p:sp>
    </p:spTree>
    <p:extLst>
      <p:ext uri="{BB962C8B-B14F-4D97-AF65-F5344CB8AC3E}">
        <p14:creationId xmlns:p14="http://schemas.microsoft.com/office/powerpoint/2010/main" val="178174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1165</TotalTime>
  <Words>1691</Words>
  <Application>Microsoft Macintosh PowerPoint</Application>
  <PresentationFormat>Widescreen</PresentationFormat>
  <Paragraphs>182</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American Typewriter Light</vt:lpstr>
      <vt:lpstr>Arial</vt:lpstr>
      <vt:lpstr>Calibri</vt:lpstr>
      <vt:lpstr>Calibri Light</vt:lpstr>
      <vt:lpstr>Helvetica</vt:lpstr>
      <vt:lpstr>Symbol</vt:lpstr>
      <vt:lpstr>Office Theme</vt:lpstr>
      <vt:lpstr>Cosmological Simulations of Galaxy Formation </vt:lpstr>
      <vt:lpstr>Simulating Dark Matter</vt:lpstr>
      <vt:lpstr>Making Time Progress-  integrating equations of motion</vt:lpstr>
      <vt:lpstr>PowerPoint Presentation</vt:lpstr>
      <vt:lpstr>Results for Dark Matter N Body Simulations </vt:lpstr>
      <vt:lpstr>Features of  Cosmological  Simulations</vt:lpstr>
      <vt:lpstr>PowerPoint Presentation</vt:lpstr>
      <vt:lpstr>Subhalos form</vt:lpstr>
      <vt:lpstr>Baryons  join the party- modeling</vt:lpstr>
      <vt:lpstr>Star Formation, Stellar Winds, Super Massive BH</vt:lpstr>
      <vt:lpstr>PowerPoint Presentation</vt:lpstr>
      <vt:lpstr>PowerPoint Presentation</vt:lpstr>
      <vt:lpstr>PowerPoint Presentation</vt:lpstr>
      <vt:lpstr>PowerPoint Presentation</vt:lpstr>
      <vt:lpstr>PowerPoint Presentation</vt:lpstr>
      <vt:lpstr>Alternate Physical Situations Modelled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Throwe, Thomas G.</cp:lastModifiedBy>
  <cp:revision>36</cp:revision>
  <dcterms:created xsi:type="dcterms:W3CDTF">2021-08-24T21:28:41Z</dcterms:created>
  <dcterms:modified xsi:type="dcterms:W3CDTF">2021-08-25T17:13:04Z</dcterms:modified>
</cp:coreProperties>
</file>