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 userId="367c8676d18b2324" providerId="LiveId" clId="{D76856FB-4CED-4571-B56D-1FB9DB0C1019}"/>
    <pc:docChg chg="modSld">
      <pc:chgData name="Jeff" userId="367c8676d18b2324" providerId="LiveId" clId="{D76856FB-4CED-4571-B56D-1FB9DB0C1019}" dt="2021-08-26T11:33:24.077" v="23" actId="11"/>
      <pc:docMkLst>
        <pc:docMk/>
      </pc:docMkLst>
      <pc:sldChg chg="modSp mod">
        <pc:chgData name="Jeff" userId="367c8676d18b2324" providerId="LiveId" clId="{D76856FB-4CED-4571-B56D-1FB9DB0C1019}" dt="2021-08-26T11:33:24.077" v="23" actId="11"/>
        <pc:sldMkLst>
          <pc:docMk/>
          <pc:sldMk cId="2745822133" sldId="261"/>
        </pc:sldMkLst>
        <pc:spChg chg="mod">
          <ac:chgData name="Jeff" userId="367c8676d18b2324" providerId="LiveId" clId="{D76856FB-4CED-4571-B56D-1FB9DB0C1019}" dt="2021-08-26T11:33:24.077" v="23" actId="11"/>
          <ac:spMkLst>
            <pc:docMk/>
            <pc:sldMk cId="2745822133" sldId="261"/>
            <ac:spMk id="4" creationId="{80E297E2-9378-4FC8-9447-612DA8F50BB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37F84-B22E-4D9D-8551-190A263C5A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DA9D1E-D302-4E04-80F5-02B8BDF793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6C1B293-D8FE-4671-B615-2421B34ED72D}"/>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5" name="Footer Placeholder 4">
            <a:extLst>
              <a:ext uri="{FF2B5EF4-FFF2-40B4-BE49-F238E27FC236}">
                <a16:creationId xmlns:a16="http://schemas.microsoft.com/office/drawing/2014/main" id="{D9DFFFD4-1B95-4CFC-878C-3248C3C72A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299096-CF1A-45A8-9E14-38DDE247190C}"/>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3789200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B02BB-1FBE-4F24-8110-EF0289AD08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1A784C-7661-4658-B912-F803206BFE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BEDCB3-6896-411A-82DF-482D5FDE53B6}"/>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5" name="Footer Placeholder 4">
            <a:extLst>
              <a:ext uri="{FF2B5EF4-FFF2-40B4-BE49-F238E27FC236}">
                <a16:creationId xmlns:a16="http://schemas.microsoft.com/office/drawing/2014/main" id="{024E3245-3BE2-4B1E-9F00-5406DDCA09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06EB7B-267C-42FB-8A63-EC40AEC3B591}"/>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1316309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9BB3C6-6E30-43EF-A156-932205D32E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2B7CE9-B4A3-4FBD-A622-D32BB400AE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5442D9-37AD-47F6-AE74-84893CCD4539}"/>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5" name="Footer Placeholder 4">
            <a:extLst>
              <a:ext uri="{FF2B5EF4-FFF2-40B4-BE49-F238E27FC236}">
                <a16:creationId xmlns:a16="http://schemas.microsoft.com/office/drawing/2014/main" id="{7EFCA687-D50C-4FB7-8A39-E66047A2FA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3581BE-0A7C-47C6-8A3A-4DBE0779B3FE}"/>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2762830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49950-7349-4B91-9894-9F17AD37AB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2EFA64-A3CA-447D-B449-B4FD6DC273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AEBEA9-DEAE-4D1E-88D6-7560138DEB92}"/>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5" name="Footer Placeholder 4">
            <a:extLst>
              <a:ext uri="{FF2B5EF4-FFF2-40B4-BE49-F238E27FC236}">
                <a16:creationId xmlns:a16="http://schemas.microsoft.com/office/drawing/2014/main" id="{C50D1E9A-6B58-4B77-A104-366110F63D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0969D8-D9D3-43C8-9649-F3B466FAD147}"/>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3733065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EAC83-2CD8-4158-B2BE-65E1D66EC0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294249-51A4-4AA2-9534-8096A716BB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131E90-CD02-40C1-8E3D-35C5067F30DD}"/>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5" name="Footer Placeholder 4">
            <a:extLst>
              <a:ext uri="{FF2B5EF4-FFF2-40B4-BE49-F238E27FC236}">
                <a16:creationId xmlns:a16="http://schemas.microsoft.com/office/drawing/2014/main" id="{243982D9-1B43-4B0E-BCAC-1CEB3E019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3832A7-476D-4E1F-AD9C-30199EA2C7F4}"/>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743634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C651E-8442-47AB-90D8-04FE1560CE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51EB98-C010-45FE-AF78-2A914DEA2E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AF960A-C12B-4143-92CA-B72EDD4468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A7999D-569D-45F6-9ABF-2FA64B78F3C8}"/>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6" name="Footer Placeholder 5">
            <a:extLst>
              <a:ext uri="{FF2B5EF4-FFF2-40B4-BE49-F238E27FC236}">
                <a16:creationId xmlns:a16="http://schemas.microsoft.com/office/drawing/2014/main" id="{E9986656-59E7-40CD-BBCD-B6E39067B2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03BCB0-D925-4D78-B842-85AFDC297BB8}"/>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3994403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6054-F799-4835-9008-B909C578A1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31E39F-FE21-4962-B0B6-A98CE58AF7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3FD23A-FAC4-4873-8937-441442BF98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E82682-FAF6-4599-AF38-7E7E7E0784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53F916-C595-4021-9D80-4088D2D66D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346EBA-6806-4C03-8205-CACC022FF794}"/>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8" name="Footer Placeholder 7">
            <a:extLst>
              <a:ext uri="{FF2B5EF4-FFF2-40B4-BE49-F238E27FC236}">
                <a16:creationId xmlns:a16="http://schemas.microsoft.com/office/drawing/2014/main" id="{C716234D-861E-4B09-9ED4-B010DF65CD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57535F-E832-4A2E-84AE-A4490C11D40B}"/>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3311690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58A21-9554-493E-9ED7-1E1A660ED4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C9A7E9-B719-487E-B287-6EC9D21A151C}"/>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4" name="Footer Placeholder 3">
            <a:extLst>
              <a:ext uri="{FF2B5EF4-FFF2-40B4-BE49-F238E27FC236}">
                <a16:creationId xmlns:a16="http://schemas.microsoft.com/office/drawing/2014/main" id="{58356D61-D131-4C36-99E2-C096A57E7D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7C9004-DE02-4CD9-A2FA-11723E334FC1}"/>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215427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0B575D-5F6C-42BD-8A4A-FE7153952E6F}"/>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3" name="Footer Placeholder 2">
            <a:extLst>
              <a:ext uri="{FF2B5EF4-FFF2-40B4-BE49-F238E27FC236}">
                <a16:creationId xmlns:a16="http://schemas.microsoft.com/office/drawing/2014/main" id="{660BDE50-D035-4C5F-B24C-704EC65808C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9DB072-CF32-4031-A625-1D948138557D}"/>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1981131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45808-F4A3-4F45-A8EC-8A96B3AA49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620EB2-9F30-4DC8-B88D-ADC952DB75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ADDBDD-591A-4FDD-8E66-8980EF49DA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9CEFE5-4068-40F3-A08C-5D5337FC7F06}"/>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6" name="Footer Placeholder 5">
            <a:extLst>
              <a:ext uri="{FF2B5EF4-FFF2-40B4-BE49-F238E27FC236}">
                <a16:creationId xmlns:a16="http://schemas.microsoft.com/office/drawing/2014/main" id="{77F89A58-9B25-4A17-837C-217295FCAB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1EBE33-91EE-42B9-A308-DA2B741D8535}"/>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2834396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60CB4-082A-4D97-8597-87447AAE37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00B2B6-B6BF-4732-BAEF-020EA37F3F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70716E-F370-4F0D-AD5D-84E572DBD5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FFEF47-3EAB-4B78-8DE7-8038BDB6E9F6}"/>
              </a:ext>
            </a:extLst>
          </p:cNvPr>
          <p:cNvSpPr>
            <a:spLocks noGrp="1"/>
          </p:cNvSpPr>
          <p:nvPr>
            <p:ph type="dt" sz="half" idx="10"/>
          </p:nvPr>
        </p:nvSpPr>
        <p:spPr/>
        <p:txBody>
          <a:bodyPr/>
          <a:lstStyle/>
          <a:p>
            <a:fld id="{13482117-3CF4-4FB2-A70F-2A2D32D4C2B5}" type="datetimeFigureOut">
              <a:rPr lang="en-US" smtClean="0"/>
              <a:t>8/26/2021</a:t>
            </a:fld>
            <a:endParaRPr lang="en-US"/>
          </a:p>
        </p:txBody>
      </p:sp>
      <p:sp>
        <p:nvSpPr>
          <p:cNvPr id="6" name="Footer Placeholder 5">
            <a:extLst>
              <a:ext uri="{FF2B5EF4-FFF2-40B4-BE49-F238E27FC236}">
                <a16:creationId xmlns:a16="http://schemas.microsoft.com/office/drawing/2014/main" id="{71341954-B58D-4D3B-BAA6-F2F602EA28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B9B409-4E35-4AAF-8BAF-554DA3E5C25F}"/>
              </a:ext>
            </a:extLst>
          </p:cNvPr>
          <p:cNvSpPr>
            <a:spLocks noGrp="1"/>
          </p:cNvSpPr>
          <p:nvPr>
            <p:ph type="sldNum" sz="quarter" idx="12"/>
          </p:nvPr>
        </p:nvSpPr>
        <p:spPr/>
        <p:txBody>
          <a:bodyPr/>
          <a:lstStyle/>
          <a:p>
            <a:fld id="{A015FC79-79BC-4236-B7FC-9F49B8010C94}" type="slidenum">
              <a:rPr lang="en-US" smtClean="0"/>
              <a:t>‹#›</a:t>
            </a:fld>
            <a:endParaRPr lang="en-US"/>
          </a:p>
        </p:txBody>
      </p:sp>
    </p:spTree>
    <p:extLst>
      <p:ext uri="{BB962C8B-B14F-4D97-AF65-F5344CB8AC3E}">
        <p14:creationId xmlns:p14="http://schemas.microsoft.com/office/powerpoint/2010/main" val="2962236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0F8CA8-5355-44B9-8BCD-03075E5E5F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72B4EC9-28B9-4AFC-85AA-FE32495CFD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F96977-79FF-41F3-975D-6CCF84607E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482117-3CF4-4FB2-A70F-2A2D32D4C2B5}" type="datetimeFigureOut">
              <a:rPr lang="en-US" smtClean="0"/>
              <a:t>8/26/2021</a:t>
            </a:fld>
            <a:endParaRPr lang="en-US"/>
          </a:p>
        </p:txBody>
      </p:sp>
      <p:sp>
        <p:nvSpPr>
          <p:cNvPr id="5" name="Footer Placeholder 4">
            <a:extLst>
              <a:ext uri="{FF2B5EF4-FFF2-40B4-BE49-F238E27FC236}">
                <a16:creationId xmlns:a16="http://schemas.microsoft.com/office/drawing/2014/main" id="{274F81E7-A057-47F7-98EB-B1553677E2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3F825E-C3A2-47B3-B787-53A52AFE56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5FC79-79BC-4236-B7FC-9F49B8010C94}" type="slidenum">
              <a:rPr lang="en-US" smtClean="0"/>
              <a:t>‹#›</a:t>
            </a:fld>
            <a:endParaRPr lang="en-US"/>
          </a:p>
        </p:txBody>
      </p:sp>
    </p:spTree>
    <p:extLst>
      <p:ext uri="{BB962C8B-B14F-4D97-AF65-F5344CB8AC3E}">
        <p14:creationId xmlns:p14="http://schemas.microsoft.com/office/powerpoint/2010/main" val="3038456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0E297E2-9378-4FC8-9447-612DA8F50BB4}"/>
              </a:ext>
            </a:extLst>
          </p:cNvPr>
          <p:cNvSpPr txBox="1"/>
          <p:nvPr/>
        </p:nvSpPr>
        <p:spPr>
          <a:xfrm>
            <a:off x="1054359" y="849086"/>
            <a:ext cx="10608906" cy="4524315"/>
          </a:xfrm>
          <a:prstGeom prst="rect">
            <a:avLst/>
          </a:prstGeom>
          <a:noFill/>
        </p:spPr>
        <p:txBody>
          <a:bodyPr wrap="square" rtlCol="0">
            <a:spAutoFit/>
          </a:bodyPr>
          <a:lstStyle/>
          <a:p>
            <a:r>
              <a:rPr lang="en-US" dirty="0"/>
              <a:t>DAQ WG Meeting 8/26/2021</a:t>
            </a:r>
          </a:p>
          <a:p>
            <a:endParaRPr lang="en-US" dirty="0"/>
          </a:p>
          <a:p>
            <a:pPr marL="342900" indent="-342900">
              <a:buFont typeface="+mj-lt"/>
              <a:buAutoNum type="arabicPeriod"/>
            </a:pPr>
            <a:r>
              <a:rPr lang="en-US" dirty="0"/>
              <a:t>Meetings with Elke/Alexander regarding progress towards viable proposal</a:t>
            </a:r>
          </a:p>
          <a:p>
            <a:pPr marL="742950" lvl="1" indent="-285750">
              <a:buFont typeface="Arial" panose="020B0604020202020204" pitchFamily="34" charset="0"/>
              <a:buChar char="•"/>
            </a:pPr>
            <a:r>
              <a:rPr lang="en-US" dirty="0"/>
              <a:t>First meeting on 8/11</a:t>
            </a:r>
          </a:p>
          <a:p>
            <a:pPr marL="1200150" lvl="2" indent="-285750">
              <a:buFont typeface="Arial" panose="020B0604020202020204" pitchFamily="34" charset="0"/>
              <a:buChar char="•"/>
            </a:pPr>
            <a:r>
              <a:rPr lang="en-US" dirty="0"/>
              <a:t>Need to swiftly converge to specifics in terms of the readouts, and the readout trees</a:t>
            </a:r>
          </a:p>
          <a:p>
            <a:pPr marL="1200150" lvl="2" indent="-285750">
              <a:buFont typeface="Arial" panose="020B0604020202020204" pitchFamily="34" charset="0"/>
              <a:buChar char="•"/>
            </a:pPr>
            <a:r>
              <a:rPr lang="en-US" dirty="0"/>
              <a:t>Concern regarding low attendance of meetings, and need to bring in specific experts for focused tasks (such as costing components, evaluating backgrounds, </a:t>
            </a:r>
            <a:r>
              <a:rPr lang="en-US" dirty="0" err="1"/>
              <a:t>etc</a:t>
            </a:r>
            <a:r>
              <a:rPr lang="en-US" dirty="0"/>
              <a:t>…)</a:t>
            </a:r>
          </a:p>
          <a:p>
            <a:pPr marL="1200150" lvl="2" indent="-285750">
              <a:buFont typeface="Arial" panose="020B0604020202020204" pitchFamily="34" charset="0"/>
              <a:buChar char="•"/>
            </a:pPr>
            <a:r>
              <a:rPr lang="en-US" dirty="0"/>
              <a:t>Need better communication with the detector working groups (DAQ/DWG contact scheme didn’t fly, bringing in DWG for talks has been delayed and perhaps won’t be productive)</a:t>
            </a:r>
          </a:p>
          <a:p>
            <a:pPr marL="1200150" lvl="2" indent="-285750">
              <a:buFont typeface="Arial" panose="020B0604020202020204" pitchFamily="34" charset="0"/>
              <a:buChar char="•"/>
            </a:pPr>
            <a:r>
              <a:rPr lang="en-US" dirty="0"/>
              <a:t>Some discussion of the costing scheme (what components are </a:t>
            </a:r>
          </a:p>
          <a:p>
            <a:pPr marL="1200150" lvl="2" indent="-285750">
              <a:buFont typeface="Arial" panose="020B0604020202020204" pitchFamily="34" charset="0"/>
              <a:buChar char="•"/>
            </a:pPr>
            <a:r>
              <a:rPr lang="en-US" dirty="0"/>
              <a:t>One of the main plans was to send a “template” to each of the DWG to present at tomorrows conveners meeting with the goal of making our understanding of the readout chain specific.</a:t>
            </a:r>
          </a:p>
          <a:p>
            <a:pPr marL="742950" lvl="1" indent="-285750">
              <a:buFont typeface="Arial" panose="020B0604020202020204" pitchFamily="34" charset="0"/>
              <a:buChar char="•"/>
            </a:pPr>
            <a:r>
              <a:rPr lang="en-US" dirty="0"/>
              <a:t>Second meeting on 8/24</a:t>
            </a:r>
          </a:p>
          <a:p>
            <a:pPr marL="1200150" lvl="2" indent="-285750">
              <a:buFont typeface="Arial" panose="020B0604020202020204" pitchFamily="34" charset="0"/>
              <a:buChar char="•"/>
            </a:pPr>
            <a:r>
              <a:rPr lang="en-US" dirty="0"/>
              <a:t>Plan to use Gary Varner’s CORE plan as a unified costing model for CORE, Athena, &amp; ECCE</a:t>
            </a:r>
          </a:p>
          <a:p>
            <a:pPr marL="1200150" lvl="2" indent="-285750">
              <a:buFont typeface="Arial" panose="020B0604020202020204" pitchFamily="34" charset="0"/>
              <a:buChar char="•"/>
            </a:pPr>
            <a:r>
              <a:rPr lang="en-US" dirty="0"/>
              <a:t>Will be a joint meeting to define this, not yet scheduled.</a:t>
            </a:r>
          </a:p>
          <a:p>
            <a:pPr lvl="2"/>
            <a:r>
              <a:rPr lang="en-US" dirty="0"/>
              <a:t> </a:t>
            </a:r>
          </a:p>
        </p:txBody>
      </p:sp>
    </p:spTree>
    <p:extLst>
      <p:ext uri="{BB962C8B-B14F-4D97-AF65-F5344CB8AC3E}">
        <p14:creationId xmlns:p14="http://schemas.microsoft.com/office/powerpoint/2010/main" val="1701123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Rectangle 121">
            <a:extLst>
              <a:ext uri="{FF2B5EF4-FFF2-40B4-BE49-F238E27FC236}">
                <a16:creationId xmlns:a16="http://schemas.microsoft.com/office/drawing/2014/main" id="{33BAB025-80C4-4CCE-86F5-40B6EE3CA1BE}"/>
              </a:ext>
            </a:extLst>
          </p:cNvPr>
          <p:cNvSpPr/>
          <p:nvPr/>
        </p:nvSpPr>
        <p:spPr>
          <a:xfrm>
            <a:off x="5679348" y="1235281"/>
            <a:ext cx="6149130" cy="96054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Digitization Unit</a:t>
            </a:r>
          </a:p>
        </p:txBody>
      </p:sp>
      <p:sp>
        <p:nvSpPr>
          <p:cNvPr id="124" name="Rectangle 123">
            <a:extLst>
              <a:ext uri="{FF2B5EF4-FFF2-40B4-BE49-F238E27FC236}">
                <a16:creationId xmlns:a16="http://schemas.microsoft.com/office/drawing/2014/main" id="{7D9408D9-FD91-4BA4-AF4B-9CE14279C07E}"/>
              </a:ext>
            </a:extLst>
          </p:cNvPr>
          <p:cNvSpPr/>
          <p:nvPr/>
        </p:nvSpPr>
        <p:spPr>
          <a:xfrm>
            <a:off x="5679348" y="2268524"/>
            <a:ext cx="6149130" cy="96054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Aggregator Level 1</a:t>
            </a:r>
          </a:p>
        </p:txBody>
      </p:sp>
      <p:sp>
        <p:nvSpPr>
          <p:cNvPr id="125" name="Rectangle 124">
            <a:extLst>
              <a:ext uri="{FF2B5EF4-FFF2-40B4-BE49-F238E27FC236}">
                <a16:creationId xmlns:a16="http://schemas.microsoft.com/office/drawing/2014/main" id="{1E7FF1BA-F26A-4AC1-BC68-C80182899BEA}"/>
              </a:ext>
            </a:extLst>
          </p:cNvPr>
          <p:cNvSpPr/>
          <p:nvPr/>
        </p:nvSpPr>
        <p:spPr>
          <a:xfrm>
            <a:off x="5679348" y="3301767"/>
            <a:ext cx="6149130" cy="96054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Aggregator Level 2</a:t>
            </a:r>
          </a:p>
        </p:txBody>
      </p:sp>
      <p:sp>
        <p:nvSpPr>
          <p:cNvPr id="126" name="Rectangle 125">
            <a:extLst>
              <a:ext uri="{FF2B5EF4-FFF2-40B4-BE49-F238E27FC236}">
                <a16:creationId xmlns:a16="http://schemas.microsoft.com/office/drawing/2014/main" id="{49C1103B-3EA0-4614-AE9D-FEBD2EC96E27}"/>
              </a:ext>
            </a:extLst>
          </p:cNvPr>
          <p:cNvSpPr/>
          <p:nvPr/>
        </p:nvSpPr>
        <p:spPr>
          <a:xfrm>
            <a:off x="5679348" y="4335010"/>
            <a:ext cx="6149130" cy="96054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Front End Processors</a:t>
            </a:r>
          </a:p>
        </p:txBody>
      </p:sp>
      <p:sp>
        <p:nvSpPr>
          <p:cNvPr id="127" name="Rectangle 126">
            <a:extLst>
              <a:ext uri="{FF2B5EF4-FFF2-40B4-BE49-F238E27FC236}">
                <a16:creationId xmlns:a16="http://schemas.microsoft.com/office/drawing/2014/main" id="{C9377E74-DB93-4B78-AB76-20CC37B29007}"/>
              </a:ext>
            </a:extLst>
          </p:cNvPr>
          <p:cNvSpPr/>
          <p:nvPr/>
        </p:nvSpPr>
        <p:spPr>
          <a:xfrm>
            <a:off x="5679348" y="5368253"/>
            <a:ext cx="6149130" cy="11154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DAQ Computing</a:t>
            </a:r>
          </a:p>
          <a:p>
            <a:pPr algn="ctr"/>
            <a:r>
              <a:rPr lang="en-US" dirty="0"/>
              <a:t>Online Analysis and Event Formation</a:t>
            </a:r>
          </a:p>
        </p:txBody>
      </p:sp>
      <p:sp>
        <p:nvSpPr>
          <p:cNvPr id="3" name="TextBox 2">
            <a:extLst>
              <a:ext uri="{FF2B5EF4-FFF2-40B4-BE49-F238E27FC236}">
                <a16:creationId xmlns:a16="http://schemas.microsoft.com/office/drawing/2014/main" id="{E6743E81-1594-4AA2-8415-7B8677B5D939}"/>
              </a:ext>
            </a:extLst>
          </p:cNvPr>
          <p:cNvSpPr txBox="1"/>
          <p:nvPr/>
        </p:nvSpPr>
        <p:spPr>
          <a:xfrm>
            <a:off x="486561" y="1333850"/>
            <a:ext cx="4941116" cy="4185761"/>
          </a:xfrm>
          <a:prstGeom prst="rect">
            <a:avLst/>
          </a:prstGeom>
          <a:noFill/>
        </p:spPr>
        <p:txBody>
          <a:bodyPr wrap="square" rtlCol="0">
            <a:spAutoFit/>
          </a:bodyPr>
          <a:lstStyle/>
          <a:p>
            <a:r>
              <a:rPr lang="en-US" sz="1400" dirty="0"/>
              <a:t>The goal of this exercise is to understand the functional design of the full readout of the Athena Detector and its components.  This is necessary for costing as well as for demonstrating that the system will work.  The first four components are potentially different for each detector, although the aggregator electronics will have a lot in common and could/should be shared designs at least in some cases.</a:t>
            </a:r>
          </a:p>
          <a:p>
            <a:endParaRPr lang="en-US" sz="1400" dirty="0"/>
          </a:p>
          <a:p>
            <a:r>
              <a:rPr lang="en-US" sz="1400" dirty="0"/>
              <a:t>This flow chart represents a generic set of components in the data flow for each detector.   At the top, the “Digitization unit” corresponds to the readout for specific channels and by the bottom of the tree, data from a specific time period will exist in a single computer.</a:t>
            </a:r>
          </a:p>
          <a:p>
            <a:endParaRPr lang="en-US" sz="1400" dirty="0"/>
          </a:p>
          <a:p>
            <a:r>
              <a:rPr lang="en-US" sz="1400" dirty="0"/>
              <a:t>Please do your best to fill out the questions on the next pages regarding the first three levels for each detector.   We fully realize that the electronics may not perfectly map onto this scheme for every detector.   If so, simply note what the real scheme.</a:t>
            </a:r>
          </a:p>
          <a:p>
            <a:endParaRPr lang="en-US" sz="1400" dirty="0"/>
          </a:p>
        </p:txBody>
      </p:sp>
      <p:sp>
        <p:nvSpPr>
          <p:cNvPr id="4" name="Arrow: Down 3">
            <a:extLst>
              <a:ext uri="{FF2B5EF4-FFF2-40B4-BE49-F238E27FC236}">
                <a16:creationId xmlns:a16="http://schemas.microsoft.com/office/drawing/2014/main" id="{E56952F1-EA28-497D-BE55-211B0DCE5853}"/>
              </a:ext>
            </a:extLst>
          </p:cNvPr>
          <p:cNvSpPr/>
          <p:nvPr/>
        </p:nvSpPr>
        <p:spPr>
          <a:xfrm>
            <a:off x="6316910" y="1451295"/>
            <a:ext cx="469784" cy="4639112"/>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DABF0A0-71F1-4B4D-A1C1-3A104BEF48D4}"/>
              </a:ext>
            </a:extLst>
          </p:cNvPr>
          <p:cNvSpPr txBox="1"/>
          <p:nvPr/>
        </p:nvSpPr>
        <p:spPr>
          <a:xfrm>
            <a:off x="494950" y="394282"/>
            <a:ext cx="7962308" cy="461665"/>
          </a:xfrm>
          <a:prstGeom prst="rect">
            <a:avLst/>
          </a:prstGeom>
          <a:noFill/>
        </p:spPr>
        <p:txBody>
          <a:bodyPr wrap="none" rtlCol="0">
            <a:spAutoFit/>
          </a:bodyPr>
          <a:lstStyle/>
          <a:p>
            <a:r>
              <a:rPr lang="en-US" sz="2400" dirty="0"/>
              <a:t>Detector readout questions for August 27</a:t>
            </a:r>
            <a:r>
              <a:rPr lang="en-US" sz="2400" baseline="30000" dirty="0"/>
              <a:t>th</a:t>
            </a:r>
            <a:r>
              <a:rPr lang="en-US" sz="2400" dirty="0"/>
              <a:t> Conveners Meeting</a:t>
            </a:r>
          </a:p>
        </p:txBody>
      </p:sp>
    </p:spTree>
    <p:extLst>
      <p:ext uri="{BB962C8B-B14F-4D97-AF65-F5344CB8AC3E}">
        <p14:creationId xmlns:p14="http://schemas.microsoft.com/office/powerpoint/2010/main" val="813407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F7A84175-99E3-4453-8CAC-752910F2C42A}"/>
              </a:ext>
            </a:extLst>
          </p:cNvPr>
          <p:cNvGraphicFramePr>
            <a:graphicFrameLocks noGrp="1"/>
          </p:cNvGraphicFramePr>
          <p:nvPr/>
        </p:nvGraphicFramePr>
        <p:xfrm>
          <a:off x="511729" y="887445"/>
          <a:ext cx="10821798" cy="5029200"/>
        </p:xfrm>
        <a:graphic>
          <a:graphicData uri="http://schemas.openxmlformats.org/drawingml/2006/table">
            <a:tbl>
              <a:tblPr firstRow="1" bandRow="1">
                <a:tableStyleId>{5C22544A-7EE6-4342-B048-85BDC9FD1C3A}</a:tableStyleId>
              </a:tblPr>
              <a:tblGrid>
                <a:gridCol w="1560352">
                  <a:extLst>
                    <a:ext uri="{9D8B030D-6E8A-4147-A177-3AD203B41FA5}">
                      <a16:colId xmlns:a16="http://schemas.microsoft.com/office/drawing/2014/main" val="1451479598"/>
                    </a:ext>
                  </a:extLst>
                </a:gridCol>
                <a:gridCol w="9261446">
                  <a:extLst>
                    <a:ext uri="{9D8B030D-6E8A-4147-A177-3AD203B41FA5}">
                      <a16:colId xmlns:a16="http://schemas.microsoft.com/office/drawing/2014/main" val="2972095031"/>
                    </a:ext>
                  </a:extLst>
                </a:gridCol>
              </a:tblGrid>
              <a:tr h="185486">
                <a:tc>
                  <a:txBody>
                    <a:bodyPr/>
                    <a:lstStyle/>
                    <a:p>
                      <a:r>
                        <a:rPr lang="en-US" sz="900" dirty="0"/>
                        <a:t>General</a:t>
                      </a:r>
                    </a:p>
                  </a:txBody>
                  <a:tcPr/>
                </a:tc>
                <a:tc>
                  <a:txBody>
                    <a:bodyPr/>
                    <a:lstStyle/>
                    <a:p>
                      <a:endParaRPr lang="en-US" sz="900" dirty="0"/>
                    </a:p>
                  </a:txBody>
                  <a:tcPr/>
                </a:tc>
                <a:extLst>
                  <a:ext uri="{0D108BD9-81ED-4DB2-BD59-A6C34878D82A}">
                    <a16:rowId xmlns:a16="http://schemas.microsoft.com/office/drawing/2014/main" val="907781691"/>
                  </a:ext>
                </a:extLst>
              </a:tr>
              <a:tr h="216635">
                <a:tc>
                  <a:txBody>
                    <a:bodyPr/>
                    <a:lstStyle/>
                    <a:p>
                      <a:r>
                        <a:rPr lang="en-US" sz="900" dirty="0"/>
                        <a:t>Contact People</a:t>
                      </a:r>
                    </a:p>
                  </a:txBody>
                  <a:tcPr/>
                </a:tc>
                <a:tc>
                  <a:txBody>
                    <a:bodyPr/>
                    <a:lstStyle/>
                    <a:p>
                      <a:r>
                        <a:rPr lang="en-US" sz="900" dirty="0">
                          <a:solidFill>
                            <a:schemeClr val="accent5">
                              <a:lumMod val="75000"/>
                            </a:schemeClr>
                          </a:solidFill>
                        </a:rPr>
                        <a:t>(for detailed questions if not the conveners…)</a:t>
                      </a:r>
                    </a:p>
                  </a:txBody>
                  <a:tcPr/>
                </a:tc>
                <a:extLst>
                  <a:ext uri="{0D108BD9-81ED-4DB2-BD59-A6C34878D82A}">
                    <a16:rowId xmlns:a16="http://schemas.microsoft.com/office/drawing/2014/main" val="3888075331"/>
                  </a:ext>
                </a:extLst>
              </a:tr>
              <a:tr h="0">
                <a:tc>
                  <a:txBody>
                    <a:bodyPr/>
                    <a:lstStyle/>
                    <a:p>
                      <a:r>
                        <a:rPr lang="en-US" sz="900" dirty="0"/>
                        <a:t>Total Channels</a:t>
                      </a:r>
                    </a:p>
                  </a:txBody>
                  <a:tcPr/>
                </a:tc>
                <a:tc>
                  <a:txBody>
                    <a:bodyPr/>
                    <a:lstStyle/>
                    <a:p>
                      <a:r>
                        <a:rPr lang="en-US" sz="900" dirty="0">
                          <a:solidFill>
                            <a:schemeClr val="accent5">
                              <a:lumMod val="75000"/>
                            </a:schemeClr>
                          </a:solidFill>
                        </a:rPr>
                        <a:t>(or total number of units if that make more sense)</a:t>
                      </a:r>
                    </a:p>
                  </a:txBody>
                  <a:tcPr/>
                </a:tc>
                <a:extLst>
                  <a:ext uri="{0D108BD9-81ED-4DB2-BD59-A6C34878D82A}">
                    <a16:rowId xmlns:a16="http://schemas.microsoft.com/office/drawing/2014/main" val="2890166156"/>
                  </a:ext>
                </a:extLst>
              </a:tr>
              <a:tr h="185486">
                <a:tc>
                  <a:txBody>
                    <a:bodyPr/>
                    <a:lstStyle/>
                    <a:p>
                      <a:r>
                        <a:rPr lang="en-US" sz="900" dirty="0"/>
                        <a:t>Reference</a:t>
                      </a:r>
                    </a:p>
                  </a:txBody>
                  <a:tcPr/>
                </a:tc>
                <a:tc>
                  <a:txBody>
                    <a:bodyPr/>
                    <a:lstStyle/>
                    <a:p>
                      <a:r>
                        <a:rPr lang="en-US" sz="900" dirty="0">
                          <a:solidFill>
                            <a:schemeClr val="accent5">
                              <a:lumMod val="75000"/>
                            </a:schemeClr>
                          </a:solidFill>
                        </a:rPr>
                        <a:t>(If there are web pages / talks / papers regarding the readout we should be aware of...)</a:t>
                      </a:r>
                    </a:p>
                  </a:txBody>
                  <a:tcPr/>
                </a:tc>
                <a:extLst>
                  <a:ext uri="{0D108BD9-81ED-4DB2-BD59-A6C34878D82A}">
                    <a16:rowId xmlns:a16="http://schemas.microsoft.com/office/drawing/2014/main" val="2105296135"/>
                  </a:ext>
                </a:extLst>
              </a:tr>
              <a:tr h="185486">
                <a:tc>
                  <a:txBody>
                    <a:bodyPr/>
                    <a:lstStyle/>
                    <a:p>
                      <a:r>
                        <a:rPr lang="en-US" sz="900" dirty="0">
                          <a:solidFill>
                            <a:schemeClr val="bg1"/>
                          </a:solidFill>
                        </a:rPr>
                        <a:t>Digitization Cards</a:t>
                      </a:r>
                    </a:p>
                  </a:txBody>
                  <a:tcPr>
                    <a:solidFill>
                      <a:srgbClr val="4472C4"/>
                    </a:solidFill>
                  </a:tcPr>
                </a:tc>
                <a:tc>
                  <a:txBody>
                    <a:bodyPr/>
                    <a:lstStyle/>
                    <a:p>
                      <a:endParaRPr lang="en-US" sz="900" dirty="0"/>
                    </a:p>
                  </a:txBody>
                  <a:tcPr>
                    <a:solidFill>
                      <a:srgbClr val="4472C4"/>
                    </a:solidFill>
                  </a:tcPr>
                </a:tc>
                <a:extLst>
                  <a:ext uri="{0D108BD9-81ED-4DB2-BD59-A6C34878D82A}">
                    <a16:rowId xmlns:a16="http://schemas.microsoft.com/office/drawing/2014/main" val="2332240154"/>
                  </a:ext>
                </a:extLst>
              </a:tr>
              <a:tr h="185486">
                <a:tc>
                  <a:txBody>
                    <a:bodyPr/>
                    <a:lstStyle/>
                    <a:p>
                      <a:r>
                        <a:rPr lang="en-US" sz="900" dirty="0"/>
                        <a:t>Name</a:t>
                      </a:r>
                    </a:p>
                  </a:txBody>
                  <a:tcPr/>
                </a:tc>
                <a:tc>
                  <a:txBody>
                    <a:bodyPr/>
                    <a:lstStyle/>
                    <a:p>
                      <a:r>
                        <a:rPr lang="en-US" sz="900" dirty="0">
                          <a:solidFill>
                            <a:schemeClr val="accent5">
                              <a:lumMod val="75000"/>
                            </a:schemeClr>
                          </a:solidFill>
                        </a:rPr>
                        <a:t>(If the board has a specific name)</a:t>
                      </a:r>
                    </a:p>
                  </a:txBody>
                  <a:tcPr/>
                </a:tc>
                <a:extLst>
                  <a:ext uri="{0D108BD9-81ED-4DB2-BD59-A6C34878D82A}">
                    <a16:rowId xmlns:a16="http://schemas.microsoft.com/office/drawing/2014/main" val="10675400"/>
                  </a:ext>
                </a:extLst>
              </a:tr>
              <a:tr h="185486">
                <a:tc>
                  <a:txBody>
                    <a:bodyPr/>
                    <a:lstStyle/>
                    <a:p>
                      <a:r>
                        <a:rPr lang="en-US" sz="900" dirty="0"/>
                        <a:t>Description</a:t>
                      </a:r>
                    </a:p>
                  </a:txBody>
                  <a:tcPr/>
                </a:tc>
                <a:tc>
                  <a:txBody>
                    <a:bodyPr/>
                    <a:lstStyle/>
                    <a:p>
                      <a:endParaRPr lang="en-US" sz="900" dirty="0"/>
                    </a:p>
                  </a:txBody>
                  <a:tcPr/>
                </a:tc>
                <a:extLst>
                  <a:ext uri="{0D108BD9-81ED-4DB2-BD59-A6C34878D82A}">
                    <a16:rowId xmlns:a16="http://schemas.microsoft.com/office/drawing/2014/main" val="544491145"/>
                  </a:ext>
                </a:extLst>
              </a:tr>
              <a:tr h="185486">
                <a:tc>
                  <a:txBody>
                    <a:bodyPr/>
                    <a:lstStyle/>
                    <a:p>
                      <a:r>
                        <a:rPr lang="en-US" sz="900" dirty="0"/>
                        <a:t>Status</a:t>
                      </a:r>
                    </a:p>
                  </a:txBody>
                  <a:tcPr/>
                </a:tc>
                <a:tc>
                  <a:txBody>
                    <a:bodyPr/>
                    <a:lstStyle/>
                    <a:p>
                      <a:r>
                        <a:rPr lang="en-US" sz="900" dirty="0">
                          <a:solidFill>
                            <a:schemeClr val="accent5">
                              <a:lumMod val="75000"/>
                            </a:schemeClr>
                          </a:solidFill>
                        </a:rPr>
                        <a:t>(Does a conceptual design exist?   Requirements documentation?   Specifications?  Prototypes?)</a:t>
                      </a:r>
                    </a:p>
                  </a:txBody>
                  <a:tcPr/>
                </a:tc>
                <a:extLst>
                  <a:ext uri="{0D108BD9-81ED-4DB2-BD59-A6C34878D82A}">
                    <a16:rowId xmlns:a16="http://schemas.microsoft.com/office/drawing/2014/main" val="946130616"/>
                  </a:ext>
                </a:extLst>
              </a:tr>
              <a:tr h="185486">
                <a:tc>
                  <a:txBody>
                    <a:bodyPr/>
                    <a:lstStyle/>
                    <a:p>
                      <a:r>
                        <a:rPr lang="en-US" sz="900" dirty="0"/>
                        <a:t>Technology of detector</a:t>
                      </a:r>
                    </a:p>
                  </a:txBody>
                  <a:tcPr/>
                </a:tc>
                <a:tc>
                  <a:txBody>
                    <a:bodyPr/>
                    <a:lstStyle/>
                    <a:p>
                      <a:endParaRPr lang="en-US" sz="900" dirty="0"/>
                    </a:p>
                  </a:txBody>
                  <a:tcPr/>
                </a:tc>
                <a:extLst>
                  <a:ext uri="{0D108BD9-81ED-4DB2-BD59-A6C34878D82A}">
                    <a16:rowId xmlns:a16="http://schemas.microsoft.com/office/drawing/2014/main" val="1641678858"/>
                  </a:ext>
                </a:extLst>
              </a:tr>
              <a:tr h="185486">
                <a:tc>
                  <a:txBody>
                    <a:bodyPr/>
                    <a:lstStyle/>
                    <a:p>
                      <a:r>
                        <a:rPr lang="en-US" sz="900" dirty="0"/>
                        <a:t>Technology of readout</a:t>
                      </a:r>
                    </a:p>
                  </a:txBody>
                  <a:tcPr/>
                </a:tc>
                <a:tc>
                  <a:txBody>
                    <a:bodyPr/>
                    <a:lstStyle/>
                    <a:p>
                      <a:endParaRPr lang="en-US" sz="900" dirty="0"/>
                    </a:p>
                  </a:txBody>
                  <a:tcPr/>
                </a:tc>
                <a:extLst>
                  <a:ext uri="{0D108BD9-81ED-4DB2-BD59-A6C34878D82A}">
                    <a16:rowId xmlns:a16="http://schemas.microsoft.com/office/drawing/2014/main" val="1252447443"/>
                  </a:ext>
                </a:extLst>
              </a:tr>
              <a:tr h="185486">
                <a:tc>
                  <a:txBody>
                    <a:bodyPr/>
                    <a:lstStyle/>
                    <a:p>
                      <a:r>
                        <a:rPr lang="en-US" sz="900" dirty="0"/>
                        <a:t>#channels/card</a:t>
                      </a:r>
                    </a:p>
                  </a:txBody>
                  <a:tcPr/>
                </a:tc>
                <a:tc>
                  <a:txBody>
                    <a:bodyPr/>
                    <a:lstStyle/>
                    <a:p>
                      <a:endParaRPr lang="en-US" sz="900" dirty="0"/>
                    </a:p>
                  </a:txBody>
                  <a:tcPr/>
                </a:tc>
                <a:extLst>
                  <a:ext uri="{0D108BD9-81ED-4DB2-BD59-A6C34878D82A}">
                    <a16:rowId xmlns:a16="http://schemas.microsoft.com/office/drawing/2014/main" val="2649187054"/>
                  </a:ext>
                </a:extLst>
              </a:tr>
              <a:tr h="185486">
                <a:tc>
                  <a:txBody>
                    <a:bodyPr/>
                    <a:lstStyle/>
                    <a:p>
                      <a:r>
                        <a:rPr lang="en-US" sz="900" dirty="0"/>
                        <a:t>Data description per hit</a:t>
                      </a:r>
                    </a:p>
                  </a:txBody>
                  <a:tcPr/>
                </a:tc>
                <a:tc>
                  <a:txBody>
                    <a:bodyPr/>
                    <a:lstStyle/>
                    <a:p>
                      <a:endParaRPr lang="en-US" sz="900" dirty="0">
                        <a:solidFill>
                          <a:schemeClr val="accent5">
                            <a:lumMod val="75000"/>
                          </a:schemeClr>
                        </a:solidFill>
                      </a:endParaRPr>
                    </a:p>
                  </a:txBody>
                  <a:tcPr/>
                </a:tc>
                <a:extLst>
                  <a:ext uri="{0D108BD9-81ED-4DB2-BD59-A6C34878D82A}">
                    <a16:rowId xmlns:a16="http://schemas.microsoft.com/office/drawing/2014/main" val="935301892"/>
                  </a:ext>
                </a:extLst>
              </a:tr>
              <a:tr h="185486">
                <a:tc>
                  <a:txBody>
                    <a:bodyPr/>
                    <a:lstStyle/>
                    <a:p>
                      <a:r>
                        <a:rPr lang="en-US" sz="900" dirty="0"/>
                        <a:t>Data size per hit</a:t>
                      </a:r>
                    </a:p>
                  </a:txBody>
                  <a:tcPr/>
                </a:tc>
                <a:tc>
                  <a:txBody>
                    <a:bodyPr/>
                    <a:lstStyle/>
                    <a:p>
                      <a:endParaRPr lang="en-US" sz="900" dirty="0"/>
                    </a:p>
                  </a:txBody>
                  <a:tcPr/>
                </a:tc>
                <a:extLst>
                  <a:ext uri="{0D108BD9-81ED-4DB2-BD59-A6C34878D82A}">
                    <a16:rowId xmlns:a16="http://schemas.microsoft.com/office/drawing/2014/main" val="3269785281"/>
                  </a:ext>
                </a:extLst>
              </a:tr>
              <a:tr h="185486">
                <a:tc>
                  <a:txBody>
                    <a:bodyPr/>
                    <a:lstStyle/>
                    <a:p>
                      <a:r>
                        <a:rPr lang="en-US" sz="900" dirty="0"/>
                        <a:t>Expected max rate of hits</a:t>
                      </a:r>
                    </a:p>
                  </a:txBody>
                  <a:tcPr/>
                </a:tc>
                <a:tc>
                  <a:txBody>
                    <a:bodyPr/>
                    <a:lstStyle/>
                    <a:p>
                      <a:r>
                        <a:rPr lang="en-US" sz="900" dirty="0">
                          <a:solidFill>
                            <a:schemeClr val="accent5">
                              <a:lumMod val="75000"/>
                            </a:schemeClr>
                          </a:solidFill>
                        </a:rPr>
                        <a:t>(from beam + beam background)</a:t>
                      </a:r>
                    </a:p>
                  </a:txBody>
                  <a:tcPr/>
                </a:tc>
                <a:extLst>
                  <a:ext uri="{0D108BD9-81ED-4DB2-BD59-A6C34878D82A}">
                    <a16:rowId xmlns:a16="http://schemas.microsoft.com/office/drawing/2014/main" val="3697998207"/>
                  </a:ext>
                </a:extLst>
              </a:tr>
              <a:tr h="185486">
                <a:tc>
                  <a:txBody>
                    <a:bodyPr/>
                    <a:lstStyle/>
                    <a:p>
                      <a:r>
                        <a:rPr lang="en-US" sz="900" dirty="0"/>
                        <a:t>Frame time</a:t>
                      </a:r>
                    </a:p>
                  </a:txBody>
                  <a:tcPr/>
                </a:tc>
                <a:tc>
                  <a:txBody>
                    <a:bodyPr/>
                    <a:lstStyle/>
                    <a:p>
                      <a:r>
                        <a:rPr lang="en-US" sz="900" dirty="0">
                          <a:solidFill>
                            <a:schemeClr val="accent5">
                              <a:lumMod val="75000"/>
                            </a:schemeClr>
                          </a:solidFill>
                        </a:rPr>
                        <a:t>(if a hit means is not tagged to a specific beam crossing)</a:t>
                      </a:r>
                    </a:p>
                  </a:txBody>
                  <a:tcPr/>
                </a:tc>
                <a:extLst>
                  <a:ext uri="{0D108BD9-81ED-4DB2-BD59-A6C34878D82A}">
                    <a16:rowId xmlns:a16="http://schemas.microsoft.com/office/drawing/2014/main" val="85539280"/>
                  </a:ext>
                </a:extLst>
              </a:tr>
              <a:tr h="185486">
                <a:tc>
                  <a:txBody>
                    <a:bodyPr/>
                    <a:lstStyle/>
                    <a:p>
                      <a:r>
                        <a:rPr lang="en-US" sz="900" dirty="0"/>
                        <a:t>Expected noise</a:t>
                      </a:r>
                    </a:p>
                  </a:txBody>
                  <a:tcPr/>
                </a:tc>
                <a:tc>
                  <a:txBody>
                    <a:bodyPr/>
                    <a:lstStyle/>
                    <a:p>
                      <a:r>
                        <a:rPr lang="en-US" sz="900" dirty="0">
                          <a:solidFill>
                            <a:schemeClr val="accent5">
                              <a:lumMod val="75000"/>
                            </a:schemeClr>
                          </a:solidFill>
                        </a:rPr>
                        <a:t>(How much noise per channel, and is it expected to change with aging/beam exposure)</a:t>
                      </a:r>
                    </a:p>
                  </a:txBody>
                  <a:tcPr/>
                </a:tc>
                <a:extLst>
                  <a:ext uri="{0D108BD9-81ED-4DB2-BD59-A6C34878D82A}">
                    <a16:rowId xmlns:a16="http://schemas.microsoft.com/office/drawing/2014/main" val="2652006756"/>
                  </a:ext>
                </a:extLst>
              </a:tr>
              <a:tr h="185486">
                <a:tc>
                  <a:txBody>
                    <a:bodyPr/>
                    <a:lstStyle/>
                    <a:p>
                      <a:r>
                        <a:rPr lang="en-US" sz="900" dirty="0"/>
                        <a:t>Noise reduction scheme</a:t>
                      </a:r>
                    </a:p>
                  </a:txBody>
                  <a:tcPr/>
                </a:tc>
                <a:tc>
                  <a:txBody>
                    <a:bodyPr/>
                    <a:lstStyle/>
                    <a:p>
                      <a:r>
                        <a:rPr lang="en-US" sz="900" dirty="0">
                          <a:solidFill>
                            <a:schemeClr val="accent5">
                              <a:lumMod val="75000"/>
                            </a:schemeClr>
                          </a:solidFill>
                        </a:rPr>
                        <a:t>(If any, zero suppression?, clustering?)</a:t>
                      </a:r>
                    </a:p>
                  </a:txBody>
                  <a:tcPr/>
                </a:tc>
                <a:extLst>
                  <a:ext uri="{0D108BD9-81ED-4DB2-BD59-A6C34878D82A}">
                    <a16:rowId xmlns:a16="http://schemas.microsoft.com/office/drawing/2014/main" val="2888163997"/>
                  </a:ext>
                </a:extLst>
              </a:tr>
              <a:tr h="185486">
                <a:tc>
                  <a:txBody>
                    <a:bodyPr/>
                    <a:lstStyle/>
                    <a:p>
                      <a:r>
                        <a:rPr lang="en-US" sz="900" dirty="0"/>
                        <a:t>Physical size</a:t>
                      </a:r>
                    </a:p>
                  </a:txBody>
                  <a:tcPr/>
                </a:tc>
                <a:tc>
                  <a:txBody>
                    <a:bodyPr/>
                    <a:lstStyle/>
                    <a:p>
                      <a:endParaRPr lang="en-US" sz="900" dirty="0"/>
                    </a:p>
                  </a:txBody>
                  <a:tcPr/>
                </a:tc>
                <a:extLst>
                  <a:ext uri="{0D108BD9-81ED-4DB2-BD59-A6C34878D82A}">
                    <a16:rowId xmlns:a16="http://schemas.microsoft.com/office/drawing/2014/main" val="1219559698"/>
                  </a:ext>
                </a:extLst>
              </a:tr>
              <a:tr h="185486">
                <a:tc>
                  <a:txBody>
                    <a:bodyPr/>
                    <a:lstStyle/>
                    <a:p>
                      <a:r>
                        <a:rPr lang="en-US" sz="900" dirty="0"/>
                        <a:t>Physical location</a:t>
                      </a:r>
                    </a:p>
                  </a:txBody>
                  <a:tcPr/>
                </a:tc>
                <a:tc>
                  <a:txBody>
                    <a:bodyPr/>
                    <a:lstStyle/>
                    <a:p>
                      <a:endParaRPr lang="en-US" sz="900" dirty="0"/>
                    </a:p>
                  </a:txBody>
                  <a:tcPr/>
                </a:tc>
                <a:extLst>
                  <a:ext uri="{0D108BD9-81ED-4DB2-BD59-A6C34878D82A}">
                    <a16:rowId xmlns:a16="http://schemas.microsoft.com/office/drawing/2014/main" val="4098053652"/>
                  </a:ext>
                </a:extLst>
              </a:tr>
              <a:tr h="185486">
                <a:tc>
                  <a:txBody>
                    <a:bodyPr/>
                    <a:lstStyle/>
                    <a:p>
                      <a:r>
                        <a:rPr lang="en-US" sz="900" dirty="0"/>
                        <a:t>Output Connections</a:t>
                      </a:r>
                    </a:p>
                  </a:txBody>
                  <a:tcPr/>
                </a:tc>
                <a:tc>
                  <a:txBody>
                    <a:bodyPr/>
                    <a:lstStyle/>
                    <a:p>
                      <a:r>
                        <a:rPr lang="en-US" sz="900" dirty="0">
                          <a:solidFill>
                            <a:schemeClr val="accent5">
                              <a:lumMod val="75000"/>
                            </a:schemeClr>
                          </a:solidFill>
                        </a:rPr>
                        <a:t>(Data connection type to Aggregator 1: mezzanine board, ribbon cable, fiber, </a:t>
                      </a:r>
                      <a:r>
                        <a:rPr lang="en-US" sz="900" dirty="0" err="1">
                          <a:solidFill>
                            <a:schemeClr val="accent5">
                              <a:lumMod val="75000"/>
                            </a:schemeClr>
                          </a:solidFill>
                        </a:rPr>
                        <a:t>twinax</a:t>
                      </a:r>
                      <a:r>
                        <a:rPr lang="en-US" sz="900" dirty="0">
                          <a:solidFill>
                            <a:schemeClr val="accent5">
                              <a:lumMod val="75000"/>
                            </a:schemeClr>
                          </a:solidFill>
                        </a:rPr>
                        <a:t>, </a:t>
                      </a:r>
                      <a:r>
                        <a:rPr lang="en-US" sz="900" dirty="0" err="1">
                          <a:solidFill>
                            <a:schemeClr val="accent5">
                              <a:lumMod val="75000"/>
                            </a:schemeClr>
                          </a:solidFill>
                        </a:rPr>
                        <a:t>etc</a:t>
                      </a:r>
                      <a:r>
                        <a:rPr lang="en-US" sz="900" dirty="0">
                          <a:solidFill>
                            <a:schemeClr val="accent5">
                              <a:lumMod val="75000"/>
                            </a:schemeClr>
                          </a:solidFill>
                        </a:rPr>
                        <a:t>…)</a:t>
                      </a:r>
                    </a:p>
                  </a:txBody>
                  <a:tcPr/>
                </a:tc>
                <a:extLst>
                  <a:ext uri="{0D108BD9-81ED-4DB2-BD59-A6C34878D82A}">
                    <a16:rowId xmlns:a16="http://schemas.microsoft.com/office/drawing/2014/main" val="3653339257"/>
                  </a:ext>
                </a:extLst>
              </a:tr>
              <a:tr h="185486">
                <a:tc>
                  <a:txBody>
                    <a:bodyPr/>
                    <a:lstStyle/>
                    <a:p>
                      <a:r>
                        <a:rPr lang="en-US" sz="900" dirty="0"/>
                        <a:t>Required Inputs</a:t>
                      </a:r>
                    </a:p>
                  </a:txBody>
                  <a:tcPr/>
                </a:tc>
                <a:tc>
                  <a:txBody>
                    <a:bodyPr/>
                    <a:lstStyle/>
                    <a:p>
                      <a:r>
                        <a:rPr lang="en-US" sz="900" dirty="0">
                          <a:solidFill>
                            <a:schemeClr val="accent5">
                              <a:lumMod val="75000"/>
                            </a:schemeClr>
                          </a:solidFill>
                        </a:rPr>
                        <a:t>(Input connection types For configuration / clocking)</a:t>
                      </a:r>
                    </a:p>
                  </a:txBody>
                  <a:tcPr/>
                </a:tc>
                <a:extLst>
                  <a:ext uri="{0D108BD9-81ED-4DB2-BD59-A6C34878D82A}">
                    <a16:rowId xmlns:a16="http://schemas.microsoft.com/office/drawing/2014/main" val="3464224188"/>
                  </a:ext>
                </a:extLst>
              </a:tr>
              <a:tr h="185486">
                <a:tc>
                  <a:txBody>
                    <a:bodyPr/>
                    <a:lstStyle/>
                    <a:p>
                      <a:r>
                        <a:rPr lang="en-US" sz="900" dirty="0"/>
                        <a:t>Special needs</a:t>
                      </a:r>
                    </a:p>
                  </a:txBody>
                  <a:tcPr/>
                </a:tc>
                <a:tc>
                  <a:txBody>
                    <a:bodyPr/>
                    <a:lstStyle/>
                    <a:p>
                      <a:endParaRPr lang="en-US" sz="900" dirty="0"/>
                    </a:p>
                  </a:txBody>
                  <a:tcPr/>
                </a:tc>
                <a:extLst>
                  <a:ext uri="{0D108BD9-81ED-4DB2-BD59-A6C34878D82A}">
                    <a16:rowId xmlns:a16="http://schemas.microsoft.com/office/drawing/2014/main" val="874211646"/>
                  </a:ext>
                </a:extLst>
              </a:tr>
            </a:tbl>
          </a:graphicData>
        </a:graphic>
      </p:graphicFrame>
      <p:sp>
        <p:nvSpPr>
          <p:cNvPr id="7" name="TextBox 6">
            <a:extLst>
              <a:ext uri="{FF2B5EF4-FFF2-40B4-BE49-F238E27FC236}">
                <a16:creationId xmlns:a16="http://schemas.microsoft.com/office/drawing/2014/main" id="{FE235646-B4DB-4C90-884E-715B7645E521}"/>
              </a:ext>
            </a:extLst>
          </p:cNvPr>
          <p:cNvSpPr txBox="1"/>
          <p:nvPr/>
        </p:nvSpPr>
        <p:spPr>
          <a:xfrm>
            <a:off x="511729" y="352338"/>
            <a:ext cx="1121269" cy="369332"/>
          </a:xfrm>
          <a:prstGeom prst="rect">
            <a:avLst/>
          </a:prstGeom>
          <a:noFill/>
        </p:spPr>
        <p:txBody>
          <a:bodyPr wrap="none" rtlCol="0">
            <a:spAutoFit/>
          </a:bodyPr>
          <a:lstStyle/>
          <a:p>
            <a:r>
              <a:rPr lang="en-US" dirty="0"/>
              <a:t>Detector: </a:t>
            </a:r>
          </a:p>
        </p:txBody>
      </p:sp>
      <p:sp>
        <p:nvSpPr>
          <p:cNvPr id="2" name="TextBox 1">
            <a:extLst>
              <a:ext uri="{FF2B5EF4-FFF2-40B4-BE49-F238E27FC236}">
                <a16:creationId xmlns:a16="http://schemas.microsoft.com/office/drawing/2014/main" id="{85761A23-2CF0-4B14-8D07-26DA3B1587F3}"/>
              </a:ext>
            </a:extLst>
          </p:cNvPr>
          <p:cNvSpPr txBox="1"/>
          <p:nvPr/>
        </p:nvSpPr>
        <p:spPr>
          <a:xfrm>
            <a:off x="10532154" y="352338"/>
            <a:ext cx="801373" cy="369332"/>
          </a:xfrm>
          <a:prstGeom prst="rect">
            <a:avLst/>
          </a:prstGeom>
          <a:noFill/>
        </p:spPr>
        <p:txBody>
          <a:bodyPr wrap="none" rtlCol="0">
            <a:spAutoFit/>
          </a:bodyPr>
          <a:lstStyle/>
          <a:p>
            <a:r>
              <a:rPr lang="en-US" dirty="0"/>
              <a:t>Page 1</a:t>
            </a:r>
          </a:p>
        </p:txBody>
      </p:sp>
    </p:spTree>
    <p:extLst>
      <p:ext uri="{BB962C8B-B14F-4D97-AF65-F5344CB8AC3E}">
        <p14:creationId xmlns:p14="http://schemas.microsoft.com/office/powerpoint/2010/main" val="153234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BBD8C678-BDC6-4AC3-ADA4-EB2BB4033FCB}"/>
              </a:ext>
            </a:extLst>
          </p:cNvPr>
          <p:cNvGraphicFramePr>
            <a:graphicFrameLocks noGrp="1"/>
          </p:cNvGraphicFramePr>
          <p:nvPr/>
        </p:nvGraphicFramePr>
        <p:xfrm>
          <a:off x="379369" y="484775"/>
          <a:ext cx="10970936" cy="5486400"/>
        </p:xfrm>
        <a:graphic>
          <a:graphicData uri="http://schemas.openxmlformats.org/drawingml/2006/table">
            <a:tbl>
              <a:tblPr firstRow="1" bandRow="1">
                <a:tableStyleId>{5C22544A-7EE6-4342-B048-85BDC9FD1C3A}</a:tableStyleId>
              </a:tblPr>
              <a:tblGrid>
                <a:gridCol w="1726268">
                  <a:extLst>
                    <a:ext uri="{9D8B030D-6E8A-4147-A177-3AD203B41FA5}">
                      <a16:colId xmlns:a16="http://schemas.microsoft.com/office/drawing/2014/main" val="2442283210"/>
                    </a:ext>
                  </a:extLst>
                </a:gridCol>
                <a:gridCol w="9244668">
                  <a:extLst>
                    <a:ext uri="{9D8B030D-6E8A-4147-A177-3AD203B41FA5}">
                      <a16:colId xmlns:a16="http://schemas.microsoft.com/office/drawing/2014/main" val="3902053858"/>
                    </a:ext>
                  </a:extLst>
                </a:gridCol>
              </a:tblGrid>
              <a:tr h="199194">
                <a:tc>
                  <a:txBody>
                    <a:bodyPr/>
                    <a:lstStyle/>
                    <a:p>
                      <a:r>
                        <a:rPr lang="en-US" sz="900" dirty="0"/>
                        <a:t>Aggregator Level 1</a:t>
                      </a:r>
                    </a:p>
                  </a:txBody>
                  <a:tcPr/>
                </a:tc>
                <a:tc>
                  <a:txBody>
                    <a:bodyPr/>
                    <a:lstStyle/>
                    <a:p>
                      <a:endParaRPr lang="en-US" sz="900" dirty="0"/>
                    </a:p>
                  </a:txBody>
                  <a:tcPr/>
                </a:tc>
                <a:extLst>
                  <a:ext uri="{0D108BD9-81ED-4DB2-BD59-A6C34878D82A}">
                    <a16:rowId xmlns:a16="http://schemas.microsoft.com/office/drawing/2014/main" val="2015352900"/>
                  </a:ext>
                </a:extLst>
              </a:tr>
              <a:tr h="199194">
                <a:tc>
                  <a:txBody>
                    <a:bodyPr/>
                    <a:lstStyle/>
                    <a:p>
                      <a:r>
                        <a:rPr lang="en-US" sz="900" dirty="0"/>
                        <a:t>Name</a:t>
                      </a:r>
                    </a:p>
                  </a:txBody>
                  <a:tcPr/>
                </a:tc>
                <a:tc>
                  <a:txBody>
                    <a:bodyPr/>
                    <a:lstStyle/>
                    <a:p>
                      <a:r>
                        <a:rPr lang="en-US" sz="900" dirty="0">
                          <a:solidFill>
                            <a:schemeClr val="accent5">
                              <a:lumMod val="75000"/>
                            </a:schemeClr>
                          </a:solidFill>
                        </a:rPr>
                        <a:t>(of board if named)</a:t>
                      </a:r>
                    </a:p>
                  </a:txBody>
                  <a:tcPr/>
                </a:tc>
                <a:extLst>
                  <a:ext uri="{0D108BD9-81ED-4DB2-BD59-A6C34878D82A}">
                    <a16:rowId xmlns:a16="http://schemas.microsoft.com/office/drawing/2014/main" val="2313516367"/>
                  </a:ext>
                </a:extLst>
              </a:tr>
              <a:tr h="199194">
                <a:tc>
                  <a:txBody>
                    <a:bodyPr/>
                    <a:lstStyle/>
                    <a:p>
                      <a:r>
                        <a:rPr lang="en-US" sz="900" dirty="0"/>
                        <a:t>Description</a:t>
                      </a:r>
                    </a:p>
                  </a:txBody>
                  <a:tcPr/>
                </a:tc>
                <a:tc>
                  <a:txBody>
                    <a:bodyPr/>
                    <a:lstStyle/>
                    <a:p>
                      <a:endParaRPr lang="en-US" sz="900" dirty="0">
                        <a:solidFill>
                          <a:schemeClr val="accent5">
                            <a:lumMod val="75000"/>
                          </a:schemeClr>
                        </a:solidFill>
                      </a:endParaRPr>
                    </a:p>
                  </a:txBody>
                  <a:tcPr/>
                </a:tc>
                <a:extLst>
                  <a:ext uri="{0D108BD9-81ED-4DB2-BD59-A6C34878D82A}">
                    <a16:rowId xmlns:a16="http://schemas.microsoft.com/office/drawing/2014/main" val="3416680478"/>
                  </a:ext>
                </a:extLst>
              </a:tr>
              <a:tr h="199194">
                <a:tc>
                  <a:txBody>
                    <a:bodyPr/>
                    <a:lstStyle/>
                    <a:p>
                      <a:r>
                        <a:rPr lang="en-US" sz="900" dirty="0"/>
                        <a:t>Status</a:t>
                      </a:r>
                    </a:p>
                  </a:txBody>
                  <a:tcPr/>
                </a:tc>
                <a:tc>
                  <a:txBody>
                    <a:bodyPr/>
                    <a:lstStyle/>
                    <a:p>
                      <a:endParaRPr lang="en-US" sz="900" dirty="0"/>
                    </a:p>
                  </a:txBody>
                  <a:tcPr/>
                </a:tc>
                <a:extLst>
                  <a:ext uri="{0D108BD9-81ED-4DB2-BD59-A6C34878D82A}">
                    <a16:rowId xmlns:a16="http://schemas.microsoft.com/office/drawing/2014/main" val="1262458289"/>
                  </a:ext>
                </a:extLst>
              </a:tr>
              <a:tr h="199194">
                <a:tc>
                  <a:txBody>
                    <a:bodyPr/>
                    <a:lstStyle/>
                    <a:p>
                      <a:r>
                        <a:rPr lang="en-US" sz="900" dirty="0"/>
                        <a:t># Data Links</a:t>
                      </a:r>
                    </a:p>
                  </a:txBody>
                  <a:tcPr/>
                </a:tc>
                <a:tc>
                  <a:txBody>
                    <a:bodyPr/>
                    <a:lstStyle/>
                    <a:p>
                      <a:endParaRPr lang="en-US" sz="900"/>
                    </a:p>
                  </a:txBody>
                  <a:tcPr/>
                </a:tc>
                <a:extLst>
                  <a:ext uri="{0D108BD9-81ED-4DB2-BD59-A6C34878D82A}">
                    <a16:rowId xmlns:a16="http://schemas.microsoft.com/office/drawing/2014/main" val="778166807"/>
                  </a:ext>
                </a:extLst>
              </a:tr>
              <a:tr h="199194">
                <a:tc>
                  <a:txBody>
                    <a:bodyPr/>
                    <a:lstStyle/>
                    <a:p>
                      <a:r>
                        <a:rPr lang="en-US" sz="900" dirty="0"/>
                        <a:t>Output description</a:t>
                      </a:r>
                    </a:p>
                  </a:txBody>
                  <a:tcPr/>
                </a:tc>
                <a:tc>
                  <a:txBody>
                    <a:bodyPr/>
                    <a:lstStyle/>
                    <a:p>
                      <a:r>
                        <a:rPr lang="en-US" sz="900" dirty="0">
                          <a:solidFill>
                            <a:schemeClr val="accent5">
                              <a:lumMod val="75000"/>
                            </a:schemeClr>
                          </a:solidFill>
                        </a:rPr>
                        <a:t>(Does the board add new information to digitized data or transform it in some way?)</a:t>
                      </a:r>
                    </a:p>
                  </a:txBody>
                  <a:tcPr/>
                </a:tc>
                <a:extLst>
                  <a:ext uri="{0D108BD9-81ED-4DB2-BD59-A6C34878D82A}">
                    <a16:rowId xmlns:a16="http://schemas.microsoft.com/office/drawing/2014/main" val="2713153268"/>
                  </a:ext>
                </a:extLst>
              </a:tr>
              <a:tr h="199194">
                <a:tc>
                  <a:txBody>
                    <a:bodyPr/>
                    <a:lstStyle/>
                    <a:p>
                      <a:r>
                        <a:rPr lang="en-US" sz="900" dirty="0"/>
                        <a:t>Compression/noise scheme</a:t>
                      </a:r>
                    </a:p>
                  </a:txBody>
                  <a:tcPr/>
                </a:tc>
                <a:tc>
                  <a:txBody>
                    <a:bodyPr/>
                    <a:lstStyle/>
                    <a:p>
                      <a:r>
                        <a:rPr lang="en-US" sz="900" dirty="0">
                          <a:solidFill>
                            <a:schemeClr val="accent5">
                              <a:lumMod val="75000"/>
                            </a:schemeClr>
                          </a:solidFill>
                        </a:rPr>
                        <a:t>(Does the board do compression, additional zero suppression, clustering?)</a:t>
                      </a:r>
                    </a:p>
                  </a:txBody>
                  <a:tcPr/>
                </a:tc>
                <a:extLst>
                  <a:ext uri="{0D108BD9-81ED-4DB2-BD59-A6C34878D82A}">
                    <a16:rowId xmlns:a16="http://schemas.microsoft.com/office/drawing/2014/main" val="1080065870"/>
                  </a:ext>
                </a:extLst>
              </a:tr>
              <a:tr h="199194">
                <a:tc>
                  <a:txBody>
                    <a:bodyPr/>
                    <a:lstStyle/>
                    <a:p>
                      <a:r>
                        <a:rPr lang="en-US" sz="900" dirty="0"/>
                        <a:t>Data Multiplexing scheme</a:t>
                      </a:r>
                    </a:p>
                  </a:txBody>
                  <a:tcPr/>
                </a:tc>
                <a:tc>
                  <a:txBody>
                    <a:bodyPr/>
                    <a:lstStyle/>
                    <a:p>
                      <a:r>
                        <a:rPr lang="en-US" sz="900" dirty="0">
                          <a:solidFill>
                            <a:schemeClr val="accent5">
                              <a:lumMod val="75000"/>
                            </a:schemeClr>
                          </a:solidFill>
                        </a:rPr>
                        <a:t>(How is the data multiplexed, are times aggregated?)</a:t>
                      </a:r>
                    </a:p>
                  </a:txBody>
                  <a:tcPr/>
                </a:tc>
                <a:extLst>
                  <a:ext uri="{0D108BD9-81ED-4DB2-BD59-A6C34878D82A}">
                    <a16:rowId xmlns:a16="http://schemas.microsoft.com/office/drawing/2014/main" val="2242201939"/>
                  </a:ext>
                </a:extLst>
              </a:tr>
              <a:tr h="199194">
                <a:tc>
                  <a:txBody>
                    <a:bodyPr/>
                    <a:lstStyle/>
                    <a:p>
                      <a:r>
                        <a:rPr lang="en-US" sz="900" dirty="0"/>
                        <a:t>Output Connections</a:t>
                      </a:r>
                    </a:p>
                  </a:txBody>
                  <a:tcPr/>
                </a:tc>
                <a:tc>
                  <a:txBody>
                    <a:bodyPr/>
                    <a:lstStyle/>
                    <a:p>
                      <a:r>
                        <a:rPr lang="en-US" sz="900" dirty="0">
                          <a:solidFill>
                            <a:schemeClr val="accent5">
                              <a:lumMod val="75000"/>
                            </a:schemeClr>
                          </a:solidFill>
                        </a:rPr>
                        <a:t>(connection type to Aggregator Level 2/FEP)</a:t>
                      </a:r>
                    </a:p>
                  </a:txBody>
                  <a:tcPr/>
                </a:tc>
                <a:extLst>
                  <a:ext uri="{0D108BD9-81ED-4DB2-BD59-A6C34878D82A}">
                    <a16:rowId xmlns:a16="http://schemas.microsoft.com/office/drawing/2014/main" val="1100514475"/>
                  </a:ext>
                </a:extLst>
              </a:tr>
              <a:tr h="199194">
                <a:tc>
                  <a:txBody>
                    <a:bodyPr/>
                    <a:lstStyle/>
                    <a:p>
                      <a:r>
                        <a:rPr lang="en-US" sz="900" dirty="0"/>
                        <a:t>Other Inputs</a:t>
                      </a:r>
                    </a:p>
                  </a:txBody>
                  <a:tcPr/>
                </a:tc>
                <a:tc>
                  <a:txBody>
                    <a:bodyPr/>
                    <a:lstStyle/>
                    <a:p>
                      <a:r>
                        <a:rPr lang="en-US" sz="900" dirty="0">
                          <a:solidFill>
                            <a:schemeClr val="accent5">
                              <a:lumMod val="75000"/>
                            </a:schemeClr>
                          </a:solidFill>
                        </a:rPr>
                        <a:t>(Input connection types and purpose)</a:t>
                      </a:r>
                    </a:p>
                  </a:txBody>
                  <a:tcPr/>
                </a:tc>
                <a:extLst>
                  <a:ext uri="{0D108BD9-81ED-4DB2-BD59-A6C34878D82A}">
                    <a16:rowId xmlns:a16="http://schemas.microsoft.com/office/drawing/2014/main" val="1809181772"/>
                  </a:ext>
                </a:extLst>
              </a:tr>
              <a:tr h="199194">
                <a:tc>
                  <a:txBody>
                    <a:bodyPr/>
                    <a:lstStyle/>
                    <a:p>
                      <a:r>
                        <a:rPr lang="en-US" sz="900" dirty="0"/>
                        <a:t>Physical Size</a:t>
                      </a:r>
                    </a:p>
                  </a:txBody>
                  <a:tcPr/>
                </a:tc>
                <a:tc>
                  <a:txBody>
                    <a:bodyPr/>
                    <a:lstStyle/>
                    <a:p>
                      <a:endParaRPr lang="en-US" sz="900" dirty="0"/>
                    </a:p>
                  </a:txBody>
                  <a:tcPr/>
                </a:tc>
                <a:extLst>
                  <a:ext uri="{0D108BD9-81ED-4DB2-BD59-A6C34878D82A}">
                    <a16:rowId xmlns:a16="http://schemas.microsoft.com/office/drawing/2014/main" val="1387642048"/>
                  </a:ext>
                </a:extLst>
              </a:tr>
              <a:tr h="199194">
                <a:tc>
                  <a:txBody>
                    <a:bodyPr/>
                    <a:lstStyle/>
                    <a:p>
                      <a:r>
                        <a:rPr lang="en-US" sz="900" dirty="0"/>
                        <a:t>Physical Location</a:t>
                      </a:r>
                    </a:p>
                  </a:txBody>
                  <a:tcPr/>
                </a:tc>
                <a:tc>
                  <a:txBody>
                    <a:bodyPr/>
                    <a:lstStyle/>
                    <a:p>
                      <a:endParaRPr lang="en-US" sz="900" dirty="0"/>
                    </a:p>
                  </a:txBody>
                  <a:tcPr/>
                </a:tc>
                <a:extLst>
                  <a:ext uri="{0D108BD9-81ED-4DB2-BD59-A6C34878D82A}">
                    <a16:rowId xmlns:a16="http://schemas.microsoft.com/office/drawing/2014/main" val="3853432024"/>
                  </a:ext>
                </a:extLst>
              </a:tr>
              <a:tr h="199194">
                <a:tc>
                  <a:txBody>
                    <a:bodyPr/>
                    <a:lstStyle/>
                    <a:p>
                      <a:r>
                        <a:rPr lang="en-US" sz="900" dirty="0">
                          <a:solidFill>
                            <a:schemeClr val="bg1"/>
                          </a:solidFill>
                        </a:rPr>
                        <a:t>Aggregator Level 2 &amp;/or FEP</a:t>
                      </a:r>
                    </a:p>
                  </a:txBody>
                  <a:tcPr>
                    <a:solidFill>
                      <a:srgbClr val="4472C4"/>
                    </a:solidFill>
                  </a:tcPr>
                </a:tc>
                <a:tc>
                  <a:txBody>
                    <a:bodyPr/>
                    <a:lstStyle/>
                    <a:p>
                      <a:endParaRPr lang="en-US" sz="900" dirty="0">
                        <a:solidFill>
                          <a:schemeClr val="bg1"/>
                        </a:solidFill>
                      </a:endParaRPr>
                    </a:p>
                  </a:txBody>
                  <a:tcPr>
                    <a:solidFill>
                      <a:srgbClr val="4472C4"/>
                    </a:solidFill>
                  </a:tcPr>
                </a:tc>
                <a:extLst>
                  <a:ext uri="{0D108BD9-81ED-4DB2-BD59-A6C34878D82A}">
                    <a16:rowId xmlns:a16="http://schemas.microsoft.com/office/drawing/2014/main" val="3770319866"/>
                  </a:ext>
                </a:extLst>
              </a:tr>
              <a:tr h="199194">
                <a:tc>
                  <a:txBody>
                    <a:bodyPr/>
                    <a:lstStyle/>
                    <a:p>
                      <a:r>
                        <a:rPr lang="en-US" sz="900" dirty="0"/>
                        <a:t>Name</a:t>
                      </a:r>
                    </a:p>
                  </a:txBody>
                  <a:tcPr/>
                </a:tc>
                <a:tc>
                  <a:txBody>
                    <a:bodyPr/>
                    <a:lstStyle/>
                    <a:p>
                      <a:endParaRPr lang="en-US" sz="900" dirty="0"/>
                    </a:p>
                  </a:txBody>
                  <a:tcPr/>
                </a:tc>
                <a:extLst>
                  <a:ext uri="{0D108BD9-81ED-4DB2-BD59-A6C34878D82A}">
                    <a16:rowId xmlns:a16="http://schemas.microsoft.com/office/drawing/2014/main" val="1072422206"/>
                  </a:ext>
                </a:extLst>
              </a:tr>
              <a:tr h="199194">
                <a:tc>
                  <a:txBody>
                    <a:bodyPr/>
                    <a:lstStyle/>
                    <a:p>
                      <a:r>
                        <a:rPr lang="en-US" sz="900" dirty="0"/>
                        <a:t>Description</a:t>
                      </a:r>
                    </a:p>
                  </a:txBody>
                  <a:tcPr/>
                </a:tc>
                <a:tc>
                  <a:txBody>
                    <a:bodyPr/>
                    <a:lstStyle/>
                    <a:p>
                      <a:endParaRPr lang="en-US" sz="900" dirty="0"/>
                    </a:p>
                  </a:txBody>
                  <a:tcPr/>
                </a:tc>
                <a:extLst>
                  <a:ext uri="{0D108BD9-81ED-4DB2-BD59-A6C34878D82A}">
                    <a16:rowId xmlns:a16="http://schemas.microsoft.com/office/drawing/2014/main" val="3563406305"/>
                  </a:ext>
                </a:extLst>
              </a:tr>
              <a:tr h="199194">
                <a:tc>
                  <a:txBody>
                    <a:bodyPr/>
                    <a:lstStyle/>
                    <a:p>
                      <a:r>
                        <a:rPr lang="en-US" sz="900" dirty="0"/>
                        <a:t>Status</a:t>
                      </a:r>
                    </a:p>
                  </a:txBody>
                  <a:tcPr/>
                </a:tc>
                <a:tc>
                  <a:txBody>
                    <a:bodyPr/>
                    <a:lstStyle/>
                    <a:p>
                      <a:endParaRPr lang="en-US" sz="900" dirty="0"/>
                    </a:p>
                  </a:txBody>
                  <a:tcPr/>
                </a:tc>
                <a:extLst>
                  <a:ext uri="{0D108BD9-81ED-4DB2-BD59-A6C34878D82A}">
                    <a16:rowId xmlns:a16="http://schemas.microsoft.com/office/drawing/2014/main" val="1872686418"/>
                  </a:ext>
                </a:extLst>
              </a:tr>
              <a:tr h="199194">
                <a:tc>
                  <a:txBody>
                    <a:bodyPr/>
                    <a:lstStyle/>
                    <a:p>
                      <a:r>
                        <a:rPr lang="en-US" sz="900" dirty="0"/>
                        <a:t># Data Links </a:t>
                      </a:r>
                    </a:p>
                  </a:txBody>
                  <a:tcPr/>
                </a:tc>
                <a:tc>
                  <a:txBody>
                    <a:bodyPr/>
                    <a:lstStyle/>
                    <a:p>
                      <a:endParaRPr lang="en-US" sz="900" dirty="0"/>
                    </a:p>
                  </a:txBody>
                  <a:tcPr/>
                </a:tc>
                <a:extLst>
                  <a:ext uri="{0D108BD9-81ED-4DB2-BD59-A6C34878D82A}">
                    <a16:rowId xmlns:a16="http://schemas.microsoft.com/office/drawing/2014/main" val="2166931565"/>
                  </a:ext>
                </a:extLst>
              </a:tr>
              <a:tr h="199194">
                <a:tc>
                  <a:txBody>
                    <a:bodyPr/>
                    <a:lstStyle/>
                    <a:p>
                      <a:r>
                        <a:rPr lang="en-US" sz="900" dirty="0"/>
                        <a:t>Output description</a:t>
                      </a:r>
                    </a:p>
                  </a:txBody>
                  <a:tcPr/>
                </a:tc>
                <a:tc>
                  <a:txBody>
                    <a:bodyPr/>
                    <a:lstStyle/>
                    <a:p>
                      <a:endParaRPr lang="en-US" sz="900" dirty="0"/>
                    </a:p>
                  </a:txBody>
                  <a:tcPr/>
                </a:tc>
                <a:extLst>
                  <a:ext uri="{0D108BD9-81ED-4DB2-BD59-A6C34878D82A}">
                    <a16:rowId xmlns:a16="http://schemas.microsoft.com/office/drawing/2014/main" val="454846001"/>
                  </a:ext>
                </a:extLst>
              </a:tr>
              <a:tr h="199194">
                <a:tc>
                  <a:txBody>
                    <a:bodyPr/>
                    <a:lstStyle/>
                    <a:p>
                      <a:r>
                        <a:rPr lang="en-US" sz="900" dirty="0"/>
                        <a:t>Compression/noise scheme</a:t>
                      </a:r>
                    </a:p>
                  </a:txBody>
                  <a:tcPr/>
                </a:tc>
                <a:tc>
                  <a:txBody>
                    <a:bodyPr/>
                    <a:lstStyle/>
                    <a:p>
                      <a:endParaRPr lang="en-US" sz="900" dirty="0"/>
                    </a:p>
                  </a:txBody>
                  <a:tcPr/>
                </a:tc>
                <a:extLst>
                  <a:ext uri="{0D108BD9-81ED-4DB2-BD59-A6C34878D82A}">
                    <a16:rowId xmlns:a16="http://schemas.microsoft.com/office/drawing/2014/main" val="3627483429"/>
                  </a:ext>
                </a:extLst>
              </a:tr>
              <a:tr h="199194">
                <a:tc>
                  <a:txBody>
                    <a:bodyPr/>
                    <a:lstStyle/>
                    <a:p>
                      <a:r>
                        <a:rPr lang="en-US" sz="900" dirty="0"/>
                        <a:t>Data </a:t>
                      </a:r>
                      <a:r>
                        <a:rPr lang="en-US" sz="900"/>
                        <a:t>Multiplexing scheme</a:t>
                      </a:r>
                      <a:endParaRPr lang="en-US" sz="900" dirty="0"/>
                    </a:p>
                  </a:txBody>
                  <a:tcPr/>
                </a:tc>
                <a:tc>
                  <a:txBody>
                    <a:bodyPr/>
                    <a:lstStyle/>
                    <a:p>
                      <a:endParaRPr lang="en-US" sz="900" dirty="0"/>
                    </a:p>
                  </a:txBody>
                  <a:tcPr/>
                </a:tc>
                <a:extLst>
                  <a:ext uri="{0D108BD9-81ED-4DB2-BD59-A6C34878D82A}">
                    <a16:rowId xmlns:a16="http://schemas.microsoft.com/office/drawing/2014/main" val="2222667654"/>
                  </a:ext>
                </a:extLst>
              </a:tr>
              <a:tr h="199194">
                <a:tc>
                  <a:txBody>
                    <a:bodyPr/>
                    <a:lstStyle/>
                    <a:p>
                      <a:r>
                        <a:rPr lang="en-US" sz="900" dirty="0"/>
                        <a:t>Output Connections</a:t>
                      </a:r>
                    </a:p>
                  </a:txBody>
                  <a:tcPr/>
                </a:tc>
                <a:tc>
                  <a:txBody>
                    <a:bodyPr/>
                    <a:lstStyle/>
                    <a:p>
                      <a:endParaRPr lang="en-US" sz="900" dirty="0"/>
                    </a:p>
                  </a:txBody>
                  <a:tcPr/>
                </a:tc>
                <a:extLst>
                  <a:ext uri="{0D108BD9-81ED-4DB2-BD59-A6C34878D82A}">
                    <a16:rowId xmlns:a16="http://schemas.microsoft.com/office/drawing/2014/main" val="1107292265"/>
                  </a:ext>
                </a:extLst>
              </a:tr>
              <a:tr h="199194">
                <a:tc>
                  <a:txBody>
                    <a:bodyPr/>
                    <a:lstStyle/>
                    <a:p>
                      <a:r>
                        <a:rPr lang="en-US" sz="900" dirty="0"/>
                        <a:t>Other Inputs</a:t>
                      </a:r>
                    </a:p>
                  </a:txBody>
                  <a:tcPr/>
                </a:tc>
                <a:tc>
                  <a:txBody>
                    <a:bodyPr/>
                    <a:lstStyle/>
                    <a:p>
                      <a:endParaRPr lang="en-US" sz="900" dirty="0"/>
                    </a:p>
                  </a:txBody>
                  <a:tcPr/>
                </a:tc>
                <a:extLst>
                  <a:ext uri="{0D108BD9-81ED-4DB2-BD59-A6C34878D82A}">
                    <a16:rowId xmlns:a16="http://schemas.microsoft.com/office/drawing/2014/main" val="1314188085"/>
                  </a:ext>
                </a:extLst>
              </a:tr>
              <a:tr h="199194">
                <a:tc>
                  <a:txBody>
                    <a:bodyPr/>
                    <a:lstStyle/>
                    <a:p>
                      <a:r>
                        <a:rPr lang="en-US" sz="900" dirty="0"/>
                        <a:t>Physical Size</a:t>
                      </a:r>
                    </a:p>
                  </a:txBody>
                  <a:tcPr/>
                </a:tc>
                <a:tc>
                  <a:txBody>
                    <a:bodyPr/>
                    <a:lstStyle/>
                    <a:p>
                      <a:endParaRPr lang="en-US" sz="900" dirty="0"/>
                    </a:p>
                  </a:txBody>
                  <a:tcPr/>
                </a:tc>
                <a:extLst>
                  <a:ext uri="{0D108BD9-81ED-4DB2-BD59-A6C34878D82A}">
                    <a16:rowId xmlns:a16="http://schemas.microsoft.com/office/drawing/2014/main" val="3771379023"/>
                  </a:ext>
                </a:extLst>
              </a:tr>
              <a:tr h="199194">
                <a:tc>
                  <a:txBody>
                    <a:bodyPr/>
                    <a:lstStyle/>
                    <a:p>
                      <a:r>
                        <a:rPr lang="en-US" sz="900" dirty="0"/>
                        <a:t>Physical Location</a:t>
                      </a:r>
                    </a:p>
                  </a:txBody>
                  <a:tcPr/>
                </a:tc>
                <a:tc>
                  <a:txBody>
                    <a:bodyPr/>
                    <a:lstStyle/>
                    <a:p>
                      <a:endParaRPr lang="en-US" sz="900" dirty="0"/>
                    </a:p>
                  </a:txBody>
                  <a:tcPr/>
                </a:tc>
                <a:extLst>
                  <a:ext uri="{0D108BD9-81ED-4DB2-BD59-A6C34878D82A}">
                    <a16:rowId xmlns:a16="http://schemas.microsoft.com/office/drawing/2014/main" val="1386255407"/>
                  </a:ext>
                </a:extLst>
              </a:tr>
            </a:tbl>
          </a:graphicData>
        </a:graphic>
      </p:graphicFrame>
      <p:sp>
        <p:nvSpPr>
          <p:cNvPr id="5" name="TextBox 4">
            <a:extLst>
              <a:ext uri="{FF2B5EF4-FFF2-40B4-BE49-F238E27FC236}">
                <a16:creationId xmlns:a16="http://schemas.microsoft.com/office/drawing/2014/main" id="{447E7AF7-C98D-4200-849C-62397CD045D9}"/>
              </a:ext>
            </a:extLst>
          </p:cNvPr>
          <p:cNvSpPr txBox="1"/>
          <p:nvPr/>
        </p:nvSpPr>
        <p:spPr>
          <a:xfrm>
            <a:off x="343949" y="33556"/>
            <a:ext cx="1121269" cy="369332"/>
          </a:xfrm>
          <a:prstGeom prst="rect">
            <a:avLst/>
          </a:prstGeom>
          <a:noFill/>
        </p:spPr>
        <p:txBody>
          <a:bodyPr wrap="none" rtlCol="0">
            <a:spAutoFit/>
          </a:bodyPr>
          <a:lstStyle/>
          <a:p>
            <a:r>
              <a:rPr lang="en-US" dirty="0"/>
              <a:t>Detector: </a:t>
            </a:r>
          </a:p>
        </p:txBody>
      </p:sp>
      <p:sp>
        <p:nvSpPr>
          <p:cNvPr id="3" name="TextBox 2">
            <a:extLst>
              <a:ext uri="{FF2B5EF4-FFF2-40B4-BE49-F238E27FC236}">
                <a16:creationId xmlns:a16="http://schemas.microsoft.com/office/drawing/2014/main" id="{B2BDCEFE-CFEA-42B1-98A8-B9F09FA8AE3D}"/>
              </a:ext>
            </a:extLst>
          </p:cNvPr>
          <p:cNvSpPr txBox="1"/>
          <p:nvPr/>
        </p:nvSpPr>
        <p:spPr>
          <a:xfrm>
            <a:off x="10548932" y="60293"/>
            <a:ext cx="801373" cy="369332"/>
          </a:xfrm>
          <a:prstGeom prst="rect">
            <a:avLst/>
          </a:prstGeom>
          <a:noFill/>
        </p:spPr>
        <p:txBody>
          <a:bodyPr wrap="none" rtlCol="0">
            <a:spAutoFit/>
          </a:bodyPr>
          <a:lstStyle/>
          <a:p>
            <a:r>
              <a:rPr lang="en-US" dirty="0"/>
              <a:t>Page 2</a:t>
            </a:r>
          </a:p>
        </p:txBody>
      </p:sp>
    </p:spTree>
    <p:extLst>
      <p:ext uri="{BB962C8B-B14F-4D97-AF65-F5344CB8AC3E}">
        <p14:creationId xmlns:p14="http://schemas.microsoft.com/office/powerpoint/2010/main" val="2160860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0E297E2-9378-4FC8-9447-612DA8F50BB4}"/>
              </a:ext>
            </a:extLst>
          </p:cNvPr>
          <p:cNvSpPr txBox="1"/>
          <p:nvPr/>
        </p:nvSpPr>
        <p:spPr>
          <a:xfrm>
            <a:off x="853023" y="345747"/>
            <a:ext cx="10608906" cy="7017306"/>
          </a:xfrm>
          <a:prstGeom prst="rect">
            <a:avLst/>
          </a:prstGeom>
          <a:noFill/>
        </p:spPr>
        <p:txBody>
          <a:bodyPr wrap="square" rtlCol="0">
            <a:spAutoFit/>
          </a:bodyPr>
          <a:lstStyle/>
          <a:p>
            <a:r>
              <a:rPr lang="en-US" dirty="0"/>
              <a:t>DAQ WG Meeting 8/26/2021</a:t>
            </a:r>
          </a:p>
          <a:p>
            <a:endParaRPr lang="en-US" dirty="0"/>
          </a:p>
          <a:p>
            <a:pPr marL="342900" indent="-342900">
              <a:buFont typeface="+mj-lt"/>
              <a:buAutoNum type="arabicPeriod" startAt="2"/>
            </a:pPr>
            <a:r>
              <a:rPr lang="en-US" dirty="0"/>
              <a:t>Working groups will be focusing more attention on the readout</a:t>
            </a:r>
          </a:p>
          <a:p>
            <a:pPr marL="800100" lvl="1" indent="-342900">
              <a:buFont typeface="Arial" panose="020B0604020202020204" pitchFamily="34" charset="0"/>
              <a:buChar char="•"/>
            </a:pPr>
            <a:r>
              <a:rPr lang="en-US" dirty="0"/>
              <a:t>Software working group</a:t>
            </a:r>
          </a:p>
          <a:p>
            <a:pPr marL="1257300" lvl="2" indent="-342900">
              <a:buFont typeface="Arial" panose="020B0604020202020204" pitchFamily="34" charset="0"/>
              <a:buChar char="•"/>
            </a:pPr>
            <a:r>
              <a:rPr lang="en-US" dirty="0"/>
              <a:t>Alexandre and I to develop an agenda with them</a:t>
            </a:r>
          </a:p>
          <a:p>
            <a:pPr marL="800100" lvl="1" indent="-342900">
              <a:buFont typeface="Arial" panose="020B0604020202020204" pitchFamily="34" charset="0"/>
              <a:buChar char="•"/>
            </a:pPr>
            <a:r>
              <a:rPr lang="en-US" dirty="0"/>
              <a:t>Calorimeter group</a:t>
            </a:r>
          </a:p>
          <a:p>
            <a:pPr marL="800100" lvl="1" indent="-342900">
              <a:buFont typeface="Arial" panose="020B0604020202020204" pitchFamily="34" charset="0"/>
              <a:buChar char="•"/>
            </a:pPr>
            <a:r>
              <a:rPr lang="en-US" dirty="0"/>
              <a:t>Other WG?</a:t>
            </a:r>
          </a:p>
          <a:p>
            <a:pPr marL="800100" lvl="1" indent="-342900">
              <a:buFont typeface="Arial" panose="020B0604020202020204" pitchFamily="34" charset="0"/>
              <a:buChar char="•"/>
            </a:pPr>
            <a:endParaRPr lang="en-US" dirty="0"/>
          </a:p>
          <a:p>
            <a:pPr marL="342900" indent="-342900">
              <a:buFont typeface="+mj-lt"/>
              <a:buAutoNum type="arabicPeriod" startAt="3"/>
            </a:pPr>
            <a:r>
              <a:rPr lang="en-US" dirty="0"/>
              <a:t>There was a discussion of the backgrounds from Elke, </a:t>
            </a:r>
            <a:r>
              <a:rPr lang="en-US" dirty="0" err="1"/>
              <a:t>Jin</a:t>
            </a:r>
            <a:r>
              <a:rPr lang="en-US" dirty="0"/>
              <a:t> Huang, and Charles Hetzel</a:t>
            </a:r>
          </a:p>
          <a:p>
            <a:pPr marL="800100" lvl="1" indent="-342900">
              <a:buFont typeface="Arial" panose="020B0604020202020204" pitchFamily="34" charset="0"/>
              <a:buChar char="•"/>
            </a:pPr>
            <a:r>
              <a:rPr lang="en-US" dirty="0"/>
              <a:t>Simulation framework for the synchrotron radiation, which we need to pay attention to and cast into the perspective of its effect on data volumes</a:t>
            </a:r>
          </a:p>
          <a:p>
            <a:pPr marL="800100" lvl="1" indent="-342900">
              <a:buFont typeface="Arial" panose="020B0604020202020204" pitchFamily="34" charset="0"/>
              <a:buChar char="•"/>
            </a:pPr>
            <a:r>
              <a:rPr lang="en-US" dirty="0"/>
              <a:t>Same for beam gas, the prediction of 10khz was based on a better vacuum than we are likely to have, These are also pp collisions and will have more tracks than the A-e collisions.</a:t>
            </a:r>
          </a:p>
          <a:p>
            <a:pPr marL="800100" lvl="1" indent="-342900">
              <a:buFont typeface="Arial" panose="020B0604020202020204" pitchFamily="34" charset="0"/>
              <a:buChar char="•"/>
            </a:pPr>
            <a:endParaRPr lang="en-US" dirty="0"/>
          </a:p>
          <a:p>
            <a:pPr marL="342900" indent="-342900">
              <a:buFont typeface="+mj-lt"/>
              <a:buAutoNum type="arabicPeriod" startAt="4"/>
            </a:pPr>
            <a:r>
              <a:rPr lang="en-US" dirty="0"/>
              <a:t>Costing</a:t>
            </a:r>
          </a:p>
          <a:p>
            <a:pPr marL="800100" lvl="1" indent="-342900">
              <a:buFont typeface="Arial" panose="020B0604020202020204" pitchFamily="34" charset="0"/>
              <a:buChar char="•"/>
            </a:pPr>
            <a:r>
              <a:rPr lang="en-US" dirty="0"/>
              <a:t>Most of the other items are related to getting this</a:t>
            </a:r>
          </a:p>
          <a:p>
            <a:pPr marL="800100" lvl="1" indent="-342900">
              <a:buFont typeface="Arial" panose="020B0604020202020204" pitchFamily="34" charset="0"/>
              <a:buChar char="•"/>
            </a:pPr>
            <a:r>
              <a:rPr lang="en-US" dirty="0"/>
              <a:t>For the computing</a:t>
            </a:r>
          </a:p>
          <a:p>
            <a:pPr marL="1257300" lvl="2" indent="-342900">
              <a:buFont typeface="Arial" panose="020B0604020202020204" pitchFamily="34" charset="0"/>
              <a:buChar char="•"/>
            </a:pPr>
            <a:r>
              <a:rPr lang="en-US" dirty="0"/>
              <a:t>Assume 6K / computer </a:t>
            </a:r>
          </a:p>
          <a:p>
            <a:pPr marL="1257300" lvl="2" indent="-342900">
              <a:buFont typeface="Arial" panose="020B0604020202020204" pitchFamily="34" charset="0"/>
              <a:buChar char="•"/>
            </a:pPr>
            <a:r>
              <a:rPr lang="en-US" dirty="0"/>
              <a:t>For data moving assume 5gbps (so 15 movers at 100gb/sec)</a:t>
            </a:r>
          </a:p>
          <a:p>
            <a:pPr marL="1257300" lvl="2" indent="-342900">
              <a:buFont typeface="Arial" panose="020B0604020202020204" pitchFamily="34" charset="0"/>
              <a:buChar char="•"/>
            </a:pPr>
            <a:r>
              <a:rPr lang="en-US" dirty="0"/>
              <a:t>Ethernet at about $500/port</a:t>
            </a:r>
          </a:p>
          <a:p>
            <a:pPr marL="1257300" lvl="2" indent="-342900">
              <a:buFont typeface="Arial" panose="020B0604020202020204" pitchFamily="34" charset="0"/>
              <a:buChar char="•"/>
            </a:pPr>
            <a:r>
              <a:rPr lang="en-US" dirty="0"/>
              <a:t>Full reconstruction scale from STAR HLT (about 25 cores/1gbps or 2500 cores needed, with an assumption of about 100 cores for the $6k computer when we buy.)     So another 25 computers $6k</a:t>
            </a:r>
          </a:p>
          <a:p>
            <a:pPr marL="1257300" lvl="2" indent="-342900">
              <a:buFont typeface="Arial" panose="020B0604020202020204" pitchFamily="34" charset="0"/>
              <a:buChar char="•"/>
            </a:pPr>
            <a:endParaRPr lang="en-US" dirty="0"/>
          </a:p>
          <a:p>
            <a:pPr lvl="2"/>
            <a:r>
              <a:rPr lang="en-US" dirty="0"/>
              <a:t> </a:t>
            </a:r>
          </a:p>
        </p:txBody>
      </p:sp>
    </p:spTree>
    <p:extLst>
      <p:ext uri="{BB962C8B-B14F-4D97-AF65-F5344CB8AC3E}">
        <p14:creationId xmlns:p14="http://schemas.microsoft.com/office/powerpoint/2010/main" val="3167509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0E297E2-9378-4FC8-9447-612DA8F50BB4}"/>
              </a:ext>
            </a:extLst>
          </p:cNvPr>
          <p:cNvSpPr txBox="1"/>
          <p:nvPr/>
        </p:nvSpPr>
        <p:spPr>
          <a:xfrm>
            <a:off x="853023" y="345747"/>
            <a:ext cx="10608906" cy="5632311"/>
          </a:xfrm>
          <a:prstGeom prst="rect">
            <a:avLst/>
          </a:prstGeom>
          <a:noFill/>
        </p:spPr>
        <p:txBody>
          <a:bodyPr wrap="square" rtlCol="0">
            <a:spAutoFit/>
          </a:bodyPr>
          <a:lstStyle/>
          <a:p>
            <a:r>
              <a:rPr lang="en-US" dirty="0"/>
              <a:t>DAQ WG Meeting 8/26/2021</a:t>
            </a:r>
          </a:p>
          <a:p>
            <a:endParaRPr lang="en-US" dirty="0"/>
          </a:p>
          <a:p>
            <a:pPr marL="342900" indent="-342900">
              <a:buFont typeface="+mj-lt"/>
              <a:buAutoNum type="arabicPeriod" startAt="5"/>
            </a:pPr>
            <a:r>
              <a:rPr lang="en-US" dirty="0"/>
              <a:t>Noise and background strategies</a:t>
            </a:r>
          </a:p>
          <a:p>
            <a:pPr marL="800100" lvl="1" indent="-342900">
              <a:buFont typeface="Arial" panose="020B0604020202020204" pitchFamily="34" charset="0"/>
              <a:buChar char="•"/>
            </a:pPr>
            <a:r>
              <a:rPr lang="en-US" dirty="0"/>
              <a:t>100gbps is calculated from the physics rate assuming something like:</a:t>
            </a:r>
          </a:p>
          <a:p>
            <a:pPr marL="1257300" lvl="2" indent="-342900">
              <a:buFont typeface="Arial" panose="020B0604020202020204" pitchFamily="34" charset="0"/>
              <a:buChar char="•"/>
            </a:pPr>
            <a:r>
              <a:rPr lang="en-US" dirty="0"/>
              <a:t>500khz * 8 tracks * (Background + Noise) (30) * N layers (10) * size per hit (10 bytes)</a:t>
            </a:r>
          </a:p>
          <a:p>
            <a:pPr marL="1257300" lvl="2" indent="-342900">
              <a:buFont typeface="Arial" panose="020B0604020202020204" pitchFamily="34" charset="0"/>
              <a:buChar char="•"/>
            </a:pPr>
            <a:r>
              <a:rPr lang="en-US" dirty="0">
                <a:sym typeface="Wingdings" panose="05000000000000000000" pitchFamily="2" charset="2"/>
              </a:rPr>
              <a:t>   10bytes p hit   (time 4 bytes, detector, sector, row, pad , </a:t>
            </a:r>
            <a:r>
              <a:rPr lang="en-US" dirty="0" err="1">
                <a:sym typeface="Wingdings" panose="05000000000000000000" pitchFamily="2" charset="2"/>
              </a:rPr>
              <a:t>adc</a:t>
            </a:r>
            <a:r>
              <a:rPr lang="en-US" dirty="0">
                <a:sym typeface="Wingdings" panose="05000000000000000000" pitchFamily="2" charset="2"/>
              </a:rPr>
              <a:t>)</a:t>
            </a:r>
            <a:endParaRPr lang="en-US" dirty="0"/>
          </a:p>
          <a:p>
            <a:pPr marL="800100" lvl="1" indent="-342900">
              <a:buFont typeface="Arial" panose="020B0604020202020204" pitchFamily="34" charset="0"/>
              <a:buChar char="•"/>
            </a:pPr>
            <a:r>
              <a:rPr lang="en-US" dirty="0"/>
              <a:t>100bytes per bunch crossing </a:t>
            </a:r>
            <a:r>
              <a:rPr lang="en-US" dirty="0">
                <a:sym typeface="Wingdings" panose="05000000000000000000" pitchFamily="2" charset="2"/>
              </a:rPr>
              <a:t> 10 hits per bunch crossing!</a:t>
            </a:r>
          </a:p>
          <a:p>
            <a:pPr marL="800100" lvl="1" indent="-342900">
              <a:buFont typeface="Arial" panose="020B0604020202020204" pitchFamily="34" charset="0"/>
              <a:buChar char="•"/>
            </a:pPr>
            <a:r>
              <a:rPr lang="en-US" dirty="0">
                <a:sym typeface="Wingdings" panose="05000000000000000000" pitchFamily="2" charset="2"/>
              </a:rPr>
              <a:t>Strategies</a:t>
            </a:r>
            <a:endParaRPr lang="en-US" dirty="0"/>
          </a:p>
          <a:p>
            <a:pPr marL="1257300" lvl="2" indent="-342900">
              <a:buFont typeface="Arial" panose="020B0604020202020204" pitchFamily="34" charset="0"/>
              <a:buChar char="•"/>
            </a:pPr>
            <a:r>
              <a:rPr lang="en-US" dirty="0"/>
              <a:t>Clustering</a:t>
            </a:r>
          </a:p>
          <a:p>
            <a:pPr marL="1257300" lvl="2" indent="-342900">
              <a:buFont typeface="Arial" panose="020B0604020202020204" pitchFamily="34" charset="0"/>
              <a:buChar char="•"/>
            </a:pPr>
            <a:r>
              <a:rPr lang="en-US" dirty="0"/>
              <a:t>Get rid of non-tracked hits</a:t>
            </a:r>
          </a:p>
          <a:p>
            <a:pPr marL="1257300" lvl="2" indent="-342900">
              <a:buFont typeface="Arial" panose="020B0604020202020204" pitchFamily="34" charset="0"/>
              <a:buChar char="•"/>
            </a:pPr>
            <a:r>
              <a:rPr lang="en-US" dirty="0"/>
              <a:t>Straight compression </a:t>
            </a:r>
          </a:p>
          <a:p>
            <a:pPr marL="1257300" lvl="2" indent="-342900">
              <a:buFont typeface="Arial" panose="020B0604020202020204" pitchFamily="34" charset="0"/>
              <a:buChar char="•"/>
            </a:pPr>
            <a:r>
              <a:rPr lang="en-US" dirty="0"/>
              <a:t>“software triggering” </a:t>
            </a:r>
            <a:r>
              <a:rPr lang="en-US" dirty="0" err="1"/>
              <a:t>ei</a:t>
            </a:r>
            <a:r>
              <a:rPr lang="en-US" dirty="0"/>
              <a:t>. Throw away noise when no hit</a:t>
            </a:r>
          </a:p>
          <a:p>
            <a:pPr marL="1257300" lvl="2" indent="-342900">
              <a:buFont typeface="Arial" panose="020B0604020202020204" pitchFamily="34" charset="0"/>
              <a:buChar char="•"/>
            </a:pPr>
            <a:r>
              <a:rPr lang="en-US" dirty="0"/>
              <a:t>SUPER AGGRESSIVE bad channel removal</a:t>
            </a:r>
          </a:p>
          <a:p>
            <a:pPr marL="1257300" lvl="2" indent="-342900">
              <a:buFont typeface="Arial" panose="020B0604020202020204" pitchFamily="34" charset="0"/>
              <a:buChar char="•"/>
            </a:pPr>
            <a:r>
              <a:rPr lang="en-US" dirty="0"/>
              <a:t>Machine Learning / AI???   (crate based FPGA)</a:t>
            </a:r>
          </a:p>
          <a:p>
            <a:pPr marL="800100" lvl="1" indent="-342900">
              <a:buFont typeface="Arial" panose="020B0604020202020204" pitchFamily="34" charset="0"/>
              <a:buChar char="•"/>
            </a:pPr>
            <a:r>
              <a:rPr lang="en-US" dirty="0"/>
              <a:t>But worrisome…</a:t>
            </a:r>
          </a:p>
          <a:p>
            <a:pPr marL="1257300" lvl="2" indent="-342900">
              <a:buFont typeface="Arial" panose="020B0604020202020204" pitchFamily="34" charset="0"/>
              <a:buChar char="•"/>
            </a:pPr>
            <a:r>
              <a:rPr lang="en-US" dirty="0"/>
              <a:t>We’ve got a lot of channels</a:t>
            </a:r>
          </a:p>
          <a:p>
            <a:pPr marL="1257300" lvl="2" indent="-342900">
              <a:buFont typeface="Arial" panose="020B0604020202020204" pitchFamily="34" charset="0"/>
              <a:buChar char="•"/>
            </a:pPr>
            <a:r>
              <a:rPr lang="en-US" dirty="0"/>
              <a:t>Any parts done in software increase the computing needs…</a:t>
            </a:r>
          </a:p>
          <a:p>
            <a:pPr lvl="2"/>
            <a:r>
              <a:rPr lang="en-US" dirty="0"/>
              <a:t> </a:t>
            </a:r>
          </a:p>
          <a:p>
            <a:pPr lvl="2"/>
            <a:endParaRPr lang="en-US" dirty="0"/>
          </a:p>
          <a:p>
            <a:pPr marL="342900" indent="-342900">
              <a:buFont typeface="+mj-lt"/>
              <a:buAutoNum type="arabicPeriod" startAt="6"/>
            </a:pPr>
            <a:r>
              <a:rPr lang="en-US" dirty="0"/>
              <a:t>Other Business?</a:t>
            </a:r>
          </a:p>
        </p:txBody>
      </p:sp>
    </p:spTree>
    <p:extLst>
      <p:ext uri="{BB962C8B-B14F-4D97-AF65-F5344CB8AC3E}">
        <p14:creationId xmlns:p14="http://schemas.microsoft.com/office/powerpoint/2010/main" val="2745822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1020</Words>
  <Application>Microsoft Office PowerPoint</Application>
  <PresentationFormat>Widescreen</PresentationFormat>
  <Paragraphs>133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dc:creator>
  <cp:lastModifiedBy>Jeff</cp:lastModifiedBy>
  <cp:revision>1</cp:revision>
  <dcterms:created xsi:type="dcterms:W3CDTF">2021-08-26T10:14:06Z</dcterms:created>
  <dcterms:modified xsi:type="dcterms:W3CDTF">2021-08-26T11:33:31Z</dcterms:modified>
</cp:coreProperties>
</file>