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30" r:id="rId4"/>
    <p:sldId id="259" r:id="rId5"/>
    <p:sldId id="331" r:id="rId6"/>
    <p:sldId id="261" r:id="rId7"/>
    <p:sldId id="332" r:id="rId8"/>
    <p:sldId id="263" r:id="rId9"/>
    <p:sldId id="264" r:id="rId10"/>
    <p:sldId id="265" r:id="rId11"/>
    <p:sldId id="333" r:id="rId12"/>
    <p:sldId id="334" r:id="rId13"/>
    <p:sldId id="335" r:id="rId14"/>
    <p:sldId id="336" r:id="rId15"/>
    <p:sldId id="337" r:id="rId16"/>
    <p:sldId id="338" r:id="rId17"/>
    <p:sldId id="339" r:id="rId18"/>
    <p:sldId id="340" r:id="rId19"/>
    <p:sldId id="341" r:id="rId20"/>
    <p:sldId id="266" r:id="rId21"/>
    <p:sldId id="267" r:id="rId22"/>
    <p:sldId id="26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5" d="100"/>
          <a:sy n="75" d="100"/>
        </p:scale>
        <p:origin x="2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Page" userId="eb54c15eaa303302" providerId="LiveId" clId="{BE763171-0AC0-46A8-BD91-B9703D4AE2B6}"/>
    <pc:docChg chg="undo custSel addSld delSld modSld">
      <pc:chgData name="Brian Page" userId="eb54c15eaa303302" providerId="LiveId" clId="{BE763171-0AC0-46A8-BD91-B9703D4AE2B6}" dt="2021-08-27T15:11:30.885" v="4265" actId="1037"/>
      <pc:docMkLst>
        <pc:docMk/>
      </pc:docMkLst>
      <pc:sldChg chg="modSp mod">
        <pc:chgData name="Brian Page" userId="eb54c15eaa303302" providerId="LiveId" clId="{BE763171-0AC0-46A8-BD91-B9703D4AE2B6}" dt="2021-08-27T07:56:25.417" v="3908" actId="207"/>
        <pc:sldMkLst>
          <pc:docMk/>
          <pc:sldMk cId="2028450322" sldId="256"/>
        </pc:sldMkLst>
        <pc:spChg chg="mod">
          <ac:chgData name="Brian Page" userId="eb54c15eaa303302" providerId="LiveId" clId="{BE763171-0AC0-46A8-BD91-B9703D4AE2B6}" dt="2021-08-27T07:56:25.417" v="3908" actId="207"/>
          <ac:spMkLst>
            <pc:docMk/>
            <pc:sldMk cId="2028450322" sldId="256"/>
            <ac:spMk id="2" creationId="{3884F640-A5BD-4191-A202-69129B7DDFBF}"/>
          </ac:spMkLst>
        </pc:spChg>
        <pc:spChg chg="mod">
          <ac:chgData name="Brian Page" userId="eb54c15eaa303302" providerId="LiveId" clId="{BE763171-0AC0-46A8-BD91-B9703D4AE2B6}" dt="2021-08-27T07:56:20.868" v="3907" actId="1036"/>
          <ac:spMkLst>
            <pc:docMk/>
            <pc:sldMk cId="2028450322" sldId="256"/>
            <ac:spMk id="3" creationId="{AF957982-01B3-485A-82C3-B2D920070CE1}"/>
          </ac:spMkLst>
        </pc:spChg>
      </pc:sldChg>
      <pc:sldChg chg="modSp mod">
        <pc:chgData name="Brian Page" userId="eb54c15eaa303302" providerId="LiveId" clId="{BE763171-0AC0-46A8-BD91-B9703D4AE2B6}" dt="2021-08-27T07:56:44.066" v="3922" actId="20577"/>
        <pc:sldMkLst>
          <pc:docMk/>
          <pc:sldMk cId="3242227959" sldId="257"/>
        </pc:sldMkLst>
        <pc:spChg chg="mod">
          <ac:chgData name="Brian Page" userId="eb54c15eaa303302" providerId="LiveId" clId="{BE763171-0AC0-46A8-BD91-B9703D4AE2B6}" dt="2021-08-27T07:56:44.066" v="3922" actId="20577"/>
          <ac:spMkLst>
            <pc:docMk/>
            <pc:sldMk cId="3242227959" sldId="257"/>
            <ac:spMk id="2" creationId="{062AFBE6-FBD9-44C9-B09A-FD7E96704AFA}"/>
          </ac:spMkLst>
        </pc:spChg>
      </pc:sldChg>
      <pc:sldChg chg="del">
        <pc:chgData name="Brian Page" userId="eb54c15eaa303302" providerId="LiveId" clId="{BE763171-0AC0-46A8-BD91-B9703D4AE2B6}" dt="2021-08-27T07:52:45.931" v="3675" actId="47"/>
        <pc:sldMkLst>
          <pc:docMk/>
          <pc:sldMk cId="908709036" sldId="258"/>
        </pc:sldMkLst>
      </pc:sldChg>
      <pc:sldChg chg="modSp mod">
        <pc:chgData name="Brian Page" userId="eb54c15eaa303302" providerId="LiveId" clId="{BE763171-0AC0-46A8-BD91-B9703D4AE2B6}" dt="2021-08-27T15:11:30.885" v="4265" actId="1037"/>
        <pc:sldMkLst>
          <pc:docMk/>
          <pc:sldMk cId="3688290313" sldId="265"/>
        </pc:sldMkLst>
        <pc:cxnChg chg="mod">
          <ac:chgData name="Brian Page" userId="eb54c15eaa303302" providerId="LiveId" clId="{BE763171-0AC0-46A8-BD91-B9703D4AE2B6}" dt="2021-08-27T15:11:30.885" v="4265" actId="1037"/>
          <ac:cxnSpMkLst>
            <pc:docMk/>
            <pc:sldMk cId="3688290313" sldId="265"/>
            <ac:cxnSpMk id="9" creationId="{50692509-2F9A-4974-A023-AABB801751E2}"/>
          </ac:cxnSpMkLst>
        </pc:cxnChg>
      </pc:sldChg>
      <pc:sldChg chg="addSp modSp mod">
        <pc:chgData name="Brian Page" userId="eb54c15eaa303302" providerId="LiveId" clId="{BE763171-0AC0-46A8-BD91-B9703D4AE2B6}" dt="2021-08-27T07:59:11.194" v="4230" actId="20577"/>
        <pc:sldMkLst>
          <pc:docMk/>
          <pc:sldMk cId="3768329632" sldId="333"/>
        </pc:sldMkLst>
        <pc:spChg chg="add mod">
          <ac:chgData name="Brian Page" userId="eb54c15eaa303302" providerId="LiveId" clId="{BE763171-0AC0-46A8-BD91-B9703D4AE2B6}" dt="2021-08-27T07:53:52.412" v="3750" actId="1035"/>
          <ac:spMkLst>
            <pc:docMk/>
            <pc:sldMk cId="3768329632" sldId="333"/>
            <ac:spMk id="2" creationId="{A9B4758C-BE59-401E-AEF5-222CA44EB563}"/>
          </ac:spMkLst>
        </pc:spChg>
        <pc:spChg chg="add mod">
          <ac:chgData name="Brian Page" userId="eb54c15eaa303302" providerId="LiveId" clId="{BE763171-0AC0-46A8-BD91-B9703D4AE2B6}" dt="2021-08-27T07:59:11.194" v="4230" actId="20577"/>
          <ac:spMkLst>
            <pc:docMk/>
            <pc:sldMk cId="3768329632" sldId="333"/>
            <ac:spMk id="3" creationId="{C317B198-E892-4B4F-A98E-F5B5FCE417CF}"/>
          </ac:spMkLst>
        </pc:spChg>
      </pc:sldChg>
      <pc:sldChg chg="addSp modSp new mod">
        <pc:chgData name="Brian Page" userId="eb54c15eaa303302" providerId="LiveId" clId="{BE763171-0AC0-46A8-BD91-B9703D4AE2B6}" dt="2021-08-27T07:08:11.611" v="748" actId="57"/>
        <pc:sldMkLst>
          <pc:docMk/>
          <pc:sldMk cId="1938312287" sldId="335"/>
        </pc:sldMkLst>
        <pc:spChg chg="add mod">
          <ac:chgData name="Brian Page" userId="eb54c15eaa303302" providerId="LiveId" clId="{BE763171-0AC0-46A8-BD91-B9703D4AE2B6}" dt="2021-08-27T07:08:11.611" v="748" actId="57"/>
          <ac:spMkLst>
            <pc:docMk/>
            <pc:sldMk cId="1938312287" sldId="335"/>
            <ac:spMk id="2" creationId="{DD5D1E39-FAAB-4714-98A7-38B25719A8BE}"/>
          </ac:spMkLst>
        </pc:spChg>
        <pc:spChg chg="add mod">
          <ac:chgData name="Brian Page" userId="eb54c15eaa303302" providerId="LiveId" clId="{BE763171-0AC0-46A8-BD91-B9703D4AE2B6}" dt="2021-08-27T07:03:27.076" v="267" actId="20577"/>
          <ac:spMkLst>
            <pc:docMk/>
            <pc:sldMk cId="1938312287" sldId="335"/>
            <ac:spMk id="5" creationId="{684E05C1-ADAC-40E2-85A3-7212BA5FF7C5}"/>
          </ac:spMkLst>
        </pc:spChg>
        <pc:spChg chg="add mod">
          <ac:chgData name="Brian Page" userId="eb54c15eaa303302" providerId="LiveId" clId="{BE763171-0AC0-46A8-BD91-B9703D4AE2B6}" dt="2021-08-27T07:04:03.345" v="284" actId="1035"/>
          <ac:spMkLst>
            <pc:docMk/>
            <pc:sldMk cId="1938312287" sldId="335"/>
            <ac:spMk id="6" creationId="{111B486C-C40E-4089-BE79-5B9ABB35932D}"/>
          </ac:spMkLst>
        </pc:spChg>
        <pc:spChg chg="add mod">
          <ac:chgData name="Brian Page" userId="eb54c15eaa303302" providerId="LiveId" clId="{BE763171-0AC0-46A8-BD91-B9703D4AE2B6}" dt="2021-08-27T07:04:47.738" v="452" actId="20577"/>
          <ac:spMkLst>
            <pc:docMk/>
            <pc:sldMk cId="1938312287" sldId="335"/>
            <ac:spMk id="7" creationId="{85531617-C1DA-40A8-A1BC-AD402783C4F6}"/>
          </ac:spMkLst>
        </pc:spChg>
        <pc:spChg chg="add mod">
          <ac:chgData name="Brian Page" userId="eb54c15eaa303302" providerId="LiveId" clId="{BE763171-0AC0-46A8-BD91-B9703D4AE2B6}" dt="2021-08-27T07:05:24.988" v="498" actId="1076"/>
          <ac:spMkLst>
            <pc:docMk/>
            <pc:sldMk cId="1938312287" sldId="335"/>
            <ac:spMk id="8" creationId="{6C5C8113-3F17-47E1-A43E-1017EBE3B90C}"/>
          </ac:spMkLst>
        </pc:spChg>
        <pc:spChg chg="add mod">
          <ac:chgData name="Brian Page" userId="eb54c15eaa303302" providerId="LiveId" clId="{BE763171-0AC0-46A8-BD91-B9703D4AE2B6}" dt="2021-08-27T07:05:51.054" v="508" actId="1076"/>
          <ac:spMkLst>
            <pc:docMk/>
            <pc:sldMk cId="1938312287" sldId="335"/>
            <ac:spMk id="9" creationId="{34F8EAEC-1E28-4D19-82A9-1A4D4061753D}"/>
          </ac:spMkLst>
        </pc:spChg>
        <pc:spChg chg="add mod">
          <ac:chgData name="Brian Page" userId="eb54c15eaa303302" providerId="LiveId" clId="{BE763171-0AC0-46A8-BD91-B9703D4AE2B6}" dt="2021-08-27T07:06:19.966" v="593" actId="20577"/>
          <ac:spMkLst>
            <pc:docMk/>
            <pc:sldMk cId="1938312287" sldId="335"/>
            <ac:spMk id="10" creationId="{C32B2665-F06B-480B-B465-5853B8C09773}"/>
          </ac:spMkLst>
        </pc:spChg>
        <pc:spChg chg="add mod">
          <ac:chgData name="Brian Page" userId="eb54c15eaa303302" providerId="LiveId" clId="{BE763171-0AC0-46A8-BD91-B9703D4AE2B6}" dt="2021-08-27T07:07:19.334" v="651" actId="1076"/>
          <ac:spMkLst>
            <pc:docMk/>
            <pc:sldMk cId="1938312287" sldId="335"/>
            <ac:spMk id="11" creationId="{F545DBF7-DE66-48D2-951F-E81BD57563AF}"/>
          </ac:spMkLst>
        </pc:spChg>
        <pc:picChg chg="add mod">
          <ac:chgData name="Brian Page" userId="eb54c15eaa303302" providerId="LiveId" clId="{BE763171-0AC0-46A8-BD91-B9703D4AE2B6}" dt="2021-08-27T06:59:42.545" v="18" actId="1038"/>
          <ac:picMkLst>
            <pc:docMk/>
            <pc:sldMk cId="1938312287" sldId="335"/>
            <ac:picMk id="4" creationId="{592DFA4C-B8A1-4D32-BBED-3235FDFF8C11}"/>
          </ac:picMkLst>
        </pc:picChg>
      </pc:sldChg>
      <pc:sldChg chg="addSp delSp modSp mod">
        <pc:chgData name="Brian Page" userId="eb54c15eaa303302" providerId="LiveId" clId="{BE763171-0AC0-46A8-BD91-B9703D4AE2B6}" dt="2021-08-27T07:11:51.887" v="907" actId="20577"/>
        <pc:sldMkLst>
          <pc:docMk/>
          <pc:sldMk cId="3868928788" sldId="336"/>
        </pc:sldMkLst>
        <pc:spChg chg="mod">
          <ac:chgData name="Brian Page" userId="eb54c15eaa303302" providerId="LiveId" clId="{BE763171-0AC0-46A8-BD91-B9703D4AE2B6}" dt="2021-08-27T07:11:23.289" v="844" actId="20577"/>
          <ac:spMkLst>
            <pc:docMk/>
            <pc:sldMk cId="3868928788" sldId="336"/>
            <ac:spMk id="2" creationId="{DD5D1E39-FAAB-4714-98A7-38B25719A8BE}"/>
          </ac:spMkLst>
        </pc:spChg>
        <pc:spChg chg="add del mod">
          <ac:chgData name="Brian Page" userId="eb54c15eaa303302" providerId="LiveId" clId="{BE763171-0AC0-46A8-BD91-B9703D4AE2B6}" dt="2021-08-27T07:11:51.887" v="907" actId="20577"/>
          <ac:spMkLst>
            <pc:docMk/>
            <pc:sldMk cId="3868928788" sldId="336"/>
            <ac:spMk id="5" creationId="{684E05C1-ADAC-40E2-85A3-7212BA5FF7C5}"/>
          </ac:spMkLst>
        </pc:spChg>
        <pc:spChg chg="ord">
          <ac:chgData name="Brian Page" userId="eb54c15eaa303302" providerId="LiveId" clId="{BE763171-0AC0-46A8-BD91-B9703D4AE2B6}" dt="2021-08-27T07:10:55.475" v="841" actId="166"/>
          <ac:spMkLst>
            <pc:docMk/>
            <pc:sldMk cId="3868928788" sldId="336"/>
            <ac:spMk id="9" creationId="{34F8EAEC-1E28-4D19-82A9-1A4D4061753D}"/>
          </ac:spMkLst>
        </pc:spChg>
        <pc:spChg chg="ord">
          <ac:chgData name="Brian Page" userId="eb54c15eaa303302" providerId="LiveId" clId="{BE763171-0AC0-46A8-BD91-B9703D4AE2B6}" dt="2021-08-27T07:11:00.859" v="842" actId="166"/>
          <ac:spMkLst>
            <pc:docMk/>
            <pc:sldMk cId="3868928788" sldId="336"/>
            <ac:spMk id="10" creationId="{C32B2665-F06B-480B-B465-5853B8C09773}"/>
          </ac:spMkLst>
        </pc:spChg>
        <pc:picChg chg="add mod">
          <ac:chgData name="Brian Page" userId="eb54c15eaa303302" providerId="LiveId" clId="{BE763171-0AC0-46A8-BD91-B9703D4AE2B6}" dt="2021-08-27T07:10:48.278" v="840" actId="1036"/>
          <ac:picMkLst>
            <pc:docMk/>
            <pc:sldMk cId="3868928788" sldId="336"/>
            <ac:picMk id="12" creationId="{3820F3EF-25FF-473D-9883-347B2C01DBC9}"/>
          </ac:picMkLst>
        </pc:picChg>
      </pc:sldChg>
      <pc:sldChg chg="addSp delSp modSp mod">
        <pc:chgData name="Brian Page" userId="eb54c15eaa303302" providerId="LiveId" clId="{BE763171-0AC0-46A8-BD91-B9703D4AE2B6}" dt="2021-08-27T07:21:11.959" v="1493" actId="478"/>
        <pc:sldMkLst>
          <pc:docMk/>
          <pc:sldMk cId="1293257364" sldId="337"/>
        </pc:sldMkLst>
        <pc:spChg chg="mod">
          <ac:chgData name="Brian Page" userId="eb54c15eaa303302" providerId="LiveId" clId="{BE763171-0AC0-46A8-BD91-B9703D4AE2B6}" dt="2021-08-27T07:14:12.804" v="935" actId="20577"/>
          <ac:spMkLst>
            <pc:docMk/>
            <pc:sldMk cId="1293257364" sldId="337"/>
            <ac:spMk id="2" creationId="{DD5D1E39-FAAB-4714-98A7-38B25719A8BE}"/>
          </ac:spMkLst>
        </pc:spChg>
        <pc:spChg chg="mod">
          <ac:chgData name="Brian Page" userId="eb54c15eaa303302" providerId="LiveId" clId="{BE763171-0AC0-46A8-BD91-B9703D4AE2B6}" dt="2021-08-27T07:21:07.290" v="1492" actId="1035"/>
          <ac:spMkLst>
            <pc:docMk/>
            <pc:sldMk cId="1293257364" sldId="337"/>
            <ac:spMk id="5" creationId="{684E05C1-ADAC-40E2-85A3-7212BA5FF7C5}"/>
          </ac:spMkLst>
        </pc:spChg>
        <pc:spChg chg="ord">
          <ac:chgData name="Brian Page" userId="eb54c15eaa303302" providerId="LiveId" clId="{BE763171-0AC0-46A8-BD91-B9703D4AE2B6}" dt="2021-08-27T07:13:40.872" v="921" actId="166"/>
          <ac:spMkLst>
            <pc:docMk/>
            <pc:sldMk cId="1293257364" sldId="337"/>
            <ac:spMk id="9" creationId="{34F8EAEC-1E28-4D19-82A9-1A4D4061753D}"/>
          </ac:spMkLst>
        </pc:spChg>
        <pc:spChg chg="ord">
          <ac:chgData name="Brian Page" userId="eb54c15eaa303302" providerId="LiveId" clId="{BE763171-0AC0-46A8-BD91-B9703D4AE2B6}" dt="2021-08-27T07:13:37.721" v="920" actId="166"/>
          <ac:spMkLst>
            <pc:docMk/>
            <pc:sldMk cId="1293257364" sldId="337"/>
            <ac:spMk id="10" creationId="{C32B2665-F06B-480B-B465-5853B8C09773}"/>
          </ac:spMkLst>
        </pc:spChg>
        <pc:spChg chg="add del mod">
          <ac:chgData name="Brian Page" userId="eb54c15eaa303302" providerId="LiveId" clId="{BE763171-0AC0-46A8-BD91-B9703D4AE2B6}" dt="2021-08-27T07:21:11.959" v="1493" actId="478"/>
          <ac:spMkLst>
            <pc:docMk/>
            <pc:sldMk cId="1293257364" sldId="337"/>
            <ac:spMk id="14" creationId="{18081CD1-2A49-4727-A5A2-CB88D2056A48}"/>
          </ac:spMkLst>
        </pc:spChg>
        <pc:picChg chg="del">
          <ac:chgData name="Brian Page" userId="eb54c15eaa303302" providerId="LiveId" clId="{BE763171-0AC0-46A8-BD91-B9703D4AE2B6}" dt="2021-08-27T07:13:16.508" v="913" actId="478"/>
          <ac:picMkLst>
            <pc:docMk/>
            <pc:sldMk cId="1293257364" sldId="337"/>
            <ac:picMk id="4" creationId="{592DFA4C-B8A1-4D32-BBED-3235FDFF8C11}"/>
          </ac:picMkLst>
        </pc:picChg>
        <pc:picChg chg="del mod">
          <ac:chgData name="Brian Page" userId="eb54c15eaa303302" providerId="LiveId" clId="{BE763171-0AC0-46A8-BD91-B9703D4AE2B6}" dt="2021-08-27T07:12:34.864" v="909" actId="478"/>
          <ac:picMkLst>
            <pc:docMk/>
            <pc:sldMk cId="1293257364" sldId="337"/>
            <ac:picMk id="12" creationId="{3820F3EF-25FF-473D-9883-347B2C01DBC9}"/>
          </ac:picMkLst>
        </pc:picChg>
        <pc:picChg chg="add mod">
          <ac:chgData name="Brian Page" userId="eb54c15eaa303302" providerId="LiveId" clId="{BE763171-0AC0-46A8-BD91-B9703D4AE2B6}" dt="2021-08-27T07:13:28.458" v="919" actId="1035"/>
          <ac:picMkLst>
            <pc:docMk/>
            <pc:sldMk cId="1293257364" sldId="337"/>
            <ac:picMk id="13" creationId="{38569DF1-5347-4360-AD74-4532E11B13FC}"/>
          </ac:picMkLst>
        </pc:picChg>
      </pc:sldChg>
      <pc:sldChg chg="addSp modSp mod">
        <pc:chgData name="Brian Page" userId="eb54c15eaa303302" providerId="LiveId" clId="{BE763171-0AC0-46A8-BD91-B9703D4AE2B6}" dt="2021-08-27T07:27:37.610" v="1660" actId="20577"/>
        <pc:sldMkLst>
          <pc:docMk/>
          <pc:sldMk cId="2342855439" sldId="338"/>
        </pc:sldMkLst>
        <pc:spChg chg="mod">
          <ac:chgData name="Brian Page" userId="eb54c15eaa303302" providerId="LiveId" clId="{BE763171-0AC0-46A8-BD91-B9703D4AE2B6}" dt="2021-08-27T07:23:22.482" v="1495" actId="20577"/>
          <ac:spMkLst>
            <pc:docMk/>
            <pc:sldMk cId="2342855439" sldId="338"/>
            <ac:spMk id="2" creationId="{DD5D1E39-FAAB-4714-98A7-38B25719A8BE}"/>
          </ac:spMkLst>
        </pc:spChg>
        <pc:spChg chg="mod">
          <ac:chgData name="Brian Page" userId="eb54c15eaa303302" providerId="LiveId" clId="{BE763171-0AC0-46A8-BD91-B9703D4AE2B6}" dt="2021-08-27T07:27:37.610" v="1660" actId="20577"/>
          <ac:spMkLst>
            <pc:docMk/>
            <pc:sldMk cId="2342855439" sldId="338"/>
            <ac:spMk id="5" creationId="{684E05C1-ADAC-40E2-85A3-7212BA5FF7C5}"/>
          </ac:spMkLst>
        </pc:spChg>
        <pc:spChg chg="ord">
          <ac:chgData name="Brian Page" userId="eb54c15eaa303302" providerId="LiveId" clId="{BE763171-0AC0-46A8-BD91-B9703D4AE2B6}" dt="2021-08-27T07:26:25.993" v="1522" actId="166"/>
          <ac:spMkLst>
            <pc:docMk/>
            <pc:sldMk cId="2342855439" sldId="338"/>
            <ac:spMk id="9" creationId="{34F8EAEC-1E28-4D19-82A9-1A4D4061753D}"/>
          </ac:spMkLst>
        </pc:spChg>
        <pc:spChg chg="ord">
          <ac:chgData name="Brian Page" userId="eb54c15eaa303302" providerId="LiveId" clId="{BE763171-0AC0-46A8-BD91-B9703D4AE2B6}" dt="2021-08-27T07:26:31.395" v="1523" actId="166"/>
          <ac:spMkLst>
            <pc:docMk/>
            <pc:sldMk cId="2342855439" sldId="338"/>
            <ac:spMk id="10" creationId="{C32B2665-F06B-480B-B465-5853B8C09773}"/>
          </ac:spMkLst>
        </pc:spChg>
        <pc:picChg chg="add mod">
          <ac:chgData name="Brian Page" userId="eb54c15eaa303302" providerId="LiveId" clId="{BE763171-0AC0-46A8-BD91-B9703D4AE2B6}" dt="2021-08-27T07:23:57.806" v="1521" actId="1038"/>
          <ac:picMkLst>
            <pc:docMk/>
            <pc:sldMk cId="2342855439" sldId="338"/>
            <ac:picMk id="4" creationId="{A251DB84-9CB3-4DD8-9EB3-A798C5EF70E7}"/>
          </ac:picMkLst>
        </pc:picChg>
      </pc:sldChg>
      <pc:sldChg chg="addSp modSp new mod">
        <pc:chgData name="Brian Page" userId="eb54c15eaa303302" providerId="LiveId" clId="{BE763171-0AC0-46A8-BD91-B9703D4AE2B6}" dt="2021-08-27T07:39:43.350" v="2433" actId="57"/>
        <pc:sldMkLst>
          <pc:docMk/>
          <pc:sldMk cId="3160357192" sldId="339"/>
        </pc:sldMkLst>
        <pc:spChg chg="add mod">
          <ac:chgData name="Brian Page" userId="eb54c15eaa303302" providerId="LiveId" clId="{BE763171-0AC0-46A8-BD91-B9703D4AE2B6}" dt="2021-08-27T07:28:22.611" v="1701" actId="57"/>
          <ac:spMkLst>
            <pc:docMk/>
            <pc:sldMk cId="3160357192" sldId="339"/>
            <ac:spMk id="2" creationId="{36E22175-FEE1-4315-BDB9-284F7ED72CD9}"/>
          </ac:spMkLst>
        </pc:spChg>
        <pc:spChg chg="add mod">
          <ac:chgData name="Brian Page" userId="eb54c15eaa303302" providerId="LiveId" clId="{BE763171-0AC0-46A8-BD91-B9703D4AE2B6}" dt="2021-08-27T07:39:43.350" v="2433" actId="57"/>
          <ac:spMkLst>
            <pc:docMk/>
            <pc:sldMk cId="3160357192" sldId="339"/>
            <ac:spMk id="5" creationId="{DD38D419-A39A-4F33-A7DD-CB12BDEFBCBA}"/>
          </ac:spMkLst>
        </pc:spChg>
        <pc:picChg chg="add mod">
          <ac:chgData name="Brian Page" userId="eb54c15eaa303302" providerId="LiveId" clId="{BE763171-0AC0-46A8-BD91-B9703D4AE2B6}" dt="2021-08-27T07:28:42.297" v="1726" actId="1035"/>
          <ac:picMkLst>
            <pc:docMk/>
            <pc:sldMk cId="3160357192" sldId="339"/>
            <ac:picMk id="4" creationId="{E67DE588-D8A5-49B8-A863-7E12C9D25F15}"/>
          </ac:picMkLst>
        </pc:picChg>
      </pc:sldChg>
      <pc:sldChg chg="addSp modSp mod">
        <pc:chgData name="Brian Page" userId="eb54c15eaa303302" providerId="LiveId" clId="{BE763171-0AC0-46A8-BD91-B9703D4AE2B6}" dt="2021-08-27T07:42:27.758" v="2590" actId="57"/>
        <pc:sldMkLst>
          <pc:docMk/>
          <pc:sldMk cId="47993657" sldId="340"/>
        </pc:sldMkLst>
        <pc:spChg chg="mod">
          <ac:chgData name="Brian Page" userId="eb54c15eaa303302" providerId="LiveId" clId="{BE763171-0AC0-46A8-BD91-B9703D4AE2B6}" dt="2021-08-27T07:42:03.369" v="2587" actId="20577"/>
          <ac:spMkLst>
            <pc:docMk/>
            <pc:sldMk cId="47993657" sldId="340"/>
            <ac:spMk id="2" creationId="{36E22175-FEE1-4315-BDB9-284F7ED72CD9}"/>
          </ac:spMkLst>
        </pc:spChg>
        <pc:spChg chg="mod">
          <ac:chgData name="Brian Page" userId="eb54c15eaa303302" providerId="LiveId" clId="{BE763171-0AC0-46A8-BD91-B9703D4AE2B6}" dt="2021-08-27T07:42:27.758" v="2590" actId="57"/>
          <ac:spMkLst>
            <pc:docMk/>
            <pc:sldMk cId="47993657" sldId="340"/>
            <ac:spMk id="5" creationId="{DD38D419-A39A-4F33-A7DD-CB12BDEFBCBA}"/>
          </ac:spMkLst>
        </pc:spChg>
        <pc:picChg chg="add mod">
          <ac:chgData name="Brian Page" userId="eb54c15eaa303302" providerId="LiveId" clId="{BE763171-0AC0-46A8-BD91-B9703D4AE2B6}" dt="2021-08-27T07:40:39.624" v="2435" actId="1076"/>
          <ac:picMkLst>
            <pc:docMk/>
            <pc:sldMk cId="47993657" sldId="340"/>
            <ac:picMk id="6" creationId="{6EE2047E-96FB-4EAD-A73E-1DE1D78A52FC}"/>
          </ac:picMkLst>
        </pc:picChg>
      </pc:sldChg>
      <pc:sldChg chg="addSp modSp new mod">
        <pc:chgData name="Brian Page" userId="eb54c15eaa303302" providerId="LiveId" clId="{BE763171-0AC0-46A8-BD91-B9703D4AE2B6}" dt="2021-08-27T07:52:23.844" v="3674" actId="255"/>
        <pc:sldMkLst>
          <pc:docMk/>
          <pc:sldMk cId="1479757790" sldId="341"/>
        </pc:sldMkLst>
        <pc:spChg chg="add mod">
          <ac:chgData name="Brian Page" userId="eb54c15eaa303302" providerId="LiveId" clId="{BE763171-0AC0-46A8-BD91-B9703D4AE2B6}" dt="2021-08-27T07:43:45.552" v="2615" actId="6549"/>
          <ac:spMkLst>
            <pc:docMk/>
            <pc:sldMk cId="1479757790" sldId="341"/>
            <ac:spMk id="2" creationId="{487DB7A5-87BA-41DB-A744-10049412FC78}"/>
          </ac:spMkLst>
        </pc:spChg>
        <pc:spChg chg="add mod">
          <ac:chgData name="Brian Page" userId="eb54c15eaa303302" providerId="LiveId" clId="{BE763171-0AC0-46A8-BD91-B9703D4AE2B6}" dt="2021-08-27T07:52:23.844" v="3674" actId="255"/>
          <ac:spMkLst>
            <pc:docMk/>
            <pc:sldMk cId="1479757790" sldId="341"/>
            <ac:spMk id="3" creationId="{1B9C1420-9056-493E-B7FB-C2D00D1372A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0C4A3-06C6-47EE-94B1-FAF1F8E245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5CFB792-7027-4446-8FCD-763F728A54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89106F5-AE45-46EA-8946-C641AA9DBC43}"/>
              </a:ext>
            </a:extLst>
          </p:cNvPr>
          <p:cNvSpPr>
            <a:spLocks noGrp="1"/>
          </p:cNvSpPr>
          <p:nvPr>
            <p:ph type="dt" sz="half" idx="10"/>
          </p:nvPr>
        </p:nvSpPr>
        <p:spPr/>
        <p:txBody>
          <a:bodyPr/>
          <a:lstStyle/>
          <a:p>
            <a:fld id="{4EA02231-BA3E-4B86-81A6-1A9392D08527}" type="datetimeFigureOut">
              <a:rPr lang="en-US" smtClean="0"/>
              <a:t>8/27/2021</a:t>
            </a:fld>
            <a:endParaRPr lang="en-US"/>
          </a:p>
        </p:txBody>
      </p:sp>
      <p:sp>
        <p:nvSpPr>
          <p:cNvPr id="5" name="Footer Placeholder 4">
            <a:extLst>
              <a:ext uri="{FF2B5EF4-FFF2-40B4-BE49-F238E27FC236}">
                <a16:creationId xmlns:a16="http://schemas.microsoft.com/office/drawing/2014/main" id="{4991C752-59FE-440E-8897-44BAB957B4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FF939C-60EE-4764-B63D-B0CAEF8FEDE2}"/>
              </a:ext>
            </a:extLst>
          </p:cNvPr>
          <p:cNvSpPr>
            <a:spLocks noGrp="1"/>
          </p:cNvSpPr>
          <p:nvPr>
            <p:ph type="sldNum" sz="quarter" idx="12"/>
          </p:nvPr>
        </p:nvSpPr>
        <p:spPr/>
        <p:txBody>
          <a:bodyPr/>
          <a:lstStyle/>
          <a:p>
            <a:fld id="{A12163EF-DED5-4AF3-B830-D5656A607286}" type="slidenum">
              <a:rPr lang="en-US" smtClean="0"/>
              <a:t>‹#›</a:t>
            </a:fld>
            <a:endParaRPr lang="en-US"/>
          </a:p>
        </p:txBody>
      </p:sp>
    </p:spTree>
    <p:extLst>
      <p:ext uri="{BB962C8B-B14F-4D97-AF65-F5344CB8AC3E}">
        <p14:creationId xmlns:p14="http://schemas.microsoft.com/office/powerpoint/2010/main" val="1051222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1AFD8-6B5E-4CDC-A00D-B22C9DCD61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C075804-2928-4D62-92F7-3480CAEAED3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8146CB-03C3-420F-8F54-BC8A6A0D3C7C}"/>
              </a:ext>
            </a:extLst>
          </p:cNvPr>
          <p:cNvSpPr>
            <a:spLocks noGrp="1"/>
          </p:cNvSpPr>
          <p:nvPr>
            <p:ph type="dt" sz="half" idx="10"/>
          </p:nvPr>
        </p:nvSpPr>
        <p:spPr/>
        <p:txBody>
          <a:bodyPr/>
          <a:lstStyle/>
          <a:p>
            <a:fld id="{4EA02231-BA3E-4B86-81A6-1A9392D08527}" type="datetimeFigureOut">
              <a:rPr lang="en-US" smtClean="0"/>
              <a:t>8/27/2021</a:t>
            </a:fld>
            <a:endParaRPr lang="en-US"/>
          </a:p>
        </p:txBody>
      </p:sp>
      <p:sp>
        <p:nvSpPr>
          <p:cNvPr id="5" name="Footer Placeholder 4">
            <a:extLst>
              <a:ext uri="{FF2B5EF4-FFF2-40B4-BE49-F238E27FC236}">
                <a16:creationId xmlns:a16="http://schemas.microsoft.com/office/drawing/2014/main" id="{B3E48C7F-2A9B-4547-B3AC-7146CD3400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BC5880-00D7-4B02-8901-5C2849D6CAC2}"/>
              </a:ext>
            </a:extLst>
          </p:cNvPr>
          <p:cNvSpPr>
            <a:spLocks noGrp="1"/>
          </p:cNvSpPr>
          <p:nvPr>
            <p:ph type="sldNum" sz="quarter" idx="12"/>
          </p:nvPr>
        </p:nvSpPr>
        <p:spPr/>
        <p:txBody>
          <a:bodyPr/>
          <a:lstStyle/>
          <a:p>
            <a:fld id="{A12163EF-DED5-4AF3-B830-D5656A607286}" type="slidenum">
              <a:rPr lang="en-US" smtClean="0"/>
              <a:t>‹#›</a:t>
            </a:fld>
            <a:endParaRPr lang="en-US"/>
          </a:p>
        </p:txBody>
      </p:sp>
    </p:spTree>
    <p:extLst>
      <p:ext uri="{BB962C8B-B14F-4D97-AF65-F5344CB8AC3E}">
        <p14:creationId xmlns:p14="http://schemas.microsoft.com/office/powerpoint/2010/main" val="2793944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CD3ED5-133A-45A3-B5BA-577B57A465D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247A413-CA53-4B77-B5A8-AC7FF35547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B1F7A2-A481-4315-A7FA-D576DE7F6CC3}"/>
              </a:ext>
            </a:extLst>
          </p:cNvPr>
          <p:cNvSpPr>
            <a:spLocks noGrp="1"/>
          </p:cNvSpPr>
          <p:nvPr>
            <p:ph type="dt" sz="half" idx="10"/>
          </p:nvPr>
        </p:nvSpPr>
        <p:spPr/>
        <p:txBody>
          <a:bodyPr/>
          <a:lstStyle/>
          <a:p>
            <a:fld id="{4EA02231-BA3E-4B86-81A6-1A9392D08527}" type="datetimeFigureOut">
              <a:rPr lang="en-US" smtClean="0"/>
              <a:t>8/27/2021</a:t>
            </a:fld>
            <a:endParaRPr lang="en-US"/>
          </a:p>
        </p:txBody>
      </p:sp>
      <p:sp>
        <p:nvSpPr>
          <p:cNvPr id="5" name="Footer Placeholder 4">
            <a:extLst>
              <a:ext uri="{FF2B5EF4-FFF2-40B4-BE49-F238E27FC236}">
                <a16:creationId xmlns:a16="http://schemas.microsoft.com/office/drawing/2014/main" id="{4AA76436-838D-4F94-B27B-DF07775DDE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DCB390-88A3-47C2-8C74-38C8BB353D25}"/>
              </a:ext>
            </a:extLst>
          </p:cNvPr>
          <p:cNvSpPr>
            <a:spLocks noGrp="1"/>
          </p:cNvSpPr>
          <p:nvPr>
            <p:ph type="sldNum" sz="quarter" idx="12"/>
          </p:nvPr>
        </p:nvSpPr>
        <p:spPr/>
        <p:txBody>
          <a:bodyPr/>
          <a:lstStyle/>
          <a:p>
            <a:fld id="{A12163EF-DED5-4AF3-B830-D5656A607286}" type="slidenum">
              <a:rPr lang="en-US" smtClean="0"/>
              <a:t>‹#›</a:t>
            </a:fld>
            <a:endParaRPr lang="en-US"/>
          </a:p>
        </p:txBody>
      </p:sp>
    </p:spTree>
    <p:extLst>
      <p:ext uri="{BB962C8B-B14F-4D97-AF65-F5344CB8AC3E}">
        <p14:creationId xmlns:p14="http://schemas.microsoft.com/office/powerpoint/2010/main" val="2551321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BE676-8FEE-4188-940E-2EA0A662B5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D83FEB-C6F6-4FB7-ADBB-AC4F700884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2B8229-0321-4F14-A40D-8479B8997196}"/>
              </a:ext>
            </a:extLst>
          </p:cNvPr>
          <p:cNvSpPr>
            <a:spLocks noGrp="1"/>
          </p:cNvSpPr>
          <p:nvPr>
            <p:ph type="dt" sz="half" idx="10"/>
          </p:nvPr>
        </p:nvSpPr>
        <p:spPr/>
        <p:txBody>
          <a:bodyPr/>
          <a:lstStyle/>
          <a:p>
            <a:fld id="{4EA02231-BA3E-4B86-81A6-1A9392D08527}" type="datetimeFigureOut">
              <a:rPr lang="en-US" smtClean="0"/>
              <a:t>8/27/2021</a:t>
            </a:fld>
            <a:endParaRPr lang="en-US"/>
          </a:p>
        </p:txBody>
      </p:sp>
      <p:sp>
        <p:nvSpPr>
          <p:cNvPr id="5" name="Footer Placeholder 4">
            <a:extLst>
              <a:ext uri="{FF2B5EF4-FFF2-40B4-BE49-F238E27FC236}">
                <a16:creationId xmlns:a16="http://schemas.microsoft.com/office/drawing/2014/main" id="{6F88CB68-AC82-4FED-95A8-0DEEDF5FEB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645374-5FF4-4EB8-BE21-C5DC89D0E8BF}"/>
              </a:ext>
            </a:extLst>
          </p:cNvPr>
          <p:cNvSpPr>
            <a:spLocks noGrp="1"/>
          </p:cNvSpPr>
          <p:nvPr>
            <p:ph type="sldNum" sz="quarter" idx="12"/>
          </p:nvPr>
        </p:nvSpPr>
        <p:spPr/>
        <p:txBody>
          <a:bodyPr/>
          <a:lstStyle/>
          <a:p>
            <a:fld id="{A12163EF-DED5-4AF3-B830-D5656A607286}" type="slidenum">
              <a:rPr lang="en-US" smtClean="0"/>
              <a:t>‹#›</a:t>
            </a:fld>
            <a:endParaRPr lang="en-US"/>
          </a:p>
        </p:txBody>
      </p:sp>
    </p:spTree>
    <p:extLst>
      <p:ext uri="{BB962C8B-B14F-4D97-AF65-F5344CB8AC3E}">
        <p14:creationId xmlns:p14="http://schemas.microsoft.com/office/powerpoint/2010/main" val="2036864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22242-433A-4E0D-8C67-70D21E4B7E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861BD06-94AB-4E50-84FC-9D864A74BC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E2114B-53F1-4AAD-B08D-310BF2ACE100}"/>
              </a:ext>
            </a:extLst>
          </p:cNvPr>
          <p:cNvSpPr>
            <a:spLocks noGrp="1"/>
          </p:cNvSpPr>
          <p:nvPr>
            <p:ph type="dt" sz="half" idx="10"/>
          </p:nvPr>
        </p:nvSpPr>
        <p:spPr/>
        <p:txBody>
          <a:bodyPr/>
          <a:lstStyle/>
          <a:p>
            <a:fld id="{4EA02231-BA3E-4B86-81A6-1A9392D08527}" type="datetimeFigureOut">
              <a:rPr lang="en-US" smtClean="0"/>
              <a:t>8/27/2021</a:t>
            </a:fld>
            <a:endParaRPr lang="en-US"/>
          </a:p>
        </p:txBody>
      </p:sp>
      <p:sp>
        <p:nvSpPr>
          <p:cNvPr id="5" name="Footer Placeholder 4">
            <a:extLst>
              <a:ext uri="{FF2B5EF4-FFF2-40B4-BE49-F238E27FC236}">
                <a16:creationId xmlns:a16="http://schemas.microsoft.com/office/drawing/2014/main" id="{E27D8DF7-7B3B-4B4E-BD70-70CA66582A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F2F76D-F6F2-4380-A6FB-0B1FEAC0192C}"/>
              </a:ext>
            </a:extLst>
          </p:cNvPr>
          <p:cNvSpPr>
            <a:spLocks noGrp="1"/>
          </p:cNvSpPr>
          <p:nvPr>
            <p:ph type="sldNum" sz="quarter" idx="12"/>
          </p:nvPr>
        </p:nvSpPr>
        <p:spPr/>
        <p:txBody>
          <a:bodyPr/>
          <a:lstStyle/>
          <a:p>
            <a:fld id="{A12163EF-DED5-4AF3-B830-D5656A607286}" type="slidenum">
              <a:rPr lang="en-US" smtClean="0"/>
              <a:t>‹#›</a:t>
            </a:fld>
            <a:endParaRPr lang="en-US"/>
          </a:p>
        </p:txBody>
      </p:sp>
    </p:spTree>
    <p:extLst>
      <p:ext uri="{BB962C8B-B14F-4D97-AF65-F5344CB8AC3E}">
        <p14:creationId xmlns:p14="http://schemas.microsoft.com/office/powerpoint/2010/main" val="3235131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9C08F-24EC-454D-B7DC-934FA799C1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4A459C-A003-4DA6-AF51-1F1A4C6FF8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A03B49-0F51-403C-82C2-08FF4A9E325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1243792-5595-48A2-87C3-3D05B37BCCA4}"/>
              </a:ext>
            </a:extLst>
          </p:cNvPr>
          <p:cNvSpPr>
            <a:spLocks noGrp="1"/>
          </p:cNvSpPr>
          <p:nvPr>
            <p:ph type="dt" sz="half" idx="10"/>
          </p:nvPr>
        </p:nvSpPr>
        <p:spPr/>
        <p:txBody>
          <a:bodyPr/>
          <a:lstStyle/>
          <a:p>
            <a:fld id="{4EA02231-BA3E-4B86-81A6-1A9392D08527}" type="datetimeFigureOut">
              <a:rPr lang="en-US" smtClean="0"/>
              <a:t>8/27/2021</a:t>
            </a:fld>
            <a:endParaRPr lang="en-US"/>
          </a:p>
        </p:txBody>
      </p:sp>
      <p:sp>
        <p:nvSpPr>
          <p:cNvPr id="6" name="Footer Placeholder 5">
            <a:extLst>
              <a:ext uri="{FF2B5EF4-FFF2-40B4-BE49-F238E27FC236}">
                <a16:creationId xmlns:a16="http://schemas.microsoft.com/office/drawing/2014/main" id="{CD1299C9-C202-4953-9223-D1B2C99C75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0F93AE-FEBF-4567-99BA-D261CC8D3DC6}"/>
              </a:ext>
            </a:extLst>
          </p:cNvPr>
          <p:cNvSpPr>
            <a:spLocks noGrp="1"/>
          </p:cNvSpPr>
          <p:nvPr>
            <p:ph type="sldNum" sz="quarter" idx="12"/>
          </p:nvPr>
        </p:nvSpPr>
        <p:spPr/>
        <p:txBody>
          <a:bodyPr/>
          <a:lstStyle/>
          <a:p>
            <a:fld id="{A12163EF-DED5-4AF3-B830-D5656A607286}" type="slidenum">
              <a:rPr lang="en-US" smtClean="0"/>
              <a:t>‹#›</a:t>
            </a:fld>
            <a:endParaRPr lang="en-US"/>
          </a:p>
        </p:txBody>
      </p:sp>
    </p:spTree>
    <p:extLst>
      <p:ext uri="{BB962C8B-B14F-4D97-AF65-F5344CB8AC3E}">
        <p14:creationId xmlns:p14="http://schemas.microsoft.com/office/powerpoint/2010/main" val="898649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4E2FC-F7C1-4AED-BE2E-856E817DE4F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FFC3C5D-B476-4BAB-8115-CE1EC26241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280BE92-2246-4273-AB2F-4679B1B75A3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42BA1F-92EA-4D69-8118-305CED9418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075D20-6F93-4D04-819A-CF249E1EE8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1C16482-D307-4038-9522-4AD9DB2EF1C9}"/>
              </a:ext>
            </a:extLst>
          </p:cNvPr>
          <p:cNvSpPr>
            <a:spLocks noGrp="1"/>
          </p:cNvSpPr>
          <p:nvPr>
            <p:ph type="dt" sz="half" idx="10"/>
          </p:nvPr>
        </p:nvSpPr>
        <p:spPr/>
        <p:txBody>
          <a:bodyPr/>
          <a:lstStyle/>
          <a:p>
            <a:fld id="{4EA02231-BA3E-4B86-81A6-1A9392D08527}" type="datetimeFigureOut">
              <a:rPr lang="en-US" smtClean="0"/>
              <a:t>8/27/2021</a:t>
            </a:fld>
            <a:endParaRPr lang="en-US"/>
          </a:p>
        </p:txBody>
      </p:sp>
      <p:sp>
        <p:nvSpPr>
          <p:cNvPr id="8" name="Footer Placeholder 7">
            <a:extLst>
              <a:ext uri="{FF2B5EF4-FFF2-40B4-BE49-F238E27FC236}">
                <a16:creationId xmlns:a16="http://schemas.microsoft.com/office/drawing/2014/main" id="{2B03A6E6-F0AC-412E-94A3-091DB0B90D4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35548A3-4D95-4FEF-BA28-91F29854B333}"/>
              </a:ext>
            </a:extLst>
          </p:cNvPr>
          <p:cNvSpPr>
            <a:spLocks noGrp="1"/>
          </p:cNvSpPr>
          <p:nvPr>
            <p:ph type="sldNum" sz="quarter" idx="12"/>
          </p:nvPr>
        </p:nvSpPr>
        <p:spPr/>
        <p:txBody>
          <a:bodyPr/>
          <a:lstStyle/>
          <a:p>
            <a:fld id="{A12163EF-DED5-4AF3-B830-D5656A607286}" type="slidenum">
              <a:rPr lang="en-US" smtClean="0"/>
              <a:t>‹#›</a:t>
            </a:fld>
            <a:endParaRPr lang="en-US"/>
          </a:p>
        </p:txBody>
      </p:sp>
    </p:spTree>
    <p:extLst>
      <p:ext uri="{BB962C8B-B14F-4D97-AF65-F5344CB8AC3E}">
        <p14:creationId xmlns:p14="http://schemas.microsoft.com/office/powerpoint/2010/main" val="9060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27CDB-C722-4125-B947-F5614B666DF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79338AD-6262-4C8A-8FD3-0BF37836E497}"/>
              </a:ext>
            </a:extLst>
          </p:cNvPr>
          <p:cNvSpPr>
            <a:spLocks noGrp="1"/>
          </p:cNvSpPr>
          <p:nvPr>
            <p:ph type="dt" sz="half" idx="10"/>
          </p:nvPr>
        </p:nvSpPr>
        <p:spPr/>
        <p:txBody>
          <a:bodyPr/>
          <a:lstStyle/>
          <a:p>
            <a:fld id="{4EA02231-BA3E-4B86-81A6-1A9392D08527}" type="datetimeFigureOut">
              <a:rPr lang="en-US" smtClean="0"/>
              <a:t>8/27/2021</a:t>
            </a:fld>
            <a:endParaRPr lang="en-US"/>
          </a:p>
        </p:txBody>
      </p:sp>
      <p:sp>
        <p:nvSpPr>
          <p:cNvPr id="4" name="Footer Placeholder 3">
            <a:extLst>
              <a:ext uri="{FF2B5EF4-FFF2-40B4-BE49-F238E27FC236}">
                <a16:creationId xmlns:a16="http://schemas.microsoft.com/office/drawing/2014/main" id="{24491251-E688-469D-8B65-4D684BDA5E6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049DE11-0266-4D2D-B93E-9319FE09EC57}"/>
              </a:ext>
            </a:extLst>
          </p:cNvPr>
          <p:cNvSpPr>
            <a:spLocks noGrp="1"/>
          </p:cNvSpPr>
          <p:nvPr>
            <p:ph type="sldNum" sz="quarter" idx="12"/>
          </p:nvPr>
        </p:nvSpPr>
        <p:spPr/>
        <p:txBody>
          <a:bodyPr/>
          <a:lstStyle/>
          <a:p>
            <a:fld id="{A12163EF-DED5-4AF3-B830-D5656A607286}" type="slidenum">
              <a:rPr lang="en-US" smtClean="0"/>
              <a:t>‹#›</a:t>
            </a:fld>
            <a:endParaRPr lang="en-US"/>
          </a:p>
        </p:txBody>
      </p:sp>
    </p:spTree>
    <p:extLst>
      <p:ext uri="{BB962C8B-B14F-4D97-AF65-F5344CB8AC3E}">
        <p14:creationId xmlns:p14="http://schemas.microsoft.com/office/powerpoint/2010/main" val="2774755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6BD2D0-3BE8-495D-B3C6-EED91F78071B}"/>
              </a:ext>
            </a:extLst>
          </p:cNvPr>
          <p:cNvSpPr>
            <a:spLocks noGrp="1"/>
          </p:cNvSpPr>
          <p:nvPr>
            <p:ph type="dt" sz="half" idx="10"/>
          </p:nvPr>
        </p:nvSpPr>
        <p:spPr/>
        <p:txBody>
          <a:bodyPr/>
          <a:lstStyle/>
          <a:p>
            <a:fld id="{4EA02231-BA3E-4B86-81A6-1A9392D08527}" type="datetimeFigureOut">
              <a:rPr lang="en-US" smtClean="0"/>
              <a:t>8/27/2021</a:t>
            </a:fld>
            <a:endParaRPr lang="en-US"/>
          </a:p>
        </p:txBody>
      </p:sp>
      <p:sp>
        <p:nvSpPr>
          <p:cNvPr id="3" name="Footer Placeholder 2">
            <a:extLst>
              <a:ext uri="{FF2B5EF4-FFF2-40B4-BE49-F238E27FC236}">
                <a16:creationId xmlns:a16="http://schemas.microsoft.com/office/drawing/2014/main" id="{C1E28F89-7737-4815-832D-60CABB4D829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060ABB-FC98-409B-90FB-0DCC385C1096}"/>
              </a:ext>
            </a:extLst>
          </p:cNvPr>
          <p:cNvSpPr>
            <a:spLocks noGrp="1"/>
          </p:cNvSpPr>
          <p:nvPr>
            <p:ph type="sldNum" sz="quarter" idx="12"/>
          </p:nvPr>
        </p:nvSpPr>
        <p:spPr/>
        <p:txBody>
          <a:bodyPr/>
          <a:lstStyle/>
          <a:p>
            <a:fld id="{A12163EF-DED5-4AF3-B830-D5656A607286}" type="slidenum">
              <a:rPr lang="en-US" smtClean="0"/>
              <a:t>‹#›</a:t>
            </a:fld>
            <a:endParaRPr lang="en-US"/>
          </a:p>
        </p:txBody>
      </p:sp>
    </p:spTree>
    <p:extLst>
      <p:ext uri="{BB962C8B-B14F-4D97-AF65-F5344CB8AC3E}">
        <p14:creationId xmlns:p14="http://schemas.microsoft.com/office/powerpoint/2010/main" val="1013013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A19CE-1EFF-4C40-B002-4D49381195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549FFE0-DB7B-463A-89BC-034B8D78E7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3618AC-907D-417A-A543-3232722717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D01701-6948-47BB-97D3-12BA00616700}"/>
              </a:ext>
            </a:extLst>
          </p:cNvPr>
          <p:cNvSpPr>
            <a:spLocks noGrp="1"/>
          </p:cNvSpPr>
          <p:nvPr>
            <p:ph type="dt" sz="half" idx="10"/>
          </p:nvPr>
        </p:nvSpPr>
        <p:spPr/>
        <p:txBody>
          <a:bodyPr/>
          <a:lstStyle/>
          <a:p>
            <a:fld id="{4EA02231-BA3E-4B86-81A6-1A9392D08527}" type="datetimeFigureOut">
              <a:rPr lang="en-US" smtClean="0"/>
              <a:t>8/27/2021</a:t>
            </a:fld>
            <a:endParaRPr lang="en-US"/>
          </a:p>
        </p:txBody>
      </p:sp>
      <p:sp>
        <p:nvSpPr>
          <p:cNvPr id="6" name="Footer Placeholder 5">
            <a:extLst>
              <a:ext uri="{FF2B5EF4-FFF2-40B4-BE49-F238E27FC236}">
                <a16:creationId xmlns:a16="http://schemas.microsoft.com/office/drawing/2014/main" id="{C3CEC8D1-31BB-41AF-8693-1C2185A63A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F921FC-AE5C-4A48-A385-A49385A2E161}"/>
              </a:ext>
            </a:extLst>
          </p:cNvPr>
          <p:cNvSpPr>
            <a:spLocks noGrp="1"/>
          </p:cNvSpPr>
          <p:nvPr>
            <p:ph type="sldNum" sz="quarter" idx="12"/>
          </p:nvPr>
        </p:nvSpPr>
        <p:spPr/>
        <p:txBody>
          <a:bodyPr/>
          <a:lstStyle/>
          <a:p>
            <a:fld id="{A12163EF-DED5-4AF3-B830-D5656A607286}" type="slidenum">
              <a:rPr lang="en-US" smtClean="0"/>
              <a:t>‹#›</a:t>
            </a:fld>
            <a:endParaRPr lang="en-US"/>
          </a:p>
        </p:txBody>
      </p:sp>
    </p:spTree>
    <p:extLst>
      <p:ext uri="{BB962C8B-B14F-4D97-AF65-F5344CB8AC3E}">
        <p14:creationId xmlns:p14="http://schemas.microsoft.com/office/powerpoint/2010/main" val="3885640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432A3-49B8-4B32-AD82-9831DE7D98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2AC5B36-CB30-4771-9A5B-3ADF4F7C70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34A2980-779D-4EF8-B945-2DAC06C922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ED0E4E-7E45-4D12-B16B-BD1F1BCCB454}"/>
              </a:ext>
            </a:extLst>
          </p:cNvPr>
          <p:cNvSpPr>
            <a:spLocks noGrp="1"/>
          </p:cNvSpPr>
          <p:nvPr>
            <p:ph type="dt" sz="half" idx="10"/>
          </p:nvPr>
        </p:nvSpPr>
        <p:spPr/>
        <p:txBody>
          <a:bodyPr/>
          <a:lstStyle/>
          <a:p>
            <a:fld id="{4EA02231-BA3E-4B86-81A6-1A9392D08527}" type="datetimeFigureOut">
              <a:rPr lang="en-US" smtClean="0"/>
              <a:t>8/27/2021</a:t>
            </a:fld>
            <a:endParaRPr lang="en-US"/>
          </a:p>
        </p:txBody>
      </p:sp>
      <p:sp>
        <p:nvSpPr>
          <p:cNvPr id="6" name="Footer Placeholder 5">
            <a:extLst>
              <a:ext uri="{FF2B5EF4-FFF2-40B4-BE49-F238E27FC236}">
                <a16:creationId xmlns:a16="http://schemas.microsoft.com/office/drawing/2014/main" id="{0346CEF6-5A0C-4DFA-8B38-1B8EE3C018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BEB5D2-59C1-4278-9C00-D5DE94490E4C}"/>
              </a:ext>
            </a:extLst>
          </p:cNvPr>
          <p:cNvSpPr>
            <a:spLocks noGrp="1"/>
          </p:cNvSpPr>
          <p:nvPr>
            <p:ph type="sldNum" sz="quarter" idx="12"/>
          </p:nvPr>
        </p:nvSpPr>
        <p:spPr/>
        <p:txBody>
          <a:bodyPr/>
          <a:lstStyle/>
          <a:p>
            <a:fld id="{A12163EF-DED5-4AF3-B830-D5656A607286}" type="slidenum">
              <a:rPr lang="en-US" smtClean="0"/>
              <a:t>‹#›</a:t>
            </a:fld>
            <a:endParaRPr lang="en-US"/>
          </a:p>
        </p:txBody>
      </p:sp>
    </p:spTree>
    <p:extLst>
      <p:ext uri="{BB962C8B-B14F-4D97-AF65-F5344CB8AC3E}">
        <p14:creationId xmlns:p14="http://schemas.microsoft.com/office/powerpoint/2010/main" val="521187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BA8B86-2C01-4F0F-8D8C-A9611D7CA6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69678CF-3365-461E-9AB2-0A2AADF1DA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A939AF-6E2F-4B22-B695-688734B894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A02231-BA3E-4B86-81A6-1A9392D08527}" type="datetimeFigureOut">
              <a:rPr lang="en-US" smtClean="0"/>
              <a:t>8/27/2021</a:t>
            </a:fld>
            <a:endParaRPr lang="en-US"/>
          </a:p>
        </p:txBody>
      </p:sp>
      <p:sp>
        <p:nvSpPr>
          <p:cNvPr id="5" name="Footer Placeholder 4">
            <a:extLst>
              <a:ext uri="{FF2B5EF4-FFF2-40B4-BE49-F238E27FC236}">
                <a16:creationId xmlns:a16="http://schemas.microsoft.com/office/drawing/2014/main" id="{DFB44542-055B-426D-9C2A-E1D6CB5B00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62CBC8C-6612-402B-9CF0-728BAD710A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2163EF-DED5-4AF3-B830-D5656A607286}" type="slidenum">
              <a:rPr lang="en-US" smtClean="0"/>
              <a:t>‹#›</a:t>
            </a:fld>
            <a:endParaRPr lang="en-US"/>
          </a:p>
        </p:txBody>
      </p:sp>
    </p:spTree>
    <p:extLst>
      <p:ext uri="{BB962C8B-B14F-4D97-AF65-F5344CB8AC3E}">
        <p14:creationId xmlns:p14="http://schemas.microsoft.com/office/powerpoint/2010/main" val="1742641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8.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4F640-A5BD-4191-A202-69129B7DDFBF}"/>
              </a:ext>
            </a:extLst>
          </p:cNvPr>
          <p:cNvSpPr>
            <a:spLocks noGrp="1"/>
          </p:cNvSpPr>
          <p:nvPr>
            <p:ph type="ctrTitle"/>
          </p:nvPr>
        </p:nvSpPr>
        <p:spPr/>
        <p:txBody>
          <a:bodyPr>
            <a:normAutofit fontScale="90000"/>
          </a:bodyPr>
          <a:lstStyle/>
          <a:p>
            <a:r>
              <a:rPr lang="en-US" dirty="0">
                <a:solidFill>
                  <a:srgbClr val="FF0000"/>
                </a:solidFill>
              </a:rPr>
              <a:t>Crossing Angle Group Meeting: Introduction and Frame Discussion</a:t>
            </a:r>
          </a:p>
        </p:txBody>
      </p:sp>
      <p:sp>
        <p:nvSpPr>
          <p:cNvPr id="3" name="Subtitle 2">
            <a:extLst>
              <a:ext uri="{FF2B5EF4-FFF2-40B4-BE49-F238E27FC236}">
                <a16:creationId xmlns:a16="http://schemas.microsoft.com/office/drawing/2014/main" id="{AF957982-01B3-485A-82C3-B2D920070CE1}"/>
              </a:ext>
            </a:extLst>
          </p:cNvPr>
          <p:cNvSpPr>
            <a:spLocks noGrp="1"/>
          </p:cNvSpPr>
          <p:nvPr>
            <p:ph type="subTitle" idx="1"/>
          </p:nvPr>
        </p:nvSpPr>
        <p:spPr>
          <a:xfrm>
            <a:off x="1524000" y="4042309"/>
            <a:ext cx="9144000" cy="1655762"/>
          </a:xfrm>
        </p:spPr>
        <p:txBody>
          <a:bodyPr/>
          <a:lstStyle/>
          <a:p>
            <a:r>
              <a:rPr lang="en-US" dirty="0"/>
              <a:t>Brian Page</a:t>
            </a:r>
          </a:p>
          <a:p>
            <a:r>
              <a:rPr lang="en-US" dirty="0"/>
              <a:t>August 27</a:t>
            </a:r>
            <a:r>
              <a:rPr lang="en-US" baseline="30000" dirty="0"/>
              <a:t>th</a:t>
            </a:r>
            <a:r>
              <a:rPr lang="en-US" dirty="0"/>
              <a:t>, 2021</a:t>
            </a:r>
          </a:p>
          <a:p>
            <a:r>
              <a:rPr lang="en-US" dirty="0"/>
              <a:t>Ad-Hoc Crossing Angle Group</a:t>
            </a:r>
          </a:p>
        </p:txBody>
      </p:sp>
    </p:spTree>
    <p:extLst>
      <p:ext uri="{BB962C8B-B14F-4D97-AF65-F5344CB8AC3E}">
        <p14:creationId xmlns:p14="http://schemas.microsoft.com/office/powerpoint/2010/main" val="2028450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E0A5667-B9DF-4B92-A94F-E9AA7F3511F3}"/>
              </a:ext>
            </a:extLst>
          </p:cNvPr>
          <p:cNvSpPr txBox="1"/>
          <p:nvPr/>
        </p:nvSpPr>
        <p:spPr>
          <a:xfrm>
            <a:off x="465666" y="254003"/>
            <a:ext cx="8398933" cy="584775"/>
          </a:xfrm>
          <a:prstGeom prst="rect">
            <a:avLst/>
          </a:prstGeom>
          <a:noFill/>
        </p:spPr>
        <p:txBody>
          <a:bodyPr wrap="square" rtlCol="0">
            <a:spAutoFit/>
          </a:bodyPr>
          <a:lstStyle/>
          <a:p>
            <a:r>
              <a:rPr lang="en-US" sz="3200" dirty="0">
                <a:solidFill>
                  <a:srgbClr val="FF0000"/>
                </a:solidFill>
              </a:rPr>
              <a:t>Acceptance Effects: Lab Eta &lt; 4</a:t>
            </a:r>
          </a:p>
        </p:txBody>
      </p:sp>
      <p:pic>
        <p:nvPicPr>
          <p:cNvPr id="4" name="Picture 3" descr="Chart, histogram&#10;&#10;Description automatically generated">
            <a:extLst>
              <a:ext uri="{FF2B5EF4-FFF2-40B4-BE49-F238E27FC236}">
                <a16:creationId xmlns:a16="http://schemas.microsoft.com/office/drawing/2014/main" id="{B39CC8FC-8E8C-4665-B282-1B839EB3F3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15668" y="3429000"/>
            <a:ext cx="4817534" cy="3264604"/>
          </a:xfrm>
          <a:prstGeom prst="rect">
            <a:avLst/>
          </a:prstGeom>
        </p:spPr>
      </p:pic>
      <p:pic>
        <p:nvPicPr>
          <p:cNvPr id="6" name="Picture 5" descr="Chart, histogram&#10;&#10;Description automatically generated">
            <a:extLst>
              <a:ext uri="{FF2B5EF4-FFF2-40B4-BE49-F238E27FC236}">
                <a16:creationId xmlns:a16="http://schemas.microsoft.com/office/drawing/2014/main" id="{0C426D84-B54E-4528-9ECD-61625B4A92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5668" y="164396"/>
            <a:ext cx="4817534" cy="3264604"/>
          </a:xfrm>
          <a:prstGeom prst="rect">
            <a:avLst/>
          </a:prstGeom>
        </p:spPr>
      </p:pic>
      <p:pic>
        <p:nvPicPr>
          <p:cNvPr id="7" name="Picture 6" descr="Chart&#10;&#10;Description automatically generated">
            <a:extLst>
              <a:ext uri="{FF2B5EF4-FFF2-40B4-BE49-F238E27FC236}">
                <a16:creationId xmlns:a16="http://schemas.microsoft.com/office/drawing/2014/main" id="{4FD8A6AB-016B-4926-B0DD-FD710E030C7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4833" y="1039356"/>
            <a:ext cx="4817535" cy="3264605"/>
          </a:xfrm>
          <a:prstGeom prst="rect">
            <a:avLst/>
          </a:prstGeom>
        </p:spPr>
      </p:pic>
      <p:cxnSp>
        <p:nvCxnSpPr>
          <p:cNvPr id="9" name="Straight Connector 8">
            <a:extLst>
              <a:ext uri="{FF2B5EF4-FFF2-40B4-BE49-F238E27FC236}">
                <a16:creationId xmlns:a16="http://schemas.microsoft.com/office/drawing/2014/main" id="{50692509-2F9A-4974-A023-AABB801751E2}"/>
              </a:ext>
            </a:extLst>
          </p:cNvPr>
          <p:cNvCxnSpPr>
            <a:cxnSpLocks/>
          </p:cNvCxnSpPr>
          <p:nvPr/>
        </p:nvCxnSpPr>
        <p:spPr>
          <a:xfrm>
            <a:off x="4165600" y="1363136"/>
            <a:ext cx="0" cy="2607731"/>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738DE6F0-727E-4E92-977F-A6A561D78730}"/>
              </a:ext>
            </a:extLst>
          </p:cNvPr>
          <p:cNvSpPr/>
          <p:nvPr/>
        </p:nvSpPr>
        <p:spPr>
          <a:xfrm>
            <a:off x="1634067" y="1473200"/>
            <a:ext cx="1066799" cy="863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a:extLst>
              <a:ext uri="{FF2B5EF4-FFF2-40B4-BE49-F238E27FC236}">
                <a16:creationId xmlns:a16="http://schemas.microsoft.com/office/drawing/2014/main" id="{8C0AE50F-4D16-4716-908E-D36D5960BE57}"/>
              </a:ext>
            </a:extLst>
          </p:cNvPr>
          <p:cNvCxnSpPr>
            <a:cxnSpLocks/>
          </p:cNvCxnSpPr>
          <p:nvPr/>
        </p:nvCxnSpPr>
        <p:spPr>
          <a:xfrm>
            <a:off x="2633127" y="1380069"/>
            <a:ext cx="0" cy="2607731"/>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504DE69-4C2B-4A99-BF33-286A85E2822A}"/>
              </a:ext>
            </a:extLst>
          </p:cNvPr>
          <p:cNvCxnSpPr>
            <a:cxnSpLocks/>
          </p:cNvCxnSpPr>
          <p:nvPr/>
        </p:nvCxnSpPr>
        <p:spPr>
          <a:xfrm>
            <a:off x="1481667" y="3200394"/>
            <a:ext cx="3852335" cy="0"/>
          </a:xfrm>
          <a:prstGeom prst="line">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551D6C9-EECD-431C-9B2E-6AF9FFED5244}"/>
              </a:ext>
            </a:extLst>
          </p:cNvPr>
          <p:cNvCxnSpPr>
            <a:cxnSpLocks/>
          </p:cNvCxnSpPr>
          <p:nvPr/>
        </p:nvCxnSpPr>
        <p:spPr>
          <a:xfrm>
            <a:off x="1473198" y="2220669"/>
            <a:ext cx="3852335" cy="0"/>
          </a:xfrm>
          <a:prstGeom prst="line">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5564F1B-63B6-4FD3-8402-A3449850D0ED}"/>
              </a:ext>
            </a:extLst>
          </p:cNvPr>
          <p:cNvCxnSpPr>
            <a:cxnSpLocks/>
          </p:cNvCxnSpPr>
          <p:nvPr/>
        </p:nvCxnSpPr>
        <p:spPr>
          <a:xfrm>
            <a:off x="1473199" y="1981191"/>
            <a:ext cx="3852335" cy="0"/>
          </a:xfrm>
          <a:prstGeom prst="line">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A79C71D-1AE8-4036-8B98-3784F7D7D29F}"/>
              </a:ext>
            </a:extLst>
          </p:cNvPr>
          <p:cNvCxnSpPr>
            <a:cxnSpLocks/>
          </p:cNvCxnSpPr>
          <p:nvPr/>
        </p:nvCxnSpPr>
        <p:spPr>
          <a:xfrm>
            <a:off x="10227735" y="3759203"/>
            <a:ext cx="0" cy="2607731"/>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AE7CFED-05FE-4B9F-B444-501DA7380542}"/>
              </a:ext>
            </a:extLst>
          </p:cNvPr>
          <p:cNvCxnSpPr>
            <a:cxnSpLocks/>
          </p:cNvCxnSpPr>
          <p:nvPr/>
        </p:nvCxnSpPr>
        <p:spPr>
          <a:xfrm>
            <a:off x="9889064" y="3767666"/>
            <a:ext cx="0" cy="2607731"/>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887F1C5A-232E-4172-860D-3E354978455F}"/>
              </a:ext>
            </a:extLst>
          </p:cNvPr>
          <p:cNvSpPr txBox="1"/>
          <p:nvPr/>
        </p:nvSpPr>
        <p:spPr>
          <a:xfrm>
            <a:off x="618067" y="4199467"/>
            <a:ext cx="6197601" cy="2585323"/>
          </a:xfrm>
          <a:prstGeom prst="rect">
            <a:avLst/>
          </a:prstGeom>
          <a:noFill/>
        </p:spPr>
        <p:txBody>
          <a:bodyPr wrap="square" rtlCol="0">
            <a:spAutoFit/>
          </a:bodyPr>
          <a:lstStyle/>
          <a:p>
            <a:pPr marL="285750" indent="-285750">
              <a:buFont typeface="Wingdings" panose="05000000000000000000" pitchFamily="2" charset="2"/>
              <a:buChar char="q"/>
            </a:pPr>
            <a:r>
              <a:rPr lang="en-US" dirty="0"/>
              <a:t>We have seen that the transformed eta/phi distributions match the default Pythia values very well when considering all particles</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How does limiting acceptance due to finite detector acceptance effect transformed distribution</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See the ‘bulge’ from crossing angle, but particle distribution is still flat in phi within this region</a:t>
            </a:r>
          </a:p>
        </p:txBody>
      </p:sp>
    </p:spTree>
    <p:extLst>
      <p:ext uri="{BB962C8B-B14F-4D97-AF65-F5344CB8AC3E}">
        <p14:creationId xmlns:p14="http://schemas.microsoft.com/office/powerpoint/2010/main" val="3688290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9B4758C-BE59-401E-AEF5-222CA44EB563}"/>
              </a:ext>
            </a:extLst>
          </p:cNvPr>
          <p:cNvSpPr txBox="1"/>
          <p:nvPr/>
        </p:nvSpPr>
        <p:spPr>
          <a:xfrm>
            <a:off x="618067" y="465665"/>
            <a:ext cx="10955866" cy="2308324"/>
          </a:xfrm>
          <a:prstGeom prst="rect">
            <a:avLst/>
          </a:prstGeom>
          <a:noFill/>
        </p:spPr>
        <p:txBody>
          <a:bodyPr wrap="square" rtlCol="0">
            <a:spAutoFit/>
          </a:bodyPr>
          <a:lstStyle/>
          <a:p>
            <a:pPr algn="ctr"/>
            <a:r>
              <a:rPr lang="en-US" sz="4800" dirty="0">
                <a:solidFill>
                  <a:srgbClr val="FF0000"/>
                </a:solidFill>
              </a:rPr>
              <a:t>To Boost or not to Boost</a:t>
            </a:r>
          </a:p>
          <a:p>
            <a:pPr algn="ctr"/>
            <a:r>
              <a:rPr lang="en-US" sz="4800" dirty="0">
                <a:solidFill>
                  <a:srgbClr val="FF0000"/>
                </a:solidFill>
              </a:rPr>
              <a:t>Or</a:t>
            </a:r>
          </a:p>
          <a:p>
            <a:pPr algn="ctr"/>
            <a:r>
              <a:rPr lang="en-US" sz="4800" dirty="0">
                <a:solidFill>
                  <a:srgbClr val="FF0000"/>
                </a:solidFill>
              </a:rPr>
              <a:t>A Tale of Two Frames</a:t>
            </a:r>
          </a:p>
        </p:txBody>
      </p:sp>
      <p:sp>
        <p:nvSpPr>
          <p:cNvPr id="3" name="TextBox 2">
            <a:extLst>
              <a:ext uri="{FF2B5EF4-FFF2-40B4-BE49-F238E27FC236}">
                <a16:creationId xmlns:a16="http://schemas.microsoft.com/office/drawing/2014/main" id="{C317B198-E892-4B4F-A98E-F5B5FCE417CF}"/>
              </a:ext>
            </a:extLst>
          </p:cNvPr>
          <p:cNvSpPr txBox="1"/>
          <p:nvPr/>
        </p:nvSpPr>
        <p:spPr>
          <a:xfrm>
            <a:off x="618067" y="3429000"/>
            <a:ext cx="9135533" cy="1477328"/>
          </a:xfrm>
          <a:prstGeom prst="rect">
            <a:avLst/>
          </a:prstGeom>
          <a:noFill/>
        </p:spPr>
        <p:txBody>
          <a:bodyPr wrap="square" rtlCol="0">
            <a:spAutoFit/>
          </a:bodyPr>
          <a:lstStyle/>
          <a:p>
            <a:pPr marL="285750" indent="-285750">
              <a:buFont typeface="Wingdings" panose="05000000000000000000" pitchFamily="2" charset="2"/>
              <a:buChar char="q"/>
            </a:pPr>
            <a:r>
              <a:rPr lang="en-US" dirty="0"/>
              <a:t>Need to stay in the lab frame when considering detector responses and acceptance effects because particles in this frame represent what the detector will actually see</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When do we want to boost into the head-on frame? Will this effect the calculation of event kinematics?</a:t>
            </a:r>
          </a:p>
        </p:txBody>
      </p:sp>
    </p:spTree>
    <p:extLst>
      <p:ext uri="{BB962C8B-B14F-4D97-AF65-F5344CB8AC3E}">
        <p14:creationId xmlns:p14="http://schemas.microsoft.com/office/powerpoint/2010/main" val="3768329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0C0D1B0-154B-41E8-BFCA-F6FE866B686C}"/>
              </a:ext>
            </a:extLst>
          </p:cNvPr>
          <p:cNvSpPr txBox="1"/>
          <p:nvPr/>
        </p:nvSpPr>
        <p:spPr>
          <a:xfrm>
            <a:off x="465666" y="254003"/>
            <a:ext cx="8398933" cy="584775"/>
          </a:xfrm>
          <a:prstGeom prst="rect">
            <a:avLst/>
          </a:prstGeom>
          <a:noFill/>
        </p:spPr>
        <p:txBody>
          <a:bodyPr wrap="square" rtlCol="0">
            <a:spAutoFit/>
          </a:bodyPr>
          <a:lstStyle/>
          <a:p>
            <a:r>
              <a:rPr lang="en-US" sz="3200" dirty="0">
                <a:solidFill>
                  <a:srgbClr val="FF0000"/>
                </a:solidFill>
              </a:rPr>
              <a:t>Kinematic Reconstruction Methods</a:t>
            </a:r>
          </a:p>
        </p:txBody>
      </p:sp>
      <p:pic>
        <p:nvPicPr>
          <p:cNvPr id="4" name="Picture 3">
            <a:extLst>
              <a:ext uri="{FF2B5EF4-FFF2-40B4-BE49-F238E27FC236}">
                <a16:creationId xmlns:a16="http://schemas.microsoft.com/office/drawing/2014/main" id="{5AC08D82-E319-46FC-8232-1477776D57DB}"/>
              </a:ext>
            </a:extLst>
          </p:cNvPr>
          <p:cNvPicPr>
            <a:picLocks noChangeAspect="1"/>
          </p:cNvPicPr>
          <p:nvPr/>
        </p:nvPicPr>
        <p:blipFill>
          <a:blip r:embed="rId2"/>
          <a:stretch>
            <a:fillRect/>
          </a:stretch>
        </p:blipFill>
        <p:spPr>
          <a:xfrm>
            <a:off x="6036591" y="864179"/>
            <a:ext cx="5926954" cy="5934401"/>
          </a:xfrm>
          <a:prstGeom prst="rect">
            <a:avLst/>
          </a:prstGeom>
        </p:spPr>
      </p:pic>
      <p:sp>
        <p:nvSpPr>
          <p:cNvPr id="5" name="TextBox 4">
            <a:extLst>
              <a:ext uri="{FF2B5EF4-FFF2-40B4-BE49-F238E27FC236}">
                <a16:creationId xmlns:a16="http://schemas.microsoft.com/office/drawing/2014/main" id="{73D9F5E9-0B04-42C6-B340-6E5B3BEA612B}"/>
              </a:ext>
            </a:extLst>
          </p:cNvPr>
          <p:cNvSpPr txBox="1"/>
          <p:nvPr/>
        </p:nvSpPr>
        <p:spPr>
          <a:xfrm>
            <a:off x="313268" y="1253066"/>
            <a:ext cx="5723324" cy="5078313"/>
          </a:xfrm>
          <a:prstGeom prst="rect">
            <a:avLst/>
          </a:prstGeom>
          <a:noFill/>
        </p:spPr>
        <p:txBody>
          <a:bodyPr wrap="square" rtlCol="0">
            <a:spAutoFit/>
          </a:bodyPr>
          <a:lstStyle/>
          <a:p>
            <a:pPr marL="285750" indent="-285750">
              <a:buFont typeface="Wingdings" panose="05000000000000000000" pitchFamily="2" charset="2"/>
              <a:buChar char="q"/>
            </a:pPr>
            <a:r>
              <a:rPr lang="en-US" dirty="0"/>
              <a:t>While in principle, one can reconstruct the event kinematics solely from the scattered electron, in practice there are many cases where this is not practical because of resolution issues, acceptance effects, or in the case of CC DIS, the lack of an electron all together</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There are many methods for reconstructing the event kinematics which make use of hadronic final state information – how are these effected by the crossing angle and frame change?</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Compare three methods:</a:t>
            </a:r>
          </a:p>
          <a:p>
            <a:pPr marL="742950" lvl="1" indent="-285750">
              <a:buFont typeface="Wingdings" panose="05000000000000000000" pitchFamily="2" charset="2"/>
              <a:buChar char="Ø"/>
            </a:pPr>
            <a:r>
              <a:rPr lang="en-US" dirty="0"/>
              <a:t>Electron – Uses only electron info. Invariant under our frame transforms. This is our baseline</a:t>
            </a:r>
          </a:p>
          <a:p>
            <a:pPr marL="742950" lvl="1" indent="-285750">
              <a:buFont typeface="Wingdings" panose="05000000000000000000" pitchFamily="2" charset="2"/>
              <a:buChar char="Ø"/>
            </a:pPr>
            <a:r>
              <a:rPr lang="en-US" dirty="0"/>
              <a:t>Hadron – Makes maximal use of the HFS information</a:t>
            </a:r>
          </a:p>
          <a:p>
            <a:pPr marL="742950" lvl="1" indent="-285750">
              <a:buFont typeface="Wingdings" panose="05000000000000000000" pitchFamily="2" charset="2"/>
              <a:buChar char="Ø"/>
            </a:pPr>
            <a:r>
              <a:rPr lang="en-US" dirty="0"/>
              <a:t>Sigma – Mixes information from scattered electron and HFS</a:t>
            </a:r>
          </a:p>
        </p:txBody>
      </p:sp>
      <p:sp>
        <p:nvSpPr>
          <p:cNvPr id="6" name="TextBox 5">
            <a:extLst>
              <a:ext uri="{FF2B5EF4-FFF2-40B4-BE49-F238E27FC236}">
                <a16:creationId xmlns:a16="http://schemas.microsoft.com/office/drawing/2014/main" id="{4FFE498F-89F1-4C9D-83E2-CF6B679ECD46}"/>
              </a:ext>
            </a:extLst>
          </p:cNvPr>
          <p:cNvSpPr txBox="1"/>
          <p:nvPr/>
        </p:nvSpPr>
        <p:spPr>
          <a:xfrm>
            <a:off x="8043333" y="372533"/>
            <a:ext cx="3818467" cy="381000"/>
          </a:xfrm>
          <a:prstGeom prst="rect">
            <a:avLst/>
          </a:prstGeom>
          <a:noFill/>
        </p:spPr>
        <p:txBody>
          <a:bodyPr wrap="square" rtlCol="0">
            <a:spAutoFit/>
          </a:bodyPr>
          <a:lstStyle/>
          <a:p>
            <a:r>
              <a:rPr lang="en-US" dirty="0"/>
              <a:t>Figure from Owen Long</a:t>
            </a:r>
          </a:p>
        </p:txBody>
      </p:sp>
    </p:spTree>
    <p:extLst>
      <p:ext uri="{BB962C8B-B14F-4D97-AF65-F5344CB8AC3E}">
        <p14:creationId xmlns:p14="http://schemas.microsoft.com/office/powerpoint/2010/main" val="290205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D5D1E39-FAAB-4714-98A7-38B25719A8BE}"/>
              </a:ext>
            </a:extLst>
          </p:cNvPr>
          <p:cNvSpPr txBox="1"/>
          <p:nvPr/>
        </p:nvSpPr>
        <p:spPr>
          <a:xfrm>
            <a:off x="465666" y="254003"/>
            <a:ext cx="8398933" cy="584775"/>
          </a:xfrm>
          <a:prstGeom prst="rect">
            <a:avLst/>
          </a:prstGeom>
          <a:noFill/>
        </p:spPr>
        <p:txBody>
          <a:bodyPr wrap="square" rtlCol="0">
            <a:spAutoFit/>
          </a:bodyPr>
          <a:lstStyle/>
          <a:p>
            <a:r>
              <a:rPr lang="en-US" sz="3200" dirty="0">
                <a:solidFill>
                  <a:srgbClr val="FF0000"/>
                </a:solidFill>
              </a:rPr>
              <a:t>Ideal Comparison: Q</a:t>
            </a:r>
            <a:r>
              <a:rPr lang="en-US" sz="3200" baseline="30000" dirty="0">
                <a:solidFill>
                  <a:srgbClr val="FF0000"/>
                </a:solidFill>
              </a:rPr>
              <a:t>2</a:t>
            </a:r>
            <a:r>
              <a:rPr lang="en-US" sz="3200" dirty="0">
                <a:solidFill>
                  <a:srgbClr val="FF0000"/>
                </a:solidFill>
              </a:rPr>
              <a:t> &gt; 1 GeV</a:t>
            </a:r>
            <a:r>
              <a:rPr lang="en-US" sz="3200" baseline="30000" dirty="0">
                <a:solidFill>
                  <a:srgbClr val="FF0000"/>
                </a:solidFill>
              </a:rPr>
              <a:t>2</a:t>
            </a:r>
          </a:p>
        </p:txBody>
      </p:sp>
      <p:pic>
        <p:nvPicPr>
          <p:cNvPr id="4" name="Picture 3">
            <a:extLst>
              <a:ext uri="{FF2B5EF4-FFF2-40B4-BE49-F238E27FC236}">
                <a16:creationId xmlns:a16="http://schemas.microsoft.com/office/drawing/2014/main" id="{592DFA4C-B8A1-4D32-BBED-3235FDFF8C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7570" y="1589086"/>
            <a:ext cx="8820974" cy="4219047"/>
          </a:xfrm>
          <a:prstGeom prst="rect">
            <a:avLst/>
          </a:prstGeom>
        </p:spPr>
      </p:pic>
      <p:sp>
        <p:nvSpPr>
          <p:cNvPr id="5" name="TextBox 4">
            <a:extLst>
              <a:ext uri="{FF2B5EF4-FFF2-40B4-BE49-F238E27FC236}">
                <a16:creationId xmlns:a16="http://schemas.microsoft.com/office/drawing/2014/main" id="{684E05C1-ADAC-40E2-85A3-7212BA5FF7C5}"/>
              </a:ext>
            </a:extLst>
          </p:cNvPr>
          <p:cNvSpPr txBox="1"/>
          <p:nvPr/>
        </p:nvSpPr>
        <p:spPr>
          <a:xfrm>
            <a:off x="287868" y="1642533"/>
            <a:ext cx="2590800" cy="3970318"/>
          </a:xfrm>
          <a:prstGeom prst="rect">
            <a:avLst/>
          </a:prstGeom>
          <a:noFill/>
        </p:spPr>
        <p:txBody>
          <a:bodyPr wrap="square" rtlCol="0">
            <a:spAutoFit/>
          </a:bodyPr>
          <a:lstStyle/>
          <a:p>
            <a:r>
              <a:rPr lang="en-US" dirty="0"/>
              <a:t>Comparison of Electron Method and Ideal Sigma and Hadron Methods – how well do these methods agree in best case scenario</a:t>
            </a:r>
          </a:p>
          <a:p>
            <a:endParaRPr lang="en-US" dirty="0"/>
          </a:p>
          <a:p>
            <a:r>
              <a:rPr lang="en-US" dirty="0"/>
              <a:t>Ideal means all particles are collected</a:t>
            </a:r>
          </a:p>
          <a:p>
            <a:endParaRPr lang="en-US" dirty="0"/>
          </a:p>
          <a:p>
            <a:r>
              <a:rPr lang="en-US" dirty="0"/>
              <a:t>Some edge cases with disagreement, but overall, excellent matching</a:t>
            </a:r>
          </a:p>
        </p:txBody>
      </p:sp>
      <p:sp>
        <p:nvSpPr>
          <p:cNvPr id="6" name="TextBox 5">
            <a:extLst>
              <a:ext uri="{FF2B5EF4-FFF2-40B4-BE49-F238E27FC236}">
                <a16:creationId xmlns:a16="http://schemas.microsoft.com/office/drawing/2014/main" id="{111B486C-C40E-4089-BE79-5B9ABB35932D}"/>
              </a:ext>
            </a:extLst>
          </p:cNvPr>
          <p:cNvSpPr txBox="1"/>
          <p:nvPr/>
        </p:nvSpPr>
        <p:spPr>
          <a:xfrm>
            <a:off x="4072467" y="956730"/>
            <a:ext cx="1159933" cy="646331"/>
          </a:xfrm>
          <a:prstGeom prst="rect">
            <a:avLst/>
          </a:prstGeom>
          <a:noFill/>
        </p:spPr>
        <p:txBody>
          <a:bodyPr wrap="square" rtlCol="0">
            <a:spAutoFit/>
          </a:bodyPr>
          <a:lstStyle/>
          <a:p>
            <a:pPr algn="ctr"/>
            <a:r>
              <a:rPr lang="en-US" sz="3600" dirty="0">
                <a:solidFill>
                  <a:srgbClr val="FF0000"/>
                </a:solidFill>
              </a:rPr>
              <a:t>y</a:t>
            </a:r>
          </a:p>
        </p:txBody>
      </p:sp>
      <p:sp>
        <p:nvSpPr>
          <p:cNvPr id="7" name="TextBox 6">
            <a:extLst>
              <a:ext uri="{FF2B5EF4-FFF2-40B4-BE49-F238E27FC236}">
                <a16:creationId xmlns:a16="http://schemas.microsoft.com/office/drawing/2014/main" id="{85531617-C1DA-40A8-A1BC-AD402783C4F6}"/>
              </a:ext>
            </a:extLst>
          </p:cNvPr>
          <p:cNvSpPr txBox="1"/>
          <p:nvPr/>
        </p:nvSpPr>
        <p:spPr>
          <a:xfrm>
            <a:off x="7065438" y="956728"/>
            <a:ext cx="1159933" cy="646331"/>
          </a:xfrm>
          <a:prstGeom prst="rect">
            <a:avLst/>
          </a:prstGeom>
          <a:noFill/>
        </p:spPr>
        <p:txBody>
          <a:bodyPr wrap="square" rtlCol="0">
            <a:spAutoFit/>
          </a:bodyPr>
          <a:lstStyle/>
          <a:p>
            <a:pPr algn="ctr"/>
            <a:r>
              <a:rPr lang="en-US" sz="3600" dirty="0">
                <a:solidFill>
                  <a:srgbClr val="FF0000"/>
                </a:solidFill>
              </a:rPr>
              <a:t>Q2</a:t>
            </a:r>
          </a:p>
        </p:txBody>
      </p:sp>
      <p:sp>
        <p:nvSpPr>
          <p:cNvPr id="8" name="TextBox 7">
            <a:extLst>
              <a:ext uri="{FF2B5EF4-FFF2-40B4-BE49-F238E27FC236}">
                <a16:creationId xmlns:a16="http://schemas.microsoft.com/office/drawing/2014/main" id="{6C5C8113-3F17-47E1-A43E-1017EBE3B90C}"/>
              </a:ext>
            </a:extLst>
          </p:cNvPr>
          <p:cNvSpPr txBox="1"/>
          <p:nvPr/>
        </p:nvSpPr>
        <p:spPr>
          <a:xfrm>
            <a:off x="9975327" y="956728"/>
            <a:ext cx="1159933" cy="646331"/>
          </a:xfrm>
          <a:prstGeom prst="rect">
            <a:avLst/>
          </a:prstGeom>
          <a:noFill/>
        </p:spPr>
        <p:txBody>
          <a:bodyPr wrap="square" rtlCol="0">
            <a:spAutoFit/>
          </a:bodyPr>
          <a:lstStyle/>
          <a:p>
            <a:pPr algn="ctr"/>
            <a:r>
              <a:rPr lang="en-US" sz="3600" dirty="0">
                <a:solidFill>
                  <a:srgbClr val="FF0000"/>
                </a:solidFill>
              </a:rPr>
              <a:t>X_B</a:t>
            </a:r>
          </a:p>
        </p:txBody>
      </p:sp>
      <p:sp>
        <p:nvSpPr>
          <p:cNvPr id="9" name="TextBox 8">
            <a:extLst>
              <a:ext uri="{FF2B5EF4-FFF2-40B4-BE49-F238E27FC236}">
                <a16:creationId xmlns:a16="http://schemas.microsoft.com/office/drawing/2014/main" id="{34F8EAEC-1E28-4D19-82A9-1A4D4061753D}"/>
              </a:ext>
            </a:extLst>
          </p:cNvPr>
          <p:cNvSpPr txBox="1"/>
          <p:nvPr/>
        </p:nvSpPr>
        <p:spPr>
          <a:xfrm rot="16200000">
            <a:off x="2184400" y="2271868"/>
            <a:ext cx="1871133" cy="646331"/>
          </a:xfrm>
          <a:prstGeom prst="rect">
            <a:avLst/>
          </a:prstGeom>
          <a:noFill/>
        </p:spPr>
        <p:txBody>
          <a:bodyPr wrap="square" rtlCol="0">
            <a:spAutoFit/>
          </a:bodyPr>
          <a:lstStyle/>
          <a:p>
            <a:pPr algn="ctr"/>
            <a:r>
              <a:rPr lang="en-US" sz="3600" dirty="0">
                <a:solidFill>
                  <a:srgbClr val="FF0000"/>
                </a:solidFill>
              </a:rPr>
              <a:t>Sigma</a:t>
            </a:r>
          </a:p>
        </p:txBody>
      </p:sp>
      <p:sp>
        <p:nvSpPr>
          <p:cNvPr id="10" name="TextBox 9">
            <a:extLst>
              <a:ext uri="{FF2B5EF4-FFF2-40B4-BE49-F238E27FC236}">
                <a16:creationId xmlns:a16="http://schemas.microsoft.com/office/drawing/2014/main" id="{C32B2665-F06B-480B-B465-5853B8C09773}"/>
              </a:ext>
            </a:extLst>
          </p:cNvPr>
          <p:cNvSpPr txBox="1"/>
          <p:nvPr/>
        </p:nvSpPr>
        <p:spPr>
          <a:xfrm rot="16200000">
            <a:off x="2184398" y="4456271"/>
            <a:ext cx="1871133" cy="646331"/>
          </a:xfrm>
          <a:prstGeom prst="rect">
            <a:avLst/>
          </a:prstGeom>
          <a:noFill/>
        </p:spPr>
        <p:txBody>
          <a:bodyPr wrap="square" rtlCol="0">
            <a:spAutoFit/>
          </a:bodyPr>
          <a:lstStyle/>
          <a:p>
            <a:pPr algn="ctr"/>
            <a:r>
              <a:rPr lang="en-US" sz="3600" dirty="0">
                <a:solidFill>
                  <a:srgbClr val="FF0000"/>
                </a:solidFill>
              </a:rPr>
              <a:t>Hadron</a:t>
            </a:r>
          </a:p>
        </p:txBody>
      </p:sp>
      <p:sp>
        <p:nvSpPr>
          <p:cNvPr id="11" name="TextBox 10">
            <a:extLst>
              <a:ext uri="{FF2B5EF4-FFF2-40B4-BE49-F238E27FC236}">
                <a16:creationId xmlns:a16="http://schemas.microsoft.com/office/drawing/2014/main" id="{F545DBF7-DE66-48D2-951F-E81BD57563AF}"/>
              </a:ext>
            </a:extLst>
          </p:cNvPr>
          <p:cNvSpPr txBox="1"/>
          <p:nvPr/>
        </p:nvSpPr>
        <p:spPr>
          <a:xfrm>
            <a:off x="3699933" y="5901270"/>
            <a:ext cx="7603067" cy="646331"/>
          </a:xfrm>
          <a:prstGeom prst="rect">
            <a:avLst/>
          </a:prstGeom>
          <a:noFill/>
        </p:spPr>
        <p:txBody>
          <a:bodyPr wrap="square" rtlCol="0">
            <a:spAutoFit/>
          </a:bodyPr>
          <a:lstStyle/>
          <a:p>
            <a:pPr algn="ctr"/>
            <a:r>
              <a:rPr lang="en-US" sz="3600" dirty="0">
                <a:solidFill>
                  <a:srgbClr val="FF0000"/>
                </a:solidFill>
              </a:rPr>
              <a:t>(Sigma or Hadron – Electron) / Electron</a:t>
            </a:r>
          </a:p>
        </p:txBody>
      </p:sp>
    </p:spTree>
    <p:extLst>
      <p:ext uri="{BB962C8B-B14F-4D97-AF65-F5344CB8AC3E}">
        <p14:creationId xmlns:p14="http://schemas.microsoft.com/office/powerpoint/2010/main" val="1938312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D5D1E39-FAAB-4714-98A7-38B25719A8BE}"/>
              </a:ext>
            </a:extLst>
          </p:cNvPr>
          <p:cNvSpPr txBox="1"/>
          <p:nvPr/>
        </p:nvSpPr>
        <p:spPr>
          <a:xfrm>
            <a:off x="465666" y="254003"/>
            <a:ext cx="8398933" cy="584775"/>
          </a:xfrm>
          <a:prstGeom prst="rect">
            <a:avLst/>
          </a:prstGeom>
          <a:noFill/>
        </p:spPr>
        <p:txBody>
          <a:bodyPr wrap="square" rtlCol="0">
            <a:spAutoFit/>
          </a:bodyPr>
          <a:lstStyle/>
          <a:p>
            <a:r>
              <a:rPr lang="en-US" sz="3200" dirty="0">
                <a:solidFill>
                  <a:srgbClr val="FF0000"/>
                </a:solidFill>
              </a:rPr>
              <a:t>Ideal Comparison: Q</a:t>
            </a:r>
            <a:r>
              <a:rPr lang="en-US" sz="3200" baseline="30000" dirty="0">
                <a:solidFill>
                  <a:srgbClr val="FF0000"/>
                </a:solidFill>
              </a:rPr>
              <a:t>2</a:t>
            </a:r>
            <a:r>
              <a:rPr lang="en-US" sz="3200" dirty="0">
                <a:solidFill>
                  <a:srgbClr val="FF0000"/>
                </a:solidFill>
              </a:rPr>
              <a:t> &gt; 100 GeV</a:t>
            </a:r>
            <a:r>
              <a:rPr lang="en-US" sz="3200" baseline="30000" dirty="0">
                <a:solidFill>
                  <a:srgbClr val="FF0000"/>
                </a:solidFill>
              </a:rPr>
              <a:t>2</a:t>
            </a:r>
          </a:p>
        </p:txBody>
      </p:sp>
      <p:pic>
        <p:nvPicPr>
          <p:cNvPr id="4" name="Picture 3">
            <a:extLst>
              <a:ext uri="{FF2B5EF4-FFF2-40B4-BE49-F238E27FC236}">
                <a16:creationId xmlns:a16="http://schemas.microsoft.com/office/drawing/2014/main" id="{592DFA4C-B8A1-4D32-BBED-3235FDFF8C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7570" y="1589086"/>
            <a:ext cx="8820974" cy="4219047"/>
          </a:xfrm>
          <a:prstGeom prst="rect">
            <a:avLst/>
          </a:prstGeom>
        </p:spPr>
      </p:pic>
      <p:sp>
        <p:nvSpPr>
          <p:cNvPr id="5" name="TextBox 4">
            <a:extLst>
              <a:ext uri="{FF2B5EF4-FFF2-40B4-BE49-F238E27FC236}">
                <a16:creationId xmlns:a16="http://schemas.microsoft.com/office/drawing/2014/main" id="{684E05C1-ADAC-40E2-85A3-7212BA5FF7C5}"/>
              </a:ext>
            </a:extLst>
          </p:cNvPr>
          <p:cNvSpPr txBox="1"/>
          <p:nvPr/>
        </p:nvSpPr>
        <p:spPr>
          <a:xfrm>
            <a:off x="287868" y="1642533"/>
            <a:ext cx="2590800" cy="923330"/>
          </a:xfrm>
          <a:prstGeom prst="rect">
            <a:avLst/>
          </a:prstGeom>
          <a:noFill/>
        </p:spPr>
        <p:txBody>
          <a:bodyPr wrap="square" rtlCol="0">
            <a:spAutoFit/>
          </a:bodyPr>
          <a:lstStyle/>
          <a:p>
            <a:r>
              <a:rPr lang="en-US" dirty="0"/>
              <a:t>Agreement seems somewhat better at higher Q2</a:t>
            </a:r>
          </a:p>
        </p:txBody>
      </p:sp>
      <p:sp>
        <p:nvSpPr>
          <p:cNvPr id="6" name="TextBox 5">
            <a:extLst>
              <a:ext uri="{FF2B5EF4-FFF2-40B4-BE49-F238E27FC236}">
                <a16:creationId xmlns:a16="http://schemas.microsoft.com/office/drawing/2014/main" id="{111B486C-C40E-4089-BE79-5B9ABB35932D}"/>
              </a:ext>
            </a:extLst>
          </p:cNvPr>
          <p:cNvSpPr txBox="1"/>
          <p:nvPr/>
        </p:nvSpPr>
        <p:spPr>
          <a:xfrm>
            <a:off x="4072467" y="956730"/>
            <a:ext cx="1159933" cy="646331"/>
          </a:xfrm>
          <a:prstGeom prst="rect">
            <a:avLst/>
          </a:prstGeom>
          <a:noFill/>
        </p:spPr>
        <p:txBody>
          <a:bodyPr wrap="square" rtlCol="0">
            <a:spAutoFit/>
          </a:bodyPr>
          <a:lstStyle/>
          <a:p>
            <a:pPr algn="ctr"/>
            <a:r>
              <a:rPr lang="en-US" sz="3600" dirty="0">
                <a:solidFill>
                  <a:srgbClr val="FF0000"/>
                </a:solidFill>
              </a:rPr>
              <a:t>y</a:t>
            </a:r>
          </a:p>
        </p:txBody>
      </p:sp>
      <p:sp>
        <p:nvSpPr>
          <p:cNvPr id="7" name="TextBox 6">
            <a:extLst>
              <a:ext uri="{FF2B5EF4-FFF2-40B4-BE49-F238E27FC236}">
                <a16:creationId xmlns:a16="http://schemas.microsoft.com/office/drawing/2014/main" id="{85531617-C1DA-40A8-A1BC-AD402783C4F6}"/>
              </a:ext>
            </a:extLst>
          </p:cNvPr>
          <p:cNvSpPr txBox="1"/>
          <p:nvPr/>
        </p:nvSpPr>
        <p:spPr>
          <a:xfrm>
            <a:off x="7065438" y="956728"/>
            <a:ext cx="1159933" cy="646331"/>
          </a:xfrm>
          <a:prstGeom prst="rect">
            <a:avLst/>
          </a:prstGeom>
          <a:noFill/>
        </p:spPr>
        <p:txBody>
          <a:bodyPr wrap="square" rtlCol="0">
            <a:spAutoFit/>
          </a:bodyPr>
          <a:lstStyle/>
          <a:p>
            <a:pPr algn="ctr"/>
            <a:r>
              <a:rPr lang="en-US" sz="3600" dirty="0">
                <a:solidFill>
                  <a:srgbClr val="FF0000"/>
                </a:solidFill>
              </a:rPr>
              <a:t>Q2</a:t>
            </a:r>
          </a:p>
        </p:txBody>
      </p:sp>
      <p:sp>
        <p:nvSpPr>
          <p:cNvPr id="8" name="TextBox 7">
            <a:extLst>
              <a:ext uri="{FF2B5EF4-FFF2-40B4-BE49-F238E27FC236}">
                <a16:creationId xmlns:a16="http://schemas.microsoft.com/office/drawing/2014/main" id="{6C5C8113-3F17-47E1-A43E-1017EBE3B90C}"/>
              </a:ext>
            </a:extLst>
          </p:cNvPr>
          <p:cNvSpPr txBox="1"/>
          <p:nvPr/>
        </p:nvSpPr>
        <p:spPr>
          <a:xfrm>
            <a:off x="9975327" y="956728"/>
            <a:ext cx="1159933" cy="646331"/>
          </a:xfrm>
          <a:prstGeom prst="rect">
            <a:avLst/>
          </a:prstGeom>
          <a:noFill/>
        </p:spPr>
        <p:txBody>
          <a:bodyPr wrap="square" rtlCol="0">
            <a:spAutoFit/>
          </a:bodyPr>
          <a:lstStyle/>
          <a:p>
            <a:pPr algn="ctr"/>
            <a:r>
              <a:rPr lang="en-US" sz="3600" dirty="0">
                <a:solidFill>
                  <a:srgbClr val="FF0000"/>
                </a:solidFill>
              </a:rPr>
              <a:t>X_B</a:t>
            </a:r>
          </a:p>
        </p:txBody>
      </p:sp>
      <p:sp>
        <p:nvSpPr>
          <p:cNvPr id="11" name="TextBox 10">
            <a:extLst>
              <a:ext uri="{FF2B5EF4-FFF2-40B4-BE49-F238E27FC236}">
                <a16:creationId xmlns:a16="http://schemas.microsoft.com/office/drawing/2014/main" id="{F545DBF7-DE66-48D2-951F-E81BD57563AF}"/>
              </a:ext>
            </a:extLst>
          </p:cNvPr>
          <p:cNvSpPr txBox="1"/>
          <p:nvPr/>
        </p:nvSpPr>
        <p:spPr>
          <a:xfrm>
            <a:off x="3699933" y="5901270"/>
            <a:ext cx="7603067" cy="646331"/>
          </a:xfrm>
          <a:prstGeom prst="rect">
            <a:avLst/>
          </a:prstGeom>
          <a:noFill/>
        </p:spPr>
        <p:txBody>
          <a:bodyPr wrap="square" rtlCol="0">
            <a:spAutoFit/>
          </a:bodyPr>
          <a:lstStyle/>
          <a:p>
            <a:pPr algn="ctr"/>
            <a:r>
              <a:rPr lang="en-US" sz="3600" dirty="0">
                <a:solidFill>
                  <a:srgbClr val="FF0000"/>
                </a:solidFill>
              </a:rPr>
              <a:t>(Sigma or Hadron – Electron) / Electron</a:t>
            </a:r>
          </a:p>
        </p:txBody>
      </p:sp>
      <p:pic>
        <p:nvPicPr>
          <p:cNvPr id="12" name="Picture 11">
            <a:extLst>
              <a:ext uri="{FF2B5EF4-FFF2-40B4-BE49-F238E27FC236}">
                <a16:creationId xmlns:a16="http://schemas.microsoft.com/office/drawing/2014/main" id="{3820F3EF-25FF-473D-9883-347B2C01DB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17985" y="1587960"/>
            <a:ext cx="8820974" cy="4219047"/>
          </a:xfrm>
          <a:prstGeom prst="rect">
            <a:avLst/>
          </a:prstGeom>
        </p:spPr>
      </p:pic>
      <p:sp>
        <p:nvSpPr>
          <p:cNvPr id="9" name="TextBox 8">
            <a:extLst>
              <a:ext uri="{FF2B5EF4-FFF2-40B4-BE49-F238E27FC236}">
                <a16:creationId xmlns:a16="http://schemas.microsoft.com/office/drawing/2014/main" id="{34F8EAEC-1E28-4D19-82A9-1A4D4061753D}"/>
              </a:ext>
            </a:extLst>
          </p:cNvPr>
          <p:cNvSpPr txBox="1"/>
          <p:nvPr/>
        </p:nvSpPr>
        <p:spPr>
          <a:xfrm rot="16200000">
            <a:off x="2184400" y="2271868"/>
            <a:ext cx="1871133" cy="646331"/>
          </a:xfrm>
          <a:prstGeom prst="rect">
            <a:avLst/>
          </a:prstGeom>
          <a:noFill/>
        </p:spPr>
        <p:txBody>
          <a:bodyPr wrap="square" rtlCol="0">
            <a:spAutoFit/>
          </a:bodyPr>
          <a:lstStyle/>
          <a:p>
            <a:pPr algn="ctr"/>
            <a:r>
              <a:rPr lang="en-US" sz="3600" dirty="0">
                <a:solidFill>
                  <a:srgbClr val="FF0000"/>
                </a:solidFill>
              </a:rPr>
              <a:t>Sigma</a:t>
            </a:r>
          </a:p>
        </p:txBody>
      </p:sp>
      <p:sp>
        <p:nvSpPr>
          <p:cNvPr id="10" name="TextBox 9">
            <a:extLst>
              <a:ext uri="{FF2B5EF4-FFF2-40B4-BE49-F238E27FC236}">
                <a16:creationId xmlns:a16="http://schemas.microsoft.com/office/drawing/2014/main" id="{C32B2665-F06B-480B-B465-5853B8C09773}"/>
              </a:ext>
            </a:extLst>
          </p:cNvPr>
          <p:cNvSpPr txBox="1"/>
          <p:nvPr/>
        </p:nvSpPr>
        <p:spPr>
          <a:xfrm rot="16200000">
            <a:off x="2184398" y="4456271"/>
            <a:ext cx="1871133" cy="646331"/>
          </a:xfrm>
          <a:prstGeom prst="rect">
            <a:avLst/>
          </a:prstGeom>
          <a:noFill/>
        </p:spPr>
        <p:txBody>
          <a:bodyPr wrap="square" rtlCol="0">
            <a:spAutoFit/>
          </a:bodyPr>
          <a:lstStyle/>
          <a:p>
            <a:pPr algn="ctr"/>
            <a:r>
              <a:rPr lang="en-US" sz="3600" dirty="0">
                <a:solidFill>
                  <a:srgbClr val="FF0000"/>
                </a:solidFill>
              </a:rPr>
              <a:t>Hadron</a:t>
            </a:r>
          </a:p>
        </p:txBody>
      </p:sp>
    </p:spTree>
    <p:extLst>
      <p:ext uri="{BB962C8B-B14F-4D97-AF65-F5344CB8AC3E}">
        <p14:creationId xmlns:p14="http://schemas.microsoft.com/office/powerpoint/2010/main" val="3868928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D5D1E39-FAAB-4714-98A7-38B25719A8BE}"/>
              </a:ext>
            </a:extLst>
          </p:cNvPr>
          <p:cNvSpPr txBox="1"/>
          <p:nvPr/>
        </p:nvSpPr>
        <p:spPr>
          <a:xfrm>
            <a:off x="465666" y="254003"/>
            <a:ext cx="8398933" cy="584775"/>
          </a:xfrm>
          <a:prstGeom prst="rect">
            <a:avLst/>
          </a:prstGeom>
          <a:noFill/>
        </p:spPr>
        <p:txBody>
          <a:bodyPr wrap="square" rtlCol="0">
            <a:spAutoFit/>
          </a:bodyPr>
          <a:lstStyle/>
          <a:p>
            <a:r>
              <a:rPr lang="en-US" sz="3200" dirty="0">
                <a:solidFill>
                  <a:srgbClr val="FF0000"/>
                </a:solidFill>
              </a:rPr>
              <a:t>Frame Comparison: Q</a:t>
            </a:r>
            <a:r>
              <a:rPr lang="en-US" sz="3200" baseline="30000" dirty="0">
                <a:solidFill>
                  <a:srgbClr val="FF0000"/>
                </a:solidFill>
              </a:rPr>
              <a:t>2</a:t>
            </a:r>
            <a:r>
              <a:rPr lang="en-US" sz="3200" dirty="0">
                <a:solidFill>
                  <a:srgbClr val="FF0000"/>
                </a:solidFill>
              </a:rPr>
              <a:t> &gt; 1 GeV</a:t>
            </a:r>
            <a:r>
              <a:rPr lang="en-US" sz="3200" baseline="30000" dirty="0">
                <a:solidFill>
                  <a:srgbClr val="FF0000"/>
                </a:solidFill>
              </a:rPr>
              <a:t>2</a:t>
            </a:r>
          </a:p>
        </p:txBody>
      </p:sp>
      <p:sp>
        <p:nvSpPr>
          <p:cNvPr id="5" name="TextBox 4">
            <a:extLst>
              <a:ext uri="{FF2B5EF4-FFF2-40B4-BE49-F238E27FC236}">
                <a16:creationId xmlns:a16="http://schemas.microsoft.com/office/drawing/2014/main" id="{684E05C1-ADAC-40E2-85A3-7212BA5FF7C5}"/>
              </a:ext>
            </a:extLst>
          </p:cNvPr>
          <p:cNvSpPr txBox="1"/>
          <p:nvPr/>
        </p:nvSpPr>
        <p:spPr>
          <a:xfrm>
            <a:off x="287868" y="1117599"/>
            <a:ext cx="2590800" cy="5632311"/>
          </a:xfrm>
          <a:prstGeom prst="rect">
            <a:avLst/>
          </a:prstGeom>
          <a:noFill/>
        </p:spPr>
        <p:txBody>
          <a:bodyPr wrap="square" rtlCol="0">
            <a:spAutoFit/>
          </a:bodyPr>
          <a:lstStyle/>
          <a:p>
            <a:r>
              <a:rPr lang="en-US" dirty="0"/>
              <a:t>Look at comparisons of kinematic quantities in different frames: </a:t>
            </a:r>
            <a:r>
              <a:rPr lang="en-US" dirty="0">
                <a:solidFill>
                  <a:srgbClr val="FF0000"/>
                </a:solidFill>
              </a:rPr>
              <a:t>The Lab Frame</a:t>
            </a:r>
            <a:r>
              <a:rPr lang="en-US" dirty="0"/>
              <a:t> (with crossing angle), </a:t>
            </a:r>
            <a:r>
              <a:rPr lang="en-US" dirty="0">
                <a:solidFill>
                  <a:srgbClr val="00B050"/>
                </a:solidFill>
              </a:rPr>
              <a:t>The Head-On Frame</a:t>
            </a:r>
            <a:r>
              <a:rPr lang="en-US" dirty="0"/>
              <a:t>, and a sample with </a:t>
            </a:r>
            <a:r>
              <a:rPr lang="en-US" dirty="0">
                <a:solidFill>
                  <a:srgbClr val="0070C0"/>
                </a:solidFill>
              </a:rPr>
              <a:t>no crossing angle </a:t>
            </a:r>
            <a:r>
              <a:rPr lang="en-US" dirty="0"/>
              <a:t>for comparison</a:t>
            </a:r>
          </a:p>
          <a:p>
            <a:endParaRPr lang="en-US" dirty="0"/>
          </a:p>
          <a:p>
            <a:r>
              <a:rPr lang="en-US" dirty="0"/>
              <a:t>Limit HFS to |Eta| &lt; 4</a:t>
            </a:r>
          </a:p>
          <a:p>
            <a:endParaRPr lang="en-US" dirty="0"/>
          </a:p>
          <a:p>
            <a:r>
              <a:rPr lang="en-US" dirty="0"/>
              <a:t>The Head-On Frame matches exactly the sample with no beam effects</a:t>
            </a:r>
          </a:p>
          <a:p>
            <a:endParaRPr lang="en-US" dirty="0"/>
          </a:p>
          <a:p>
            <a:r>
              <a:rPr lang="en-US" dirty="0"/>
              <a:t>Sigma and Hadron methods better match Electron Method in Head-On Frame</a:t>
            </a:r>
          </a:p>
        </p:txBody>
      </p:sp>
      <p:sp>
        <p:nvSpPr>
          <p:cNvPr id="6" name="TextBox 5">
            <a:extLst>
              <a:ext uri="{FF2B5EF4-FFF2-40B4-BE49-F238E27FC236}">
                <a16:creationId xmlns:a16="http://schemas.microsoft.com/office/drawing/2014/main" id="{111B486C-C40E-4089-BE79-5B9ABB35932D}"/>
              </a:ext>
            </a:extLst>
          </p:cNvPr>
          <p:cNvSpPr txBox="1"/>
          <p:nvPr/>
        </p:nvSpPr>
        <p:spPr>
          <a:xfrm>
            <a:off x="4072467" y="956730"/>
            <a:ext cx="1159933" cy="646331"/>
          </a:xfrm>
          <a:prstGeom prst="rect">
            <a:avLst/>
          </a:prstGeom>
          <a:noFill/>
        </p:spPr>
        <p:txBody>
          <a:bodyPr wrap="square" rtlCol="0">
            <a:spAutoFit/>
          </a:bodyPr>
          <a:lstStyle/>
          <a:p>
            <a:pPr algn="ctr"/>
            <a:r>
              <a:rPr lang="en-US" sz="3600" dirty="0">
                <a:solidFill>
                  <a:srgbClr val="FF0000"/>
                </a:solidFill>
              </a:rPr>
              <a:t>y</a:t>
            </a:r>
          </a:p>
        </p:txBody>
      </p:sp>
      <p:sp>
        <p:nvSpPr>
          <p:cNvPr id="7" name="TextBox 6">
            <a:extLst>
              <a:ext uri="{FF2B5EF4-FFF2-40B4-BE49-F238E27FC236}">
                <a16:creationId xmlns:a16="http://schemas.microsoft.com/office/drawing/2014/main" id="{85531617-C1DA-40A8-A1BC-AD402783C4F6}"/>
              </a:ext>
            </a:extLst>
          </p:cNvPr>
          <p:cNvSpPr txBox="1"/>
          <p:nvPr/>
        </p:nvSpPr>
        <p:spPr>
          <a:xfrm>
            <a:off x="7065438" y="956728"/>
            <a:ext cx="1159933" cy="646331"/>
          </a:xfrm>
          <a:prstGeom prst="rect">
            <a:avLst/>
          </a:prstGeom>
          <a:noFill/>
        </p:spPr>
        <p:txBody>
          <a:bodyPr wrap="square" rtlCol="0">
            <a:spAutoFit/>
          </a:bodyPr>
          <a:lstStyle/>
          <a:p>
            <a:pPr algn="ctr"/>
            <a:r>
              <a:rPr lang="en-US" sz="3600" dirty="0">
                <a:solidFill>
                  <a:srgbClr val="FF0000"/>
                </a:solidFill>
              </a:rPr>
              <a:t>Q2</a:t>
            </a:r>
          </a:p>
        </p:txBody>
      </p:sp>
      <p:sp>
        <p:nvSpPr>
          <p:cNvPr id="8" name="TextBox 7">
            <a:extLst>
              <a:ext uri="{FF2B5EF4-FFF2-40B4-BE49-F238E27FC236}">
                <a16:creationId xmlns:a16="http://schemas.microsoft.com/office/drawing/2014/main" id="{6C5C8113-3F17-47E1-A43E-1017EBE3B90C}"/>
              </a:ext>
            </a:extLst>
          </p:cNvPr>
          <p:cNvSpPr txBox="1"/>
          <p:nvPr/>
        </p:nvSpPr>
        <p:spPr>
          <a:xfrm>
            <a:off x="9975327" y="956728"/>
            <a:ext cx="1159933" cy="646331"/>
          </a:xfrm>
          <a:prstGeom prst="rect">
            <a:avLst/>
          </a:prstGeom>
          <a:noFill/>
        </p:spPr>
        <p:txBody>
          <a:bodyPr wrap="square" rtlCol="0">
            <a:spAutoFit/>
          </a:bodyPr>
          <a:lstStyle/>
          <a:p>
            <a:pPr algn="ctr"/>
            <a:r>
              <a:rPr lang="en-US" sz="3600" dirty="0">
                <a:solidFill>
                  <a:srgbClr val="FF0000"/>
                </a:solidFill>
              </a:rPr>
              <a:t>X_B</a:t>
            </a:r>
          </a:p>
        </p:txBody>
      </p:sp>
      <p:sp>
        <p:nvSpPr>
          <p:cNvPr id="11" name="TextBox 10">
            <a:extLst>
              <a:ext uri="{FF2B5EF4-FFF2-40B4-BE49-F238E27FC236}">
                <a16:creationId xmlns:a16="http://schemas.microsoft.com/office/drawing/2014/main" id="{F545DBF7-DE66-48D2-951F-E81BD57563AF}"/>
              </a:ext>
            </a:extLst>
          </p:cNvPr>
          <p:cNvSpPr txBox="1"/>
          <p:nvPr/>
        </p:nvSpPr>
        <p:spPr>
          <a:xfrm>
            <a:off x="3699933" y="5901270"/>
            <a:ext cx="7603067" cy="646331"/>
          </a:xfrm>
          <a:prstGeom prst="rect">
            <a:avLst/>
          </a:prstGeom>
          <a:noFill/>
        </p:spPr>
        <p:txBody>
          <a:bodyPr wrap="square" rtlCol="0">
            <a:spAutoFit/>
          </a:bodyPr>
          <a:lstStyle/>
          <a:p>
            <a:pPr algn="ctr"/>
            <a:r>
              <a:rPr lang="en-US" sz="3600" dirty="0">
                <a:solidFill>
                  <a:srgbClr val="FF0000"/>
                </a:solidFill>
              </a:rPr>
              <a:t>(Sigma or Hadron – Electron) / Electron</a:t>
            </a:r>
          </a:p>
        </p:txBody>
      </p:sp>
      <p:pic>
        <p:nvPicPr>
          <p:cNvPr id="13" name="Picture 12">
            <a:extLst>
              <a:ext uri="{FF2B5EF4-FFF2-40B4-BE49-F238E27FC236}">
                <a16:creationId xmlns:a16="http://schemas.microsoft.com/office/drawing/2014/main" id="{38569DF1-5347-4360-AD74-4532E11B13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7982" y="1594592"/>
            <a:ext cx="8820975" cy="4219047"/>
          </a:xfrm>
          <a:prstGeom prst="rect">
            <a:avLst/>
          </a:prstGeom>
        </p:spPr>
      </p:pic>
      <p:sp>
        <p:nvSpPr>
          <p:cNvPr id="10" name="TextBox 9">
            <a:extLst>
              <a:ext uri="{FF2B5EF4-FFF2-40B4-BE49-F238E27FC236}">
                <a16:creationId xmlns:a16="http://schemas.microsoft.com/office/drawing/2014/main" id="{C32B2665-F06B-480B-B465-5853B8C09773}"/>
              </a:ext>
            </a:extLst>
          </p:cNvPr>
          <p:cNvSpPr txBox="1"/>
          <p:nvPr/>
        </p:nvSpPr>
        <p:spPr>
          <a:xfrm rot="16200000">
            <a:off x="2184398" y="4456271"/>
            <a:ext cx="1871133" cy="646331"/>
          </a:xfrm>
          <a:prstGeom prst="rect">
            <a:avLst/>
          </a:prstGeom>
          <a:noFill/>
        </p:spPr>
        <p:txBody>
          <a:bodyPr wrap="square" rtlCol="0">
            <a:spAutoFit/>
          </a:bodyPr>
          <a:lstStyle/>
          <a:p>
            <a:pPr algn="ctr"/>
            <a:r>
              <a:rPr lang="en-US" sz="3600" dirty="0">
                <a:solidFill>
                  <a:srgbClr val="FF0000"/>
                </a:solidFill>
              </a:rPr>
              <a:t>Hadron</a:t>
            </a:r>
          </a:p>
        </p:txBody>
      </p:sp>
      <p:sp>
        <p:nvSpPr>
          <p:cNvPr id="9" name="TextBox 8">
            <a:extLst>
              <a:ext uri="{FF2B5EF4-FFF2-40B4-BE49-F238E27FC236}">
                <a16:creationId xmlns:a16="http://schemas.microsoft.com/office/drawing/2014/main" id="{34F8EAEC-1E28-4D19-82A9-1A4D4061753D}"/>
              </a:ext>
            </a:extLst>
          </p:cNvPr>
          <p:cNvSpPr txBox="1"/>
          <p:nvPr/>
        </p:nvSpPr>
        <p:spPr>
          <a:xfrm rot="16200000">
            <a:off x="2184400" y="2271868"/>
            <a:ext cx="1871133" cy="646331"/>
          </a:xfrm>
          <a:prstGeom prst="rect">
            <a:avLst/>
          </a:prstGeom>
          <a:noFill/>
        </p:spPr>
        <p:txBody>
          <a:bodyPr wrap="square" rtlCol="0">
            <a:spAutoFit/>
          </a:bodyPr>
          <a:lstStyle/>
          <a:p>
            <a:pPr algn="ctr"/>
            <a:r>
              <a:rPr lang="en-US" sz="3600" dirty="0">
                <a:solidFill>
                  <a:srgbClr val="FF0000"/>
                </a:solidFill>
              </a:rPr>
              <a:t>Sigma</a:t>
            </a:r>
          </a:p>
        </p:txBody>
      </p:sp>
    </p:spTree>
    <p:extLst>
      <p:ext uri="{BB962C8B-B14F-4D97-AF65-F5344CB8AC3E}">
        <p14:creationId xmlns:p14="http://schemas.microsoft.com/office/powerpoint/2010/main" val="1293257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D5D1E39-FAAB-4714-98A7-38B25719A8BE}"/>
              </a:ext>
            </a:extLst>
          </p:cNvPr>
          <p:cNvSpPr txBox="1"/>
          <p:nvPr/>
        </p:nvSpPr>
        <p:spPr>
          <a:xfrm>
            <a:off x="465666" y="254003"/>
            <a:ext cx="8398933" cy="584775"/>
          </a:xfrm>
          <a:prstGeom prst="rect">
            <a:avLst/>
          </a:prstGeom>
          <a:noFill/>
        </p:spPr>
        <p:txBody>
          <a:bodyPr wrap="square" rtlCol="0">
            <a:spAutoFit/>
          </a:bodyPr>
          <a:lstStyle/>
          <a:p>
            <a:r>
              <a:rPr lang="en-US" sz="3200" dirty="0">
                <a:solidFill>
                  <a:srgbClr val="FF0000"/>
                </a:solidFill>
              </a:rPr>
              <a:t>Frame Comparison: Q</a:t>
            </a:r>
            <a:r>
              <a:rPr lang="en-US" sz="3200" baseline="30000" dirty="0">
                <a:solidFill>
                  <a:srgbClr val="FF0000"/>
                </a:solidFill>
              </a:rPr>
              <a:t>2</a:t>
            </a:r>
            <a:r>
              <a:rPr lang="en-US" sz="3200" dirty="0">
                <a:solidFill>
                  <a:srgbClr val="FF0000"/>
                </a:solidFill>
              </a:rPr>
              <a:t> &gt; 100 GeV</a:t>
            </a:r>
            <a:r>
              <a:rPr lang="en-US" sz="3200" baseline="30000" dirty="0">
                <a:solidFill>
                  <a:srgbClr val="FF0000"/>
                </a:solidFill>
              </a:rPr>
              <a:t>2</a:t>
            </a:r>
          </a:p>
        </p:txBody>
      </p:sp>
      <p:sp>
        <p:nvSpPr>
          <p:cNvPr id="5" name="TextBox 4">
            <a:extLst>
              <a:ext uri="{FF2B5EF4-FFF2-40B4-BE49-F238E27FC236}">
                <a16:creationId xmlns:a16="http://schemas.microsoft.com/office/drawing/2014/main" id="{684E05C1-ADAC-40E2-85A3-7212BA5FF7C5}"/>
              </a:ext>
            </a:extLst>
          </p:cNvPr>
          <p:cNvSpPr txBox="1"/>
          <p:nvPr/>
        </p:nvSpPr>
        <p:spPr>
          <a:xfrm>
            <a:off x="287868" y="1117599"/>
            <a:ext cx="2590800" cy="1754326"/>
          </a:xfrm>
          <a:prstGeom prst="rect">
            <a:avLst/>
          </a:prstGeom>
          <a:noFill/>
        </p:spPr>
        <p:txBody>
          <a:bodyPr wrap="square" rtlCol="0">
            <a:spAutoFit/>
          </a:bodyPr>
          <a:lstStyle/>
          <a:p>
            <a:r>
              <a:rPr lang="en-US" dirty="0"/>
              <a:t>Again, high Q2 distributions are better behaved – less outliers and better matching between Lab and Head-On Frames</a:t>
            </a:r>
          </a:p>
        </p:txBody>
      </p:sp>
      <p:sp>
        <p:nvSpPr>
          <p:cNvPr id="6" name="TextBox 5">
            <a:extLst>
              <a:ext uri="{FF2B5EF4-FFF2-40B4-BE49-F238E27FC236}">
                <a16:creationId xmlns:a16="http://schemas.microsoft.com/office/drawing/2014/main" id="{111B486C-C40E-4089-BE79-5B9ABB35932D}"/>
              </a:ext>
            </a:extLst>
          </p:cNvPr>
          <p:cNvSpPr txBox="1"/>
          <p:nvPr/>
        </p:nvSpPr>
        <p:spPr>
          <a:xfrm>
            <a:off x="4072467" y="956730"/>
            <a:ext cx="1159933" cy="646331"/>
          </a:xfrm>
          <a:prstGeom prst="rect">
            <a:avLst/>
          </a:prstGeom>
          <a:noFill/>
        </p:spPr>
        <p:txBody>
          <a:bodyPr wrap="square" rtlCol="0">
            <a:spAutoFit/>
          </a:bodyPr>
          <a:lstStyle/>
          <a:p>
            <a:pPr algn="ctr"/>
            <a:r>
              <a:rPr lang="en-US" sz="3600" dirty="0">
                <a:solidFill>
                  <a:srgbClr val="FF0000"/>
                </a:solidFill>
              </a:rPr>
              <a:t>y</a:t>
            </a:r>
          </a:p>
        </p:txBody>
      </p:sp>
      <p:sp>
        <p:nvSpPr>
          <p:cNvPr id="7" name="TextBox 6">
            <a:extLst>
              <a:ext uri="{FF2B5EF4-FFF2-40B4-BE49-F238E27FC236}">
                <a16:creationId xmlns:a16="http://schemas.microsoft.com/office/drawing/2014/main" id="{85531617-C1DA-40A8-A1BC-AD402783C4F6}"/>
              </a:ext>
            </a:extLst>
          </p:cNvPr>
          <p:cNvSpPr txBox="1"/>
          <p:nvPr/>
        </p:nvSpPr>
        <p:spPr>
          <a:xfrm>
            <a:off x="7065438" y="956728"/>
            <a:ext cx="1159933" cy="646331"/>
          </a:xfrm>
          <a:prstGeom prst="rect">
            <a:avLst/>
          </a:prstGeom>
          <a:noFill/>
        </p:spPr>
        <p:txBody>
          <a:bodyPr wrap="square" rtlCol="0">
            <a:spAutoFit/>
          </a:bodyPr>
          <a:lstStyle/>
          <a:p>
            <a:pPr algn="ctr"/>
            <a:r>
              <a:rPr lang="en-US" sz="3600" dirty="0">
                <a:solidFill>
                  <a:srgbClr val="FF0000"/>
                </a:solidFill>
              </a:rPr>
              <a:t>Q2</a:t>
            </a:r>
          </a:p>
        </p:txBody>
      </p:sp>
      <p:sp>
        <p:nvSpPr>
          <p:cNvPr id="8" name="TextBox 7">
            <a:extLst>
              <a:ext uri="{FF2B5EF4-FFF2-40B4-BE49-F238E27FC236}">
                <a16:creationId xmlns:a16="http://schemas.microsoft.com/office/drawing/2014/main" id="{6C5C8113-3F17-47E1-A43E-1017EBE3B90C}"/>
              </a:ext>
            </a:extLst>
          </p:cNvPr>
          <p:cNvSpPr txBox="1"/>
          <p:nvPr/>
        </p:nvSpPr>
        <p:spPr>
          <a:xfrm>
            <a:off x="9975327" y="956728"/>
            <a:ext cx="1159933" cy="646331"/>
          </a:xfrm>
          <a:prstGeom prst="rect">
            <a:avLst/>
          </a:prstGeom>
          <a:noFill/>
        </p:spPr>
        <p:txBody>
          <a:bodyPr wrap="square" rtlCol="0">
            <a:spAutoFit/>
          </a:bodyPr>
          <a:lstStyle/>
          <a:p>
            <a:pPr algn="ctr"/>
            <a:r>
              <a:rPr lang="en-US" sz="3600" dirty="0">
                <a:solidFill>
                  <a:srgbClr val="FF0000"/>
                </a:solidFill>
              </a:rPr>
              <a:t>X_B</a:t>
            </a:r>
          </a:p>
        </p:txBody>
      </p:sp>
      <p:sp>
        <p:nvSpPr>
          <p:cNvPr id="11" name="TextBox 10">
            <a:extLst>
              <a:ext uri="{FF2B5EF4-FFF2-40B4-BE49-F238E27FC236}">
                <a16:creationId xmlns:a16="http://schemas.microsoft.com/office/drawing/2014/main" id="{F545DBF7-DE66-48D2-951F-E81BD57563AF}"/>
              </a:ext>
            </a:extLst>
          </p:cNvPr>
          <p:cNvSpPr txBox="1"/>
          <p:nvPr/>
        </p:nvSpPr>
        <p:spPr>
          <a:xfrm>
            <a:off x="3699933" y="5901270"/>
            <a:ext cx="7603067" cy="646331"/>
          </a:xfrm>
          <a:prstGeom prst="rect">
            <a:avLst/>
          </a:prstGeom>
          <a:noFill/>
        </p:spPr>
        <p:txBody>
          <a:bodyPr wrap="square" rtlCol="0">
            <a:spAutoFit/>
          </a:bodyPr>
          <a:lstStyle/>
          <a:p>
            <a:pPr algn="ctr"/>
            <a:r>
              <a:rPr lang="en-US" sz="3600" dirty="0">
                <a:solidFill>
                  <a:srgbClr val="FF0000"/>
                </a:solidFill>
              </a:rPr>
              <a:t>(Sigma or Hadron – Electron) / Electron</a:t>
            </a:r>
          </a:p>
        </p:txBody>
      </p:sp>
      <p:pic>
        <p:nvPicPr>
          <p:cNvPr id="13" name="Picture 12">
            <a:extLst>
              <a:ext uri="{FF2B5EF4-FFF2-40B4-BE49-F238E27FC236}">
                <a16:creationId xmlns:a16="http://schemas.microsoft.com/office/drawing/2014/main" id="{38569DF1-5347-4360-AD74-4532E11B13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7982" y="1594592"/>
            <a:ext cx="8820975" cy="4219047"/>
          </a:xfrm>
          <a:prstGeom prst="rect">
            <a:avLst/>
          </a:prstGeom>
        </p:spPr>
      </p:pic>
      <p:pic>
        <p:nvPicPr>
          <p:cNvPr id="4" name="Picture 3">
            <a:extLst>
              <a:ext uri="{FF2B5EF4-FFF2-40B4-BE49-F238E27FC236}">
                <a16:creationId xmlns:a16="http://schemas.microsoft.com/office/drawing/2014/main" id="{A251DB84-9CB3-4DD8-9EB3-A798C5EF70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17571" y="1594592"/>
            <a:ext cx="8820976" cy="4219048"/>
          </a:xfrm>
          <a:prstGeom prst="rect">
            <a:avLst/>
          </a:prstGeom>
        </p:spPr>
      </p:pic>
      <p:sp>
        <p:nvSpPr>
          <p:cNvPr id="9" name="TextBox 8">
            <a:extLst>
              <a:ext uri="{FF2B5EF4-FFF2-40B4-BE49-F238E27FC236}">
                <a16:creationId xmlns:a16="http://schemas.microsoft.com/office/drawing/2014/main" id="{34F8EAEC-1E28-4D19-82A9-1A4D4061753D}"/>
              </a:ext>
            </a:extLst>
          </p:cNvPr>
          <p:cNvSpPr txBox="1"/>
          <p:nvPr/>
        </p:nvSpPr>
        <p:spPr>
          <a:xfrm rot="16200000">
            <a:off x="2184400" y="2271868"/>
            <a:ext cx="1871133" cy="646331"/>
          </a:xfrm>
          <a:prstGeom prst="rect">
            <a:avLst/>
          </a:prstGeom>
          <a:noFill/>
        </p:spPr>
        <p:txBody>
          <a:bodyPr wrap="square" rtlCol="0">
            <a:spAutoFit/>
          </a:bodyPr>
          <a:lstStyle/>
          <a:p>
            <a:pPr algn="ctr"/>
            <a:r>
              <a:rPr lang="en-US" sz="3600" dirty="0">
                <a:solidFill>
                  <a:srgbClr val="FF0000"/>
                </a:solidFill>
              </a:rPr>
              <a:t>Sigma</a:t>
            </a:r>
          </a:p>
        </p:txBody>
      </p:sp>
      <p:sp>
        <p:nvSpPr>
          <p:cNvPr id="10" name="TextBox 9">
            <a:extLst>
              <a:ext uri="{FF2B5EF4-FFF2-40B4-BE49-F238E27FC236}">
                <a16:creationId xmlns:a16="http://schemas.microsoft.com/office/drawing/2014/main" id="{C32B2665-F06B-480B-B465-5853B8C09773}"/>
              </a:ext>
            </a:extLst>
          </p:cNvPr>
          <p:cNvSpPr txBox="1"/>
          <p:nvPr/>
        </p:nvSpPr>
        <p:spPr>
          <a:xfrm rot="16200000">
            <a:off x="2184398" y="4456271"/>
            <a:ext cx="1871133" cy="646331"/>
          </a:xfrm>
          <a:prstGeom prst="rect">
            <a:avLst/>
          </a:prstGeom>
          <a:noFill/>
        </p:spPr>
        <p:txBody>
          <a:bodyPr wrap="square" rtlCol="0">
            <a:spAutoFit/>
          </a:bodyPr>
          <a:lstStyle/>
          <a:p>
            <a:pPr algn="ctr"/>
            <a:r>
              <a:rPr lang="en-US" sz="3600" dirty="0">
                <a:solidFill>
                  <a:srgbClr val="FF0000"/>
                </a:solidFill>
              </a:rPr>
              <a:t>Hadron</a:t>
            </a:r>
          </a:p>
        </p:txBody>
      </p:sp>
    </p:spTree>
    <p:extLst>
      <p:ext uri="{BB962C8B-B14F-4D97-AF65-F5344CB8AC3E}">
        <p14:creationId xmlns:p14="http://schemas.microsoft.com/office/powerpoint/2010/main" val="2342855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6E22175-FEE1-4315-BDB9-284F7ED72CD9}"/>
              </a:ext>
            </a:extLst>
          </p:cNvPr>
          <p:cNvSpPr txBox="1"/>
          <p:nvPr/>
        </p:nvSpPr>
        <p:spPr>
          <a:xfrm>
            <a:off x="465666" y="254003"/>
            <a:ext cx="8398933" cy="584775"/>
          </a:xfrm>
          <a:prstGeom prst="rect">
            <a:avLst/>
          </a:prstGeom>
          <a:noFill/>
        </p:spPr>
        <p:txBody>
          <a:bodyPr wrap="square" rtlCol="0">
            <a:spAutoFit/>
          </a:bodyPr>
          <a:lstStyle/>
          <a:p>
            <a:r>
              <a:rPr lang="en-US" sz="3200" dirty="0">
                <a:solidFill>
                  <a:srgbClr val="FF0000"/>
                </a:solidFill>
              </a:rPr>
              <a:t>Q</a:t>
            </a:r>
            <a:r>
              <a:rPr lang="en-US" sz="3200" baseline="30000" dirty="0">
                <a:solidFill>
                  <a:srgbClr val="FF0000"/>
                </a:solidFill>
              </a:rPr>
              <a:t>2</a:t>
            </a:r>
            <a:r>
              <a:rPr lang="en-US" sz="3200" dirty="0">
                <a:solidFill>
                  <a:srgbClr val="FF0000"/>
                </a:solidFill>
              </a:rPr>
              <a:t> Vs X Purity Plots: Q</a:t>
            </a:r>
            <a:r>
              <a:rPr lang="en-US" sz="3200" baseline="30000" dirty="0">
                <a:solidFill>
                  <a:srgbClr val="FF0000"/>
                </a:solidFill>
              </a:rPr>
              <a:t>2</a:t>
            </a:r>
            <a:r>
              <a:rPr lang="en-US" sz="3200" dirty="0">
                <a:solidFill>
                  <a:srgbClr val="FF0000"/>
                </a:solidFill>
              </a:rPr>
              <a:t> &gt; 1 GeV</a:t>
            </a:r>
            <a:r>
              <a:rPr lang="en-US" sz="3200" baseline="30000" dirty="0">
                <a:solidFill>
                  <a:srgbClr val="FF0000"/>
                </a:solidFill>
              </a:rPr>
              <a:t>2</a:t>
            </a:r>
          </a:p>
        </p:txBody>
      </p:sp>
      <p:pic>
        <p:nvPicPr>
          <p:cNvPr id="4" name="Picture 3">
            <a:extLst>
              <a:ext uri="{FF2B5EF4-FFF2-40B4-BE49-F238E27FC236}">
                <a16:creationId xmlns:a16="http://schemas.microsoft.com/office/drawing/2014/main" id="{E67DE588-D8A5-49B8-A863-7E12C9D25F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88859" y="1078436"/>
            <a:ext cx="7600950" cy="5457825"/>
          </a:xfrm>
          <a:prstGeom prst="rect">
            <a:avLst/>
          </a:prstGeom>
        </p:spPr>
      </p:pic>
      <p:sp>
        <p:nvSpPr>
          <p:cNvPr id="5" name="TextBox 4">
            <a:extLst>
              <a:ext uri="{FF2B5EF4-FFF2-40B4-BE49-F238E27FC236}">
                <a16:creationId xmlns:a16="http://schemas.microsoft.com/office/drawing/2014/main" id="{DD38D419-A39A-4F33-A7DD-CB12BDEFBCBA}"/>
              </a:ext>
            </a:extLst>
          </p:cNvPr>
          <p:cNvSpPr txBox="1"/>
          <p:nvPr/>
        </p:nvSpPr>
        <p:spPr>
          <a:xfrm>
            <a:off x="177800" y="1100664"/>
            <a:ext cx="3903133" cy="5632311"/>
          </a:xfrm>
          <a:prstGeom prst="rect">
            <a:avLst/>
          </a:prstGeom>
          <a:noFill/>
        </p:spPr>
        <p:txBody>
          <a:bodyPr wrap="square" rtlCol="0">
            <a:spAutoFit/>
          </a:bodyPr>
          <a:lstStyle/>
          <a:p>
            <a:r>
              <a:rPr lang="en-US" dirty="0"/>
              <a:t>Previous distributions were averaged over all other kinematic quantities – hard to tell where the improvement in kinematic reconstruction due to moving to Head-On Frame comes in x-Q2 space. Look at Purity!</a:t>
            </a:r>
          </a:p>
          <a:p>
            <a:endParaRPr lang="en-US" dirty="0"/>
          </a:p>
          <a:p>
            <a:r>
              <a:rPr lang="en-US" dirty="0"/>
              <a:t>Purity = (</a:t>
            </a:r>
            <a:r>
              <a:rPr lang="en-US" dirty="0" err="1"/>
              <a:t>N</a:t>
            </a:r>
            <a:r>
              <a:rPr lang="en-US" baseline="-25000" dirty="0" err="1"/>
              <a:t>Gen</a:t>
            </a:r>
            <a:r>
              <a:rPr lang="en-US" dirty="0"/>
              <a:t> – </a:t>
            </a:r>
            <a:r>
              <a:rPr lang="en-US" dirty="0" err="1"/>
              <a:t>N</a:t>
            </a:r>
            <a:r>
              <a:rPr lang="en-US" baseline="-25000" dirty="0" err="1"/>
              <a:t>Out</a:t>
            </a:r>
            <a:r>
              <a:rPr lang="en-US" dirty="0"/>
              <a:t>)/(</a:t>
            </a:r>
            <a:r>
              <a:rPr lang="en-US" dirty="0" err="1"/>
              <a:t>N</a:t>
            </a:r>
            <a:r>
              <a:rPr lang="en-US" baseline="-25000" dirty="0" err="1"/>
              <a:t>Gen</a:t>
            </a:r>
            <a:r>
              <a:rPr lang="en-US" dirty="0"/>
              <a:t> – </a:t>
            </a:r>
            <a:r>
              <a:rPr lang="en-US" dirty="0" err="1"/>
              <a:t>N</a:t>
            </a:r>
            <a:r>
              <a:rPr lang="en-US" baseline="-25000" dirty="0" err="1"/>
              <a:t>Out</a:t>
            </a:r>
            <a:r>
              <a:rPr lang="en-US" dirty="0"/>
              <a:t> + </a:t>
            </a:r>
            <a:r>
              <a:rPr lang="en-US" dirty="0" err="1"/>
              <a:t>N</a:t>
            </a:r>
            <a:r>
              <a:rPr lang="en-US" baseline="-25000" dirty="0" err="1"/>
              <a:t>In</a:t>
            </a:r>
            <a:r>
              <a:rPr lang="en-US" dirty="0"/>
              <a:t>) where </a:t>
            </a:r>
            <a:r>
              <a:rPr lang="en-US" dirty="0" err="1"/>
              <a:t>N</a:t>
            </a:r>
            <a:r>
              <a:rPr lang="en-US" baseline="-25000" dirty="0" err="1"/>
              <a:t>Gen</a:t>
            </a:r>
            <a:r>
              <a:rPr lang="en-US" dirty="0"/>
              <a:t> is the number of events in a bin as determined by the electron method, </a:t>
            </a:r>
            <a:r>
              <a:rPr lang="en-US" dirty="0" err="1"/>
              <a:t>N</a:t>
            </a:r>
            <a:r>
              <a:rPr lang="en-US" baseline="-25000" dirty="0" err="1"/>
              <a:t>Out</a:t>
            </a:r>
            <a:r>
              <a:rPr lang="en-US" dirty="0"/>
              <a:t> is the number of events reconstructed outside the bin via the Sigma or Hadron Methods, and </a:t>
            </a:r>
            <a:r>
              <a:rPr lang="en-US" dirty="0" err="1"/>
              <a:t>N</a:t>
            </a:r>
            <a:r>
              <a:rPr lang="en-US" baseline="-25000" dirty="0" err="1"/>
              <a:t>In</a:t>
            </a:r>
            <a:r>
              <a:rPr lang="en-US" dirty="0"/>
              <a:t> is the number of events reconstructed in the bin from other bins</a:t>
            </a:r>
          </a:p>
          <a:p>
            <a:endParaRPr lang="en-US" dirty="0"/>
          </a:p>
          <a:p>
            <a:r>
              <a:rPr lang="en-US" dirty="0"/>
              <a:t>Purity better for Head-On Frame</a:t>
            </a:r>
          </a:p>
          <a:p>
            <a:endParaRPr lang="en-US" dirty="0"/>
          </a:p>
          <a:p>
            <a:r>
              <a:rPr lang="en-US" dirty="0"/>
              <a:t>Hadron Method purity is lousy at low Q</a:t>
            </a:r>
            <a:r>
              <a:rPr lang="en-US" baseline="30000" dirty="0"/>
              <a:t>2</a:t>
            </a:r>
            <a:r>
              <a:rPr lang="en-US" dirty="0"/>
              <a:t> – no surprise</a:t>
            </a:r>
          </a:p>
        </p:txBody>
      </p:sp>
    </p:spTree>
    <p:extLst>
      <p:ext uri="{BB962C8B-B14F-4D97-AF65-F5344CB8AC3E}">
        <p14:creationId xmlns:p14="http://schemas.microsoft.com/office/powerpoint/2010/main" val="3160357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6E22175-FEE1-4315-BDB9-284F7ED72CD9}"/>
              </a:ext>
            </a:extLst>
          </p:cNvPr>
          <p:cNvSpPr txBox="1"/>
          <p:nvPr/>
        </p:nvSpPr>
        <p:spPr>
          <a:xfrm>
            <a:off x="465666" y="254003"/>
            <a:ext cx="8398933" cy="584775"/>
          </a:xfrm>
          <a:prstGeom prst="rect">
            <a:avLst/>
          </a:prstGeom>
          <a:noFill/>
        </p:spPr>
        <p:txBody>
          <a:bodyPr wrap="square" rtlCol="0">
            <a:spAutoFit/>
          </a:bodyPr>
          <a:lstStyle/>
          <a:p>
            <a:r>
              <a:rPr lang="en-US" sz="3200" dirty="0">
                <a:solidFill>
                  <a:srgbClr val="FF0000"/>
                </a:solidFill>
              </a:rPr>
              <a:t>Q</a:t>
            </a:r>
            <a:r>
              <a:rPr lang="en-US" sz="3200" baseline="30000" dirty="0">
                <a:solidFill>
                  <a:srgbClr val="FF0000"/>
                </a:solidFill>
              </a:rPr>
              <a:t>2</a:t>
            </a:r>
            <a:r>
              <a:rPr lang="en-US" sz="3200" dirty="0">
                <a:solidFill>
                  <a:srgbClr val="FF0000"/>
                </a:solidFill>
              </a:rPr>
              <a:t> Vs X Purity Plots: Q</a:t>
            </a:r>
            <a:r>
              <a:rPr lang="en-US" sz="3200" baseline="30000" dirty="0">
                <a:solidFill>
                  <a:srgbClr val="FF0000"/>
                </a:solidFill>
              </a:rPr>
              <a:t>2</a:t>
            </a:r>
            <a:r>
              <a:rPr lang="en-US" sz="3200" dirty="0">
                <a:solidFill>
                  <a:srgbClr val="FF0000"/>
                </a:solidFill>
              </a:rPr>
              <a:t> &gt; 100 GeV</a:t>
            </a:r>
            <a:r>
              <a:rPr lang="en-US" sz="3200" baseline="30000" dirty="0">
                <a:solidFill>
                  <a:srgbClr val="FF0000"/>
                </a:solidFill>
              </a:rPr>
              <a:t>2</a:t>
            </a:r>
          </a:p>
        </p:txBody>
      </p:sp>
      <p:pic>
        <p:nvPicPr>
          <p:cNvPr id="4" name="Picture 3">
            <a:extLst>
              <a:ext uri="{FF2B5EF4-FFF2-40B4-BE49-F238E27FC236}">
                <a16:creationId xmlns:a16="http://schemas.microsoft.com/office/drawing/2014/main" id="{E67DE588-D8A5-49B8-A863-7E12C9D25F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88859" y="1078436"/>
            <a:ext cx="7600950" cy="5457825"/>
          </a:xfrm>
          <a:prstGeom prst="rect">
            <a:avLst/>
          </a:prstGeom>
        </p:spPr>
      </p:pic>
      <p:sp>
        <p:nvSpPr>
          <p:cNvPr id="5" name="TextBox 4">
            <a:extLst>
              <a:ext uri="{FF2B5EF4-FFF2-40B4-BE49-F238E27FC236}">
                <a16:creationId xmlns:a16="http://schemas.microsoft.com/office/drawing/2014/main" id="{DD38D419-A39A-4F33-A7DD-CB12BDEFBCBA}"/>
              </a:ext>
            </a:extLst>
          </p:cNvPr>
          <p:cNvSpPr txBox="1"/>
          <p:nvPr/>
        </p:nvSpPr>
        <p:spPr>
          <a:xfrm>
            <a:off x="177800" y="1100664"/>
            <a:ext cx="3903133" cy="1754326"/>
          </a:xfrm>
          <a:prstGeom prst="rect">
            <a:avLst/>
          </a:prstGeom>
          <a:noFill/>
        </p:spPr>
        <p:txBody>
          <a:bodyPr wrap="square" rtlCol="0">
            <a:spAutoFit/>
          </a:bodyPr>
          <a:lstStyle/>
          <a:p>
            <a:r>
              <a:rPr lang="en-US" dirty="0"/>
              <a:t>Look at Q</a:t>
            </a:r>
            <a:r>
              <a:rPr lang="en-US" baseline="30000" dirty="0"/>
              <a:t>2</a:t>
            </a:r>
            <a:r>
              <a:rPr lang="en-US" dirty="0"/>
              <a:t> &gt; 100 GeV</a:t>
            </a:r>
            <a:r>
              <a:rPr lang="en-US" baseline="30000" dirty="0"/>
              <a:t>2</a:t>
            </a:r>
            <a:r>
              <a:rPr lang="en-US" dirty="0"/>
              <a:t> to get better statistics in high Q</a:t>
            </a:r>
            <a:r>
              <a:rPr lang="en-US" baseline="30000" dirty="0"/>
              <a:t>2</a:t>
            </a:r>
            <a:r>
              <a:rPr lang="en-US" dirty="0"/>
              <a:t> region</a:t>
            </a:r>
          </a:p>
          <a:p>
            <a:endParaRPr lang="en-US" dirty="0"/>
          </a:p>
          <a:p>
            <a:r>
              <a:rPr lang="en-US" dirty="0"/>
              <a:t>Hadron Method sees dramatic improvement by moving to Head-On frame </a:t>
            </a:r>
          </a:p>
        </p:txBody>
      </p:sp>
      <p:pic>
        <p:nvPicPr>
          <p:cNvPr id="6" name="Picture 5">
            <a:extLst>
              <a:ext uri="{FF2B5EF4-FFF2-40B4-BE49-F238E27FC236}">
                <a16:creationId xmlns:a16="http://schemas.microsoft.com/office/drawing/2014/main" id="{6EE2047E-96FB-4EAD-A73E-1DE1D78A52F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88859" y="1078435"/>
            <a:ext cx="7600950" cy="5457825"/>
          </a:xfrm>
          <a:prstGeom prst="rect">
            <a:avLst/>
          </a:prstGeom>
        </p:spPr>
      </p:pic>
    </p:spTree>
    <p:extLst>
      <p:ext uri="{BB962C8B-B14F-4D97-AF65-F5344CB8AC3E}">
        <p14:creationId xmlns:p14="http://schemas.microsoft.com/office/powerpoint/2010/main" val="47993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87DB7A5-87BA-41DB-A744-10049412FC78}"/>
              </a:ext>
            </a:extLst>
          </p:cNvPr>
          <p:cNvSpPr txBox="1"/>
          <p:nvPr/>
        </p:nvSpPr>
        <p:spPr>
          <a:xfrm>
            <a:off x="465666" y="254003"/>
            <a:ext cx="8398933" cy="584775"/>
          </a:xfrm>
          <a:prstGeom prst="rect">
            <a:avLst/>
          </a:prstGeom>
          <a:noFill/>
        </p:spPr>
        <p:txBody>
          <a:bodyPr wrap="square" rtlCol="0">
            <a:spAutoFit/>
          </a:bodyPr>
          <a:lstStyle/>
          <a:p>
            <a:r>
              <a:rPr lang="en-US" sz="3200" dirty="0">
                <a:solidFill>
                  <a:srgbClr val="FF0000"/>
                </a:solidFill>
              </a:rPr>
              <a:t>Summary and Next Steps</a:t>
            </a:r>
            <a:endParaRPr lang="en-US" sz="3200" baseline="30000" dirty="0">
              <a:solidFill>
                <a:srgbClr val="FF0000"/>
              </a:solidFill>
            </a:endParaRPr>
          </a:p>
        </p:txBody>
      </p:sp>
      <p:sp>
        <p:nvSpPr>
          <p:cNvPr id="3" name="TextBox 2">
            <a:extLst>
              <a:ext uri="{FF2B5EF4-FFF2-40B4-BE49-F238E27FC236}">
                <a16:creationId xmlns:a16="http://schemas.microsoft.com/office/drawing/2014/main" id="{1B9C1420-9056-493E-B7FB-C2D00D1372AE}"/>
              </a:ext>
            </a:extLst>
          </p:cNvPr>
          <p:cNvSpPr txBox="1"/>
          <p:nvPr/>
        </p:nvSpPr>
        <p:spPr>
          <a:xfrm>
            <a:off x="626533" y="1261533"/>
            <a:ext cx="10964334" cy="5324535"/>
          </a:xfrm>
          <a:prstGeom prst="rect">
            <a:avLst/>
          </a:prstGeom>
          <a:noFill/>
        </p:spPr>
        <p:txBody>
          <a:bodyPr wrap="square" rtlCol="0">
            <a:spAutoFit/>
          </a:bodyPr>
          <a:lstStyle/>
          <a:p>
            <a:pPr marL="285750" indent="-285750">
              <a:buFont typeface="Wingdings" panose="05000000000000000000" pitchFamily="2" charset="2"/>
              <a:buChar char="q"/>
            </a:pPr>
            <a:r>
              <a:rPr lang="en-US" sz="2000" dirty="0"/>
              <a:t>Provided an example of a boost which brings the beams into a head-on frame – </a:t>
            </a:r>
            <a:r>
              <a:rPr lang="en-US" sz="2000" dirty="0" err="1"/>
              <a:t>pT</a:t>
            </a:r>
            <a:r>
              <a:rPr lang="en-US" sz="2000" dirty="0"/>
              <a:t>, eta, etc. well defined</a:t>
            </a:r>
          </a:p>
          <a:p>
            <a:pPr marL="285750" indent="-285750">
              <a:buFont typeface="Wingdings" panose="05000000000000000000" pitchFamily="2" charset="2"/>
              <a:buChar char="q"/>
            </a:pPr>
            <a:endParaRPr lang="en-US" sz="2000" dirty="0"/>
          </a:p>
          <a:p>
            <a:pPr marL="285750" indent="-285750">
              <a:buFont typeface="Wingdings" panose="05000000000000000000" pitchFamily="2" charset="2"/>
              <a:buChar char="q"/>
            </a:pPr>
            <a:r>
              <a:rPr lang="en-US" sz="2000" dirty="0"/>
              <a:t>This boost restores the final state particle distribution to that which one would see if no crossing angle was implemented (modulo finite acceptance) and improves the determination of event kinematics </a:t>
            </a:r>
          </a:p>
          <a:p>
            <a:pPr marL="285750" indent="-285750">
              <a:buFont typeface="Wingdings" panose="05000000000000000000" pitchFamily="2" charset="2"/>
              <a:buChar char="q"/>
            </a:pPr>
            <a:endParaRPr lang="en-US" sz="2000" dirty="0"/>
          </a:p>
          <a:p>
            <a:pPr marL="285750" indent="-285750">
              <a:buFont typeface="Wingdings" panose="05000000000000000000" pitchFamily="2" charset="2"/>
              <a:buChar char="q"/>
            </a:pPr>
            <a:r>
              <a:rPr lang="en-US" sz="2000" dirty="0"/>
              <a:t>Should boost into head-on frame when calculating ‘physics’ quantities and when determining event kinematics – stay in lab frame for studies of detector response, acceptance, etc.</a:t>
            </a:r>
          </a:p>
          <a:p>
            <a:pPr marL="285750" indent="-285750">
              <a:buFont typeface="Wingdings" panose="05000000000000000000" pitchFamily="2" charset="2"/>
              <a:buChar char="q"/>
            </a:pPr>
            <a:endParaRPr lang="en-US" sz="2000" dirty="0"/>
          </a:p>
          <a:p>
            <a:pPr marL="285750" indent="-285750">
              <a:buFont typeface="Wingdings" panose="05000000000000000000" pitchFamily="2" charset="2"/>
              <a:buChar char="q"/>
            </a:pPr>
            <a:r>
              <a:rPr lang="en-US" sz="2000" dirty="0"/>
              <a:t>So far, I assume perfect knowledge of initial beam kinematics and final state particle 4-momentum – this is not realistic. What effects do beam divergences and momentum/energy smearing have on the boost and event kinematics reconstruction</a:t>
            </a:r>
          </a:p>
          <a:p>
            <a:pPr marL="285750" indent="-285750">
              <a:buFont typeface="Wingdings" panose="05000000000000000000" pitchFamily="2" charset="2"/>
              <a:buChar char="q"/>
            </a:pPr>
            <a:endParaRPr lang="en-US" sz="2000" dirty="0"/>
          </a:p>
          <a:p>
            <a:pPr marL="285750" indent="-285750">
              <a:buFont typeface="Wingdings" panose="05000000000000000000" pitchFamily="2" charset="2"/>
              <a:buChar char="q"/>
            </a:pPr>
            <a:r>
              <a:rPr lang="en-US" sz="2000" dirty="0"/>
              <a:t>Look at more realistic detector acceptances</a:t>
            </a:r>
          </a:p>
          <a:p>
            <a:pPr marL="285750" indent="-285750">
              <a:buFont typeface="Wingdings" panose="05000000000000000000" pitchFamily="2" charset="2"/>
              <a:buChar char="q"/>
            </a:pPr>
            <a:endParaRPr lang="en-US" sz="2000" dirty="0"/>
          </a:p>
          <a:p>
            <a:pPr marL="285750" indent="-285750">
              <a:buFont typeface="Wingdings" panose="05000000000000000000" pitchFamily="2" charset="2"/>
              <a:buChar char="q"/>
            </a:pPr>
            <a:r>
              <a:rPr lang="en-US" sz="2000" dirty="0"/>
              <a:t>Look at different methods and other energies</a:t>
            </a:r>
          </a:p>
        </p:txBody>
      </p:sp>
    </p:spTree>
    <p:extLst>
      <p:ext uri="{BB962C8B-B14F-4D97-AF65-F5344CB8AC3E}">
        <p14:creationId xmlns:p14="http://schemas.microsoft.com/office/powerpoint/2010/main" val="1479757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62AFBE6-FBD9-44C9-B09A-FD7E96704AFA}"/>
              </a:ext>
            </a:extLst>
          </p:cNvPr>
          <p:cNvSpPr txBox="1"/>
          <p:nvPr/>
        </p:nvSpPr>
        <p:spPr>
          <a:xfrm>
            <a:off x="491067" y="262470"/>
            <a:ext cx="8398933" cy="584775"/>
          </a:xfrm>
          <a:prstGeom prst="rect">
            <a:avLst/>
          </a:prstGeom>
          <a:noFill/>
        </p:spPr>
        <p:txBody>
          <a:bodyPr wrap="square" rtlCol="0">
            <a:spAutoFit/>
          </a:bodyPr>
          <a:lstStyle/>
          <a:p>
            <a:r>
              <a:rPr lang="en-US" sz="3200" dirty="0">
                <a:solidFill>
                  <a:srgbClr val="FF0000"/>
                </a:solidFill>
              </a:rPr>
              <a:t>Crossing Angle Group Goals</a:t>
            </a:r>
          </a:p>
        </p:txBody>
      </p:sp>
      <p:sp>
        <p:nvSpPr>
          <p:cNvPr id="3" name="TextBox 2">
            <a:extLst>
              <a:ext uri="{FF2B5EF4-FFF2-40B4-BE49-F238E27FC236}">
                <a16:creationId xmlns:a16="http://schemas.microsoft.com/office/drawing/2014/main" id="{945577F9-4744-4C73-BF85-317EA8D832C3}"/>
              </a:ext>
            </a:extLst>
          </p:cNvPr>
          <p:cNvSpPr txBox="1"/>
          <p:nvPr/>
        </p:nvSpPr>
        <p:spPr>
          <a:xfrm>
            <a:off x="626533" y="1126067"/>
            <a:ext cx="10955867" cy="5232202"/>
          </a:xfrm>
          <a:prstGeom prst="rect">
            <a:avLst/>
          </a:prstGeom>
          <a:noFill/>
        </p:spPr>
        <p:txBody>
          <a:bodyPr wrap="square" rtlCol="0">
            <a:spAutoFit/>
          </a:bodyPr>
          <a:lstStyle/>
          <a:p>
            <a:pPr marL="342900" indent="-342900">
              <a:spcAft>
                <a:spcPts val="600"/>
              </a:spcAft>
              <a:buFont typeface="+mj-lt"/>
              <a:buAutoNum type="arabicPeriod"/>
            </a:pPr>
            <a:r>
              <a:rPr lang="en-US" dirty="0"/>
              <a:t>Verify the Beam Effects Afterburner being developed by Dmitry is consistent with the Pythia-8 implementation</a:t>
            </a:r>
          </a:p>
          <a:p>
            <a:pPr marL="800100" lvl="1" indent="-342900">
              <a:buFont typeface="Wingdings" panose="05000000000000000000" pitchFamily="2" charset="2"/>
              <a:buChar char="Ø"/>
            </a:pPr>
            <a:r>
              <a:rPr lang="en-US" dirty="0"/>
              <a:t>Afterburner code from Jin was extensively tested against Pythia-8 implementation and found to agree very well</a:t>
            </a:r>
          </a:p>
          <a:p>
            <a:pPr marL="800100" lvl="1" indent="-342900">
              <a:buFont typeface="Wingdings" panose="05000000000000000000" pitchFamily="2" charset="2"/>
              <a:buChar char="Ø"/>
            </a:pPr>
            <a:r>
              <a:rPr lang="en-US" dirty="0" err="1"/>
              <a:t>Jin’s</a:t>
            </a:r>
            <a:r>
              <a:rPr lang="en-US" dirty="0"/>
              <a:t> code is dependent on fun4all framework and can’t be ported directly to ATHENA </a:t>
            </a:r>
          </a:p>
          <a:p>
            <a:pPr marL="800100" lvl="1" indent="-342900">
              <a:buFont typeface="Wingdings" panose="05000000000000000000" pitchFamily="2" charset="2"/>
              <a:buChar char="Ø"/>
            </a:pPr>
            <a:r>
              <a:rPr lang="en-US" dirty="0"/>
              <a:t>Need to verify all is still consistent after the transfer</a:t>
            </a:r>
          </a:p>
          <a:p>
            <a:pPr marL="800100" lvl="1" indent="-342900">
              <a:buFont typeface="Wingdings" panose="05000000000000000000" pitchFamily="2" charset="2"/>
              <a:buChar char="Ø"/>
            </a:pPr>
            <a:r>
              <a:rPr lang="en-US" dirty="0"/>
              <a:t>Add automatic benchmarks into the CI pipeline to verify simulation has correct beam effects applied</a:t>
            </a:r>
          </a:p>
          <a:p>
            <a:pPr marL="800100" lvl="1" indent="-342900">
              <a:buFont typeface="Wingdings" panose="05000000000000000000" pitchFamily="2" charset="2"/>
              <a:buChar char="Ø"/>
            </a:pPr>
            <a:endParaRPr lang="en-US" dirty="0"/>
          </a:p>
          <a:p>
            <a:pPr marL="342900" indent="-342900">
              <a:spcAft>
                <a:spcPts val="600"/>
              </a:spcAft>
              <a:buFont typeface="+mj-lt"/>
              <a:buAutoNum type="arabicPeriod"/>
            </a:pPr>
            <a:r>
              <a:rPr lang="en-US" dirty="0"/>
              <a:t>Agree on procedure to move from laboratory frame (with crossing angle) to a head-on frame and possibly others, such as </a:t>
            </a:r>
            <a:r>
              <a:rPr lang="en-US" dirty="0" err="1"/>
              <a:t>Breit</a:t>
            </a:r>
            <a:r>
              <a:rPr lang="en-US" dirty="0"/>
              <a:t> frame</a:t>
            </a:r>
          </a:p>
          <a:p>
            <a:pPr marL="800100" lvl="1" indent="-342900">
              <a:buFont typeface="Wingdings" panose="05000000000000000000" pitchFamily="2" charset="2"/>
              <a:buChar char="Ø"/>
            </a:pPr>
            <a:r>
              <a:rPr lang="en-US" dirty="0"/>
              <a:t>No unique axis in the lab frame – how do we define </a:t>
            </a:r>
            <a:r>
              <a:rPr lang="en-US" dirty="0" err="1"/>
              <a:t>pT</a:t>
            </a:r>
            <a:r>
              <a:rPr lang="en-US" dirty="0"/>
              <a:t>, </a:t>
            </a:r>
            <a:r>
              <a:rPr lang="en-US" dirty="0" err="1"/>
              <a:t>pseudorapidity</a:t>
            </a:r>
            <a:r>
              <a:rPr lang="en-US" dirty="0"/>
              <a:t>, etc. for physics quantities</a:t>
            </a:r>
          </a:p>
          <a:p>
            <a:pPr marL="800100" lvl="1" indent="-342900">
              <a:buFont typeface="Wingdings" panose="05000000000000000000" pitchFamily="2" charset="2"/>
              <a:buChar char="Ø"/>
            </a:pPr>
            <a:r>
              <a:rPr lang="en-US" dirty="0"/>
              <a:t>Kinematic calculations taking into account the hadronic final state will be distorted by the crossing angle</a:t>
            </a:r>
          </a:p>
          <a:p>
            <a:pPr marL="800100" lvl="1" indent="-342900">
              <a:buFont typeface="Wingdings" panose="05000000000000000000" pitchFamily="2" charset="2"/>
              <a:buChar char="Ø"/>
            </a:pPr>
            <a:r>
              <a:rPr lang="en-US" dirty="0"/>
              <a:t>Boost procedure is relatively simple, we just need to agree on a method and make the rest of the collaboration aware – possibly develop a small library / utility people can use</a:t>
            </a:r>
          </a:p>
          <a:p>
            <a:pPr marL="800100" lvl="1" indent="-342900">
              <a:buFont typeface="Wingdings" panose="05000000000000000000" pitchFamily="2" charset="2"/>
              <a:buChar char="Ø"/>
            </a:pPr>
            <a:endParaRPr lang="en-US" dirty="0"/>
          </a:p>
          <a:p>
            <a:pPr marL="342900" indent="-342900">
              <a:buFont typeface="+mj-lt"/>
              <a:buAutoNum type="arabicPeriod"/>
            </a:pPr>
            <a:r>
              <a:rPr lang="en-US" dirty="0"/>
              <a:t>Generate a short document or wiki entry with our findings</a:t>
            </a:r>
          </a:p>
          <a:p>
            <a:pPr marL="342900" indent="-342900">
              <a:buFont typeface="+mj-lt"/>
              <a:buAutoNum type="arabicPeriod"/>
            </a:pPr>
            <a:endParaRPr lang="en-US" dirty="0"/>
          </a:p>
          <a:p>
            <a:pPr marL="342900" indent="-342900">
              <a:buFont typeface="+mj-lt"/>
              <a:buAutoNum type="arabicPeriod"/>
            </a:pPr>
            <a:r>
              <a:rPr lang="en-US" dirty="0"/>
              <a:t>Longer term: Think about impact on (Longitudinal) spin measurements. Are there theory formalisms which could handle crossing angle natively?</a:t>
            </a:r>
          </a:p>
        </p:txBody>
      </p:sp>
    </p:spTree>
    <p:extLst>
      <p:ext uri="{BB962C8B-B14F-4D97-AF65-F5344CB8AC3E}">
        <p14:creationId xmlns:p14="http://schemas.microsoft.com/office/powerpoint/2010/main" val="32422279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hart, histogram&#10;&#10;Description automatically generated">
            <a:extLst>
              <a:ext uri="{FF2B5EF4-FFF2-40B4-BE49-F238E27FC236}">
                <a16:creationId xmlns:a16="http://schemas.microsoft.com/office/drawing/2014/main" id="{7B5BE7D2-E640-4952-9324-FF4CC6DAE0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15670" y="3430762"/>
            <a:ext cx="4817532" cy="3264603"/>
          </a:xfrm>
          <a:prstGeom prst="rect">
            <a:avLst/>
          </a:prstGeom>
        </p:spPr>
      </p:pic>
      <p:sp>
        <p:nvSpPr>
          <p:cNvPr id="2" name="TextBox 1">
            <a:extLst>
              <a:ext uri="{FF2B5EF4-FFF2-40B4-BE49-F238E27FC236}">
                <a16:creationId xmlns:a16="http://schemas.microsoft.com/office/drawing/2014/main" id="{4E0A5667-B9DF-4B92-A94F-E9AA7F3511F3}"/>
              </a:ext>
            </a:extLst>
          </p:cNvPr>
          <p:cNvSpPr txBox="1"/>
          <p:nvPr/>
        </p:nvSpPr>
        <p:spPr>
          <a:xfrm>
            <a:off x="465666" y="254003"/>
            <a:ext cx="8398933" cy="584775"/>
          </a:xfrm>
          <a:prstGeom prst="rect">
            <a:avLst/>
          </a:prstGeom>
          <a:noFill/>
        </p:spPr>
        <p:txBody>
          <a:bodyPr wrap="square" rtlCol="0">
            <a:spAutoFit/>
          </a:bodyPr>
          <a:lstStyle/>
          <a:p>
            <a:r>
              <a:rPr lang="en-US" sz="3200" dirty="0"/>
              <a:t>Acceptance Effects: Lab Eta &lt; 3.5</a:t>
            </a:r>
          </a:p>
        </p:txBody>
      </p:sp>
      <p:pic>
        <p:nvPicPr>
          <p:cNvPr id="6" name="Picture 5" descr="Chart, histogram&#10;&#10;Description automatically generated">
            <a:extLst>
              <a:ext uri="{FF2B5EF4-FFF2-40B4-BE49-F238E27FC236}">
                <a16:creationId xmlns:a16="http://schemas.microsoft.com/office/drawing/2014/main" id="{0C426D84-B54E-4528-9ECD-61625B4A92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15668" y="164396"/>
            <a:ext cx="4817534" cy="3264604"/>
          </a:xfrm>
          <a:prstGeom prst="rect">
            <a:avLst/>
          </a:prstGeom>
        </p:spPr>
      </p:pic>
      <p:pic>
        <p:nvPicPr>
          <p:cNvPr id="7" name="Picture 6" descr="Chart&#10;&#10;Description automatically generated">
            <a:extLst>
              <a:ext uri="{FF2B5EF4-FFF2-40B4-BE49-F238E27FC236}">
                <a16:creationId xmlns:a16="http://schemas.microsoft.com/office/drawing/2014/main" id="{4FD8A6AB-016B-4926-B0DD-FD710E030C7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4833" y="1039356"/>
            <a:ext cx="4817535" cy="3264605"/>
          </a:xfrm>
          <a:prstGeom prst="rect">
            <a:avLst/>
          </a:prstGeom>
        </p:spPr>
      </p:pic>
      <p:cxnSp>
        <p:nvCxnSpPr>
          <p:cNvPr id="9" name="Straight Connector 8">
            <a:extLst>
              <a:ext uri="{FF2B5EF4-FFF2-40B4-BE49-F238E27FC236}">
                <a16:creationId xmlns:a16="http://schemas.microsoft.com/office/drawing/2014/main" id="{50692509-2F9A-4974-A023-AABB801751E2}"/>
              </a:ext>
            </a:extLst>
          </p:cNvPr>
          <p:cNvCxnSpPr>
            <a:cxnSpLocks/>
          </p:cNvCxnSpPr>
          <p:nvPr/>
        </p:nvCxnSpPr>
        <p:spPr>
          <a:xfrm>
            <a:off x="4074672" y="1363136"/>
            <a:ext cx="0" cy="2607731"/>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738DE6F0-727E-4E92-977F-A6A561D78730}"/>
              </a:ext>
            </a:extLst>
          </p:cNvPr>
          <p:cNvSpPr/>
          <p:nvPr/>
        </p:nvSpPr>
        <p:spPr>
          <a:xfrm>
            <a:off x="1634067" y="1473200"/>
            <a:ext cx="1066799" cy="863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a:extLst>
              <a:ext uri="{FF2B5EF4-FFF2-40B4-BE49-F238E27FC236}">
                <a16:creationId xmlns:a16="http://schemas.microsoft.com/office/drawing/2014/main" id="{8C0AE50F-4D16-4716-908E-D36D5960BE57}"/>
              </a:ext>
            </a:extLst>
          </p:cNvPr>
          <p:cNvCxnSpPr>
            <a:cxnSpLocks/>
          </p:cNvCxnSpPr>
          <p:nvPr/>
        </p:nvCxnSpPr>
        <p:spPr>
          <a:xfrm>
            <a:off x="2728551" y="1380069"/>
            <a:ext cx="0" cy="2607731"/>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504DE69-4C2B-4A99-BF33-286A85E2822A}"/>
              </a:ext>
            </a:extLst>
          </p:cNvPr>
          <p:cNvCxnSpPr>
            <a:cxnSpLocks/>
          </p:cNvCxnSpPr>
          <p:nvPr/>
        </p:nvCxnSpPr>
        <p:spPr>
          <a:xfrm>
            <a:off x="1481667" y="3124850"/>
            <a:ext cx="3852335" cy="0"/>
          </a:xfrm>
          <a:prstGeom prst="line">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551D6C9-EECD-431C-9B2E-6AF9FFED5244}"/>
              </a:ext>
            </a:extLst>
          </p:cNvPr>
          <p:cNvCxnSpPr>
            <a:cxnSpLocks/>
          </p:cNvCxnSpPr>
          <p:nvPr/>
        </p:nvCxnSpPr>
        <p:spPr>
          <a:xfrm>
            <a:off x="1473198" y="2256453"/>
            <a:ext cx="3852335" cy="0"/>
          </a:xfrm>
          <a:prstGeom prst="line">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5564F1B-63B6-4FD3-8402-A3449850D0ED}"/>
              </a:ext>
            </a:extLst>
          </p:cNvPr>
          <p:cNvCxnSpPr>
            <a:cxnSpLocks/>
          </p:cNvCxnSpPr>
          <p:nvPr/>
        </p:nvCxnSpPr>
        <p:spPr>
          <a:xfrm>
            <a:off x="1473199" y="2120343"/>
            <a:ext cx="3852335" cy="0"/>
          </a:xfrm>
          <a:prstGeom prst="line">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A79C71D-1AE8-4036-8B98-3784F7D7D29F}"/>
              </a:ext>
            </a:extLst>
          </p:cNvPr>
          <p:cNvCxnSpPr>
            <a:cxnSpLocks/>
          </p:cNvCxnSpPr>
          <p:nvPr/>
        </p:nvCxnSpPr>
        <p:spPr>
          <a:xfrm>
            <a:off x="10009070" y="3759203"/>
            <a:ext cx="0" cy="2607731"/>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AE7CFED-05FE-4B9F-B444-501DA7380542}"/>
              </a:ext>
            </a:extLst>
          </p:cNvPr>
          <p:cNvCxnSpPr>
            <a:cxnSpLocks/>
          </p:cNvCxnSpPr>
          <p:nvPr/>
        </p:nvCxnSpPr>
        <p:spPr>
          <a:xfrm>
            <a:off x="9833400" y="3767666"/>
            <a:ext cx="0" cy="2607731"/>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622FC5DE-8C59-4F60-8297-0FF68C4D976B}"/>
              </a:ext>
            </a:extLst>
          </p:cNvPr>
          <p:cNvSpPr txBox="1"/>
          <p:nvPr/>
        </p:nvSpPr>
        <p:spPr>
          <a:xfrm>
            <a:off x="618067" y="4487333"/>
            <a:ext cx="6265331" cy="923330"/>
          </a:xfrm>
          <a:prstGeom prst="rect">
            <a:avLst/>
          </a:prstGeom>
          <a:noFill/>
        </p:spPr>
        <p:txBody>
          <a:bodyPr wrap="square" rtlCol="0">
            <a:spAutoFit/>
          </a:bodyPr>
          <a:lstStyle/>
          <a:p>
            <a:pPr marL="285750" indent="-285750">
              <a:buFont typeface="Wingdings" panose="05000000000000000000" pitchFamily="2" charset="2"/>
              <a:buChar char="q"/>
            </a:pPr>
            <a:r>
              <a:rPr lang="en-US" dirty="0"/>
              <a:t>If we look at acceptance of eta between +/- 3.5 in the lab frame (nominal tracking range), ‘bulge’ decreases, but eta range also decreases (no surprise)</a:t>
            </a:r>
          </a:p>
        </p:txBody>
      </p:sp>
    </p:spTree>
    <p:extLst>
      <p:ext uri="{BB962C8B-B14F-4D97-AF65-F5344CB8AC3E}">
        <p14:creationId xmlns:p14="http://schemas.microsoft.com/office/powerpoint/2010/main" val="1047481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756B64E-27A7-401D-A4A3-569DCDD03145}"/>
              </a:ext>
            </a:extLst>
          </p:cNvPr>
          <p:cNvSpPr txBox="1"/>
          <p:nvPr/>
        </p:nvSpPr>
        <p:spPr>
          <a:xfrm>
            <a:off x="465666" y="254003"/>
            <a:ext cx="8398933" cy="584775"/>
          </a:xfrm>
          <a:prstGeom prst="rect">
            <a:avLst/>
          </a:prstGeom>
          <a:noFill/>
        </p:spPr>
        <p:txBody>
          <a:bodyPr wrap="square" rtlCol="0">
            <a:spAutoFit/>
          </a:bodyPr>
          <a:lstStyle/>
          <a:p>
            <a:r>
              <a:rPr lang="en-US" sz="3200" dirty="0"/>
              <a:t>Beam Smearing Effects</a:t>
            </a:r>
          </a:p>
        </p:txBody>
      </p:sp>
      <p:pic>
        <p:nvPicPr>
          <p:cNvPr id="4" name="Picture 3" descr="Chart&#10;&#10;Description automatically generated">
            <a:extLst>
              <a:ext uri="{FF2B5EF4-FFF2-40B4-BE49-F238E27FC236}">
                <a16:creationId xmlns:a16="http://schemas.microsoft.com/office/drawing/2014/main" id="{4A607DBE-884C-4532-950E-3484EA3F2C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53442" y="1118178"/>
            <a:ext cx="7558108" cy="5121755"/>
          </a:xfrm>
          <a:prstGeom prst="rect">
            <a:avLst/>
          </a:prstGeom>
        </p:spPr>
      </p:pic>
      <p:sp>
        <p:nvSpPr>
          <p:cNvPr id="3" name="TextBox 2">
            <a:extLst>
              <a:ext uri="{FF2B5EF4-FFF2-40B4-BE49-F238E27FC236}">
                <a16:creationId xmlns:a16="http://schemas.microsoft.com/office/drawing/2014/main" id="{3C34383C-6D45-4507-8798-11C54B542CD8}"/>
              </a:ext>
            </a:extLst>
          </p:cNvPr>
          <p:cNvSpPr txBox="1"/>
          <p:nvPr/>
        </p:nvSpPr>
        <p:spPr>
          <a:xfrm>
            <a:off x="397933" y="1346200"/>
            <a:ext cx="3784600" cy="5078313"/>
          </a:xfrm>
          <a:prstGeom prst="rect">
            <a:avLst/>
          </a:prstGeom>
          <a:noFill/>
        </p:spPr>
        <p:txBody>
          <a:bodyPr wrap="square" rtlCol="0">
            <a:spAutoFit/>
          </a:bodyPr>
          <a:lstStyle/>
          <a:p>
            <a:pPr marL="285750" indent="-285750">
              <a:buFont typeface="Wingdings" panose="05000000000000000000" pitchFamily="2" charset="2"/>
              <a:buChar char="q"/>
            </a:pPr>
            <a:r>
              <a:rPr lang="en-US" dirty="0"/>
              <a:t>All plots above used transformation constructed assuming perfect knowledge of incoming beams</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Divergence, beam energy spread, </a:t>
            </a:r>
            <a:r>
              <a:rPr lang="en-US" dirty="0" err="1"/>
              <a:t>etc</a:t>
            </a:r>
            <a:r>
              <a:rPr lang="en-US" dirty="0"/>
              <a:t> introduce momentum deviations which cannot be measured event by event</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Compare true transformation (assuming perfect knowledge) with default transformation (assume nominal beam energies and crossing angle)</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Deviations are small at mid-rapidity but grow sizable as you move forward</a:t>
            </a:r>
          </a:p>
        </p:txBody>
      </p:sp>
    </p:spTree>
    <p:extLst>
      <p:ext uri="{BB962C8B-B14F-4D97-AF65-F5344CB8AC3E}">
        <p14:creationId xmlns:p14="http://schemas.microsoft.com/office/powerpoint/2010/main" val="27092421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756B64E-27A7-401D-A4A3-569DCDD03145}"/>
              </a:ext>
            </a:extLst>
          </p:cNvPr>
          <p:cNvSpPr txBox="1"/>
          <p:nvPr/>
        </p:nvSpPr>
        <p:spPr>
          <a:xfrm>
            <a:off x="465666" y="254003"/>
            <a:ext cx="8398933" cy="584775"/>
          </a:xfrm>
          <a:prstGeom prst="rect">
            <a:avLst/>
          </a:prstGeom>
          <a:noFill/>
        </p:spPr>
        <p:txBody>
          <a:bodyPr wrap="square" rtlCol="0">
            <a:spAutoFit/>
          </a:bodyPr>
          <a:lstStyle/>
          <a:p>
            <a:r>
              <a:rPr lang="en-US" sz="3200" dirty="0"/>
              <a:t>Beam Smearing Without PID </a:t>
            </a:r>
          </a:p>
        </p:txBody>
      </p:sp>
      <p:pic>
        <p:nvPicPr>
          <p:cNvPr id="4" name="Picture 3" descr="Chart&#10;&#10;Description automatically generated">
            <a:extLst>
              <a:ext uri="{FF2B5EF4-FFF2-40B4-BE49-F238E27FC236}">
                <a16:creationId xmlns:a16="http://schemas.microsoft.com/office/drawing/2014/main" id="{4A607DBE-884C-4532-950E-3484EA3F2C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53442" y="1118178"/>
            <a:ext cx="7558108" cy="5121755"/>
          </a:xfrm>
          <a:prstGeom prst="rect">
            <a:avLst/>
          </a:prstGeom>
        </p:spPr>
      </p:pic>
      <p:pic>
        <p:nvPicPr>
          <p:cNvPr id="5" name="Picture 4" descr="Chart&#10;&#10;Description automatically generated">
            <a:extLst>
              <a:ext uri="{FF2B5EF4-FFF2-40B4-BE49-F238E27FC236}">
                <a16:creationId xmlns:a16="http://schemas.microsoft.com/office/drawing/2014/main" id="{77491216-D0D3-45B1-9257-F98485A4D3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53442" y="1118178"/>
            <a:ext cx="7558108" cy="5121755"/>
          </a:xfrm>
          <a:prstGeom prst="rect">
            <a:avLst/>
          </a:prstGeom>
        </p:spPr>
      </p:pic>
      <p:sp>
        <p:nvSpPr>
          <p:cNvPr id="6" name="TextBox 5">
            <a:extLst>
              <a:ext uri="{FF2B5EF4-FFF2-40B4-BE49-F238E27FC236}">
                <a16:creationId xmlns:a16="http://schemas.microsoft.com/office/drawing/2014/main" id="{2E47F611-D992-40E4-ADA8-993CF3F9ADC4}"/>
              </a:ext>
            </a:extLst>
          </p:cNvPr>
          <p:cNvSpPr txBox="1"/>
          <p:nvPr/>
        </p:nvSpPr>
        <p:spPr>
          <a:xfrm>
            <a:off x="397933" y="1346200"/>
            <a:ext cx="3784600" cy="5355312"/>
          </a:xfrm>
          <a:prstGeom prst="rect">
            <a:avLst/>
          </a:prstGeom>
          <a:noFill/>
        </p:spPr>
        <p:txBody>
          <a:bodyPr wrap="square" rtlCol="0">
            <a:spAutoFit/>
          </a:bodyPr>
          <a:lstStyle/>
          <a:p>
            <a:pPr marL="285750" indent="-285750">
              <a:buFont typeface="Wingdings" panose="05000000000000000000" pitchFamily="2" charset="2"/>
              <a:buChar char="q"/>
            </a:pPr>
            <a:r>
              <a:rPr lang="en-US" dirty="0"/>
              <a:t>Lorentz transformation depends on momentum and energy of the particle being transformed</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How is the transformation affected if we don’t know the energy of the track</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Assume all tracks are </a:t>
            </a:r>
            <a:r>
              <a:rPr lang="en-US" dirty="0" err="1"/>
              <a:t>pions</a:t>
            </a:r>
            <a:r>
              <a:rPr lang="en-US" dirty="0"/>
              <a:t> and all neutrals are massless</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Look at deviation between true transformation and transformation assuming nominal crossing angle and beam energy as well as the pion mass and massless neutrals assumptions</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TODO: Look at detector smearing</a:t>
            </a:r>
          </a:p>
        </p:txBody>
      </p:sp>
    </p:spTree>
    <p:extLst>
      <p:ext uri="{BB962C8B-B14F-4D97-AF65-F5344CB8AC3E}">
        <p14:creationId xmlns:p14="http://schemas.microsoft.com/office/powerpoint/2010/main" val="4239562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Arrow Connector 2">
            <a:extLst>
              <a:ext uri="{FF2B5EF4-FFF2-40B4-BE49-F238E27FC236}">
                <a16:creationId xmlns:a16="http://schemas.microsoft.com/office/drawing/2014/main" id="{80172D33-CD0D-4096-9FB6-F0319918E687}"/>
              </a:ext>
            </a:extLst>
          </p:cNvPr>
          <p:cNvCxnSpPr/>
          <p:nvPr/>
        </p:nvCxnSpPr>
        <p:spPr>
          <a:xfrm flipH="1">
            <a:off x="4275667" y="3429000"/>
            <a:ext cx="1820333"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2EBAFA3-9449-4F5D-AB07-8932B6892783}"/>
              </a:ext>
            </a:extLst>
          </p:cNvPr>
          <p:cNvCxnSpPr/>
          <p:nvPr/>
        </p:nvCxnSpPr>
        <p:spPr>
          <a:xfrm flipV="1">
            <a:off x="6096000" y="2785533"/>
            <a:ext cx="5511800" cy="64346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7EF17D89-961D-4F8B-9DF8-95211A8A05C2}"/>
              </a:ext>
            </a:extLst>
          </p:cNvPr>
          <p:cNvPicPr>
            <a:picLocks noChangeAspect="1"/>
          </p:cNvPicPr>
          <p:nvPr/>
        </p:nvPicPr>
        <p:blipFill>
          <a:blip r:embed="rId2"/>
          <a:stretch>
            <a:fillRect/>
          </a:stretch>
        </p:blipFill>
        <p:spPr>
          <a:xfrm>
            <a:off x="10465803" y="414867"/>
            <a:ext cx="1115665" cy="1207113"/>
          </a:xfrm>
          <a:prstGeom prst="rect">
            <a:avLst/>
          </a:prstGeom>
        </p:spPr>
      </p:pic>
      <p:sp>
        <p:nvSpPr>
          <p:cNvPr id="13" name="TextBox 12">
            <a:extLst>
              <a:ext uri="{FF2B5EF4-FFF2-40B4-BE49-F238E27FC236}">
                <a16:creationId xmlns:a16="http://schemas.microsoft.com/office/drawing/2014/main" id="{02A932E9-2F4C-421C-B9B3-0B66240430CD}"/>
              </a:ext>
            </a:extLst>
          </p:cNvPr>
          <p:cNvSpPr txBox="1"/>
          <p:nvPr/>
        </p:nvSpPr>
        <p:spPr>
          <a:xfrm>
            <a:off x="3039534" y="2827865"/>
            <a:ext cx="3056466" cy="369332"/>
          </a:xfrm>
          <a:prstGeom prst="rect">
            <a:avLst/>
          </a:prstGeom>
          <a:noFill/>
        </p:spPr>
        <p:txBody>
          <a:bodyPr wrap="square" rtlCol="0">
            <a:spAutoFit/>
          </a:bodyPr>
          <a:lstStyle/>
          <a:p>
            <a:r>
              <a:rPr lang="en-US" dirty="0">
                <a:solidFill>
                  <a:schemeClr val="accent1"/>
                </a:solidFill>
              </a:rPr>
              <a:t>(0.003,-0.001,-18.026,18.026)</a:t>
            </a:r>
          </a:p>
        </p:txBody>
      </p:sp>
      <p:sp>
        <p:nvSpPr>
          <p:cNvPr id="14" name="TextBox 13">
            <a:extLst>
              <a:ext uri="{FF2B5EF4-FFF2-40B4-BE49-F238E27FC236}">
                <a16:creationId xmlns:a16="http://schemas.microsoft.com/office/drawing/2014/main" id="{128BAF9F-D783-4CE2-B8E7-0A6FC344BAC4}"/>
              </a:ext>
            </a:extLst>
          </p:cNvPr>
          <p:cNvSpPr txBox="1"/>
          <p:nvPr/>
        </p:nvSpPr>
        <p:spPr>
          <a:xfrm>
            <a:off x="8551334" y="3429000"/>
            <a:ext cx="3056466" cy="369332"/>
          </a:xfrm>
          <a:prstGeom prst="rect">
            <a:avLst/>
          </a:prstGeom>
          <a:noFill/>
        </p:spPr>
        <p:txBody>
          <a:bodyPr wrap="square" rtlCol="0">
            <a:spAutoFit/>
          </a:bodyPr>
          <a:lstStyle/>
          <a:p>
            <a:r>
              <a:rPr lang="en-US" dirty="0">
                <a:solidFill>
                  <a:srgbClr val="FF0000"/>
                </a:solidFill>
              </a:rPr>
              <a:t>(6.892,0.023,275.176,275.264)</a:t>
            </a:r>
          </a:p>
        </p:txBody>
      </p:sp>
      <p:cxnSp>
        <p:nvCxnSpPr>
          <p:cNvPr id="15" name="Straight Arrow Connector 14">
            <a:extLst>
              <a:ext uri="{FF2B5EF4-FFF2-40B4-BE49-F238E27FC236}">
                <a16:creationId xmlns:a16="http://schemas.microsoft.com/office/drawing/2014/main" id="{B4895570-B609-4AD0-A73F-9C9A04F737FB}"/>
              </a:ext>
            </a:extLst>
          </p:cNvPr>
          <p:cNvCxnSpPr>
            <a:cxnSpLocks/>
          </p:cNvCxnSpPr>
          <p:nvPr/>
        </p:nvCxnSpPr>
        <p:spPr>
          <a:xfrm flipV="1">
            <a:off x="6096001" y="3107266"/>
            <a:ext cx="939799" cy="32173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3BB8D0F6-F792-46B7-97F7-98880020CBF6}"/>
              </a:ext>
            </a:extLst>
          </p:cNvPr>
          <p:cNvSpPr txBox="1"/>
          <p:nvPr/>
        </p:nvSpPr>
        <p:spPr>
          <a:xfrm>
            <a:off x="6223000" y="2181534"/>
            <a:ext cx="4656667" cy="646331"/>
          </a:xfrm>
          <a:prstGeom prst="rect">
            <a:avLst/>
          </a:prstGeom>
          <a:noFill/>
        </p:spPr>
        <p:txBody>
          <a:bodyPr wrap="square" rtlCol="0">
            <a:spAutoFit/>
          </a:bodyPr>
          <a:lstStyle/>
          <a:p>
            <a:pPr algn="ctr"/>
            <a:r>
              <a:rPr lang="en-US" dirty="0"/>
              <a:t>Boost</a:t>
            </a:r>
          </a:p>
          <a:p>
            <a:pPr algn="ctr"/>
            <a:r>
              <a:rPr lang="en-US" dirty="0"/>
              <a:t>(6.896/293.29,0.022/293.29,257.15/293.29)</a:t>
            </a:r>
          </a:p>
        </p:txBody>
      </p:sp>
      <p:sp>
        <p:nvSpPr>
          <p:cNvPr id="19" name="TextBox 18">
            <a:extLst>
              <a:ext uri="{FF2B5EF4-FFF2-40B4-BE49-F238E27FC236}">
                <a16:creationId xmlns:a16="http://schemas.microsoft.com/office/drawing/2014/main" id="{621BA1FB-0341-4FF3-B01A-3F4C83E68D7C}"/>
              </a:ext>
            </a:extLst>
          </p:cNvPr>
          <p:cNvSpPr txBox="1"/>
          <p:nvPr/>
        </p:nvSpPr>
        <p:spPr>
          <a:xfrm>
            <a:off x="618067" y="3798332"/>
            <a:ext cx="8331200" cy="369332"/>
          </a:xfrm>
          <a:prstGeom prst="rect">
            <a:avLst/>
          </a:prstGeom>
          <a:noFill/>
        </p:spPr>
        <p:txBody>
          <a:bodyPr wrap="square" rtlCol="0">
            <a:spAutoFit/>
          </a:bodyPr>
          <a:lstStyle/>
          <a:p>
            <a:pPr marL="342900" indent="-342900">
              <a:buFont typeface="+mj-lt"/>
              <a:buAutoNum type="arabicPeriod"/>
            </a:pPr>
            <a:r>
              <a:rPr lang="en-US" dirty="0"/>
              <a:t>Initial Configuration in the Lab Frame (beam momenta from a random event)</a:t>
            </a:r>
          </a:p>
        </p:txBody>
      </p:sp>
      <p:sp>
        <p:nvSpPr>
          <p:cNvPr id="10" name="TextBox 9">
            <a:extLst>
              <a:ext uri="{FF2B5EF4-FFF2-40B4-BE49-F238E27FC236}">
                <a16:creationId xmlns:a16="http://schemas.microsoft.com/office/drawing/2014/main" id="{96277A3E-FB03-492D-87C4-740E9547CDAC}"/>
              </a:ext>
            </a:extLst>
          </p:cNvPr>
          <p:cNvSpPr txBox="1"/>
          <p:nvPr/>
        </p:nvSpPr>
        <p:spPr>
          <a:xfrm>
            <a:off x="465666" y="254003"/>
            <a:ext cx="8398933" cy="584775"/>
          </a:xfrm>
          <a:prstGeom prst="rect">
            <a:avLst/>
          </a:prstGeom>
          <a:noFill/>
        </p:spPr>
        <p:txBody>
          <a:bodyPr wrap="square" rtlCol="0">
            <a:spAutoFit/>
          </a:bodyPr>
          <a:lstStyle/>
          <a:p>
            <a:r>
              <a:rPr lang="en-US" sz="3200" dirty="0">
                <a:solidFill>
                  <a:srgbClr val="FF0000"/>
                </a:solidFill>
              </a:rPr>
              <a:t>Boost to Head-On Frame</a:t>
            </a:r>
          </a:p>
        </p:txBody>
      </p:sp>
    </p:spTree>
    <p:extLst>
      <p:ext uri="{BB962C8B-B14F-4D97-AF65-F5344CB8AC3E}">
        <p14:creationId xmlns:p14="http://schemas.microsoft.com/office/powerpoint/2010/main" val="2724462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Arrow Connector 2">
            <a:extLst>
              <a:ext uri="{FF2B5EF4-FFF2-40B4-BE49-F238E27FC236}">
                <a16:creationId xmlns:a16="http://schemas.microsoft.com/office/drawing/2014/main" id="{80172D33-CD0D-4096-9FB6-F0319918E687}"/>
              </a:ext>
            </a:extLst>
          </p:cNvPr>
          <p:cNvCxnSpPr>
            <a:cxnSpLocks/>
          </p:cNvCxnSpPr>
          <p:nvPr/>
        </p:nvCxnSpPr>
        <p:spPr>
          <a:xfrm flipH="1">
            <a:off x="2429933" y="3429000"/>
            <a:ext cx="3666068" cy="1524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2EBAFA3-9449-4F5D-AB07-8932B6892783}"/>
              </a:ext>
            </a:extLst>
          </p:cNvPr>
          <p:cNvCxnSpPr>
            <a:cxnSpLocks/>
          </p:cNvCxnSpPr>
          <p:nvPr/>
        </p:nvCxnSpPr>
        <p:spPr>
          <a:xfrm flipV="1">
            <a:off x="6096000" y="3259667"/>
            <a:ext cx="3674533" cy="16933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7EF17D89-961D-4F8B-9DF8-95211A8A05C2}"/>
              </a:ext>
            </a:extLst>
          </p:cNvPr>
          <p:cNvPicPr>
            <a:picLocks noChangeAspect="1"/>
          </p:cNvPicPr>
          <p:nvPr/>
        </p:nvPicPr>
        <p:blipFill>
          <a:blip r:embed="rId2"/>
          <a:stretch>
            <a:fillRect/>
          </a:stretch>
        </p:blipFill>
        <p:spPr>
          <a:xfrm>
            <a:off x="10465802" y="414867"/>
            <a:ext cx="1115665" cy="1207113"/>
          </a:xfrm>
          <a:prstGeom prst="rect">
            <a:avLst/>
          </a:prstGeom>
        </p:spPr>
      </p:pic>
      <p:sp>
        <p:nvSpPr>
          <p:cNvPr id="8" name="TextBox 7">
            <a:extLst>
              <a:ext uri="{FF2B5EF4-FFF2-40B4-BE49-F238E27FC236}">
                <a16:creationId xmlns:a16="http://schemas.microsoft.com/office/drawing/2014/main" id="{09694418-0AE3-4250-A901-CA3DEE8082A0}"/>
              </a:ext>
            </a:extLst>
          </p:cNvPr>
          <p:cNvSpPr txBox="1"/>
          <p:nvPr/>
        </p:nvSpPr>
        <p:spPr>
          <a:xfrm>
            <a:off x="3039534" y="2827865"/>
            <a:ext cx="3056466" cy="369332"/>
          </a:xfrm>
          <a:prstGeom prst="rect">
            <a:avLst/>
          </a:prstGeom>
          <a:noFill/>
        </p:spPr>
        <p:txBody>
          <a:bodyPr wrap="square" rtlCol="0">
            <a:spAutoFit/>
          </a:bodyPr>
          <a:lstStyle/>
          <a:p>
            <a:r>
              <a:rPr lang="en-US" dirty="0">
                <a:solidFill>
                  <a:schemeClr val="accent1"/>
                </a:solidFill>
              </a:rPr>
              <a:t>(-1.402,-0.006,-70.420,70.434)</a:t>
            </a:r>
          </a:p>
        </p:txBody>
      </p:sp>
      <p:sp>
        <p:nvSpPr>
          <p:cNvPr id="9" name="TextBox 8">
            <a:extLst>
              <a:ext uri="{FF2B5EF4-FFF2-40B4-BE49-F238E27FC236}">
                <a16:creationId xmlns:a16="http://schemas.microsoft.com/office/drawing/2014/main" id="{BE3EC750-7FE5-4DA2-A60B-19AA15952B4F}"/>
              </a:ext>
            </a:extLst>
          </p:cNvPr>
          <p:cNvSpPr txBox="1"/>
          <p:nvPr/>
        </p:nvSpPr>
        <p:spPr>
          <a:xfrm>
            <a:off x="8551334" y="3429000"/>
            <a:ext cx="3056466" cy="369332"/>
          </a:xfrm>
          <a:prstGeom prst="rect">
            <a:avLst/>
          </a:prstGeom>
          <a:noFill/>
        </p:spPr>
        <p:txBody>
          <a:bodyPr wrap="square" rtlCol="0">
            <a:spAutoFit/>
          </a:bodyPr>
          <a:lstStyle/>
          <a:p>
            <a:r>
              <a:rPr lang="en-US" dirty="0">
                <a:solidFill>
                  <a:srgbClr val="FF0000"/>
                </a:solidFill>
              </a:rPr>
              <a:t>(1.402,0.006,70.420,70.440)</a:t>
            </a:r>
          </a:p>
        </p:txBody>
      </p:sp>
      <p:sp>
        <p:nvSpPr>
          <p:cNvPr id="11" name="TextBox 10">
            <a:extLst>
              <a:ext uri="{FF2B5EF4-FFF2-40B4-BE49-F238E27FC236}">
                <a16:creationId xmlns:a16="http://schemas.microsoft.com/office/drawing/2014/main" id="{14E86B18-A45E-4C82-A09B-052D72DB01F5}"/>
              </a:ext>
            </a:extLst>
          </p:cNvPr>
          <p:cNvSpPr txBox="1"/>
          <p:nvPr/>
        </p:nvSpPr>
        <p:spPr>
          <a:xfrm>
            <a:off x="618067" y="3798332"/>
            <a:ext cx="9152466" cy="880369"/>
          </a:xfrm>
          <a:prstGeom prst="rect">
            <a:avLst/>
          </a:prstGeom>
          <a:noFill/>
        </p:spPr>
        <p:txBody>
          <a:bodyPr wrap="square" rtlCol="0">
            <a:spAutoFit/>
          </a:bodyPr>
          <a:lstStyle/>
          <a:p>
            <a:pPr marL="342900" indent="-342900">
              <a:lnSpc>
                <a:spcPct val="150000"/>
              </a:lnSpc>
              <a:buFont typeface="+mj-lt"/>
              <a:buAutoNum type="arabicPeriod"/>
            </a:pPr>
            <a:r>
              <a:rPr lang="en-US" dirty="0"/>
              <a:t>Initial Configuration in the Lab Frame (beam momenta from a random event)</a:t>
            </a:r>
          </a:p>
          <a:p>
            <a:pPr marL="342900" indent="-342900">
              <a:lnSpc>
                <a:spcPct val="150000"/>
              </a:lnSpc>
              <a:buFont typeface="+mj-lt"/>
              <a:buAutoNum type="arabicPeriod"/>
            </a:pPr>
            <a:r>
              <a:rPr lang="en-US" dirty="0"/>
              <a:t>Boost by sum of beam 4-momenta to get to CM Frame</a:t>
            </a:r>
          </a:p>
        </p:txBody>
      </p:sp>
      <p:sp>
        <p:nvSpPr>
          <p:cNvPr id="10" name="TextBox 9">
            <a:extLst>
              <a:ext uri="{FF2B5EF4-FFF2-40B4-BE49-F238E27FC236}">
                <a16:creationId xmlns:a16="http://schemas.microsoft.com/office/drawing/2014/main" id="{411E0468-3390-4460-8660-2DC74E3046E1}"/>
              </a:ext>
            </a:extLst>
          </p:cNvPr>
          <p:cNvSpPr txBox="1"/>
          <p:nvPr/>
        </p:nvSpPr>
        <p:spPr>
          <a:xfrm>
            <a:off x="465666" y="254003"/>
            <a:ext cx="8398933" cy="584775"/>
          </a:xfrm>
          <a:prstGeom prst="rect">
            <a:avLst/>
          </a:prstGeom>
          <a:noFill/>
        </p:spPr>
        <p:txBody>
          <a:bodyPr wrap="square" rtlCol="0">
            <a:spAutoFit/>
          </a:bodyPr>
          <a:lstStyle/>
          <a:p>
            <a:r>
              <a:rPr lang="en-US" sz="3200" dirty="0">
                <a:solidFill>
                  <a:srgbClr val="FF0000"/>
                </a:solidFill>
              </a:rPr>
              <a:t>Boost to Head-On Frame</a:t>
            </a:r>
          </a:p>
        </p:txBody>
      </p:sp>
    </p:spTree>
    <p:extLst>
      <p:ext uri="{BB962C8B-B14F-4D97-AF65-F5344CB8AC3E}">
        <p14:creationId xmlns:p14="http://schemas.microsoft.com/office/powerpoint/2010/main" val="2536539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Arrow Connector 2">
            <a:extLst>
              <a:ext uri="{FF2B5EF4-FFF2-40B4-BE49-F238E27FC236}">
                <a16:creationId xmlns:a16="http://schemas.microsoft.com/office/drawing/2014/main" id="{80172D33-CD0D-4096-9FB6-F0319918E687}"/>
              </a:ext>
            </a:extLst>
          </p:cNvPr>
          <p:cNvCxnSpPr>
            <a:cxnSpLocks/>
          </p:cNvCxnSpPr>
          <p:nvPr/>
        </p:nvCxnSpPr>
        <p:spPr>
          <a:xfrm flipH="1">
            <a:off x="2421467" y="3429000"/>
            <a:ext cx="3674534"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2EBAFA3-9449-4F5D-AB07-8932B6892783}"/>
              </a:ext>
            </a:extLst>
          </p:cNvPr>
          <p:cNvCxnSpPr>
            <a:cxnSpLocks/>
          </p:cNvCxnSpPr>
          <p:nvPr/>
        </p:nvCxnSpPr>
        <p:spPr>
          <a:xfrm flipV="1">
            <a:off x="6096000" y="3429000"/>
            <a:ext cx="3674533" cy="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7EF17D89-961D-4F8B-9DF8-95211A8A05C2}"/>
              </a:ext>
            </a:extLst>
          </p:cNvPr>
          <p:cNvPicPr>
            <a:picLocks noChangeAspect="1"/>
          </p:cNvPicPr>
          <p:nvPr/>
        </p:nvPicPr>
        <p:blipFill>
          <a:blip r:embed="rId2"/>
          <a:stretch>
            <a:fillRect/>
          </a:stretch>
        </p:blipFill>
        <p:spPr>
          <a:xfrm>
            <a:off x="10465803" y="414867"/>
            <a:ext cx="1115665" cy="1207113"/>
          </a:xfrm>
          <a:prstGeom prst="rect">
            <a:avLst/>
          </a:prstGeom>
        </p:spPr>
      </p:pic>
      <p:sp>
        <p:nvSpPr>
          <p:cNvPr id="9" name="TextBox 8">
            <a:extLst>
              <a:ext uri="{FF2B5EF4-FFF2-40B4-BE49-F238E27FC236}">
                <a16:creationId xmlns:a16="http://schemas.microsoft.com/office/drawing/2014/main" id="{DA698C99-884A-493B-833A-1E320167114E}"/>
              </a:ext>
            </a:extLst>
          </p:cNvPr>
          <p:cNvSpPr txBox="1"/>
          <p:nvPr/>
        </p:nvSpPr>
        <p:spPr>
          <a:xfrm>
            <a:off x="3039534" y="2827865"/>
            <a:ext cx="3056466" cy="369332"/>
          </a:xfrm>
          <a:prstGeom prst="rect">
            <a:avLst/>
          </a:prstGeom>
          <a:noFill/>
        </p:spPr>
        <p:txBody>
          <a:bodyPr wrap="square" rtlCol="0">
            <a:spAutoFit/>
          </a:bodyPr>
          <a:lstStyle/>
          <a:p>
            <a:r>
              <a:rPr lang="en-US" dirty="0">
                <a:solidFill>
                  <a:schemeClr val="accent1"/>
                </a:solidFill>
              </a:rPr>
              <a:t>(0.0,-0.006,-70.434,70.434)</a:t>
            </a:r>
          </a:p>
        </p:txBody>
      </p:sp>
      <p:sp>
        <p:nvSpPr>
          <p:cNvPr id="10" name="TextBox 9">
            <a:extLst>
              <a:ext uri="{FF2B5EF4-FFF2-40B4-BE49-F238E27FC236}">
                <a16:creationId xmlns:a16="http://schemas.microsoft.com/office/drawing/2014/main" id="{E9AF17DB-616D-4B99-B6AA-0C065ECA606B}"/>
              </a:ext>
            </a:extLst>
          </p:cNvPr>
          <p:cNvSpPr txBox="1"/>
          <p:nvPr/>
        </p:nvSpPr>
        <p:spPr>
          <a:xfrm>
            <a:off x="8551334" y="3496736"/>
            <a:ext cx="3056466" cy="369332"/>
          </a:xfrm>
          <a:prstGeom prst="rect">
            <a:avLst/>
          </a:prstGeom>
          <a:noFill/>
        </p:spPr>
        <p:txBody>
          <a:bodyPr wrap="square" rtlCol="0">
            <a:spAutoFit/>
          </a:bodyPr>
          <a:lstStyle/>
          <a:p>
            <a:r>
              <a:rPr lang="en-US" dirty="0">
                <a:solidFill>
                  <a:srgbClr val="FF0000"/>
                </a:solidFill>
              </a:rPr>
              <a:t>(0.0,0.006,70.434,70.440)</a:t>
            </a:r>
          </a:p>
        </p:txBody>
      </p:sp>
      <p:sp>
        <p:nvSpPr>
          <p:cNvPr id="13" name="TextBox 12">
            <a:extLst>
              <a:ext uri="{FF2B5EF4-FFF2-40B4-BE49-F238E27FC236}">
                <a16:creationId xmlns:a16="http://schemas.microsoft.com/office/drawing/2014/main" id="{5B60B126-BA9F-49AF-9FEF-04E748246139}"/>
              </a:ext>
            </a:extLst>
          </p:cNvPr>
          <p:cNvSpPr txBox="1"/>
          <p:nvPr/>
        </p:nvSpPr>
        <p:spPr>
          <a:xfrm>
            <a:off x="618067" y="3798332"/>
            <a:ext cx="8652933" cy="1295868"/>
          </a:xfrm>
          <a:prstGeom prst="rect">
            <a:avLst/>
          </a:prstGeom>
          <a:noFill/>
        </p:spPr>
        <p:txBody>
          <a:bodyPr wrap="square" rtlCol="0">
            <a:spAutoFit/>
          </a:bodyPr>
          <a:lstStyle/>
          <a:p>
            <a:pPr marL="342900" indent="-342900">
              <a:lnSpc>
                <a:spcPct val="150000"/>
              </a:lnSpc>
              <a:buFont typeface="+mj-lt"/>
              <a:buAutoNum type="arabicPeriod"/>
            </a:pPr>
            <a:r>
              <a:rPr lang="en-US" dirty="0"/>
              <a:t>Initial Configuration in the Lab Frame (beam momenta from a random event)</a:t>
            </a:r>
          </a:p>
          <a:p>
            <a:pPr marL="342900" indent="-342900">
              <a:lnSpc>
                <a:spcPct val="150000"/>
              </a:lnSpc>
              <a:buFont typeface="+mj-lt"/>
              <a:buAutoNum type="arabicPeriod"/>
            </a:pPr>
            <a:r>
              <a:rPr lang="en-US" dirty="0"/>
              <a:t>Boost by sum of beam 4-momenta to get to CM Frame</a:t>
            </a:r>
          </a:p>
          <a:p>
            <a:pPr marL="342900" indent="-342900">
              <a:lnSpc>
                <a:spcPct val="150000"/>
              </a:lnSpc>
              <a:buFont typeface="+mj-lt"/>
              <a:buAutoNum type="arabicPeriod"/>
            </a:pPr>
            <a:r>
              <a:rPr lang="en-US" dirty="0"/>
              <a:t>Rotate about y-axis to eliminate x-component of momentum</a:t>
            </a:r>
          </a:p>
        </p:txBody>
      </p:sp>
      <p:sp>
        <p:nvSpPr>
          <p:cNvPr id="8" name="TextBox 7">
            <a:extLst>
              <a:ext uri="{FF2B5EF4-FFF2-40B4-BE49-F238E27FC236}">
                <a16:creationId xmlns:a16="http://schemas.microsoft.com/office/drawing/2014/main" id="{E71DE7F6-6561-4E5D-A233-AAB4D6740041}"/>
              </a:ext>
            </a:extLst>
          </p:cNvPr>
          <p:cNvSpPr txBox="1"/>
          <p:nvPr/>
        </p:nvSpPr>
        <p:spPr>
          <a:xfrm>
            <a:off x="465666" y="254003"/>
            <a:ext cx="8398933" cy="584775"/>
          </a:xfrm>
          <a:prstGeom prst="rect">
            <a:avLst/>
          </a:prstGeom>
          <a:noFill/>
        </p:spPr>
        <p:txBody>
          <a:bodyPr wrap="square" rtlCol="0">
            <a:spAutoFit/>
          </a:bodyPr>
          <a:lstStyle/>
          <a:p>
            <a:r>
              <a:rPr lang="en-US" sz="3200" dirty="0">
                <a:solidFill>
                  <a:srgbClr val="FF0000"/>
                </a:solidFill>
              </a:rPr>
              <a:t>Boost to Head-On Frame</a:t>
            </a:r>
          </a:p>
        </p:txBody>
      </p:sp>
    </p:spTree>
    <p:extLst>
      <p:ext uri="{BB962C8B-B14F-4D97-AF65-F5344CB8AC3E}">
        <p14:creationId xmlns:p14="http://schemas.microsoft.com/office/powerpoint/2010/main" val="2825810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Arrow Connector 2">
            <a:extLst>
              <a:ext uri="{FF2B5EF4-FFF2-40B4-BE49-F238E27FC236}">
                <a16:creationId xmlns:a16="http://schemas.microsoft.com/office/drawing/2014/main" id="{80172D33-CD0D-4096-9FB6-F0319918E687}"/>
              </a:ext>
            </a:extLst>
          </p:cNvPr>
          <p:cNvCxnSpPr>
            <a:cxnSpLocks/>
          </p:cNvCxnSpPr>
          <p:nvPr/>
        </p:nvCxnSpPr>
        <p:spPr>
          <a:xfrm flipH="1">
            <a:off x="4284133" y="3429000"/>
            <a:ext cx="1811868"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62EBAFA3-9449-4F5D-AB07-8932B6892783}"/>
              </a:ext>
            </a:extLst>
          </p:cNvPr>
          <p:cNvCxnSpPr>
            <a:cxnSpLocks/>
          </p:cNvCxnSpPr>
          <p:nvPr/>
        </p:nvCxnSpPr>
        <p:spPr>
          <a:xfrm flipV="1">
            <a:off x="6096000" y="3429000"/>
            <a:ext cx="5469467" cy="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7EF17D89-961D-4F8B-9DF8-95211A8A05C2}"/>
              </a:ext>
            </a:extLst>
          </p:cNvPr>
          <p:cNvPicPr>
            <a:picLocks noChangeAspect="1"/>
          </p:cNvPicPr>
          <p:nvPr/>
        </p:nvPicPr>
        <p:blipFill>
          <a:blip r:embed="rId2"/>
          <a:stretch>
            <a:fillRect/>
          </a:stretch>
        </p:blipFill>
        <p:spPr>
          <a:xfrm>
            <a:off x="10465802" y="414867"/>
            <a:ext cx="1115665" cy="1207113"/>
          </a:xfrm>
          <a:prstGeom prst="rect">
            <a:avLst/>
          </a:prstGeom>
        </p:spPr>
      </p:pic>
      <p:sp>
        <p:nvSpPr>
          <p:cNvPr id="7" name="TextBox 6">
            <a:extLst>
              <a:ext uri="{FF2B5EF4-FFF2-40B4-BE49-F238E27FC236}">
                <a16:creationId xmlns:a16="http://schemas.microsoft.com/office/drawing/2014/main" id="{F9F91D3C-8523-4577-89B7-227546F08C72}"/>
              </a:ext>
            </a:extLst>
          </p:cNvPr>
          <p:cNvSpPr txBox="1"/>
          <p:nvPr/>
        </p:nvSpPr>
        <p:spPr>
          <a:xfrm>
            <a:off x="3039534" y="2827865"/>
            <a:ext cx="3056466" cy="369332"/>
          </a:xfrm>
          <a:prstGeom prst="rect">
            <a:avLst/>
          </a:prstGeom>
          <a:noFill/>
        </p:spPr>
        <p:txBody>
          <a:bodyPr wrap="square" rtlCol="0">
            <a:spAutoFit/>
          </a:bodyPr>
          <a:lstStyle/>
          <a:p>
            <a:r>
              <a:rPr lang="en-US" dirty="0">
                <a:solidFill>
                  <a:schemeClr val="accent1"/>
                </a:solidFill>
              </a:rPr>
              <a:t>(0.0,0.0,-18.048,18.048)</a:t>
            </a:r>
          </a:p>
        </p:txBody>
      </p:sp>
      <p:sp>
        <p:nvSpPr>
          <p:cNvPr id="8" name="TextBox 7">
            <a:extLst>
              <a:ext uri="{FF2B5EF4-FFF2-40B4-BE49-F238E27FC236}">
                <a16:creationId xmlns:a16="http://schemas.microsoft.com/office/drawing/2014/main" id="{4CA6E7B8-ABE3-4F5D-8E1E-0D9832921045}"/>
              </a:ext>
            </a:extLst>
          </p:cNvPr>
          <p:cNvSpPr txBox="1"/>
          <p:nvPr/>
        </p:nvSpPr>
        <p:spPr>
          <a:xfrm>
            <a:off x="8551334" y="3496736"/>
            <a:ext cx="3056466" cy="369332"/>
          </a:xfrm>
          <a:prstGeom prst="rect">
            <a:avLst/>
          </a:prstGeom>
          <a:noFill/>
        </p:spPr>
        <p:txBody>
          <a:bodyPr wrap="square" rtlCol="0">
            <a:spAutoFit/>
          </a:bodyPr>
          <a:lstStyle/>
          <a:p>
            <a:r>
              <a:rPr lang="en-US" dirty="0">
                <a:solidFill>
                  <a:srgbClr val="FF0000"/>
                </a:solidFill>
              </a:rPr>
              <a:t>(0.0,0.0,274.890,274.891)</a:t>
            </a:r>
          </a:p>
        </p:txBody>
      </p:sp>
      <p:sp>
        <p:nvSpPr>
          <p:cNvPr id="9" name="TextBox 8">
            <a:extLst>
              <a:ext uri="{FF2B5EF4-FFF2-40B4-BE49-F238E27FC236}">
                <a16:creationId xmlns:a16="http://schemas.microsoft.com/office/drawing/2014/main" id="{CFA7BD48-C0C0-47AE-B8A9-71C13239E7B1}"/>
              </a:ext>
            </a:extLst>
          </p:cNvPr>
          <p:cNvSpPr txBox="1"/>
          <p:nvPr/>
        </p:nvSpPr>
        <p:spPr>
          <a:xfrm>
            <a:off x="618067" y="3798332"/>
            <a:ext cx="8365066" cy="2126864"/>
          </a:xfrm>
          <a:prstGeom prst="rect">
            <a:avLst/>
          </a:prstGeom>
          <a:noFill/>
        </p:spPr>
        <p:txBody>
          <a:bodyPr wrap="square" rtlCol="0">
            <a:spAutoFit/>
          </a:bodyPr>
          <a:lstStyle/>
          <a:p>
            <a:pPr marL="342900" indent="-342900">
              <a:lnSpc>
                <a:spcPct val="150000"/>
              </a:lnSpc>
              <a:buFont typeface="+mj-lt"/>
              <a:buAutoNum type="arabicPeriod"/>
            </a:pPr>
            <a:r>
              <a:rPr lang="en-US" dirty="0"/>
              <a:t>Initial Configuration in the Lab Frame (beam momenta from a random event)</a:t>
            </a:r>
          </a:p>
          <a:p>
            <a:pPr marL="342900" indent="-342900">
              <a:lnSpc>
                <a:spcPct val="150000"/>
              </a:lnSpc>
              <a:buFont typeface="+mj-lt"/>
              <a:buAutoNum type="arabicPeriod"/>
            </a:pPr>
            <a:r>
              <a:rPr lang="en-US" dirty="0"/>
              <a:t>Boost by sum of beam 4-momenta to get to CM Frame</a:t>
            </a:r>
          </a:p>
          <a:p>
            <a:pPr marL="342900" indent="-342900">
              <a:lnSpc>
                <a:spcPct val="150000"/>
              </a:lnSpc>
              <a:buFont typeface="+mj-lt"/>
              <a:buAutoNum type="arabicPeriod"/>
            </a:pPr>
            <a:r>
              <a:rPr lang="en-US" dirty="0"/>
              <a:t>Rotate about y-axis to eliminate x-component of momentum</a:t>
            </a:r>
          </a:p>
          <a:p>
            <a:pPr marL="342900" indent="-342900">
              <a:lnSpc>
                <a:spcPct val="150000"/>
              </a:lnSpc>
              <a:buFont typeface="+mj-lt"/>
              <a:buAutoNum type="arabicPeriod"/>
            </a:pPr>
            <a:r>
              <a:rPr lang="en-US" dirty="0"/>
              <a:t>Rotate about x-axis to eliminate y-component of momentum (not shown)</a:t>
            </a:r>
          </a:p>
          <a:p>
            <a:pPr marL="342900" indent="-342900">
              <a:lnSpc>
                <a:spcPct val="150000"/>
              </a:lnSpc>
              <a:buFont typeface="+mj-lt"/>
              <a:buAutoNum type="arabicPeriod"/>
            </a:pPr>
            <a:r>
              <a:rPr lang="en-US" dirty="0"/>
              <a:t>Boost back along z to (nearly) restore original beam energies</a:t>
            </a:r>
          </a:p>
        </p:txBody>
      </p:sp>
      <p:sp>
        <p:nvSpPr>
          <p:cNvPr id="10" name="TextBox 9">
            <a:extLst>
              <a:ext uri="{FF2B5EF4-FFF2-40B4-BE49-F238E27FC236}">
                <a16:creationId xmlns:a16="http://schemas.microsoft.com/office/drawing/2014/main" id="{74F4CB62-C35A-4B6B-9689-CC0009006DB2}"/>
              </a:ext>
            </a:extLst>
          </p:cNvPr>
          <p:cNvSpPr txBox="1"/>
          <p:nvPr/>
        </p:nvSpPr>
        <p:spPr>
          <a:xfrm>
            <a:off x="4648199" y="2665739"/>
            <a:ext cx="4656667" cy="646331"/>
          </a:xfrm>
          <a:prstGeom prst="rect">
            <a:avLst/>
          </a:prstGeom>
          <a:noFill/>
        </p:spPr>
        <p:txBody>
          <a:bodyPr wrap="square" rtlCol="0">
            <a:spAutoFit/>
          </a:bodyPr>
          <a:lstStyle/>
          <a:p>
            <a:pPr algn="ctr"/>
            <a:r>
              <a:rPr lang="en-US" dirty="0"/>
              <a:t>Boost</a:t>
            </a:r>
          </a:p>
          <a:p>
            <a:pPr algn="ctr"/>
            <a:r>
              <a:rPr lang="en-US" dirty="0"/>
              <a:t>(0.0,0.0,-257.15/293.29)</a:t>
            </a:r>
          </a:p>
        </p:txBody>
      </p:sp>
      <p:cxnSp>
        <p:nvCxnSpPr>
          <p:cNvPr id="11" name="Straight Arrow Connector 10">
            <a:extLst>
              <a:ext uri="{FF2B5EF4-FFF2-40B4-BE49-F238E27FC236}">
                <a16:creationId xmlns:a16="http://schemas.microsoft.com/office/drawing/2014/main" id="{E7257957-812C-4DC0-B0F8-F9A7B9A781F4}"/>
              </a:ext>
            </a:extLst>
          </p:cNvPr>
          <p:cNvCxnSpPr>
            <a:cxnSpLocks/>
          </p:cNvCxnSpPr>
          <p:nvPr/>
        </p:nvCxnSpPr>
        <p:spPr>
          <a:xfrm flipH="1">
            <a:off x="5257800" y="3429000"/>
            <a:ext cx="83820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A9C8C4A6-CC7A-4E60-A26F-AEBCF7C599BE}"/>
              </a:ext>
            </a:extLst>
          </p:cNvPr>
          <p:cNvSpPr txBox="1"/>
          <p:nvPr/>
        </p:nvSpPr>
        <p:spPr>
          <a:xfrm>
            <a:off x="465666" y="254003"/>
            <a:ext cx="8398933" cy="584775"/>
          </a:xfrm>
          <a:prstGeom prst="rect">
            <a:avLst/>
          </a:prstGeom>
          <a:noFill/>
        </p:spPr>
        <p:txBody>
          <a:bodyPr wrap="square" rtlCol="0">
            <a:spAutoFit/>
          </a:bodyPr>
          <a:lstStyle/>
          <a:p>
            <a:r>
              <a:rPr lang="en-US" sz="3200" dirty="0">
                <a:solidFill>
                  <a:srgbClr val="FF0000"/>
                </a:solidFill>
              </a:rPr>
              <a:t>Boost to Head-On Frame</a:t>
            </a:r>
          </a:p>
        </p:txBody>
      </p:sp>
    </p:spTree>
    <p:extLst>
      <p:ext uri="{BB962C8B-B14F-4D97-AF65-F5344CB8AC3E}">
        <p14:creationId xmlns:p14="http://schemas.microsoft.com/office/powerpoint/2010/main" val="3755756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01D6B83-31A0-4A86-9D70-4ED0C8B71B90}"/>
              </a:ext>
            </a:extLst>
          </p:cNvPr>
          <p:cNvSpPr txBox="1"/>
          <p:nvPr/>
        </p:nvSpPr>
        <p:spPr>
          <a:xfrm>
            <a:off x="465666" y="254003"/>
            <a:ext cx="8398933" cy="584775"/>
          </a:xfrm>
          <a:prstGeom prst="rect">
            <a:avLst/>
          </a:prstGeom>
          <a:noFill/>
        </p:spPr>
        <p:txBody>
          <a:bodyPr wrap="square" rtlCol="0">
            <a:spAutoFit/>
          </a:bodyPr>
          <a:lstStyle/>
          <a:p>
            <a:r>
              <a:rPr lang="en-US" sz="3200" dirty="0">
                <a:solidFill>
                  <a:srgbClr val="FF0000"/>
                </a:solidFill>
              </a:rPr>
              <a:t>Frame Comparison: Phi Vs Eta</a:t>
            </a:r>
          </a:p>
        </p:txBody>
      </p:sp>
      <p:pic>
        <p:nvPicPr>
          <p:cNvPr id="4" name="Picture 3" descr="Chart, histogram&#10;&#10;Description automatically generated">
            <a:extLst>
              <a:ext uri="{FF2B5EF4-FFF2-40B4-BE49-F238E27FC236}">
                <a16:creationId xmlns:a16="http://schemas.microsoft.com/office/drawing/2014/main" id="{24390180-269B-44C0-B18C-EC30544814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6623" y="1018112"/>
            <a:ext cx="4817535" cy="3264603"/>
          </a:xfrm>
          <a:prstGeom prst="rect">
            <a:avLst/>
          </a:prstGeom>
        </p:spPr>
      </p:pic>
      <p:pic>
        <p:nvPicPr>
          <p:cNvPr id="6" name="Picture 5" descr="Chart, histogram&#10;&#10;Description automatically generated">
            <a:extLst>
              <a:ext uri="{FF2B5EF4-FFF2-40B4-BE49-F238E27FC236}">
                <a16:creationId xmlns:a16="http://schemas.microsoft.com/office/drawing/2014/main" id="{428A507B-8755-4DAF-B629-005E7B4D45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41068" y="254003"/>
            <a:ext cx="4817534" cy="3264605"/>
          </a:xfrm>
          <a:prstGeom prst="rect">
            <a:avLst/>
          </a:prstGeom>
        </p:spPr>
      </p:pic>
      <p:pic>
        <p:nvPicPr>
          <p:cNvPr id="8" name="Picture 7" descr="Chart, histogram&#10;&#10;Description automatically generated">
            <a:extLst>
              <a:ext uri="{FF2B5EF4-FFF2-40B4-BE49-F238E27FC236}">
                <a16:creationId xmlns:a16="http://schemas.microsoft.com/office/drawing/2014/main" id="{44A59B57-FE07-4D11-9846-4E03E97E07E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41068" y="3518608"/>
            <a:ext cx="4817534" cy="3264604"/>
          </a:xfrm>
          <a:prstGeom prst="rect">
            <a:avLst/>
          </a:prstGeom>
        </p:spPr>
      </p:pic>
      <p:sp>
        <p:nvSpPr>
          <p:cNvPr id="3" name="TextBox 2">
            <a:extLst>
              <a:ext uri="{FF2B5EF4-FFF2-40B4-BE49-F238E27FC236}">
                <a16:creationId xmlns:a16="http://schemas.microsoft.com/office/drawing/2014/main" id="{0B479BA8-48D0-40B1-A938-1CEB7E1DADD0}"/>
              </a:ext>
            </a:extLst>
          </p:cNvPr>
          <p:cNvSpPr txBox="1"/>
          <p:nvPr/>
        </p:nvSpPr>
        <p:spPr>
          <a:xfrm>
            <a:off x="609600" y="4282715"/>
            <a:ext cx="5909733" cy="2308324"/>
          </a:xfrm>
          <a:prstGeom prst="rect">
            <a:avLst/>
          </a:prstGeom>
          <a:noFill/>
        </p:spPr>
        <p:txBody>
          <a:bodyPr wrap="square" rtlCol="0">
            <a:spAutoFit/>
          </a:bodyPr>
          <a:lstStyle/>
          <a:p>
            <a:pPr marL="285750" indent="-285750">
              <a:buFont typeface="Wingdings" panose="05000000000000000000" pitchFamily="2" charset="2"/>
              <a:buChar char="q"/>
            </a:pPr>
            <a:r>
              <a:rPr lang="en-US" dirty="0"/>
              <a:t>Crossing angle introduces a hot-spot at phi = 0 and eta = ~4.2 in the lab frame (top left)</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Transformation described above removes phi modulation and smooths out eta (bottom right)</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Matches very well with distribution obtained from default Pythia with no beam effects included (top right)</a:t>
            </a:r>
          </a:p>
        </p:txBody>
      </p:sp>
      <p:cxnSp>
        <p:nvCxnSpPr>
          <p:cNvPr id="7" name="Straight Arrow Connector 6">
            <a:extLst>
              <a:ext uri="{FF2B5EF4-FFF2-40B4-BE49-F238E27FC236}">
                <a16:creationId xmlns:a16="http://schemas.microsoft.com/office/drawing/2014/main" id="{D5E8D856-F6F3-4DDE-9C57-0A3A8944A2A6}"/>
              </a:ext>
            </a:extLst>
          </p:cNvPr>
          <p:cNvCxnSpPr/>
          <p:nvPr/>
        </p:nvCxnSpPr>
        <p:spPr>
          <a:xfrm>
            <a:off x="5754158" y="3518608"/>
            <a:ext cx="1425575" cy="134125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8D71441A-E40F-4E89-97A9-F1A51FE27EA1}"/>
              </a:ext>
            </a:extLst>
          </p:cNvPr>
          <p:cNvSpPr txBox="1"/>
          <p:nvPr/>
        </p:nvSpPr>
        <p:spPr>
          <a:xfrm rot="2602919">
            <a:off x="5935132" y="3779810"/>
            <a:ext cx="1168400" cy="369332"/>
          </a:xfrm>
          <a:prstGeom prst="rect">
            <a:avLst/>
          </a:prstGeom>
          <a:noFill/>
        </p:spPr>
        <p:txBody>
          <a:bodyPr wrap="square" rtlCol="0">
            <a:spAutoFit/>
          </a:bodyPr>
          <a:lstStyle/>
          <a:p>
            <a:pPr algn="ctr"/>
            <a:r>
              <a:rPr lang="en-US" dirty="0">
                <a:solidFill>
                  <a:srgbClr val="FF0000"/>
                </a:solidFill>
              </a:rPr>
              <a:t>Transform</a:t>
            </a:r>
          </a:p>
        </p:txBody>
      </p:sp>
    </p:spTree>
    <p:extLst>
      <p:ext uri="{BB962C8B-B14F-4D97-AF65-F5344CB8AC3E}">
        <p14:creationId xmlns:p14="http://schemas.microsoft.com/office/powerpoint/2010/main" val="667074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DB58283-589E-41AA-9DB9-F3BEB5D88F26}"/>
              </a:ext>
            </a:extLst>
          </p:cNvPr>
          <p:cNvSpPr txBox="1"/>
          <p:nvPr/>
        </p:nvSpPr>
        <p:spPr>
          <a:xfrm>
            <a:off x="465666" y="254003"/>
            <a:ext cx="8398933" cy="584775"/>
          </a:xfrm>
          <a:prstGeom prst="rect">
            <a:avLst/>
          </a:prstGeom>
          <a:noFill/>
        </p:spPr>
        <p:txBody>
          <a:bodyPr wrap="square" rtlCol="0">
            <a:spAutoFit/>
          </a:bodyPr>
          <a:lstStyle/>
          <a:p>
            <a:r>
              <a:rPr lang="en-US" sz="3200" dirty="0">
                <a:solidFill>
                  <a:srgbClr val="FF0000"/>
                </a:solidFill>
              </a:rPr>
              <a:t>Frame Comparison: Pt, Eta, &amp; Phi</a:t>
            </a:r>
          </a:p>
        </p:txBody>
      </p:sp>
      <p:pic>
        <p:nvPicPr>
          <p:cNvPr id="3" name="Picture 2" descr="Chart, line chart&#10;&#10;Description automatically generated">
            <a:extLst>
              <a:ext uri="{FF2B5EF4-FFF2-40B4-BE49-F238E27FC236}">
                <a16:creationId xmlns:a16="http://schemas.microsoft.com/office/drawing/2014/main" id="{56A95943-1E3D-4F4C-9E49-0B75A459DE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8633" y="3518608"/>
            <a:ext cx="4817535" cy="3264605"/>
          </a:xfrm>
          <a:prstGeom prst="rect">
            <a:avLst/>
          </a:prstGeom>
        </p:spPr>
      </p:pic>
      <p:pic>
        <p:nvPicPr>
          <p:cNvPr id="5" name="Picture 4" descr="Chart, histogram&#10;&#10;Description automatically generated">
            <a:extLst>
              <a:ext uri="{FF2B5EF4-FFF2-40B4-BE49-F238E27FC236}">
                <a16:creationId xmlns:a16="http://schemas.microsoft.com/office/drawing/2014/main" id="{2D2EFA47-AD96-449D-B2B2-366E4C254E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55831" y="3518609"/>
            <a:ext cx="4817536" cy="3264605"/>
          </a:xfrm>
          <a:prstGeom prst="rect">
            <a:avLst/>
          </a:prstGeom>
        </p:spPr>
      </p:pic>
      <p:pic>
        <p:nvPicPr>
          <p:cNvPr id="7" name="Picture 6" descr="Chart, histogram&#10;&#10;Description automatically generated">
            <a:extLst>
              <a:ext uri="{FF2B5EF4-FFF2-40B4-BE49-F238E27FC236}">
                <a16:creationId xmlns:a16="http://schemas.microsoft.com/office/drawing/2014/main" id="{77F88DA8-D7D3-49F2-8C4B-CB9DD5DA53A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55831" y="164394"/>
            <a:ext cx="4817537" cy="3264606"/>
          </a:xfrm>
          <a:prstGeom prst="rect">
            <a:avLst/>
          </a:prstGeom>
        </p:spPr>
      </p:pic>
      <p:sp>
        <p:nvSpPr>
          <p:cNvPr id="4" name="TextBox 3">
            <a:extLst>
              <a:ext uri="{FF2B5EF4-FFF2-40B4-BE49-F238E27FC236}">
                <a16:creationId xmlns:a16="http://schemas.microsoft.com/office/drawing/2014/main" id="{EA0CEB5C-0EEE-4A79-9EE4-F04C5BBE1669}"/>
              </a:ext>
            </a:extLst>
          </p:cNvPr>
          <p:cNvSpPr txBox="1"/>
          <p:nvPr/>
        </p:nvSpPr>
        <p:spPr>
          <a:xfrm>
            <a:off x="1490132" y="3987800"/>
            <a:ext cx="2573867" cy="830997"/>
          </a:xfrm>
          <a:prstGeom prst="rect">
            <a:avLst/>
          </a:prstGeom>
          <a:noFill/>
        </p:spPr>
        <p:txBody>
          <a:bodyPr wrap="square" rtlCol="0">
            <a:spAutoFit/>
          </a:bodyPr>
          <a:lstStyle/>
          <a:p>
            <a:r>
              <a:rPr lang="en-US" sz="1600" dirty="0">
                <a:solidFill>
                  <a:srgbClr val="0070C0"/>
                </a:solidFill>
              </a:rPr>
              <a:t>Lab Frame (Beam Effects)</a:t>
            </a:r>
          </a:p>
          <a:p>
            <a:r>
              <a:rPr lang="en-US" sz="1600" dirty="0">
                <a:solidFill>
                  <a:srgbClr val="FF0000"/>
                </a:solidFill>
              </a:rPr>
              <a:t>Transformed (Beam Effects)</a:t>
            </a:r>
          </a:p>
          <a:p>
            <a:r>
              <a:rPr lang="en-US" sz="1600" dirty="0">
                <a:solidFill>
                  <a:srgbClr val="00B050"/>
                </a:solidFill>
              </a:rPr>
              <a:t>Lab Frame (No Beam Effects)</a:t>
            </a:r>
          </a:p>
        </p:txBody>
      </p:sp>
      <p:sp>
        <p:nvSpPr>
          <p:cNvPr id="6" name="TextBox 5">
            <a:extLst>
              <a:ext uri="{FF2B5EF4-FFF2-40B4-BE49-F238E27FC236}">
                <a16:creationId xmlns:a16="http://schemas.microsoft.com/office/drawing/2014/main" id="{0C766B09-78D4-4698-A57F-A7CE6EA874EA}"/>
              </a:ext>
            </a:extLst>
          </p:cNvPr>
          <p:cNvSpPr txBox="1"/>
          <p:nvPr/>
        </p:nvSpPr>
        <p:spPr>
          <a:xfrm>
            <a:off x="635000" y="1041400"/>
            <a:ext cx="5461000" cy="2031325"/>
          </a:xfrm>
          <a:prstGeom prst="rect">
            <a:avLst/>
          </a:prstGeom>
          <a:noFill/>
        </p:spPr>
        <p:txBody>
          <a:bodyPr wrap="square" rtlCol="0">
            <a:spAutoFit/>
          </a:bodyPr>
          <a:lstStyle/>
          <a:p>
            <a:pPr marL="285750" indent="-285750">
              <a:buFont typeface="Wingdings" panose="05000000000000000000" pitchFamily="2" charset="2"/>
              <a:buChar char="q"/>
            </a:pPr>
            <a:r>
              <a:rPr lang="en-US" dirty="0"/>
              <a:t>Transformed eta and phi distributions from Pythia sample with beam effects matches exactly the lab frame distributions from default Pythia</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Particle Pt distributions match as well</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Transformation does what we expect</a:t>
            </a:r>
          </a:p>
        </p:txBody>
      </p:sp>
    </p:spTree>
    <p:extLst>
      <p:ext uri="{BB962C8B-B14F-4D97-AF65-F5344CB8AC3E}">
        <p14:creationId xmlns:p14="http://schemas.microsoft.com/office/powerpoint/2010/main" val="2753144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36D12FD-2A96-443B-A603-E73A12A8C85A}"/>
              </a:ext>
            </a:extLst>
          </p:cNvPr>
          <p:cNvSpPr txBox="1"/>
          <p:nvPr/>
        </p:nvSpPr>
        <p:spPr>
          <a:xfrm>
            <a:off x="465666" y="254003"/>
            <a:ext cx="8398933" cy="584775"/>
          </a:xfrm>
          <a:prstGeom prst="rect">
            <a:avLst/>
          </a:prstGeom>
          <a:noFill/>
        </p:spPr>
        <p:txBody>
          <a:bodyPr wrap="square" rtlCol="0">
            <a:spAutoFit/>
          </a:bodyPr>
          <a:lstStyle/>
          <a:p>
            <a:r>
              <a:rPr lang="en-US" sz="3200" dirty="0">
                <a:solidFill>
                  <a:srgbClr val="FF0000"/>
                </a:solidFill>
              </a:rPr>
              <a:t>Transformed Vs Original Phi and Eta</a:t>
            </a:r>
          </a:p>
        </p:txBody>
      </p:sp>
      <p:pic>
        <p:nvPicPr>
          <p:cNvPr id="4" name="Picture 3" descr="Chart&#10;&#10;Description automatically generated">
            <a:extLst>
              <a:ext uri="{FF2B5EF4-FFF2-40B4-BE49-F238E27FC236}">
                <a16:creationId xmlns:a16="http://schemas.microsoft.com/office/drawing/2014/main" id="{9D668B3A-BEE9-48F3-AC31-7C71067CBC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865" y="905404"/>
            <a:ext cx="5935135" cy="4021947"/>
          </a:xfrm>
          <a:prstGeom prst="rect">
            <a:avLst/>
          </a:prstGeom>
        </p:spPr>
      </p:pic>
      <p:pic>
        <p:nvPicPr>
          <p:cNvPr id="14" name="Picture 13" descr="Chart&#10;&#10;Description automatically generated">
            <a:extLst>
              <a:ext uri="{FF2B5EF4-FFF2-40B4-BE49-F238E27FC236}">
                <a16:creationId xmlns:a16="http://schemas.microsoft.com/office/drawing/2014/main" id="{9BD350C9-47E5-4971-B2F5-855983186C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04467" y="2759605"/>
            <a:ext cx="5935135" cy="4021947"/>
          </a:xfrm>
          <a:prstGeom prst="rect">
            <a:avLst/>
          </a:prstGeom>
        </p:spPr>
      </p:pic>
      <p:sp>
        <p:nvSpPr>
          <p:cNvPr id="3" name="TextBox 2">
            <a:extLst>
              <a:ext uri="{FF2B5EF4-FFF2-40B4-BE49-F238E27FC236}">
                <a16:creationId xmlns:a16="http://schemas.microsoft.com/office/drawing/2014/main" id="{0BD58A5D-392C-4EBC-8E5A-8C08816B7777}"/>
              </a:ext>
            </a:extLst>
          </p:cNvPr>
          <p:cNvSpPr txBox="1"/>
          <p:nvPr/>
        </p:nvSpPr>
        <p:spPr>
          <a:xfrm>
            <a:off x="6570133" y="905404"/>
            <a:ext cx="5469469" cy="1754326"/>
          </a:xfrm>
          <a:prstGeom prst="rect">
            <a:avLst/>
          </a:prstGeom>
          <a:noFill/>
        </p:spPr>
        <p:txBody>
          <a:bodyPr wrap="square" rtlCol="0">
            <a:spAutoFit/>
          </a:bodyPr>
          <a:lstStyle/>
          <a:p>
            <a:pPr marL="285750" indent="-285750">
              <a:buFont typeface="Wingdings" panose="05000000000000000000" pitchFamily="2" charset="2"/>
              <a:buChar char="q"/>
            </a:pPr>
            <a:r>
              <a:rPr lang="en-US" dirty="0"/>
              <a:t>Correlation between transformed and lab eta for Pythia sample with beam effects is one-to-one for low eta</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Correlation begins to smear out at higher eta with singular behavior near eta = 4.2</a:t>
            </a:r>
          </a:p>
        </p:txBody>
      </p:sp>
    </p:spTree>
    <p:extLst>
      <p:ext uri="{BB962C8B-B14F-4D97-AF65-F5344CB8AC3E}">
        <p14:creationId xmlns:p14="http://schemas.microsoft.com/office/powerpoint/2010/main" val="4136744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2539</TotalTime>
  <Words>1506</Words>
  <Application>Microsoft Office PowerPoint</Application>
  <PresentationFormat>Widescreen</PresentationFormat>
  <Paragraphs>174</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Wingdings</vt:lpstr>
      <vt:lpstr>Office Theme</vt:lpstr>
      <vt:lpstr>Crossing Angle Group Meeting: Introduction and Frame Discussion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Page, Brian</dc:creator>
  <cp:lastModifiedBy>Page, Brian</cp:lastModifiedBy>
  <cp:revision>7</cp:revision>
  <dcterms:created xsi:type="dcterms:W3CDTF">2021-08-27T06:55:32Z</dcterms:created>
  <dcterms:modified xsi:type="dcterms:W3CDTF">2021-08-29T07:24:09Z</dcterms:modified>
</cp:coreProperties>
</file>